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466" r:id="rId2"/>
    <p:sldMasterId id="2147484476" r:id="rId3"/>
  </p:sldMasterIdLst>
  <p:notesMasterIdLst>
    <p:notesMasterId r:id="rId50"/>
  </p:notesMasterIdLst>
  <p:handoutMasterIdLst>
    <p:handoutMasterId r:id="rId51"/>
  </p:handoutMasterIdLst>
  <p:sldIdLst>
    <p:sldId id="619" r:id="rId4"/>
    <p:sldId id="634" r:id="rId5"/>
    <p:sldId id="714" r:id="rId6"/>
    <p:sldId id="719" r:id="rId7"/>
    <p:sldId id="728" r:id="rId8"/>
    <p:sldId id="725" r:id="rId9"/>
    <p:sldId id="729" r:id="rId10"/>
    <p:sldId id="730" r:id="rId11"/>
    <p:sldId id="724" r:id="rId12"/>
    <p:sldId id="715" r:id="rId13"/>
    <p:sldId id="716" r:id="rId14"/>
    <p:sldId id="717" r:id="rId15"/>
    <p:sldId id="704" r:id="rId16"/>
    <p:sldId id="712" r:id="rId17"/>
    <p:sldId id="718" r:id="rId18"/>
    <p:sldId id="620" r:id="rId19"/>
    <p:sldId id="524" r:id="rId20"/>
    <p:sldId id="622" r:id="rId21"/>
    <p:sldId id="514" r:id="rId22"/>
    <p:sldId id="623" r:id="rId23"/>
    <p:sldId id="445" r:id="rId24"/>
    <p:sldId id="722" r:id="rId25"/>
    <p:sldId id="723" r:id="rId26"/>
    <p:sldId id="692" r:id="rId27"/>
    <p:sldId id="522" r:id="rId28"/>
    <p:sldId id="679" r:id="rId29"/>
    <p:sldId id="618" r:id="rId30"/>
    <p:sldId id="528" r:id="rId31"/>
    <p:sldId id="686" r:id="rId32"/>
    <p:sldId id="685" r:id="rId33"/>
    <p:sldId id="655" r:id="rId34"/>
    <p:sldId id="635" r:id="rId35"/>
    <p:sldId id="684" r:id="rId36"/>
    <p:sldId id="688" r:id="rId37"/>
    <p:sldId id="592" r:id="rId38"/>
    <p:sldId id="642" r:id="rId39"/>
    <p:sldId id="652" r:id="rId40"/>
    <p:sldId id="693" r:id="rId41"/>
    <p:sldId id="659" r:id="rId42"/>
    <p:sldId id="694" r:id="rId43"/>
    <p:sldId id="691" r:id="rId44"/>
    <p:sldId id="705" r:id="rId45"/>
    <p:sldId id="706" r:id="rId46"/>
    <p:sldId id="653" r:id="rId47"/>
    <p:sldId id="711" r:id="rId48"/>
    <p:sldId id="695" r:id="rId49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CCFF"/>
    <a:srgbClr val="009900"/>
    <a:srgbClr val="F7941E"/>
    <a:srgbClr val="CC6600"/>
    <a:srgbClr val="00A651"/>
    <a:srgbClr val="0033CC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1" autoAdjust="0"/>
    <p:restoredTop sz="94625" autoAdjust="0"/>
  </p:normalViewPr>
  <p:slideViewPr>
    <p:cSldViewPr snapToGrid="0">
      <p:cViewPr varScale="1">
        <p:scale>
          <a:sx n="61" d="100"/>
          <a:sy n="61" d="100"/>
        </p:scale>
        <p:origin x="-1392" y="-77"/>
      </p:cViewPr>
      <p:guideLst>
        <p:guide orient="horz" pos="2160"/>
        <p:guide orient="horz" pos="4176"/>
        <p:guide orient="horz" pos="864"/>
        <p:guide pos="2880"/>
        <p:guide pos="144"/>
        <p:guide pos="5616"/>
        <p:guide pos="3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788" y="-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4820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83" y="0"/>
            <a:ext cx="3037628" cy="464820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F434C5FF-7E02-46D2-A520-5BDC113B280D}" type="datetimeFigureOut">
              <a:rPr lang="en-US"/>
              <a:pPr>
                <a:defRPr/>
              </a:pPr>
              <a:t>11/19/2014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89"/>
            <a:ext cx="3037628" cy="464820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83" y="8829989"/>
            <a:ext cx="3037628" cy="464820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21803E54-AA71-40BE-B72B-B314CB290F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98348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6" tIns="46572" rIns="93146" bIns="46572" numCol="1" anchor="t" anchorCtr="0" compatLnSpc="1">
            <a:prstTxWarp prst="textNoShape">
              <a:avLst/>
            </a:prstTxWarp>
          </a:bodyPr>
          <a:lstStyle>
            <a:lvl1pPr algn="l" defTabSz="931791" eaLnBrk="1" hangingPunct="1">
              <a:buFontTx/>
              <a:buNone/>
              <a:defRPr sz="120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6" tIns="46572" rIns="93146" bIns="46572" numCol="1" anchor="t" anchorCtr="0" compatLnSpc="1">
            <a:prstTxWarp prst="textNoShape">
              <a:avLst/>
            </a:prstTxWarp>
          </a:bodyPr>
          <a:lstStyle>
            <a:lvl1pPr algn="r" defTabSz="931791" eaLnBrk="1" hangingPunct="1">
              <a:buFontTx/>
              <a:buNone/>
              <a:defRPr sz="120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768" y="4414199"/>
            <a:ext cx="5610865" cy="418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6" tIns="46572" rIns="93146" bIns="465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89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6" tIns="46572" rIns="93146" bIns="46572" numCol="1" anchor="b" anchorCtr="0" compatLnSpc="1">
            <a:prstTxWarp prst="textNoShape">
              <a:avLst/>
            </a:prstTxWarp>
          </a:bodyPr>
          <a:lstStyle>
            <a:lvl1pPr algn="l" defTabSz="931791" eaLnBrk="1" hangingPunct="1">
              <a:buFontTx/>
              <a:buNone/>
              <a:defRPr sz="120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29989"/>
            <a:ext cx="303762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6" tIns="46572" rIns="93146" bIns="46572" numCol="1" anchor="b" anchorCtr="0" compatLnSpc="1">
            <a:prstTxWarp prst="textNoShape">
              <a:avLst/>
            </a:prstTxWarp>
          </a:bodyPr>
          <a:lstStyle>
            <a:lvl1pPr algn="r" defTabSz="931791" eaLnBrk="1" hangingPunct="1">
              <a:buFontTx/>
              <a:buNone/>
              <a:defRPr sz="1200"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fld id="{CF908EA3-F167-4F46-8B53-4F8BB4AFE6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034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08EA3-F167-4F46-8B53-4F8BB4AFE69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5361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08EA3-F167-4F46-8B53-4F8BB4AFE69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494105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08EA3-F167-4F46-8B53-4F8BB4AFE69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294396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908EA3-F167-4F46-8B53-4F8BB4AFE69E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4591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66700"/>
            <a:ext cx="2152650" cy="628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5750" y="266700"/>
            <a:ext cx="6305550" cy="628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85750" y="266700"/>
            <a:ext cx="8610600" cy="628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550" y="266700"/>
            <a:ext cx="6705600" cy="61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50" y="1419225"/>
            <a:ext cx="4229100" cy="5133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7250" y="1419225"/>
            <a:ext cx="4229100" cy="5133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3" y="279400"/>
            <a:ext cx="8534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93763" y="1320800"/>
            <a:ext cx="7353300" cy="47752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70950" y="6492875"/>
            <a:ext cx="342900" cy="185738"/>
          </a:xfrm>
          <a:prstGeom prst="rect">
            <a:avLst/>
          </a:prstGeom>
        </p:spPr>
        <p:txBody>
          <a:bodyPr/>
          <a:lstStyle>
            <a:lvl1pPr>
              <a:defRPr>
                <a:cs typeface="Times New Roman" pitchFamily="18" charset="0"/>
              </a:defRPr>
            </a:lvl1pPr>
          </a:lstStyle>
          <a:p>
            <a:pPr>
              <a:defRPr/>
            </a:pPr>
            <a:fld id="{9C7F78A8-05DD-478F-8D62-B770708552D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8662988" y="6472238"/>
            <a:ext cx="396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fld id="{DAD14F07-278D-491B-BCA0-887D657CC7F8}" type="slidenum">
              <a:rPr lang="en-US" sz="1400" b="1">
                <a:solidFill>
                  <a:srgbClr val="000000"/>
                </a:solidFill>
                <a:latin typeface="Helvetica" pitchFamily="34" charset="0"/>
              </a:rPr>
              <a:pPr>
                <a:defRPr/>
              </a:pPr>
              <a:t>‹#›</a:t>
            </a:fld>
            <a:endParaRPr lang="en-US" sz="1400" b="1" dirty="0">
              <a:solidFill>
                <a:srgbClr val="000000"/>
              </a:solidFill>
              <a:latin typeface="Helvetica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2895600" y="6567488"/>
            <a:ext cx="28956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</a:rPr>
              <a:t>UNCLASSIFIED</a:t>
            </a:r>
          </a:p>
        </p:txBody>
      </p:sp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2895600" y="-76200"/>
            <a:ext cx="2895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</a:rPr>
              <a:t>UNCLASSIFIED</a:t>
            </a: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FRL Shiel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3502" y="1220505"/>
            <a:ext cx="4040466" cy="4035322"/>
          </a:xfrm>
          <a:prstGeom prst="rect">
            <a:avLst/>
          </a:prstGeom>
        </p:spPr>
      </p:pic>
      <p:sp>
        <p:nvSpPr>
          <p:cNvPr id="6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4499992" y="4365104"/>
            <a:ext cx="4392488" cy="1656184"/>
          </a:xfrm>
          <a:prstGeom prst="rect">
            <a:avLst/>
          </a:prstGeom>
        </p:spPr>
        <p:txBody>
          <a:bodyPr/>
          <a:lstStyle>
            <a:lvl1pPr marL="342900" marR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>
                <a:latin typeface="Arial MT" pitchFamily="50" charset="0"/>
              </a:defRPr>
            </a:lvl1pPr>
          </a:lstStyle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Presenters Name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Rank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Office Symbol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Air Force Research Laboratory</a:t>
            </a:r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4499992" y="3501008"/>
            <a:ext cx="4393183" cy="57606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>
                <a:latin typeface="Arial MT" pitchFamily="50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Date: DD MM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YYYY</a:t>
            </a:r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4499992" y="1988840"/>
            <a:ext cx="4393183" cy="1296144"/>
          </a:xfrm>
          <a:prstGeom prst="rect">
            <a:avLst/>
          </a:prstGeom>
        </p:spPr>
        <p:txBody>
          <a:bodyPr/>
          <a:lstStyle>
            <a:lvl1pPr marL="3175" marR="0" indent="-3175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 b="0" baseline="0">
                <a:latin typeface="Arial MT" pitchFamily="50" charset="0"/>
              </a:defRPr>
            </a:lvl1pPr>
          </a:lstStyle>
          <a:p>
            <a:pPr marL="3175" marR="0" lvl="0" indent="-3175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to Edit Slide Title</a:t>
            </a:r>
          </a:p>
        </p:txBody>
      </p:sp>
      <p:sp>
        <p:nvSpPr>
          <p:cNvPr id="10" name="Rectangle 2"/>
          <p:cNvSpPr txBox="1">
            <a:spLocks noChangeArrowheads="1"/>
          </p:cNvSpPr>
          <p:nvPr userDrawn="1"/>
        </p:nvSpPr>
        <p:spPr>
          <a:xfrm>
            <a:off x="1187624" y="0"/>
            <a:ext cx="684076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Air Force Research Laboratory</a:t>
            </a:r>
          </a:p>
        </p:txBody>
      </p:sp>
      <p:sp>
        <p:nvSpPr>
          <p:cNvPr id="11" name="Text Box 2"/>
          <p:cNvSpPr txBox="1">
            <a:spLocks noChangeArrowheads="1"/>
          </p:cNvSpPr>
          <p:nvPr userDrawn="1"/>
        </p:nvSpPr>
        <p:spPr bwMode="auto">
          <a:xfrm>
            <a:off x="251520" y="5161666"/>
            <a:ext cx="403244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Integrity </a:t>
            </a:r>
            <a:r>
              <a:rPr 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  <a:sym typeface="Wingdings" pitchFamily="2" charset="2"/>
              </a:rPr>
              <a:t> </a:t>
            </a:r>
            <a:r>
              <a:rPr 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Service </a:t>
            </a:r>
            <a:r>
              <a:rPr 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  <a:sym typeface="Wingdings" pitchFamily="2" charset="2"/>
              </a:rPr>
              <a:t> </a:t>
            </a:r>
            <a:r>
              <a:rPr 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Excellence</a:t>
            </a:r>
          </a:p>
        </p:txBody>
      </p:sp>
      <p:grpSp>
        <p:nvGrpSpPr>
          <p:cNvPr id="2" name="Group 11"/>
          <p:cNvGrpSpPr/>
          <p:nvPr userDrawn="1"/>
        </p:nvGrpSpPr>
        <p:grpSpPr>
          <a:xfrm>
            <a:off x="0" y="70913"/>
            <a:ext cx="9144000" cy="1053831"/>
            <a:chOff x="0" y="70913"/>
            <a:chExt cx="9144000" cy="1053831"/>
          </a:xfrm>
        </p:grpSpPr>
        <p:pic>
          <p:nvPicPr>
            <p:cNvPr id="13" name="Picture 12" descr="AFRL Shield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8007178" y="97740"/>
              <a:ext cx="936386" cy="935194"/>
            </a:xfrm>
            <a:prstGeom prst="rect">
              <a:avLst/>
            </a:prstGeom>
          </p:spPr>
        </p:pic>
        <p:pic>
          <p:nvPicPr>
            <p:cNvPr id="14" name="Picture 8" descr="blue_std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4286" r="14286" b="19647"/>
            <a:stretch>
              <a:fillRect/>
            </a:stretch>
          </p:blipFill>
          <p:spPr bwMode="auto">
            <a:xfrm>
              <a:off x="111186" y="70913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73"/>
            <p:cNvSpPr>
              <a:spLocks noChangeArrowheads="1"/>
            </p:cNvSpPr>
            <p:nvPr userDrawn="1"/>
          </p:nvSpPr>
          <p:spPr bwMode="auto">
            <a:xfrm>
              <a:off x="0" y="1079025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pic>
        <p:nvPicPr>
          <p:cNvPr id="1026" name="Picture 2" descr="C:\Users\HectorHA\AppData\Local\Microsoft\Windows\Temporary Internet Files\Content.Outlook\MKL35CXM\AFRL Globe no tag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6288205"/>
            <a:ext cx="1402948" cy="5574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 userDrawn="1"/>
        </p:nvGrpSpPr>
        <p:grpSpPr>
          <a:xfrm>
            <a:off x="0" y="70913"/>
            <a:ext cx="9144000" cy="1053831"/>
            <a:chOff x="0" y="70913"/>
            <a:chExt cx="9144000" cy="1053831"/>
          </a:xfrm>
        </p:grpSpPr>
        <p:pic>
          <p:nvPicPr>
            <p:cNvPr id="10" name="Picture 9" descr="AFRL Shield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8007178" y="97740"/>
              <a:ext cx="936386" cy="935194"/>
            </a:xfrm>
            <a:prstGeom prst="rect">
              <a:avLst/>
            </a:prstGeom>
          </p:spPr>
        </p:pic>
        <p:pic>
          <p:nvPicPr>
            <p:cNvPr id="31" name="Picture 8" descr="blue_std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4286" r="14286" b="19647"/>
            <a:stretch>
              <a:fillRect/>
            </a:stretch>
          </p:blipFill>
          <p:spPr bwMode="auto">
            <a:xfrm>
              <a:off x="111186" y="70913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tangle 73"/>
            <p:cNvSpPr>
              <a:spLocks noChangeArrowheads="1"/>
            </p:cNvSpPr>
            <p:nvPr userDrawn="1"/>
          </p:nvSpPr>
          <p:spPr bwMode="auto">
            <a:xfrm>
              <a:off x="0" y="1079025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228600" y="1295400"/>
            <a:ext cx="8610600" cy="5257800"/>
          </a:xfrm>
          <a:prstGeom prst="rect">
            <a:avLst/>
          </a:prstGeom>
          <a:effectLst/>
        </p:spPr>
        <p:txBody>
          <a:bodyPr>
            <a:normAutofit/>
          </a:bodyPr>
          <a:lstStyle/>
          <a:p>
            <a:pPr marL="360363" indent="-93663" algn="l" defTabSz="893763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539750" algn="l"/>
              </a:tabLst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Slide title = 32 Arial Bold, sentence case</a:t>
            </a:r>
          </a:p>
          <a:p>
            <a:pPr marL="360363" indent="-93663" algn="l" defTabSz="893763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539750" algn="l"/>
              </a:tabLst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Main bullets = 28 pt Arial Bold, sentence case</a:t>
            </a:r>
          </a:p>
          <a:p>
            <a:pPr marL="803275" indent="-87313" algn="l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92175" algn="l"/>
              </a:tabLst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Second bullet = 24 pt Arial bold</a:t>
            </a:r>
          </a:p>
          <a:p>
            <a:pPr marL="895350" indent="-82550" algn="l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981075" algn="l"/>
              </a:tabLst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Third bullet = 20 pt Arial bold</a:t>
            </a: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168400" indent="-92075" algn="l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255713" algn="l"/>
              </a:tabLst>
              <a:defRPr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Forth bullet = 18 pt Arial bold</a:t>
            </a:r>
          </a:p>
          <a:p>
            <a:pPr marL="1260475" lvl="1" indent="-92075" algn="l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344613" algn="l"/>
              </a:tabLst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Fifth bullet = 16 pt Arial bold</a:t>
            </a:r>
          </a:p>
        </p:txBody>
      </p:sp>
      <p:grpSp>
        <p:nvGrpSpPr>
          <p:cNvPr id="2" name="Group 7"/>
          <p:cNvGrpSpPr/>
          <p:nvPr userDrawn="1"/>
        </p:nvGrpSpPr>
        <p:grpSpPr>
          <a:xfrm>
            <a:off x="0" y="70913"/>
            <a:ext cx="9144000" cy="1053831"/>
            <a:chOff x="0" y="70913"/>
            <a:chExt cx="9144000" cy="1053831"/>
          </a:xfrm>
        </p:grpSpPr>
        <p:pic>
          <p:nvPicPr>
            <p:cNvPr id="9" name="Picture 8" descr="AFRL Shield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8007178" y="97740"/>
              <a:ext cx="936386" cy="935194"/>
            </a:xfrm>
            <a:prstGeom prst="rect">
              <a:avLst/>
            </a:prstGeom>
          </p:spPr>
        </p:pic>
        <p:pic>
          <p:nvPicPr>
            <p:cNvPr id="10" name="Picture 8" descr="blue_std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4286" r="14286" b="19647"/>
            <a:stretch>
              <a:fillRect/>
            </a:stretch>
          </p:blipFill>
          <p:spPr bwMode="auto">
            <a:xfrm>
              <a:off x="111186" y="70913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73"/>
            <p:cNvSpPr>
              <a:spLocks noChangeArrowheads="1"/>
            </p:cNvSpPr>
            <p:nvPr userDrawn="1"/>
          </p:nvSpPr>
          <p:spPr bwMode="auto">
            <a:xfrm>
              <a:off x="0" y="1079025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2" descr="AFRL Shield transparent background 1INcopy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77845" y="1443568"/>
            <a:ext cx="4972645" cy="4937760"/>
          </a:xfrm>
          <a:prstGeom prst="rect">
            <a:avLst/>
          </a:prstGeom>
          <a:noFill/>
        </p:spPr>
      </p:pic>
      <p:grpSp>
        <p:nvGrpSpPr>
          <p:cNvPr id="2" name="Group 6"/>
          <p:cNvGrpSpPr/>
          <p:nvPr userDrawn="1"/>
        </p:nvGrpSpPr>
        <p:grpSpPr>
          <a:xfrm>
            <a:off x="0" y="70913"/>
            <a:ext cx="9144000" cy="1053831"/>
            <a:chOff x="0" y="70913"/>
            <a:chExt cx="9144000" cy="1053831"/>
          </a:xfrm>
        </p:grpSpPr>
        <p:pic>
          <p:nvPicPr>
            <p:cNvPr id="8" name="Picture 7" descr="AFRL Shield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8007178" y="97740"/>
              <a:ext cx="936386" cy="935194"/>
            </a:xfrm>
            <a:prstGeom prst="rect">
              <a:avLst/>
            </a:prstGeom>
          </p:spPr>
        </p:pic>
        <p:pic>
          <p:nvPicPr>
            <p:cNvPr id="10" name="Picture 8" descr="blue_std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4286" r="14286" b="19647"/>
            <a:stretch>
              <a:fillRect/>
            </a:stretch>
          </p:blipFill>
          <p:spPr bwMode="auto">
            <a:xfrm>
              <a:off x="111186" y="70913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73"/>
            <p:cNvSpPr>
              <a:spLocks noChangeArrowheads="1"/>
            </p:cNvSpPr>
            <p:nvPr userDrawn="1"/>
          </p:nvSpPr>
          <p:spPr bwMode="auto">
            <a:xfrm>
              <a:off x="0" y="1079025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187624" y="1"/>
            <a:ext cx="6840760" cy="105273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b="1"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Questions?</a:t>
            </a:r>
          </a:p>
        </p:txBody>
      </p:sp>
      <p:pic>
        <p:nvPicPr>
          <p:cNvPr id="13" name="Picture 2" descr="C:\Users\HectorHA\AppData\Local\Microsoft\Windows\Temporary Internet Files\Content.Outlook\MKL35CXM\AFRL Globe no tag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6288205"/>
            <a:ext cx="1402948" cy="557438"/>
          </a:xfrm>
          <a:prstGeom prst="rect">
            <a:avLst/>
          </a:prstGeom>
          <a:noFill/>
        </p:spPr>
      </p:pic>
      <p:sp>
        <p:nvSpPr>
          <p:cNvPr id="11" name="Text Box 11"/>
          <p:cNvSpPr txBox="1">
            <a:spLocks noChangeArrowheads="1"/>
          </p:cNvSpPr>
          <p:nvPr userDrawn="1"/>
        </p:nvSpPr>
        <p:spPr bwMode="auto">
          <a:xfrm>
            <a:off x="228600" y="6629400"/>
            <a:ext cx="9906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  <a:defRPr/>
            </a:pPr>
            <a:fld id="{BCA421E5-E574-4739-9DA5-D35F71CE1763}" type="slidenum">
              <a:rPr lang="en-US" sz="1000"/>
              <a:pPr algn="l"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9552" y="1268759"/>
            <a:ext cx="8064896" cy="50405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grpSp>
        <p:nvGrpSpPr>
          <p:cNvPr id="4" name="Group 7"/>
          <p:cNvGrpSpPr/>
          <p:nvPr userDrawn="1"/>
        </p:nvGrpSpPr>
        <p:grpSpPr>
          <a:xfrm>
            <a:off x="0" y="70913"/>
            <a:ext cx="9144000" cy="1053831"/>
            <a:chOff x="0" y="70913"/>
            <a:chExt cx="9144000" cy="1053831"/>
          </a:xfrm>
        </p:grpSpPr>
        <p:pic>
          <p:nvPicPr>
            <p:cNvPr id="12" name="Picture 11" descr="AFRL Shield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8007178" y="97740"/>
              <a:ext cx="936386" cy="935194"/>
            </a:xfrm>
            <a:prstGeom prst="rect">
              <a:avLst/>
            </a:prstGeom>
          </p:spPr>
        </p:pic>
        <p:pic>
          <p:nvPicPr>
            <p:cNvPr id="13" name="Picture 8" descr="blue_std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4286" r="14286" b="19647"/>
            <a:stretch>
              <a:fillRect/>
            </a:stretch>
          </p:blipFill>
          <p:spPr bwMode="auto">
            <a:xfrm>
              <a:off x="111186" y="70913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73"/>
            <p:cNvSpPr>
              <a:spLocks noChangeArrowheads="1"/>
            </p:cNvSpPr>
            <p:nvPr userDrawn="1"/>
          </p:nvSpPr>
          <p:spPr bwMode="auto">
            <a:xfrm>
              <a:off x="0" y="1079025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550" y="266700"/>
            <a:ext cx="6705600" cy="6159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419225"/>
            <a:ext cx="8610600" cy="5133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4" name="Group 11"/>
          <p:cNvGrpSpPr/>
          <p:nvPr userDrawn="1"/>
        </p:nvGrpSpPr>
        <p:grpSpPr>
          <a:xfrm>
            <a:off x="0" y="70913"/>
            <a:ext cx="9144000" cy="1053831"/>
            <a:chOff x="0" y="70913"/>
            <a:chExt cx="9144000" cy="1053831"/>
          </a:xfrm>
        </p:grpSpPr>
        <p:pic>
          <p:nvPicPr>
            <p:cNvPr id="5" name="Picture 4" descr="AFRL Shield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8007178" y="97740"/>
              <a:ext cx="936386" cy="935194"/>
            </a:xfrm>
            <a:prstGeom prst="rect">
              <a:avLst/>
            </a:prstGeom>
          </p:spPr>
        </p:pic>
        <p:pic>
          <p:nvPicPr>
            <p:cNvPr id="6" name="Picture 8" descr="blue_std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4286" r="14286" b="19647"/>
            <a:stretch>
              <a:fillRect/>
            </a:stretch>
          </p:blipFill>
          <p:spPr bwMode="auto">
            <a:xfrm>
              <a:off x="111186" y="70913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73"/>
            <p:cNvSpPr>
              <a:spLocks noChangeArrowheads="1"/>
            </p:cNvSpPr>
            <p:nvPr userDrawn="1"/>
          </p:nvSpPr>
          <p:spPr bwMode="auto">
            <a:xfrm>
              <a:off x="0" y="1079025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44601"/>
            <a:ext cx="4267200" cy="472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4601"/>
            <a:ext cx="4267200" cy="472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6356350"/>
            <a:ext cx="724829" cy="365125"/>
          </a:xfrm>
          <a:prstGeom prst="rect">
            <a:avLst/>
          </a:prstGeom>
        </p:spPr>
        <p:txBody>
          <a:bodyPr/>
          <a:lstStyle/>
          <a:p>
            <a:fld id="{F867ACD6-21A5-714F-9BC5-83978DA954FE}" type="datetime1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97228" y="6356350"/>
            <a:ext cx="418171" cy="365125"/>
          </a:xfrm>
          <a:prstGeom prst="rect">
            <a:avLst/>
          </a:prstGeom>
        </p:spPr>
        <p:txBody>
          <a:bodyPr/>
          <a:lstStyle/>
          <a:p>
            <a:fld id="{80D3D47E-862C-6F4D-9BCE-FD063CA318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0593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11"/>
          <p:cNvGrpSpPr/>
          <p:nvPr userDrawn="1"/>
        </p:nvGrpSpPr>
        <p:grpSpPr>
          <a:xfrm>
            <a:off x="0" y="70913"/>
            <a:ext cx="9144000" cy="1053831"/>
            <a:chOff x="0" y="70913"/>
            <a:chExt cx="9144000" cy="1053831"/>
          </a:xfrm>
        </p:grpSpPr>
        <p:pic>
          <p:nvPicPr>
            <p:cNvPr id="10" name="Picture 9" descr="AFRL Shield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8007178" y="97740"/>
              <a:ext cx="936386" cy="935194"/>
            </a:xfrm>
            <a:prstGeom prst="rect">
              <a:avLst/>
            </a:prstGeom>
          </p:spPr>
        </p:pic>
        <p:pic>
          <p:nvPicPr>
            <p:cNvPr id="11" name="Picture 8" descr="blue_std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4286" r="14286" b="19647"/>
            <a:stretch>
              <a:fillRect/>
            </a:stretch>
          </p:blipFill>
          <p:spPr bwMode="auto">
            <a:xfrm>
              <a:off x="111186" y="70913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73"/>
            <p:cNvSpPr>
              <a:spLocks noChangeArrowheads="1"/>
            </p:cNvSpPr>
            <p:nvPr userDrawn="1"/>
          </p:nvSpPr>
          <p:spPr bwMode="auto">
            <a:xfrm>
              <a:off x="0" y="1079025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 userDrawn="1"/>
        </p:nvGrpSpPr>
        <p:grpSpPr>
          <a:xfrm>
            <a:off x="0" y="70913"/>
            <a:ext cx="9144000" cy="1053831"/>
            <a:chOff x="0" y="70913"/>
            <a:chExt cx="9144000" cy="1053831"/>
          </a:xfrm>
        </p:grpSpPr>
        <p:pic>
          <p:nvPicPr>
            <p:cNvPr id="3" name="Picture 2" descr="AFRL Shield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8007178" y="97740"/>
              <a:ext cx="936386" cy="935194"/>
            </a:xfrm>
            <a:prstGeom prst="rect">
              <a:avLst/>
            </a:prstGeom>
          </p:spPr>
        </p:pic>
        <p:pic>
          <p:nvPicPr>
            <p:cNvPr id="4" name="Picture 8" descr="blue_std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4286" r="14286" b="19647"/>
            <a:stretch>
              <a:fillRect/>
            </a:stretch>
          </p:blipFill>
          <p:spPr bwMode="auto">
            <a:xfrm>
              <a:off x="111186" y="70913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73"/>
            <p:cNvSpPr>
              <a:spLocks noChangeArrowheads="1"/>
            </p:cNvSpPr>
            <p:nvPr userDrawn="1"/>
          </p:nvSpPr>
          <p:spPr bwMode="auto">
            <a:xfrm>
              <a:off x="0" y="1079025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1591732" y="6594626"/>
            <a:ext cx="5943600" cy="215444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800" b="1" kern="1200" dirty="0" smtClean="0">
                <a:solidFill>
                  <a:prstClr val="black"/>
                </a:solidFill>
                <a:latin typeface="Arial" pitchFamily="34" charset="0"/>
                <a:ea typeface="+mn-ea"/>
                <a:cs typeface="Times New Roman" pitchFamily="18" charset="0"/>
              </a:rPr>
              <a:t>Distribution </a:t>
            </a:r>
            <a:r>
              <a:rPr lang="en-US" sz="800" b="1" kern="1200" baseline="0" dirty="0" smtClean="0">
                <a:solidFill>
                  <a:prstClr val="black"/>
                </a:solidFill>
                <a:latin typeface="Arial" pitchFamily="34" charset="0"/>
                <a:ea typeface="+mn-ea"/>
                <a:cs typeface="Times New Roman" pitchFamily="18" charset="0"/>
              </a:rPr>
              <a:t>F</a:t>
            </a:r>
            <a:endParaRPr lang="en-US" sz="800" dirty="0" smtClean="0">
              <a:solidFill>
                <a:prstClr val="black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5" name="Picture 4" descr="AFRL Shiel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3502" y="1220505"/>
            <a:ext cx="4040466" cy="4035322"/>
          </a:xfrm>
          <a:prstGeom prst="rect">
            <a:avLst/>
          </a:prstGeom>
        </p:spPr>
      </p:pic>
      <p:sp>
        <p:nvSpPr>
          <p:cNvPr id="6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4499992" y="4365104"/>
            <a:ext cx="4392488" cy="1656184"/>
          </a:xfrm>
          <a:prstGeom prst="rect">
            <a:avLst/>
          </a:prstGeom>
        </p:spPr>
        <p:txBody>
          <a:bodyPr/>
          <a:lstStyle>
            <a:lvl1pPr marL="342900" marR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>
                <a:latin typeface="Arial MT" pitchFamily="50" charset="0"/>
              </a:defRPr>
            </a:lvl1pPr>
          </a:lstStyle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Presenters Name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Rank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Office Symbol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Air Force Research Laboratory</a:t>
            </a:r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4499992" y="3501008"/>
            <a:ext cx="4393183" cy="57606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>
                <a:latin typeface="Arial MT" pitchFamily="50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Date: DD MM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YYYY</a:t>
            </a:r>
            <a:endParaRPr kumimoji="0" lang="en-CA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4499992" y="1988840"/>
            <a:ext cx="4393183" cy="1296144"/>
          </a:xfrm>
          <a:prstGeom prst="rect">
            <a:avLst/>
          </a:prstGeom>
        </p:spPr>
        <p:txBody>
          <a:bodyPr/>
          <a:lstStyle>
            <a:lvl1pPr marL="3175" marR="0" indent="-3175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800" b="0" baseline="0">
                <a:latin typeface="Arial MT" pitchFamily="50" charset="0"/>
              </a:defRPr>
            </a:lvl1pPr>
          </a:lstStyle>
          <a:p>
            <a:pPr marL="3175" marR="0" lvl="0" indent="-3175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Click to Edit Slide Title</a:t>
            </a:r>
          </a:p>
        </p:txBody>
      </p:sp>
      <p:sp>
        <p:nvSpPr>
          <p:cNvPr id="10" name="Rectangle 2"/>
          <p:cNvSpPr txBox="1">
            <a:spLocks noChangeArrowheads="1"/>
          </p:cNvSpPr>
          <p:nvPr userDrawn="1"/>
        </p:nvSpPr>
        <p:spPr>
          <a:xfrm>
            <a:off x="1187624" y="0"/>
            <a:ext cx="684076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</a:pPr>
            <a:r>
              <a:rPr lang="en-US" sz="3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Air Force Research Laboratory</a:t>
            </a:r>
          </a:p>
        </p:txBody>
      </p:sp>
      <p:sp>
        <p:nvSpPr>
          <p:cNvPr id="11" name="Text Box 2"/>
          <p:cNvSpPr txBox="1">
            <a:spLocks noChangeArrowheads="1"/>
          </p:cNvSpPr>
          <p:nvPr userDrawn="1"/>
        </p:nvSpPr>
        <p:spPr bwMode="auto">
          <a:xfrm>
            <a:off x="251520" y="5161666"/>
            <a:ext cx="403244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Integrity </a:t>
            </a:r>
            <a:r>
              <a:rPr 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  <a:sym typeface="Wingdings" pitchFamily="2" charset="2"/>
              </a:rPr>
              <a:t> </a:t>
            </a:r>
            <a:r>
              <a:rPr 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Service </a:t>
            </a:r>
            <a:r>
              <a:rPr 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  <a:sym typeface="Wingdings" pitchFamily="2" charset="2"/>
              </a:rPr>
              <a:t> </a:t>
            </a:r>
            <a:r>
              <a:rPr lang="en-US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Excellence</a:t>
            </a:r>
          </a:p>
        </p:txBody>
      </p:sp>
      <p:pic>
        <p:nvPicPr>
          <p:cNvPr id="1026" name="Picture 2" descr="C:\Users\HectorHA\AppData\Local\Microsoft\Windows\Temporary Internet Files\Content.Outlook\MKL35CXM\AFRL Globe no tag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6288205"/>
            <a:ext cx="1402948" cy="557438"/>
          </a:xfrm>
          <a:prstGeom prst="rect">
            <a:avLst/>
          </a:prstGeom>
          <a:noFill/>
        </p:spPr>
      </p:pic>
      <p:grpSp>
        <p:nvGrpSpPr>
          <p:cNvPr id="16" name="Group 11"/>
          <p:cNvGrpSpPr/>
          <p:nvPr userDrawn="1"/>
        </p:nvGrpSpPr>
        <p:grpSpPr>
          <a:xfrm>
            <a:off x="0" y="70913"/>
            <a:ext cx="9144000" cy="1053831"/>
            <a:chOff x="0" y="70913"/>
            <a:chExt cx="9144000" cy="1053831"/>
          </a:xfrm>
        </p:grpSpPr>
        <p:pic>
          <p:nvPicPr>
            <p:cNvPr id="17" name="Picture 16" descr="AFRL Shield.png"/>
            <p:cNvPicPr>
              <a:picLocks noChangeAspect="1"/>
            </p:cNvPicPr>
            <p:nvPr userDrawn="1"/>
          </p:nvPicPr>
          <p:blipFill>
            <a:blip r:embed="rId4" cstate="print"/>
            <a:stretch>
              <a:fillRect/>
            </a:stretch>
          </p:blipFill>
          <p:spPr>
            <a:xfrm>
              <a:off x="8007178" y="97740"/>
              <a:ext cx="936386" cy="935194"/>
            </a:xfrm>
            <a:prstGeom prst="rect">
              <a:avLst/>
            </a:prstGeom>
          </p:spPr>
        </p:pic>
        <p:pic>
          <p:nvPicPr>
            <p:cNvPr id="18" name="Picture 8" descr="blue_std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l="14286" r="14286" b="19647"/>
            <a:stretch>
              <a:fillRect/>
            </a:stretch>
          </p:blipFill>
          <p:spPr bwMode="auto">
            <a:xfrm>
              <a:off x="111186" y="70913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73"/>
            <p:cNvSpPr>
              <a:spLocks noChangeArrowheads="1"/>
            </p:cNvSpPr>
            <p:nvPr userDrawn="1"/>
          </p:nvSpPr>
          <p:spPr bwMode="auto">
            <a:xfrm>
              <a:off x="0" y="1079025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 userDrawn="1"/>
        </p:nvGrpSpPr>
        <p:grpSpPr>
          <a:xfrm>
            <a:off x="0" y="70913"/>
            <a:ext cx="9144000" cy="1053831"/>
            <a:chOff x="0" y="70913"/>
            <a:chExt cx="9144000" cy="1053831"/>
          </a:xfrm>
        </p:grpSpPr>
        <p:pic>
          <p:nvPicPr>
            <p:cNvPr id="10" name="Picture 9" descr="AFRL Shield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8007178" y="97740"/>
              <a:ext cx="936386" cy="935194"/>
            </a:xfrm>
            <a:prstGeom prst="rect">
              <a:avLst/>
            </a:prstGeom>
          </p:spPr>
        </p:pic>
        <p:pic>
          <p:nvPicPr>
            <p:cNvPr id="31" name="Picture 8" descr="blue_std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4286" r="14286" b="19647"/>
            <a:stretch>
              <a:fillRect/>
            </a:stretch>
          </p:blipFill>
          <p:spPr bwMode="auto">
            <a:xfrm>
              <a:off x="111186" y="70913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tangle 73"/>
            <p:cNvSpPr>
              <a:spLocks noChangeArrowheads="1"/>
            </p:cNvSpPr>
            <p:nvPr userDrawn="1"/>
          </p:nvSpPr>
          <p:spPr bwMode="auto">
            <a:xfrm>
              <a:off x="0" y="1079025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228600" y="1295400"/>
            <a:ext cx="8610600" cy="5257800"/>
          </a:xfrm>
          <a:prstGeom prst="rect">
            <a:avLst/>
          </a:prstGeom>
          <a:effectLst/>
        </p:spPr>
        <p:txBody>
          <a:bodyPr>
            <a:normAutofit/>
          </a:bodyPr>
          <a:lstStyle/>
          <a:p>
            <a:pPr marL="360363" indent="-93663" algn="l" defTabSz="893763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539750" algn="l"/>
              </a:tabLst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Slide title = 32 Arial Bold, sentence case</a:t>
            </a:r>
          </a:p>
          <a:p>
            <a:pPr marL="360363" indent="-93663" algn="l" defTabSz="893763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539750" algn="l"/>
              </a:tabLst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Main bullets = 28 pt Arial Bold, sentence case</a:t>
            </a:r>
          </a:p>
          <a:p>
            <a:pPr marL="803275" indent="-87313" algn="l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892175" algn="l"/>
              </a:tabLst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Second bullet = 24 pt Arial bold</a:t>
            </a:r>
          </a:p>
          <a:p>
            <a:pPr marL="895350" indent="-82550" algn="l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981075" algn="l"/>
              </a:tabLst>
              <a:defRPr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Third bullet = 20 pt Arial bold</a:t>
            </a: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168400" indent="-92075" algn="l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255713" algn="l"/>
              </a:tabLst>
              <a:defRPr/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Forth bullet = 18 pt Arial bold</a:t>
            </a:r>
          </a:p>
          <a:p>
            <a:pPr marL="1260475" lvl="1" indent="-92075" algn="l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1344613" algn="l"/>
              </a:tabLst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Fifth bullet = 16 pt Arial bold</a:t>
            </a:r>
          </a:p>
        </p:txBody>
      </p:sp>
      <p:grpSp>
        <p:nvGrpSpPr>
          <p:cNvPr id="2" name="Group 7"/>
          <p:cNvGrpSpPr/>
          <p:nvPr userDrawn="1"/>
        </p:nvGrpSpPr>
        <p:grpSpPr>
          <a:xfrm>
            <a:off x="0" y="70913"/>
            <a:ext cx="9144000" cy="1053831"/>
            <a:chOff x="0" y="70913"/>
            <a:chExt cx="9144000" cy="1053831"/>
          </a:xfrm>
        </p:grpSpPr>
        <p:pic>
          <p:nvPicPr>
            <p:cNvPr id="9" name="Picture 8" descr="AFRL Shield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8007178" y="97740"/>
              <a:ext cx="936386" cy="935194"/>
            </a:xfrm>
            <a:prstGeom prst="rect">
              <a:avLst/>
            </a:prstGeom>
          </p:spPr>
        </p:pic>
        <p:pic>
          <p:nvPicPr>
            <p:cNvPr id="10" name="Picture 8" descr="blue_std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4286" r="14286" b="19647"/>
            <a:stretch>
              <a:fillRect/>
            </a:stretch>
          </p:blipFill>
          <p:spPr bwMode="auto">
            <a:xfrm>
              <a:off x="111186" y="70913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73"/>
            <p:cNvSpPr>
              <a:spLocks noChangeArrowheads="1"/>
            </p:cNvSpPr>
            <p:nvPr userDrawn="1"/>
          </p:nvSpPr>
          <p:spPr bwMode="auto">
            <a:xfrm>
              <a:off x="0" y="1079025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9"/>
          <p:cNvSpPr txBox="1">
            <a:spLocks noChangeArrowheads="1"/>
          </p:cNvSpPr>
          <p:nvPr userDrawn="1"/>
        </p:nvSpPr>
        <p:spPr bwMode="auto">
          <a:xfrm>
            <a:off x="7315200" y="6550223"/>
            <a:ext cx="1828800" cy="3077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</a:pPr>
            <a:fld id="{FECCACFC-A1DF-4E05-81FF-9C3E99D1E2C5}" type="slidenum">
              <a:rPr lang="en-US" sz="1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2" descr="AFRL Shield transparent background 1INcopy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77845" y="1443568"/>
            <a:ext cx="4972645" cy="4937760"/>
          </a:xfrm>
          <a:prstGeom prst="rect">
            <a:avLst/>
          </a:prstGeom>
          <a:noFill/>
        </p:spPr>
      </p:pic>
      <p:grpSp>
        <p:nvGrpSpPr>
          <p:cNvPr id="2" name="Group 6"/>
          <p:cNvGrpSpPr/>
          <p:nvPr userDrawn="1"/>
        </p:nvGrpSpPr>
        <p:grpSpPr>
          <a:xfrm>
            <a:off x="0" y="70913"/>
            <a:ext cx="9144000" cy="1053831"/>
            <a:chOff x="0" y="70913"/>
            <a:chExt cx="9144000" cy="1053831"/>
          </a:xfrm>
        </p:grpSpPr>
        <p:pic>
          <p:nvPicPr>
            <p:cNvPr id="8" name="Picture 7" descr="AFRL Shield.png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8007178" y="97740"/>
              <a:ext cx="936386" cy="935194"/>
            </a:xfrm>
            <a:prstGeom prst="rect">
              <a:avLst/>
            </a:prstGeom>
          </p:spPr>
        </p:pic>
        <p:pic>
          <p:nvPicPr>
            <p:cNvPr id="10" name="Picture 8" descr="blue_std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4286" r="14286" b="19647"/>
            <a:stretch>
              <a:fillRect/>
            </a:stretch>
          </p:blipFill>
          <p:spPr bwMode="auto">
            <a:xfrm>
              <a:off x="111186" y="70913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73"/>
            <p:cNvSpPr>
              <a:spLocks noChangeArrowheads="1"/>
            </p:cNvSpPr>
            <p:nvPr userDrawn="1"/>
          </p:nvSpPr>
          <p:spPr bwMode="auto">
            <a:xfrm>
              <a:off x="0" y="1079025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187624" y="1"/>
            <a:ext cx="6840760" cy="1052735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b="1"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Questions?</a:t>
            </a:r>
          </a:p>
        </p:txBody>
      </p:sp>
      <p:pic>
        <p:nvPicPr>
          <p:cNvPr id="13" name="Picture 2" descr="C:\Users\HectorHA\AppData\Local\Microsoft\Windows\Temporary Internet Files\Content.Outlook\MKL35CXM\AFRL Globe no tag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6288205"/>
            <a:ext cx="1402948" cy="557438"/>
          </a:xfrm>
          <a:prstGeom prst="rect">
            <a:avLst/>
          </a:prstGeom>
          <a:noFill/>
        </p:spPr>
      </p:pic>
      <p:sp>
        <p:nvSpPr>
          <p:cNvPr id="15" name="Text Box 5"/>
          <p:cNvSpPr txBox="1">
            <a:spLocks noChangeArrowheads="1"/>
          </p:cNvSpPr>
          <p:nvPr userDrawn="1"/>
        </p:nvSpPr>
        <p:spPr bwMode="auto">
          <a:xfrm>
            <a:off x="1591732" y="6619699"/>
            <a:ext cx="5943600" cy="215444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800" b="1" dirty="0" smtClean="0">
                <a:solidFill>
                  <a:prstClr val="black"/>
                </a:solidFill>
                <a:latin typeface="Arial" pitchFamily="34" charset="0"/>
                <a:cs typeface="+mn-cs"/>
              </a:rPr>
              <a:t>Distribution </a:t>
            </a:r>
            <a:r>
              <a:rPr lang="en-US" sz="800" b="1" baseline="0" dirty="0" smtClean="0">
                <a:solidFill>
                  <a:prstClr val="black"/>
                </a:solidFill>
                <a:latin typeface="Arial" pitchFamily="34" charset="0"/>
                <a:cs typeface="+mn-cs"/>
              </a:rPr>
              <a:t>statement pending</a:t>
            </a:r>
            <a:endParaRPr lang="en-US" sz="800" dirty="0" smtClean="0">
              <a:solidFill>
                <a:prstClr val="black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/>
          <p:nvPr userDrawn="1"/>
        </p:nvGrpSpPr>
        <p:grpSpPr>
          <a:xfrm>
            <a:off x="0" y="70913"/>
            <a:ext cx="9144000" cy="1053831"/>
            <a:chOff x="0" y="70913"/>
            <a:chExt cx="9144000" cy="1053831"/>
          </a:xfrm>
        </p:grpSpPr>
        <p:pic>
          <p:nvPicPr>
            <p:cNvPr id="12" name="Picture 11" descr="AFRL Shield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8007178" y="97740"/>
              <a:ext cx="936386" cy="935194"/>
            </a:xfrm>
            <a:prstGeom prst="rect">
              <a:avLst/>
            </a:prstGeom>
          </p:spPr>
        </p:pic>
        <p:pic>
          <p:nvPicPr>
            <p:cNvPr id="13" name="Picture 8" descr="blue_std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4286" r="14286" b="19647"/>
            <a:stretch>
              <a:fillRect/>
            </a:stretch>
          </p:blipFill>
          <p:spPr bwMode="auto">
            <a:xfrm>
              <a:off x="111186" y="70913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73"/>
            <p:cNvSpPr>
              <a:spLocks noChangeArrowheads="1"/>
            </p:cNvSpPr>
            <p:nvPr userDrawn="1"/>
          </p:nvSpPr>
          <p:spPr bwMode="auto">
            <a:xfrm>
              <a:off x="0" y="1079025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550" y="266700"/>
            <a:ext cx="6705600" cy="61595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849" y="1263767"/>
            <a:ext cx="8610600" cy="5133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4" name="Group 6"/>
          <p:cNvGrpSpPr/>
          <p:nvPr userDrawn="1"/>
        </p:nvGrpSpPr>
        <p:grpSpPr>
          <a:xfrm>
            <a:off x="0" y="70913"/>
            <a:ext cx="9144000" cy="1053831"/>
            <a:chOff x="0" y="70913"/>
            <a:chExt cx="9144000" cy="1053831"/>
          </a:xfrm>
        </p:grpSpPr>
        <p:pic>
          <p:nvPicPr>
            <p:cNvPr id="5" name="Picture 4" descr="AFRL Shield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8007178" y="97740"/>
              <a:ext cx="936386" cy="935194"/>
            </a:xfrm>
            <a:prstGeom prst="rect">
              <a:avLst/>
            </a:prstGeom>
          </p:spPr>
        </p:pic>
        <p:pic>
          <p:nvPicPr>
            <p:cNvPr id="6" name="Picture 8" descr="blue_std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4286" r="14286" b="19647"/>
            <a:stretch>
              <a:fillRect/>
            </a:stretch>
          </p:blipFill>
          <p:spPr bwMode="auto">
            <a:xfrm>
              <a:off x="111186" y="70913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73"/>
            <p:cNvSpPr>
              <a:spLocks noChangeArrowheads="1"/>
            </p:cNvSpPr>
            <p:nvPr userDrawn="1"/>
          </p:nvSpPr>
          <p:spPr bwMode="auto">
            <a:xfrm>
              <a:off x="0" y="1079025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44601"/>
            <a:ext cx="4267200" cy="472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44601"/>
            <a:ext cx="4267200" cy="4724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72400" y="6356350"/>
            <a:ext cx="724829" cy="365125"/>
          </a:xfrm>
          <a:prstGeom prst="rect">
            <a:avLst/>
          </a:prstGeom>
        </p:spPr>
        <p:txBody>
          <a:bodyPr/>
          <a:lstStyle/>
          <a:p>
            <a:fld id="{F867ACD6-21A5-714F-9BC5-83978DA954FE}" type="datetime1">
              <a:rPr lang="en-US" smtClean="0"/>
              <a:pPr/>
              <a:t>11/19/2014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97228" y="6356350"/>
            <a:ext cx="418171" cy="365125"/>
          </a:xfrm>
          <a:prstGeom prst="rect">
            <a:avLst/>
          </a:prstGeom>
        </p:spPr>
        <p:txBody>
          <a:bodyPr/>
          <a:lstStyle/>
          <a:p>
            <a:fld id="{80D3D47E-862C-6F4D-9BCE-FD063CA3184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80593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6"/>
          <p:cNvGrpSpPr/>
          <p:nvPr userDrawn="1"/>
        </p:nvGrpSpPr>
        <p:grpSpPr>
          <a:xfrm>
            <a:off x="0" y="70913"/>
            <a:ext cx="9144000" cy="1053831"/>
            <a:chOff x="0" y="70913"/>
            <a:chExt cx="9144000" cy="1053831"/>
          </a:xfrm>
        </p:grpSpPr>
        <p:pic>
          <p:nvPicPr>
            <p:cNvPr id="10" name="Picture 9" descr="AFRL Shield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8007178" y="97740"/>
              <a:ext cx="936386" cy="935194"/>
            </a:xfrm>
            <a:prstGeom prst="rect">
              <a:avLst/>
            </a:prstGeom>
          </p:spPr>
        </p:pic>
        <p:pic>
          <p:nvPicPr>
            <p:cNvPr id="11" name="Picture 8" descr="blue_std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4286" r="14286" b="19647"/>
            <a:stretch>
              <a:fillRect/>
            </a:stretch>
          </p:blipFill>
          <p:spPr bwMode="auto">
            <a:xfrm>
              <a:off x="111186" y="70913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73"/>
            <p:cNvSpPr>
              <a:spLocks noChangeArrowheads="1"/>
            </p:cNvSpPr>
            <p:nvPr userDrawn="1"/>
          </p:nvSpPr>
          <p:spPr bwMode="auto">
            <a:xfrm>
              <a:off x="0" y="1079025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50" y="1419225"/>
            <a:ext cx="4229100" cy="5133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419225"/>
            <a:ext cx="4229100" cy="5133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 userDrawn="1"/>
        </p:nvGrpSpPr>
        <p:grpSpPr>
          <a:xfrm>
            <a:off x="0" y="70913"/>
            <a:ext cx="9144000" cy="1053831"/>
            <a:chOff x="0" y="70913"/>
            <a:chExt cx="9144000" cy="1053831"/>
          </a:xfrm>
        </p:grpSpPr>
        <p:pic>
          <p:nvPicPr>
            <p:cNvPr id="3" name="Picture 2" descr="AFRL Shield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8007178" y="97740"/>
              <a:ext cx="936386" cy="935194"/>
            </a:xfrm>
            <a:prstGeom prst="rect">
              <a:avLst/>
            </a:prstGeom>
          </p:spPr>
        </p:pic>
        <p:pic>
          <p:nvPicPr>
            <p:cNvPr id="4" name="Picture 8" descr="blue_std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l="14286" r="14286" b="19647"/>
            <a:stretch>
              <a:fillRect/>
            </a:stretch>
          </p:blipFill>
          <p:spPr bwMode="auto">
            <a:xfrm>
              <a:off x="111186" y="70913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73"/>
            <p:cNvSpPr>
              <a:spLocks noChangeArrowheads="1"/>
            </p:cNvSpPr>
            <p:nvPr userDrawn="1"/>
          </p:nvSpPr>
          <p:spPr bwMode="auto">
            <a:xfrm>
              <a:off x="0" y="1079025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352550" y="266700"/>
            <a:ext cx="6705600" cy="615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2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0" y="1419225"/>
            <a:ext cx="86106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059" name="Text Box 11"/>
          <p:cNvSpPr txBox="1">
            <a:spLocks noChangeArrowheads="1"/>
          </p:cNvSpPr>
          <p:nvPr userDrawn="1"/>
        </p:nvSpPr>
        <p:spPr bwMode="auto">
          <a:xfrm>
            <a:off x="228600" y="6629400"/>
            <a:ext cx="9906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  <a:defRPr/>
            </a:pPr>
            <a:fld id="{BCA421E5-E574-4739-9DA5-D35F71CE1763}" type="slidenum">
              <a:rPr lang="en-US" sz="1000"/>
              <a:pPr algn="l"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en-US" sz="1000" dirty="0"/>
          </a:p>
        </p:txBody>
      </p:sp>
      <p:grpSp>
        <p:nvGrpSpPr>
          <p:cNvPr id="12" name="Group 10"/>
          <p:cNvGrpSpPr/>
          <p:nvPr userDrawn="1"/>
        </p:nvGrpSpPr>
        <p:grpSpPr>
          <a:xfrm>
            <a:off x="0" y="70913"/>
            <a:ext cx="9144000" cy="1053831"/>
            <a:chOff x="0" y="70913"/>
            <a:chExt cx="9144000" cy="1053831"/>
          </a:xfrm>
        </p:grpSpPr>
        <p:pic>
          <p:nvPicPr>
            <p:cNvPr id="13" name="Picture 12" descr="AFRL Shield.png"/>
            <p:cNvPicPr>
              <a:picLocks noChangeAspect="1"/>
            </p:cNvPicPr>
            <p:nvPr userDrawn="1"/>
          </p:nvPicPr>
          <p:blipFill>
            <a:blip r:embed="rId16" cstate="print"/>
            <a:stretch>
              <a:fillRect/>
            </a:stretch>
          </p:blipFill>
          <p:spPr>
            <a:xfrm>
              <a:off x="8007178" y="97740"/>
              <a:ext cx="936386" cy="935194"/>
            </a:xfrm>
            <a:prstGeom prst="rect">
              <a:avLst/>
            </a:prstGeom>
          </p:spPr>
        </p:pic>
        <p:pic>
          <p:nvPicPr>
            <p:cNvPr id="14" name="Picture 8" descr="blue_std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 l="14286" r="14286" b="19647"/>
            <a:stretch>
              <a:fillRect/>
            </a:stretch>
          </p:blipFill>
          <p:spPr bwMode="auto">
            <a:xfrm>
              <a:off x="111186" y="70913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73"/>
            <p:cNvSpPr>
              <a:spLocks noChangeArrowheads="1"/>
            </p:cNvSpPr>
            <p:nvPr userDrawn="1"/>
          </p:nvSpPr>
          <p:spPr bwMode="auto">
            <a:xfrm>
              <a:off x="0" y="1079025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0" r:id="rId1"/>
    <p:sldLayoutId id="2147484442" r:id="rId2"/>
    <p:sldLayoutId id="2147484443" r:id="rId3"/>
    <p:sldLayoutId id="2147484444" r:id="rId4"/>
    <p:sldLayoutId id="2147484461" r:id="rId5"/>
    <p:sldLayoutId id="2147484462" r:id="rId6"/>
    <p:sldLayoutId id="2147484445" r:id="rId7"/>
    <p:sldLayoutId id="2147484446" r:id="rId8"/>
    <p:sldLayoutId id="2147484447" r:id="rId9"/>
    <p:sldLayoutId id="2147484448" r:id="rId10"/>
    <p:sldLayoutId id="2147484449" r:id="rId11"/>
    <p:sldLayoutId id="2147484450" r:id="rId12"/>
    <p:sldLayoutId id="2147484463" r:id="rId13"/>
    <p:sldLayoutId id="2147484472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accent2"/>
          </a:solidFill>
          <a:latin typeface="+mj-lt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accent2"/>
          </a:solidFill>
          <a:latin typeface="Arial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accent2"/>
          </a:solidFill>
          <a:latin typeface="Arial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accent2"/>
          </a:solidFill>
          <a:latin typeface="Arial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accent2"/>
          </a:solidFill>
          <a:latin typeface="Arial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ectorHA\AppData\Local\Microsoft\Windows\Temporary Internet Files\Content.Outlook\MKL35CXM\AFRL Globe no tag.jp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4288" y="6288205"/>
            <a:ext cx="1402948" cy="557438"/>
          </a:xfrm>
          <a:prstGeom prst="rect">
            <a:avLst/>
          </a:prstGeom>
          <a:noFill/>
        </p:spPr>
      </p:pic>
      <p:grpSp>
        <p:nvGrpSpPr>
          <p:cNvPr id="6" name="Group 11"/>
          <p:cNvGrpSpPr/>
          <p:nvPr userDrawn="1"/>
        </p:nvGrpSpPr>
        <p:grpSpPr>
          <a:xfrm>
            <a:off x="0" y="70913"/>
            <a:ext cx="9144000" cy="1053831"/>
            <a:chOff x="0" y="70913"/>
            <a:chExt cx="9144000" cy="1053831"/>
          </a:xfrm>
        </p:grpSpPr>
        <p:pic>
          <p:nvPicPr>
            <p:cNvPr id="7" name="Picture 6" descr="AFRL Shield.png"/>
            <p:cNvPicPr>
              <a:picLocks noChangeAspect="1"/>
            </p:cNvPicPr>
            <p:nvPr userDrawn="1"/>
          </p:nvPicPr>
          <p:blipFill>
            <a:blip r:embed="rId11" cstate="print"/>
            <a:stretch>
              <a:fillRect/>
            </a:stretch>
          </p:blipFill>
          <p:spPr>
            <a:xfrm>
              <a:off x="8007178" y="97740"/>
              <a:ext cx="936386" cy="935194"/>
            </a:xfrm>
            <a:prstGeom prst="rect">
              <a:avLst/>
            </a:prstGeom>
          </p:spPr>
        </p:pic>
        <p:pic>
          <p:nvPicPr>
            <p:cNvPr id="8" name="Picture 8" descr="blue_std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 l="14286" r="14286" b="19647"/>
            <a:stretch>
              <a:fillRect/>
            </a:stretch>
          </p:blipFill>
          <p:spPr bwMode="auto">
            <a:xfrm>
              <a:off x="111186" y="70913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73"/>
            <p:cNvSpPr>
              <a:spLocks noChangeArrowheads="1"/>
            </p:cNvSpPr>
            <p:nvPr userDrawn="1"/>
          </p:nvSpPr>
          <p:spPr bwMode="auto">
            <a:xfrm>
              <a:off x="0" y="1079025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228600" y="6629400"/>
            <a:ext cx="9906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  <a:defRPr/>
            </a:pPr>
            <a:fld id="{BCA421E5-E574-4739-9DA5-D35F71CE1763}" type="slidenum">
              <a:rPr lang="en-US" sz="1000"/>
              <a:pPr algn="l"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468" r:id="rId2"/>
    <p:sldLayoutId id="2147484469" r:id="rId3"/>
    <p:sldLayoutId id="2147484470" r:id="rId4"/>
    <p:sldLayoutId id="2147484471" r:id="rId5"/>
    <p:sldLayoutId id="2147484473" r:id="rId6"/>
    <p:sldLayoutId id="2147484474" r:id="rId7"/>
    <p:sldLayoutId id="2147484475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HectorHA\AppData\Local\Microsoft\Windows\Temporary Internet Files\Content.Outlook\MKL35CXM\AFRL Globe no tag.jp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4288" y="6288205"/>
            <a:ext cx="1402948" cy="557438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 userDrawn="1"/>
        </p:nvGrpSpPr>
        <p:grpSpPr>
          <a:xfrm>
            <a:off x="0" y="70913"/>
            <a:ext cx="9144000" cy="1053831"/>
            <a:chOff x="0" y="70913"/>
            <a:chExt cx="9144000" cy="1053831"/>
          </a:xfrm>
        </p:grpSpPr>
        <p:pic>
          <p:nvPicPr>
            <p:cNvPr id="13" name="Picture 12" descr="AFRL Shield.png"/>
            <p:cNvPicPr>
              <a:picLocks noChangeAspect="1"/>
            </p:cNvPicPr>
            <p:nvPr userDrawn="1"/>
          </p:nvPicPr>
          <p:blipFill>
            <a:blip r:embed="rId11" cstate="print"/>
            <a:stretch>
              <a:fillRect/>
            </a:stretch>
          </p:blipFill>
          <p:spPr>
            <a:xfrm>
              <a:off x="8007178" y="97740"/>
              <a:ext cx="936386" cy="935194"/>
            </a:xfrm>
            <a:prstGeom prst="rect">
              <a:avLst/>
            </a:prstGeom>
          </p:spPr>
        </p:pic>
        <p:pic>
          <p:nvPicPr>
            <p:cNvPr id="14" name="Picture 8" descr="blue_std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 l="14286" r="14286" b="19647"/>
            <a:stretch>
              <a:fillRect/>
            </a:stretch>
          </p:blipFill>
          <p:spPr bwMode="auto">
            <a:xfrm>
              <a:off x="111186" y="70913"/>
              <a:ext cx="1108013" cy="98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73"/>
            <p:cNvSpPr>
              <a:spLocks noChangeArrowheads="1"/>
            </p:cNvSpPr>
            <p:nvPr userDrawn="1"/>
          </p:nvSpPr>
          <p:spPr bwMode="auto">
            <a:xfrm>
              <a:off x="0" y="1079025"/>
              <a:ext cx="9144000" cy="45719"/>
            </a:xfrm>
            <a:prstGeom prst="rect">
              <a:avLst/>
            </a:prstGeom>
            <a:solidFill>
              <a:srgbClr val="0000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 anchorCtr="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11" name="Text Box 11"/>
          <p:cNvSpPr txBox="1">
            <a:spLocks noChangeArrowheads="1"/>
          </p:cNvSpPr>
          <p:nvPr userDrawn="1"/>
        </p:nvSpPr>
        <p:spPr bwMode="auto">
          <a:xfrm>
            <a:off x="228600" y="6629400"/>
            <a:ext cx="9906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  <a:defRPr/>
            </a:pPr>
            <a:fld id="{BCA421E5-E574-4739-9DA5-D35F71CE1763}" type="slidenum">
              <a:rPr lang="en-US" sz="1000"/>
              <a:pPr algn="l">
                <a:spcBef>
                  <a:spcPct val="50000"/>
                </a:spcBef>
                <a:buFontTx/>
                <a:buNone/>
                <a:defRPr/>
              </a:pPr>
              <a:t>‹#›</a:t>
            </a:fld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jpeg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3.gif"/><Relationship Id="rId4" Type="http://schemas.openxmlformats.org/officeDocument/2006/relationships/image" Target="../media/image82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3988525" y="3828669"/>
            <a:ext cx="5023535" cy="2104451"/>
          </a:xfrm>
        </p:spPr>
        <p:txBody>
          <a:bodyPr/>
          <a:lstStyle/>
          <a:p>
            <a:pPr lvl="0">
              <a:spcBef>
                <a:spcPts val="600"/>
              </a:spcBef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R.A. Quinn</a:t>
            </a:r>
            <a:r>
              <a:rPr lang="en-US" sz="1800" b="1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,T. P. O’Brien</a:t>
            </a:r>
            <a:r>
              <a:rPr lang="en-US" sz="1800" b="1" baseline="300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,S. L. Huston</a:t>
            </a:r>
            <a:r>
              <a:rPr lang="en-US" sz="1800" b="1" baseline="30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</a:t>
            </a:r>
            <a:br>
              <a:rPr lang="en-US" sz="1800" b="1" dirty="0" smtClean="0">
                <a:latin typeface="Arial" pitchFamily="34" charset="0"/>
                <a:cs typeface="Arial" pitchFamily="34" charset="0"/>
              </a:rPr>
            </a:b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W. R. Johnston</a:t>
            </a:r>
            <a:r>
              <a:rPr lang="en-US" sz="18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 G. P. Ginet</a:t>
            </a:r>
            <a:r>
              <a:rPr lang="en-US" sz="1800" b="1" baseline="30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lvl="0">
              <a:spcBef>
                <a:spcPts val="600"/>
              </a:spcBef>
              <a:defRPr/>
            </a:pP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and T. B. Guild</a:t>
            </a:r>
            <a:r>
              <a:rPr lang="en-US" sz="1800" b="1" baseline="30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defRPr/>
            </a:pPr>
            <a:r>
              <a:rPr lang="en-US" sz="1400" b="1" baseline="30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1400" b="1" dirty="0">
                <a:latin typeface="Arial" pitchFamily="34" charset="0"/>
                <a:cs typeface="Arial" pitchFamily="34" charset="0"/>
              </a:rPr>
              <a:t>Atmospheric and Environmental Research, Inc.</a:t>
            </a:r>
            <a:endParaRPr lang="en-CA" sz="1400" b="1" dirty="0"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r>
              <a:rPr lang="en-US" sz="1400" b="1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Aerospace Corporation</a:t>
            </a:r>
          </a:p>
          <a:p>
            <a:pPr lvl="0">
              <a:defRPr/>
            </a:pPr>
            <a:r>
              <a:rPr lang="en-US" sz="1400" b="1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Air Force Research Laboratory,</a:t>
            </a:r>
          </a:p>
          <a:p>
            <a:pPr lvl="0">
              <a:defRPr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Space Vehicles Directorate, Kirtland AFB, NM</a:t>
            </a:r>
          </a:p>
          <a:p>
            <a:pPr lvl="0">
              <a:defRPr/>
            </a:pPr>
            <a:r>
              <a:rPr lang="en-US" sz="1400" b="1" baseline="30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MIT Lincoln Laboratory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53183" y="3340151"/>
            <a:ext cx="4393183" cy="576064"/>
          </a:xfrm>
        </p:spPr>
        <p:txBody>
          <a:bodyPr/>
          <a:lstStyle/>
          <a:p>
            <a:pPr lvl="0"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20 November 2014</a:t>
            </a:r>
            <a:endParaRPr lang="en-CA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92062" y="1359068"/>
            <a:ext cx="4992405" cy="1773933"/>
          </a:xfrm>
        </p:spPr>
        <p:txBody>
          <a:bodyPr/>
          <a:lstStyle/>
          <a:p>
            <a:pPr lvl="0" algn="ctr"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The AE9/AP9 Next Generation Radiation Specification Models – Progress Report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31632" y="5696061"/>
            <a:ext cx="4908380" cy="822960"/>
            <a:chOff x="1" y="5510008"/>
            <a:chExt cx="5999130" cy="1005840"/>
          </a:xfrm>
        </p:grpSpPr>
        <p:grpSp>
          <p:nvGrpSpPr>
            <p:cNvPr id="6" name="Group 5"/>
            <p:cNvGrpSpPr>
              <a:grpSpLocks noChangeAspect="1"/>
            </p:cNvGrpSpPr>
            <p:nvPr/>
          </p:nvGrpSpPr>
          <p:grpSpPr bwMode="auto">
            <a:xfrm>
              <a:off x="1145810" y="5684322"/>
              <a:ext cx="674332" cy="657212"/>
              <a:chOff x="4566" y="3996"/>
              <a:chExt cx="173" cy="174"/>
            </a:xfrm>
          </p:grpSpPr>
          <p:sp>
            <p:nvSpPr>
              <p:cNvPr id="12" name="Freeform 30"/>
              <p:cNvSpPr>
                <a:spLocks noChangeAspect="1"/>
              </p:cNvSpPr>
              <p:nvPr/>
            </p:nvSpPr>
            <p:spPr bwMode="auto">
              <a:xfrm>
                <a:off x="4566" y="3996"/>
                <a:ext cx="173" cy="174"/>
              </a:xfrm>
              <a:custGeom>
                <a:avLst/>
                <a:gdLst>
                  <a:gd name="T0" fmla="*/ 0 w 1552"/>
                  <a:gd name="T1" fmla="*/ 0 h 1565"/>
                  <a:gd name="T2" fmla="*/ 0 w 1552"/>
                  <a:gd name="T3" fmla="*/ 0 h 1565"/>
                  <a:gd name="T4" fmla="*/ 0 w 1552"/>
                  <a:gd name="T5" fmla="*/ 0 h 1565"/>
                  <a:gd name="T6" fmla="*/ 0 w 1552"/>
                  <a:gd name="T7" fmla="*/ 0 h 1565"/>
                  <a:gd name="T8" fmla="*/ 0 w 1552"/>
                  <a:gd name="T9" fmla="*/ 0 h 1565"/>
                  <a:gd name="T10" fmla="*/ 0 w 1552"/>
                  <a:gd name="T11" fmla="*/ 0 h 1565"/>
                  <a:gd name="T12" fmla="*/ 0 w 1552"/>
                  <a:gd name="T13" fmla="*/ 0 h 1565"/>
                  <a:gd name="T14" fmla="*/ 0 w 1552"/>
                  <a:gd name="T15" fmla="*/ 0 h 1565"/>
                  <a:gd name="T16" fmla="*/ 0 w 1552"/>
                  <a:gd name="T17" fmla="*/ 0 h 1565"/>
                  <a:gd name="T18" fmla="*/ 0 w 1552"/>
                  <a:gd name="T19" fmla="*/ 0 h 1565"/>
                  <a:gd name="T20" fmla="*/ 0 w 1552"/>
                  <a:gd name="T21" fmla="*/ 0 h 1565"/>
                  <a:gd name="T22" fmla="*/ 0 w 1552"/>
                  <a:gd name="T23" fmla="*/ 0 h 1565"/>
                  <a:gd name="T24" fmla="*/ 0 w 1552"/>
                  <a:gd name="T25" fmla="*/ 0 h 1565"/>
                  <a:gd name="T26" fmla="*/ 0 w 1552"/>
                  <a:gd name="T27" fmla="*/ 0 h 1565"/>
                  <a:gd name="T28" fmla="*/ 0 w 1552"/>
                  <a:gd name="T29" fmla="*/ 0 h 1565"/>
                  <a:gd name="T30" fmla="*/ 0 w 1552"/>
                  <a:gd name="T31" fmla="*/ 0 h 1565"/>
                  <a:gd name="T32" fmla="*/ 0 w 1552"/>
                  <a:gd name="T33" fmla="*/ 0 h 1565"/>
                  <a:gd name="T34" fmla="*/ 0 w 1552"/>
                  <a:gd name="T35" fmla="*/ 0 h 1565"/>
                  <a:gd name="T36" fmla="*/ 0 w 1552"/>
                  <a:gd name="T37" fmla="*/ 0 h 1565"/>
                  <a:gd name="T38" fmla="*/ 0 w 1552"/>
                  <a:gd name="T39" fmla="*/ 0 h 1565"/>
                  <a:gd name="T40" fmla="*/ 0 w 1552"/>
                  <a:gd name="T41" fmla="*/ 0 h 1565"/>
                  <a:gd name="T42" fmla="*/ 0 w 1552"/>
                  <a:gd name="T43" fmla="*/ 0 h 1565"/>
                  <a:gd name="T44" fmla="*/ 0 w 1552"/>
                  <a:gd name="T45" fmla="*/ 0 h 1565"/>
                  <a:gd name="T46" fmla="*/ 0 w 1552"/>
                  <a:gd name="T47" fmla="*/ 0 h 1565"/>
                  <a:gd name="T48" fmla="*/ 0 w 1552"/>
                  <a:gd name="T49" fmla="*/ 0 h 1565"/>
                  <a:gd name="T50" fmla="*/ 0 w 1552"/>
                  <a:gd name="T51" fmla="*/ 0 h 1565"/>
                  <a:gd name="T52" fmla="*/ 0 w 1552"/>
                  <a:gd name="T53" fmla="*/ 0 h 1565"/>
                  <a:gd name="T54" fmla="*/ 0 w 1552"/>
                  <a:gd name="T55" fmla="*/ 0 h 1565"/>
                  <a:gd name="T56" fmla="*/ 0 w 1552"/>
                  <a:gd name="T57" fmla="*/ 0 h 1565"/>
                  <a:gd name="T58" fmla="*/ 0 w 1552"/>
                  <a:gd name="T59" fmla="*/ 0 h 1565"/>
                  <a:gd name="T60" fmla="*/ 0 w 1552"/>
                  <a:gd name="T61" fmla="*/ 0 h 1565"/>
                  <a:gd name="T62" fmla="*/ 0 w 1552"/>
                  <a:gd name="T63" fmla="*/ 0 h 1565"/>
                  <a:gd name="T64" fmla="*/ 0 w 1552"/>
                  <a:gd name="T65" fmla="*/ 0 h 1565"/>
                  <a:gd name="T66" fmla="*/ 0 w 1552"/>
                  <a:gd name="T67" fmla="*/ 0 h 1565"/>
                  <a:gd name="T68" fmla="*/ 0 w 1552"/>
                  <a:gd name="T69" fmla="*/ 0 h 1565"/>
                  <a:gd name="T70" fmla="*/ 0 w 1552"/>
                  <a:gd name="T71" fmla="*/ 0 h 1565"/>
                  <a:gd name="T72" fmla="*/ 0 w 1552"/>
                  <a:gd name="T73" fmla="*/ 0 h 1565"/>
                  <a:gd name="T74" fmla="*/ 0 w 1552"/>
                  <a:gd name="T75" fmla="*/ 0 h 1565"/>
                  <a:gd name="T76" fmla="*/ 0 w 1552"/>
                  <a:gd name="T77" fmla="*/ 0 h 1565"/>
                  <a:gd name="T78" fmla="*/ 0 w 1552"/>
                  <a:gd name="T79" fmla="*/ 0 h 1565"/>
                  <a:gd name="T80" fmla="*/ 0 w 1552"/>
                  <a:gd name="T81" fmla="*/ 0 h 1565"/>
                  <a:gd name="T82" fmla="*/ 0 w 1552"/>
                  <a:gd name="T83" fmla="*/ 0 h 1565"/>
                  <a:gd name="T84" fmla="*/ 0 w 1552"/>
                  <a:gd name="T85" fmla="*/ 0 h 156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52"/>
                  <a:gd name="T130" fmla="*/ 0 h 1565"/>
                  <a:gd name="T131" fmla="*/ 1552 w 1552"/>
                  <a:gd name="T132" fmla="*/ 1565 h 156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52" h="1565">
                    <a:moveTo>
                      <a:pt x="131" y="790"/>
                    </a:moveTo>
                    <a:lnTo>
                      <a:pt x="132" y="827"/>
                    </a:lnTo>
                    <a:lnTo>
                      <a:pt x="135" y="863"/>
                    </a:lnTo>
                    <a:lnTo>
                      <a:pt x="141" y="899"/>
                    </a:lnTo>
                    <a:lnTo>
                      <a:pt x="147" y="934"/>
                    </a:lnTo>
                    <a:lnTo>
                      <a:pt x="156" y="970"/>
                    </a:lnTo>
                    <a:lnTo>
                      <a:pt x="166" y="1003"/>
                    </a:lnTo>
                    <a:lnTo>
                      <a:pt x="179" y="1036"/>
                    </a:lnTo>
                    <a:lnTo>
                      <a:pt x="193" y="1068"/>
                    </a:lnTo>
                    <a:lnTo>
                      <a:pt x="209" y="1099"/>
                    </a:lnTo>
                    <a:lnTo>
                      <a:pt x="226" y="1130"/>
                    </a:lnTo>
                    <a:lnTo>
                      <a:pt x="244" y="1158"/>
                    </a:lnTo>
                    <a:lnTo>
                      <a:pt x="264" y="1187"/>
                    </a:lnTo>
                    <a:lnTo>
                      <a:pt x="287" y="1214"/>
                    </a:lnTo>
                    <a:lnTo>
                      <a:pt x="309" y="1239"/>
                    </a:lnTo>
                    <a:lnTo>
                      <a:pt x="333" y="1264"/>
                    </a:lnTo>
                    <a:lnTo>
                      <a:pt x="359" y="1287"/>
                    </a:lnTo>
                    <a:lnTo>
                      <a:pt x="386" y="1308"/>
                    </a:lnTo>
                    <a:lnTo>
                      <a:pt x="413" y="1329"/>
                    </a:lnTo>
                    <a:lnTo>
                      <a:pt x="442" y="1347"/>
                    </a:lnTo>
                    <a:lnTo>
                      <a:pt x="472" y="1365"/>
                    </a:lnTo>
                    <a:lnTo>
                      <a:pt x="503" y="1381"/>
                    </a:lnTo>
                    <a:lnTo>
                      <a:pt x="535" y="1395"/>
                    </a:lnTo>
                    <a:lnTo>
                      <a:pt x="568" y="1408"/>
                    </a:lnTo>
                    <a:lnTo>
                      <a:pt x="601" y="1419"/>
                    </a:lnTo>
                    <a:lnTo>
                      <a:pt x="635" y="1427"/>
                    </a:lnTo>
                    <a:lnTo>
                      <a:pt x="670" y="1433"/>
                    </a:lnTo>
                    <a:lnTo>
                      <a:pt x="706" y="1439"/>
                    </a:lnTo>
                    <a:lnTo>
                      <a:pt x="742" y="1442"/>
                    </a:lnTo>
                    <a:lnTo>
                      <a:pt x="778" y="1443"/>
                    </a:lnTo>
                    <a:lnTo>
                      <a:pt x="816" y="1442"/>
                    </a:lnTo>
                    <a:lnTo>
                      <a:pt x="852" y="1439"/>
                    </a:lnTo>
                    <a:lnTo>
                      <a:pt x="887" y="1433"/>
                    </a:lnTo>
                    <a:lnTo>
                      <a:pt x="922" y="1427"/>
                    </a:lnTo>
                    <a:lnTo>
                      <a:pt x="956" y="1419"/>
                    </a:lnTo>
                    <a:lnTo>
                      <a:pt x="990" y="1408"/>
                    </a:lnTo>
                    <a:lnTo>
                      <a:pt x="1022" y="1395"/>
                    </a:lnTo>
                    <a:lnTo>
                      <a:pt x="1054" y="1381"/>
                    </a:lnTo>
                    <a:lnTo>
                      <a:pt x="1085" y="1365"/>
                    </a:lnTo>
                    <a:lnTo>
                      <a:pt x="1115" y="1347"/>
                    </a:lnTo>
                    <a:lnTo>
                      <a:pt x="1143" y="1329"/>
                    </a:lnTo>
                    <a:lnTo>
                      <a:pt x="1172" y="1308"/>
                    </a:lnTo>
                    <a:lnTo>
                      <a:pt x="1199" y="1287"/>
                    </a:lnTo>
                    <a:lnTo>
                      <a:pt x="1224" y="1264"/>
                    </a:lnTo>
                    <a:lnTo>
                      <a:pt x="1248" y="1239"/>
                    </a:lnTo>
                    <a:lnTo>
                      <a:pt x="1271" y="1214"/>
                    </a:lnTo>
                    <a:lnTo>
                      <a:pt x="1292" y="1187"/>
                    </a:lnTo>
                    <a:lnTo>
                      <a:pt x="1313" y="1158"/>
                    </a:lnTo>
                    <a:lnTo>
                      <a:pt x="1332" y="1130"/>
                    </a:lnTo>
                    <a:lnTo>
                      <a:pt x="1349" y="1099"/>
                    </a:lnTo>
                    <a:lnTo>
                      <a:pt x="1364" y="1068"/>
                    </a:lnTo>
                    <a:lnTo>
                      <a:pt x="1379" y="1036"/>
                    </a:lnTo>
                    <a:lnTo>
                      <a:pt x="1390" y="1003"/>
                    </a:lnTo>
                    <a:lnTo>
                      <a:pt x="1401" y="970"/>
                    </a:lnTo>
                    <a:lnTo>
                      <a:pt x="1409" y="934"/>
                    </a:lnTo>
                    <a:lnTo>
                      <a:pt x="1417" y="899"/>
                    </a:lnTo>
                    <a:lnTo>
                      <a:pt x="1421" y="863"/>
                    </a:lnTo>
                    <a:lnTo>
                      <a:pt x="1424" y="827"/>
                    </a:lnTo>
                    <a:lnTo>
                      <a:pt x="1425" y="790"/>
                    </a:lnTo>
                    <a:lnTo>
                      <a:pt x="1424" y="754"/>
                    </a:lnTo>
                    <a:lnTo>
                      <a:pt x="1421" y="718"/>
                    </a:lnTo>
                    <a:lnTo>
                      <a:pt x="1417" y="682"/>
                    </a:lnTo>
                    <a:lnTo>
                      <a:pt x="1409" y="647"/>
                    </a:lnTo>
                    <a:lnTo>
                      <a:pt x="1401" y="612"/>
                    </a:lnTo>
                    <a:lnTo>
                      <a:pt x="1390" y="578"/>
                    </a:lnTo>
                    <a:lnTo>
                      <a:pt x="1379" y="545"/>
                    </a:lnTo>
                    <a:lnTo>
                      <a:pt x="1364" y="513"/>
                    </a:lnTo>
                    <a:lnTo>
                      <a:pt x="1349" y="482"/>
                    </a:lnTo>
                    <a:lnTo>
                      <a:pt x="1332" y="451"/>
                    </a:lnTo>
                    <a:lnTo>
                      <a:pt x="1313" y="423"/>
                    </a:lnTo>
                    <a:lnTo>
                      <a:pt x="1292" y="394"/>
                    </a:lnTo>
                    <a:lnTo>
                      <a:pt x="1271" y="368"/>
                    </a:lnTo>
                    <a:lnTo>
                      <a:pt x="1248" y="342"/>
                    </a:lnTo>
                    <a:lnTo>
                      <a:pt x="1224" y="318"/>
                    </a:lnTo>
                    <a:lnTo>
                      <a:pt x="1199" y="294"/>
                    </a:lnTo>
                    <a:lnTo>
                      <a:pt x="1172" y="272"/>
                    </a:lnTo>
                    <a:lnTo>
                      <a:pt x="1143" y="252"/>
                    </a:lnTo>
                    <a:lnTo>
                      <a:pt x="1115" y="233"/>
                    </a:lnTo>
                    <a:lnTo>
                      <a:pt x="1085" y="216"/>
                    </a:lnTo>
                    <a:lnTo>
                      <a:pt x="1054" y="200"/>
                    </a:lnTo>
                    <a:lnTo>
                      <a:pt x="1022" y="186"/>
                    </a:lnTo>
                    <a:lnTo>
                      <a:pt x="990" y="173"/>
                    </a:lnTo>
                    <a:lnTo>
                      <a:pt x="956" y="163"/>
                    </a:lnTo>
                    <a:lnTo>
                      <a:pt x="922" y="154"/>
                    </a:lnTo>
                    <a:lnTo>
                      <a:pt x="887" y="147"/>
                    </a:lnTo>
                    <a:lnTo>
                      <a:pt x="852" y="143"/>
                    </a:lnTo>
                    <a:lnTo>
                      <a:pt x="816" y="139"/>
                    </a:lnTo>
                    <a:lnTo>
                      <a:pt x="778" y="138"/>
                    </a:lnTo>
                    <a:lnTo>
                      <a:pt x="742" y="139"/>
                    </a:lnTo>
                    <a:lnTo>
                      <a:pt x="706" y="143"/>
                    </a:lnTo>
                    <a:lnTo>
                      <a:pt x="670" y="147"/>
                    </a:lnTo>
                    <a:lnTo>
                      <a:pt x="635" y="154"/>
                    </a:lnTo>
                    <a:lnTo>
                      <a:pt x="601" y="163"/>
                    </a:lnTo>
                    <a:lnTo>
                      <a:pt x="568" y="173"/>
                    </a:lnTo>
                    <a:lnTo>
                      <a:pt x="535" y="186"/>
                    </a:lnTo>
                    <a:lnTo>
                      <a:pt x="503" y="200"/>
                    </a:lnTo>
                    <a:lnTo>
                      <a:pt x="472" y="216"/>
                    </a:lnTo>
                    <a:lnTo>
                      <a:pt x="442" y="233"/>
                    </a:lnTo>
                    <a:lnTo>
                      <a:pt x="413" y="252"/>
                    </a:lnTo>
                    <a:lnTo>
                      <a:pt x="386" y="272"/>
                    </a:lnTo>
                    <a:lnTo>
                      <a:pt x="359" y="294"/>
                    </a:lnTo>
                    <a:lnTo>
                      <a:pt x="333" y="318"/>
                    </a:lnTo>
                    <a:lnTo>
                      <a:pt x="309" y="342"/>
                    </a:lnTo>
                    <a:lnTo>
                      <a:pt x="287" y="368"/>
                    </a:lnTo>
                    <a:lnTo>
                      <a:pt x="264" y="394"/>
                    </a:lnTo>
                    <a:lnTo>
                      <a:pt x="244" y="423"/>
                    </a:lnTo>
                    <a:lnTo>
                      <a:pt x="226" y="451"/>
                    </a:lnTo>
                    <a:lnTo>
                      <a:pt x="209" y="482"/>
                    </a:lnTo>
                    <a:lnTo>
                      <a:pt x="193" y="513"/>
                    </a:lnTo>
                    <a:lnTo>
                      <a:pt x="179" y="545"/>
                    </a:lnTo>
                    <a:lnTo>
                      <a:pt x="166" y="578"/>
                    </a:lnTo>
                    <a:lnTo>
                      <a:pt x="156" y="612"/>
                    </a:lnTo>
                    <a:lnTo>
                      <a:pt x="147" y="647"/>
                    </a:lnTo>
                    <a:lnTo>
                      <a:pt x="141" y="682"/>
                    </a:lnTo>
                    <a:lnTo>
                      <a:pt x="135" y="718"/>
                    </a:lnTo>
                    <a:lnTo>
                      <a:pt x="132" y="754"/>
                    </a:lnTo>
                    <a:lnTo>
                      <a:pt x="131" y="790"/>
                    </a:lnTo>
                    <a:lnTo>
                      <a:pt x="97" y="789"/>
                    </a:lnTo>
                    <a:lnTo>
                      <a:pt x="34" y="789"/>
                    </a:lnTo>
                    <a:lnTo>
                      <a:pt x="0" y="788"/>
                    </a:lnTo>
                    <a:lnTo>
                      <a:pt x="0" y="0"/>
                    </a:lnTo>
                    <a:lnTo>
                      <a:pt x="1552" y="0"/>
                    </a:lnTo>
                    <a:lnTo>
                      <a:pt x="1552" y="1565"/>
                    </a:lnTo>
                    <a:lnTo>
                      <a:pt x="0" y="1565"/>
                    </a:lnTo>
                    <a:lnTo>
                      <a:pt x="0" y="788"/>
                    </a:lnTo>
                    <a:lnTo>
                      <a:pt x="131" y="790"/>
                    </a:lnTo>
                    <a:close/>
                  </a:path>
                </a:pathLst>
              </a:custGeom>
              <a:solidFill>
                <a:srgbClr val="9810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31"/>
              <p:cNvSpPr>
                <a:spLocks noChangeAspect="1" noEditPoints="1"/>
              </p:cNvSpPr>
              <p:nvPr/>
            </p:nvSpPr>
            <p:spPr bwMode="auto">
              <a:xfrm>
                <a:off x="4588" y="4019"/>
                <a:ext cx="129" cy="130"/>
              </a:xfrm>
              <a:custGeom>
                <a:avLst/>
                <a:gdLst>
                  <a:gd name="T0" fmla="*/ 0 w 1161"/>
                  <a:gd name="T1" fmla="*/ 0 h 1171"/>
                  <a:gd name="T2" fmla="*/ 0 w 1161"/>
                  <a:gd name="T3" fmla="*/ 0 h 1171"/>
                  <a:gd name="T4" fmla="*/ 0 w 1161"/>
                  <a:gd name="T5" fmla="*/ 0 h 1171"/>
                  <a:gd name="T6" fmla="*/ 0 w 1161"/>
                  <a:gd name="T7" fmla="*/ 0 h 1171"/>
                  <a:gd name="T8" fmla="*/ 0 w 1161"/>
                  <a:gd name="T9" fmla="*/ 0 h 1171"/>
                  <a:gd name="T10" fmla="*/ 0 w 1161"/>
                  <a:gd name="T11" fmla="*/ 0 h 1171"/>
                  <a:gd name="T12" fmla="*/ 0 w 1161"/>
                  <a:gd name="T13" fmla="*/ 0 h 1171"/>
                  <a:gd name="T14" fmla="*/ 0 w 1161"/>
                  <a:gd name="T15" fmla="*/ 0 h 1171"/>
                  <a:gd name="T16" fmla="*/ 0 w 1161"/>
                  <a:gd name="T17" fmla="*/ 0 h 1171"/>
                  <a:gd name="T18" fmla="*/ 0 w 1161"/>
                  <a:gd name="T19" fmla="*/ 0 h 1171"/>
                  <a:gd name="T20" fmla="*/ 0 w 1161"/>
                  <a:gd name="T21" fmla="*/ 0 h 1171"/>
                  <a:gd name="T22" fmla="*/ 0 w 1161"/>
                  <a:gd name="T23" fmla="*/ 0 h 1171"/>
                  <a:gd name="T24" fmla="*/ 0 w 1161"/>
                  <a:gd name="T25" fmla="*/ 0 h 1171"/>
                  <a:gd name="T26" fmla="*/ 0 w 1161"/>
                  <a:gd name="T27" fmla="*/ 0 h 1171"/>
                  <a:gd name="T28" fmla="*/ 0 w 1161"/>
                  <a:gd name="T29" fmla="*/ 0 h 1171"/>
                  <a:gd name="T30" fmla="*/ 0 w 1161"/>
                  <a:gd name="T31" fmla="*/ 0 h 1171"/>
                  <a:gd name="T32" fmla="*/ 0 w 1161"/>
                  <a:gd name="T33" fmla="*/ 0 h 1171"/>
                  <a:gd name="T34" fmla="*/ 0 w 1161"/>
                  <a:gd name="T35" fmla="*/ 0 h 1171"/>
                  <a:gd name="T36" fmla="*/ 0 w 1161"/>
                  <a:gd name="T37" fmla="*/ 0 h 1171"/>
                  <a:gd name="T38" fmla="*/ 0 w 1161"/>
                  <a:gd name="T39" fmla="*/ 0 h 1171"/>
                  <a:gd name="T40" fmla="*/ 0 w 1161"/>
                  <a:gd name="T41" fmla="*/ 0 h 1171"/>
                  <a:gd name="T42" fmla="*/ 0 w 1161"/>
                  <a:gd name="T43" fmla="*/ 0 h 1171"/>
                  <a:gd name="T44" fmla="*/ 0 w 1161"/>
                  <a:gd name="T45" fmla="*/ 0 h 1171"/>
                  <a:gd name="T46" fmla="*/ 0 w 1161"/>
                  <a:gd name="T47" fmla="*/ 0 h 1171"/>
                  <a:gd name="T48" fmla="*/ 0 w 1161"/>
                  <a:gd name="T49" fmla="*/ 0 h 1171"/>
                  <a:gd name="T50" fmla="*/ 0 w 1161"/>
                  <a:gd name="T51" fmla="*/ 0 h 1171"/>
                  <a:gd name="T52" fmla="*/ 0 w 1161"/>
                  <a:gd name="T53" fmla="*/ 0 h 1171"/>
                  <a:gd name="T54" fmla="*/ 0 w 1161"/>
                  <a:gd name="T55" fmla="*/ 0 h 1171"/>
                  <a:gd name="T56" fmla="*/ 0 w 1161"/>
                  <a:gd name="T57" fmla="*/ 0 h 1171"/>
                  <a:gd name="T58" fmla="*/ 0 w 1161"/>
                  <a:gd name="T59" fmla="*/ 0 h 1171"/>
                  <a:gd name="T60" fmla="*/ 0 w 1161"/>
                  <a:gd name="T61" fmla="*/ 0 h 1171"/>
                  <a:gd name="T62" fmla="*/ 0 w 1161"/>
                  <a:gd name="T63" fmla="*/ 0 h 1171"/>
                  <a:gd name="T64" fmla="*/ 0 w 1161"/>
                  <a:gd name="T65" fmla="*/ 0 h 1171"/>
                  <a:gd name="T66" fmla="*/ 0 w 1161"/>
                  <a:gd name="T67" fmla="*/ 0 h 1171"/>
                  <a:gd name="T68" fmla="*/ 0 w 1161"/>
                  <a:gd name="T69" fmla="*/ 0 h 1171"/>
                  <a:gd name="T70" fmla="*/ 0 w 1161"/>
                  <a:gd name="T71" fmla="*/ 0 h 1171"/>
                  <a:gd name="T72" fmla="*/ 0 w 1161"/>
                  <a:gd name="T73" fmla="*/ 0 h 1171"/>
                  <a:gd name="T74" fmla="*/ 0 w 1161"/>
                  <a:gd name="T75" fmla="*/ 0 h 1171"/>
                  <a:gd name="T76" fmla="*/ 0 w 1161"/>
                  <a:gd name="T77" fmla="*/ 0 h 1171"/>
                  <a:gd name="T78" fmla="*/ 0 w 1161"/>
                  <a:gd name="T79" fmla="*/ 0 h 1171"/>
                  <a:gd name="T80" fmla="*/ 0 w 1161"/>
                  <a:gd name="T81" fmla="*/ 0 h 1171"/>
                  <a:gd name="T82" fmla="*/ 0 w 1161"/>
                  <a:gd name="T83" fmla="*/ 0 h 1171"/>
                  <a:gd name="T84" fmla="*/ 0 w 1161"/>
                  <a:gd name="T85" fmla="*/ 0 h 1171"/>
                  <a:gd name="T86" fmla="*/ 0 w 1161"/>
                  <a:gd name="T87" fmla="*/ 0 h 1171"/>
                  <a:gd name="T88" fmla="*/ 0 w 1161"/>
                  <a:gd name="T89" fmla="*/ 0 h 1171"/>
                  <a:gd name="T90" fmla="*/ 0 w 1161"/>
                  <a:gd name="T91" fmla="*/ 0 h 1171"/>
                  <a:gd name="T92" fmla="*/ 0 w 1161"/>
                  <a:gd name="T93" fmla="*/ 0 h 1171"/>
                  <a:gd name="T94" fmla="*/ 0 w 1161"/>
                  <a:gd name="T95" fmla="*/ 0 h 1171"/>
                  <a:gd name="T96" fmla="*/ 0 w 1161"/>
                  <a:gd name="T97" fmla="*/ 0 h 1171"/>
                  <a:gd name="T98" fmla="*/ 0 w 1161"/>
                  <a:gd name="T99" fmla="*/ 0 h 1171"/>
                  <a:gd name="T100" fmla="*/ 0 w 1161"/>
                  <a:gd name="T101" fmla="*/ 0 h 1171"/>
                  <a:gd name="T102" fmla="*/ 0 w 1161"/>
                  <a:gd name="T103" fmla="*/ 0 h 1171"/>
                  <a:gd name="T104" fmla="*/ 0 w 1161"/>
                  <a:gd name="T105" fmla="*/ 0 h 1171"/>
                  <a:gd name="T106" fmla="*/ 0 w 1161"/>
                  <a:gd name="T107" fmla="*/ 0 h 1171"/>
                  <a:gd name="T108" fmla="*/ 0 w 1161"/>
                  <a:gd name="T109" fmla="*/ 0 h 1171"/>
                  <a:gd name="T110" fmla="*/ 0 w 1161"/>
                  <a:gd name="T111" fmla="*/ 0 h 1171"/>
                  <a:gd name="T112" fmla="*/ 0 w 1161"/>
                  <a:gd name="T113" fmla="*/ 0 h 1171"/>
                  <a:gd name="T114" fmla="*/ 0 w 1161"/>
                  <a:gd name="T115" fmla="*/ 0 h 1171"/>
                  <a:gd name="T116" fmla="*/ 0 w 1161"/>
                  <a:gd name="T117" fmla="*/ 0 h 1171"/>
                  <a:gd name="T118" fmla="*/ 0 w 1161"/>
                  <a:gd name="T119" fmla="*/ 0 h 1171"/>
                  <a:gd name="T120" fmla="*/ 0 w 1161"/>
                  <a:gd name="T121" fmla="*/ 0 h 1171"/>
                  <a:gd name="T122" fmla="*/ 0 w 1161"/>
                  <a:gd name="T123" fmla="*/ 0 h 117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61"/>
                  <a:gd name="T187" fmla="*/ 0 h 1171"/>
                  <a:gd name="T188" fmla="*/ 1161 w 1161"/>
                  <a:gd name="T189" fmla="*/ 1171 h 117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61" h="1171">
                    <a:moveTo>
                      <a:pt x="580" y="0"/>
                    </a:moveTo>
                    <a:lnTo>
                      <a:pt x="544" y="1"/>
                    </a:lnTo>
                    <a:lnTo>
                      <a:pt x="508" y="4"/>
                    </a:lnTo>
                    <a:lnTo>
                      <a:pt x="473" y="10"/>
                    </a:lnTo>
                    <a:lnTo>
                      <a:pt x="438" y="17"/>
                    </a:lnTo>
                    <a:lnTo>
                      <a:pt x="403" y="28"/>
                    </a:lnTo>
                    <a:lnTo>
                      <a:pt x="370" y="39"/>
                    </a:lnTo>
                    <a:lnTo>
                      <a:pt x="339" y="53"/>
                    </a:lnTo>
                    <a:lnTo>
                      <a:pt x="308" y="68"/>
                    </a:lnTo>
                    <a:lnTo>
                      <a:pt x="278" y="86"/>
                    </a:lnTo>
                    <a:lnTo>
                      <a:pt x="249" y="105"/>
                    </a:lnTo>
                    <a:lnTo>
                      <a:pt x="221" y="125"/>
                    </a:lnTo>
                    <a:lnTo>
                      <a:pt x="195" y="148"/>
                    </a:lnTo>
                    <a:lnTo>
                      <a:pt x="169" y="171"/>
                    </a:lnTo>
                    <a:lnTo>
                      <a:pt x="146" y="197"/>
                    </a:lnTo>
                    <a:lnTo>
                      <a:pt x="125" y="223"/>
                    </a:lnTo>
                    <a:lnTo>
                      <a:pt x="103" y="251"/>
                    </a:lnTo>
                    <a:lnTo>
                      <a:pt x="85" y="280"/>
                    </a:lnTo>
                    <a:lnTo>
                      <a:pt x="67" y="310"/>
                    </a:lnTo>
                    <a:lnTo>
                      <a:pt x="52" y="342"/>
                    </a:lnTo>
                    <a:lnTo>
                      <a:pt x="38" y="374"/>
                    </a:lnTo>
                    <a:lnTo>
                      <a:pt x="27" y="408"/>
                    </a:lnTo>
                    <a:lnTo>
                      <a:pt x="17" y="442"/>
                    </a:lnTo>
                    <a:lnTo>
                      <a:pt x="10" y="477"/>
                    </a:lnTo>
                    <a:lnTo>
                      <a:pt x="4" y="513"/>
                    </a:lnTo>
                    <a:lnTo>
                      <a:pt x="1" y="549"/>
                    </a:lnTo>
                    <a:lnTo>
                      <a:pt x="0" y="585"/>
                    </a:lnTo>
                    <a:lnTo>
                      <a:pt x="1" y="622"/>
                    </a:lnTo>
                    <a:lnTo>
                      <a:pt x="4" y="658"/>
                    </a:lnTo>
                    <a:lnTo>
                      <a:pt x="10" y="694"/>
                    </a:lnTo>
                    <a:lnTo>
                      <a:pt x="17" y="729"/>
                    </a:lnTo>
                    <a:lnTo>
                      <a:pt x="27" y="763"/>
                    </a:lnTo>
                    <a:lnTo>
                      <a:pt x="38" y="797"/>
                    </a:lnTo>
                    <a:lnTo>
                      <a:pt x="52" y="829"/>
                    </a:lnTo>
                    <a:lnTo>
                      <a:pt x="67" y="861"/>
                    </a:lnTo>
                    <a:lnTo>
                      <a:pt x="85" y="891"/>
                    </a:lnTo>
                    <a:lnTo>
                      <a:pt x="103" y="920"/>
                    </a:lnTo>
                    <a:lnTo>
                      <a:pt x="125" y="948"/>
                    </a:lnTo>
                    <a:lnTo>
                      <a:pt x="146" y="975"/>
                    </a:lnTo>
                    <a:lnTo>
                      <a:pt x="169" y="999"/>
                    </a:lnTo>
                    <a:lnTo>
                      <a:pt x="195" y="1024"/>
                    </a:lnTo>
                    <a:lnTo>
                      <a:pt x="221" y="1046"/>
                    </a:lnTo>
                    <a:lnTo>
                      <a:pt x="249" y="1066"/>
                    </a:lnTo>
                    <a:lnTo>
                      <a:pt x="278" y="1085"/>
                    </a:lnTo>
                    <a:lnTo>
                      <a:pt x="308" y="1102"/>
                    </a:lnTo>
                    <a:lnTo>
                      <a:pt x="339" y="1118"/>
                    </a:lnTo>
                    <a:lnTo>
                      <a:pt x="370" y="1132"/>
                    </a:lnTo>
                    <a:lnTo>
                      <a:pt x="403" y="1144"/>
                    </a:lnTo>
                    <a:lnTo>
                      <a:pt x="438" y="1153"/>
                    </a:lnTo>
                    <a:lnTo>
                      <a:pt x="473" y="1162"/>
                    </a:lnTo>
                    <a:lnTo>
                      <a:pt x="508" y="1167"/>
                    </a:lnTo>
                    <a:lnTo>
                      <a:pt x="544" y="1170"/>
                    </a:lnTo>
                    <a:lnTo>
                      <a:pt x="580" y="1171"/>
                    </a:lnTo>
                    <a:lnTo>
                      <a:pt x="617" y="1170"/>
                    </a:lnTo>
                    <a:lnTo>
                      <a:pt x="654" y="1167"/>
                    </a:lnTo>
                    <a:lnTo>
                      <a:pt x="689" y="1162"/>
                    </a:lnTo>
                    <a:lnTo>
                      <a:pt x="724" y="1153"/>
                    </a:lnTo>
                    <a:lnTo>
                      <a:pt x="758" y="1144"/>
                    </a:lnTo>
                    <a:lnTo>
                      <a:pt x="791" y="1132"/>
                    </a:lnTo>
                    <a:lnTo>
                      <a:pt x="823" y="1118"/>
                    </a:lnTo>
                    <a:lnTo>
                      <a:pt x="854" y="1102"/>
                    </a:lnTo>
                    <a:lnTo>
                      <a:pt x="884" y="1085"/>
                    </a:lnTo>
                    <a:lnTo>
                      <a:pt x="912" y="1066"/>
                    </a:lnTo>
                    <a:lnTo>
                      <a:pt x="940" y="1046"/>
                    </a:lnTo>
                    <a:lnTo>
                      <a:pt x="967" y="1024"/>
                    </a:lnTo>
                    <a:lnTo>
                      <a:pt x="991" y="999"/>
                    </a:lnTo>
                    <a:lnTo>
                      <a:pt x="1015" y="975"/>
                    </a:lnTo>
                    <a:lnTo>
                      <a:pt x="1037" y="948"/>
                    </a:lnTo>
                    <a:lnTo>
                      <a:pt x="1058" y="920"/>
                    </a:lnTo>
                    <a:lnTo>
                      <a:pt x="1076" y="891"/>
                    </a:lnTo>
                    <a:lnTo>
                      <a:pt x="1093" y="861"/>
                    </a:lnTo>
                    <a:lnTo>
                      <a:pt x="1109" y="829"/>
                    </a:lnTo>
                    <a:lnTo>
                      <a:pt x="1123" y="797"/>
                    </a:lnTo>
                    <a:lnTo>
                      <a:pt x="1135" y="763"/>
                    </a:lnTo>
                    <a:lnTo>
                      <a:pt x="1144" y="729"/>
                    </a:lnTo>
                    <a:lnTo>
                      <a:pt x="1152" y="694"/>
                    </a:lnTo>
                    <a:lnTo>
                      <a:pt x="1157" y="658"/>
                    </a:lnTo>
                    <a:lnTo>
                      <a:pt x="1160" y="622"/>
                    </a:lnTo>
                    <a:lnTo>
                      <a:pt x="1161" y="585"/>
                    </a:lnTo>
                    <a:lnTo>
                      <a:pt x="1160" y="549"/>
                    </a:lnTo>
                    <a:lnTo>
                      <a:pt x="1157" y="513"/>
                    </a:lnTo>
                    <a:lnTo>
                      <a:pt x="1152" y="477"/>
                    </a:lnTo>
                    <a:lnTo>
                      <a:pt x="1144" y="442"/>
                    </a:lnTo>
                    <a:lnTo>
                      <a:pt x="1135" y="408"/>
                    </a:lnTo>
                    <a:lnTo>
                      <a:pt x="1123" y="374"/>
                    </a:lnTo>
                    <a:lnTo>
                      <a:pt x="1109" y="342"/>
                    </a:lnTo>
                    <a:lnTo>
                      <a:pt x="1093" y="310"/>
                    </a:lnTo>
                    <a:lnTo>
                      <a:pt x="1076" y="280"/>
                    </a:lnTo>
                    <a:lnTo>
                      <a:pt x="1058" y="251"/>
                    </a:lnTo>
                    <a:lnTo>
                      <a:pt x="1037" y="223"/>
                    </a:lnTo>
                    <a:lnTo>
                      <a:pt x="1015" y="197"/>
                    </a:lnTo>
                    <a:lnTo>
                      <a:pt x="991" y="171"/>
                    </a:lnTo>
                    <a:lnTo>
                      <a:pt x="967" y="148"/>
                    </a:lnTo>
                    <a:lnTo>
                      <a:pt x="940" y="125"/>
                    </a:lnTo>
                    <a:lnTo>
                      <a:pt x="912" y="105"/>
                    </a:lnTo>
                    <a:lnTo>
                      <a:pt x="884" y="86"/>
                    </a:lnTo>
                    <a:lnTo>
                      <a:pt x="854" y="68"/>
                    </a:lnTo>
                    <a:lnTo>
                      <a:pt x="823" y="53"/>
                    </a:lnTo>
                    <a:lnTo>
                      <a:pt x="791" y="39"/>
                    </a:lnTo>
                    <a:lnTo>
                      <a:pt x="758" y="28"/>
                    </a:lnTo>
                    <a:lnTo>
                      <a:pt x="724" y="17"/>
                    </a:lnTo>
                    <a:lnTo>
                      <a:pt x="689" y="10"/>
                    </a:lnTo>
                    <a:lnTo>
                      <a:pt x="654" y="4"/>
                    </a:lnTo>
                    <a:lnTo>
                      <a:pt x="617" y="1"/>
                    </a:lnTo>
                    <a:lnTo>
                      <a:pt x="580" y="0"/>
                    </a:lnTo>
                    <a:close/>
                    <a:moveTo>
                      <a:pt x="682" y="831"/>
                    </a:moveTo>
                    <a:lnTo>
                      <a:pt x="363" y="831"/>
                    </a:lnTo>
                    <a:lnTo>
                      <a:pt x="433" y="756"/>
                    </a:lnTo>
                    <a:lnTo>
                      <a:pt x="682" y="756"/>
                    </a:lnTo>
                    <a:lnTo>
                      <a:pt x="682" y="831"/>
                    </a:lnTo>
                    <a:close/>
                    <a:moveTo>
                      <a:pt x="682" y="685"/>
                    </a:moveTo>
                    <a:lnTo>
                      <a:pt x="499" y="685"/>
                    </a:lnTo>
                    <a:lnTo>
                      <a:pt x="682" y="502"/>
                    </a:lnTo>
                    <a:lnTo>
                      <a:pt x="682" y="685"/>
                    </a:lnTo>
                    <a:close/>
                    <a:moveTo>
                      <a:pt x="827" y="831"/>
                    </a:moveTo>
                    <a:lnTo>
                      <a:pt x="761" y="831"/>
                    </a:lnTo>
                    <a:lnTo>
                      <a:pt x="761" y="310"/>
                    </a:lnTo>
                    <a:lnTo>
                      <a:pt x="239" y="836"/>
                    </a:lnTo>
                    <a:lnTo>
                      <a:pt x="144" y="836"/>
                    </a:lnTo>
                    <a:lnTo>
                      <a:pt x="827" y="142"/>
                    </a:lnTo>
                    <a:lnTo>
                      <a:pt x="827" y="831"/>
                    </a:lnTo>
                    <a:close/>
                  </a:path>
                </a:pathLst>
              </a:custGeom>
              <a:solidFill>
                <a:srgbClr val="9810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8" name="Picture 33" descr="nro"/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" y="5510008"/>
              <a:ext cx="1005913" cy="100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76371" y="5730732"/>
              <a:ext cx="1222760" cy="564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3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20917" y="5696058"/>
              <a:ext cx="652992" cy="633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35" descr="5c_seal_p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06149" y="5642596"/>
              <a:ext cx="740664" cy="740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4" descr="C:\Documents and Settings\swalker\My Documents\Logos, Artwork\2010 Logo USE THESE ONLY\Logos with background\93pt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59913" y="5714478"/>
              <a:ext cx="1243012" cy="5969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Version 1.5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204788" y="1318488"/>
            <a:ext cx="8610600" cy="5173752"/>
          </a:xfrm>
        </p:spPr>
        <p:txBody>
          <a:bodyPr/>
          <a:lstStyle/>
          <a:p>
            <a:pPr marL="282575" indent="-282575" defTabSz="457200" eaLnBrk="1" hangingPunct="1">
              <a:spcBef>
                <a:spcPts val="6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New data:</a:t>
            </a:r>
          </a:p>
          <a:p>
            <a:pPr marL="682625" lvl="1" indent="-282575" defTabSz="457200" eaLnBrk="1" hangingPunct="1">
              <a:spcBef>
                <a:spcPts val="6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Protons:  Azur, Van Allen/MagEIS &amp; REPT</a:t>
            </a:r>
          </a:p>
          <a:p>
            <a:pPr marL="682625" lvl="1" indent="-282575" defTabSz="457200" eaLnBrk="1" hangingPunct="1">
              <a:spcBef>
                <a:spcPts val="6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Electrons:  DEMETER/IDP,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Van Allen/MagEIS &amp;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REPT</a:t>
            </a:r>
          </a:p>
          <a:p>
            <a:pPr marL="682625" lvl="1" indent="-282575" defTabSz="457200" eaLnBrk="1" hangingPunct="1">
              <a:spcBef>
                <a:spcPts val="6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Plasma:  SCATHA/SC8, AMPTE/CCE &amp; CHEM</a:t>
            </a:r>
          </a:p>
          <a:p>
            <a:pPr marL="282575" indent="-282575" defTabSz="457200" eaLnBrk="1" hangingPunct="1">
              <a:spcBef>
                <a:spcPts val="6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New features</a:t>
            </a:r>
          </a:p>
          <a:p>
            <a:pPr marL="682625" lvl="1" indent="-282575" defTabSz="457200" eaLnBrk="1" hangingPunct="1">
              <a:spcBef>
                <a:spcPts val="6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Introduce kernel-based methods for fast dose/effects calculations</a:t>
            </a:r>
          </a:p>
          <a:p>
            <a:pPr marL="682625" lvl="1" indent="-282575" defTabSz="457200" eaLnBrk="1" hangingPunct="1">
              <a:spcBef>
                <a:spcPts val="6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Fix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flux-to-fluence calculations to cover variable time steps—supports optimizing time steps for shorter run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times</a:t>
            </a:r>
          </a:p>
          <a:p>
            <a:pPr marL="682625" lvl="1" indent="-282575" defTabSz="457200" eaLnBrk="1" hangingPunct="1">
              <a:spcBef>
                <a:spcPts val="6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Capability for parallelization across scenarios—improves run times (may be available sooner as an interim release, V1.25)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682625" lvl="1" indent="-282575" defTabSz="457200" eaLnBrk="1" hangingPunct="1">
              <a:spcBef>
                <a:spcPts val="6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IGRF update (if new coefficients are available in time)</a:t>
            </a:r>
          </a:p>
          <a:p>
            <a:pPr marL="682625" lvl="1" indent="-282575" defTabSz="457200" eaLnBrk="1" hangingPunct="1">
              <a:spcBef>
                <a:spcPts val="60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Allow selection of time period for calculation of fluence—supports different time periods for different effects</a:t>
            </a:r>
          </a:p>
          <a:p>
            <a:pPr marL="282575" indent="-282575" defTabSz="457200" eaLnBrk="1" hangingPunct="1">
              <a:spcBef>
                <a:spcPts val="6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Expected public release in Q4 2015</a:t>
            </a:r>
          </a:p>
          <a:p>
            <a:pPr marL="282575" indent="-282575" defTabSz="457200" eaLnBrk="1" hangingPunct="1">
              <a:spcBef>
                <a:spcPts val="6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International collaborators on board—with new model name: IRENE</a:t>
            </a:r>
          </a:p>
          <a:p>
            <a:pPr marL="682625" lvl="1" indent="-282575" defTabSz="457200" eaLnBrk="1" hangingPunct="1">
              <a:spcBef>
                <a:spcPts val="600"/>
              </a:spcBef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nternational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adiation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nvironment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ear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arth</a:t>
            </a:r>
          </a:p>
        </p:txBody>
      </p:sp>
    </p:spTree>
    <p:extLst>
      <p:ext uri="{BB962C8B-B14F-4D97-AF65-F5344CB8AC3E}">
        <p14:creationId xmlns="" xmlns:p14="http://schemas.microsoft.com/office/powerpoint/2010/main" val="132746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Version 2.0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204788" y="1318488"/>
            <a:ext cx="8610600" cy="4853711"/>
          </a:xfrm>
        </p:spPr>
        <p:txBody>
          <a:bodyPr/>
          <a:lstStyle/>
          <a:p>
            <a:pPr marL="282575" indent="-282575" defTabSz="457200" eaLnBrk="1" hangingPunct="1">
              <a:spcBef>
                <a:spcPts val="6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Major feature changes:</a:t>
            </a:r>
          </a:p>
          <a:p>
            <a:pPr marL="682625" lvl="1" indent="-282575" defTabSz="457200" eaLnBrk="1" hangingPunct="1">
              <a:spcBef>
                <a:spcPts val="6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Sample solar cycle—introduces a full solar cycle reanalysis as a flythrough option</a:t>
            </a:r>
          </a:p>
          <a:p>
            <a:pPr marL="682625" lvl="1" indent="-282575" defTabSz="457200" eaLnBrk="1" hangingPunct="1">
              <a:spcBef>
                <a:spcPts val="6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New module frameworks for e.g. plasma species correlations, SPM stitching with AE9/AP9, auroral electrons, additional coordinates for MLT variation in SPM</a:t>
            </a:r>
          </a:p>
          <a:p>
            <a:pPr marL="682625" lvl="1" indent="-282575" defTabSz="457200" eaLnBrk="1" hangingPunct="1">
              <a:spcBef>
                <a:spcPts val="6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AP9 improvements:  solar cycle variation in LEO, east-west effect</a:t>
            </a:r>
          </a:p>
          <a:p>
            <a:pPr marL="682625" lvl="1" indent="-282575" defTabSz="457200" eaLnBrk="1" hangingPunct="1">
              <a:spcBef>
                <a:spcPts val="6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Incorporate untrapped solar protons with statistics</a:t>
            </a:r>
          </a:p>
          <a:p>
            <a:pPr marL="682625" lvl="1" indent="-282575" defTabSz="457200" eaLnBrk="1" hangingPunct="1">
              <a:spcBef>
                <a:spcPts val="60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Parallelization capability for runs on clusters—needed to speed up long runs</a:t>
            </a:r>
          </a:p>
          <a:p>
            <a:pPr marL="682625" lvl="1" indent="-282575" defTabSz="457200" eaLnBrk="1" hangingPunct="1">
              <a:spcBef>
                <a:spcPts val="6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Mac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OSX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build?</a:t>
            </a:r>
          </a:p>
          <a:p>
            <a:pPr marL="282575" indent="-282575" defTabSz="457200" eaLnBrk="1" hangingPunct="1">
              <a:spcBef>
                <a:spcPts val="6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New data</a:t>
            </a:r>
          </a:p>
          <a:p>
            <a:pPr marL="682625" lvl="1" indent="-282575" defTabSz="457200" eaLnBrk="1" hangingPunct="1">
              <a:spcBef>
                <a:spcPts val="6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Van Allen/MagEIS &amp; REPT protons and electrons</a:t>
            </a:r>
          </a:p>
          <a:p>
            <a:pPr marL="682625" lvl="1" indent="-282575" defTabSz="457200" eaLnBrk="1" hangingPunct="1">
              <a:spcBef>
                <a:spcPts val="6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PAMELA protons—addresses high energy proton spectra</a:t>
            </a:r>
          </a:p>
          <a:p>
            <a:pPr marL="682625" lvl="1" indent="-282575" defTabSz="457200" eaLnBrk="1" hangingPunct="1">
              <a:spcBef>
                <a:spcPts val="6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Other international data sets:  possibilities include Cluster/RAPID-IIMS, ESA SREMs, CORONAS, NINA, Akebono/EXOS-D, SAC-C, Jason2</a:t>
            </a:r>
          </a:p>
          <a:p>
            <a:pPr marL="282575" indent="-282575" defTabSz="457200" eaLnBrk="1" hangingPunct="1">
              <a:spcBef>
                <a:spcPts val="6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Subsequent releases will include new data</a:t>
            </a:r>
          </a:p>
          <a:p>
            <a:pPr marL="682625" lvl="1" indent="-282575" defTabSz="457200" eaLnBrk="1" hangingPunct="1">
              <a:spcBef>
                <a:spcPts val="6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DSX/SWx, ERG</a:t>
            </a:r>
          </a:p>
        </p:txBody>
      </p:sp>
    </p:spTree>
    <p:extLst>
      <p:ext uri="{BB962C8B-B14F-4D97-AF65-F5344CB8AC3E}">
        <p14:creationId xmlns="" xmlns:p14="http://schemas.microsoft.com/office/powerpoint/2010/main" val="175103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990600" y="0"/>
            <a:ext cx="71628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47625" bIns="47625" anchor="ctr"/>
          <a:lstStyle/>
          <a:p>
            <a:pPr eaLnBrk="1" hangingPunct="1">
              <a:buClr>
                <a:srgbClr val="000000"/>
              </a:buClr>
              <a:buFontTx/>
              <a:buNone/>
              <a:defRPr/>
            </a:pPr>
            <a:r>
              <a:rPr lang="en-US" sz="3200" b="1" dirty="0" smtClean="0">
                <a:latin typeface="Arial" pitchFamily="34" charset="0"/>
                <a:ea typeface="+mj-ea"/>
                <a:cs typeface="Arial" pitchFamily="34" charset="0"/>
              </a:rPr>
              <a:t>Summary </a:t>
            </a:r>
            <a:endParaRPr lang="en-US" sz="32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51028" y="1354823"/>
            <a:ext cx="8215071" cy="527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838" tIns="47625" rIns="96838" bIns="47625"/>
          <a:lstStyle/>
          <a:p>
            <a:pPr marL="177800" indent="-177800" algn="l" eaLnBrk="1" hangingPunct="1">
              <a:spcBef>
                <a:spcPts val="600"/>
              </a:spcBef>
              <a:buClr>
                <a:schemeClr val="tx1"/>
              </a:buClr>
            </a:pPr>
            <a:r>
              <a:rPr lang="en-US" dirty="0" smtClean="0"/>
              <a:t>AE9/AP9 improves </a:t>
            </a:r>
            <a:r>
              <a:rPr lang="en-US" dirty="0"/>
              <a:t>upon </a:t>
            </a:r>
            <a:r>
              <a:rPr lang="en-US" dirty="0" smtClean="0"/>
              <a:t>AE8/AP8 </a:t>
            </a:r>
            <a:r>
              <a:rPr lang="en-US" dirty="0"/>
              <a:t>to address modern space system design needs </a:t>
            </a:r>
          </a:p>
          <a:p>
            <a:pPr marL="342900" lvl="1" indent="-165100" algn="l" eaLnBrk="1" hangingPunct="1">
              <a:spcBef>
                <a:spcPts val="600"/>
              </a:spcBef>
              <a:buFontTx/>
              <a:buChar char="–"/>
            </a:pPr>
            <a:r>
              <a:rPr lang="en-US" sz="1600" dirty="0">
                <a:solidFill>
                  <a:srgbClr val="000000"/>
                </a:solidFill>
              </a:rPr>
              <a:t>More coverage in energy, time &amp; location for </a:t>
            </a:r>
            <a:r>
              <a:rPr lang="en-US" sz="1600" u="sng" dirty="0">
                <a:solidFill>
                  <a:srgbClr val="000000"/>
                </a:solidFill>
              </a:rPr>
              <a:t>trapped</a:t>
            </a:r>
            <a:r>
              <a:rPr lang="en-US" sz="1600" i="1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energetic particles &amp; plasma</a:t>
            </a:r>
          </a:p>
          <a:p>
            <a:pPr marL="342900" lvl="1" indent="-165100" algn="l" eaLnBrk="1" hangingPunct="1">
              <a:spcBef>
                <a:spcPts val="600"/>
              </a:spcBef>
              <a:buFontTx/>
              <a:buChar char="–"/>
            </a:pPr>
            <a:r>
              <a:rPr lang="en-US" sz="1600" dirty="0">
                <a:solidFill>
                  <a:srgbClr val="000000"/>
                </a:solidFill>
              </a:rPr>
              <a:t>Includes estimates of instrument error &amp; space weather statistical </a:t>
            </a:r>
            <a:r>
              <a:rPr lang="en-US" sz="1600" dirty="0" smtClean="0">
                <a:solidFill>
                  <a:srgbClr val="000000"/>
                </a:solidFill>
              </a:rPr>
              <a:t>fluctuations</a:t>
            </a:r>
          </a:p>
          <a:p>
            <a:pPr marL="342900" lvl="1" indent="-165100" algn="l" eaLnBrk="1" hangingPunct="1">
              <a:spcBef>
                <a:spcPts val="600"/>
              </a:spcBef>
              <a:buFontTx/>
              <a:buChar char="–"/>
            </a:pPr>
            <a:r>
              <a:rPr lang="en-US" sz="1600" dirty="0" smtClean="0">
                <a:solidFill>
                  <a:srgbClr val="000000"/>
                </a:solidFill>
              </a:rPr>
              <a:t>Designed to be updateable as new data sets become available </a:t>
            </a:r>
            <a:endParaRPr lang="en-US" sz="1600" dirty="0">
              <a:solidFill>
                <a:srgbClr val="000000"/>
              </a:solidFill>
            </a:endParaRPr>
          </a:p>
          <a:p>
            <a:pPr marL="177800" indent="-177800" algn="l" eaLnBrk="1" hangingPunct="1">
              <a:spcBef>
                <a:spcPts val="600"/>
              </a:spcBef>
            </a:pPr>
            <a:r>
              <a:rPr lang="en-US" dirty="0" smtClean="0"/>
              <a:t>Version 1.05 is now available to the public, </a:t>
            </a:r>
            <a:r>
              <a:rPr lang="en-US" u="sng" dirty="0" smtClean="0"/>
              <a:t>V1.20 will be available soon</a:t>
            </a:r>
          </a:p>
          <a:p>
            <a:pPr marL="177800" indent="-177800" algn="l" eaLnBrk="1" hangingPunct="1">
              <a:spcBef>
                <a:spcPts val="600"/>
              </a:spcBef>
            </a:pPr>
            <a:r>
              <a:rPr lang="en-US" dirty="0" smtClean="0"/>
              <a:t>Review paper published in Space Science Reviews</a:t>
            </a:r>
            <a:r>
              <a:rPr lang="en-US" dirty="0"/>
              <a:t>: </a:t>
            </a:r>
            <a:r>
              <a:rPr lang="en-US" dirty="0">
                <a:solidFill>
                  <a:srgbClr val="0000FF"/>
                </a:solidFill>
              </a:rPr>
              <a:t>http://link.springer.com/article/10.1007/s11214-013-9964-y</a:t>
            </a:r>
            <a:endParaRPr lang="en-US" dirty="0" smtClean="0">
              <a:solidFill>
                <a:srgbClr val="0000FF"/>
              </a:solidFill>
            </a:endParaRPr>
          </a:p>
          <a:p>
            <a:pPr marL="177800" indent="-177800" algn="l" eaLnBrk="1" hangingPunct="1">
              <a:spcBef>
                <a:spcPts val="600"/>
              </a:spcBef>
            </a:pPr>
            <a:r>
              <a:rPr lang="en-US" dirty="0" smtClean="0"/>
              <a:t>Updates are in the works</a:t>
            </a:r>
          </a:p>
          <a:p>
            <a:pPr marL="342900" lvl="1" indent="-165100" algn="l" eaLnBrk="1" hangingPunct="1">
              <a:spcBef>
                <a:spcPts val="600"/>
              </a:spcBef>
              <a:buFont typeface="Arial" pitchFamily="34" charset="0"/>
              <a:buChar char="–"/>
            </a:pPr>
            <a:r>
              <a:rPr lang="en-US" sz="1600" dirty="0" smtClean="0"/>
              <a:t>Improvements to the user utilities (no change to underlying environments)</a:t>
            </a:r>
          </a:p>
          <a:p>
            <a:pPr marL="342900" lvl="1" indent="-165100" algn="l" eaLnBrk="1" hangingPunct="1">
              <a:spcBef>
                <a:spcPts val="600"/>
              </a:spcBef>
              <a:buFont typeface="Arial" pitchFamily="34" charset="0"/>
              <a:buChar char="–"/>
            </a:pPr>
            <a:r>
              <a:rPr lang="en-US" sz="1600" dirty="0" smtClean="0"/>
              <a:t>Improvements to the model environments (new data)</a:t>
            </a:r>
          </a:p>
          <a:p>
            <a:pPr marL="342900" lvl="1" indent="-165100" algn="l" eaLnBrk="1" hangingPunct="1">
              <a:spcBef>
                <a:spcPts val="600"/>
              </a:spcBef>
              <a:buFont typeface="Arial" pitchFamily="34" charset="0"/>
              <a:buChar char="–"/>
            </a:pPr>
            <a:r>
              <a:rPr lang="en-US" sz="1600" dirty="0" smtClean="0"/>
              <a:t>Additional capabilities (new features, new models)</a:t>
            </a:r>
          </a:p>
          <a:p>
            <a:pPr marL="174625" lvl="1" indent="-174625" algn="l" eaLnBrk="1" hangingPunct="1">
              <a:spcBef>
                <a:spcPts val="600"/>
              </a:spcBef>
            </a:pPr>
            <a:r>
              <a:rPr lang="en-US" dirty="0" smtClean="0"/>
              <a:t>For future versions, collaborative development is the goal</a:t>
            </a:r>
          </a:p>
          <a:p>
            <a:pPr marL="342900" lvl="1" indent="-165100" algn="l" eaLnBrk="1" hangingPunct="1">
              <a:spcBef>
                <a:spcPts val="600"/>
              </a:spcBef>
              <a:buFont typeface="Arial" pitchFamily="34" charset="0"/>
              <a:buChar char="–"/>
            </a:pPr>
            <a:r>
              <a:rPr lang="en-US" sz="1600" dirty="0" smtClean="0"/>
              <a:t>Being proposed as part of new ISO standard</a:t>
            </a:r>
            <a:endParaRPr lang="en-US" sz="1600" dirty="0"/>
          </a:p>
          <a:p>
            <a:pPr marL="342900" lvl="1" indent="-165100" algn="l" eaLnBrk="1" hangingPunct="1">
              <a:spcBef>
                <a:spcPts val="600"/>
              </a:spcBef>
              <a:buFont typeface="Arial" pitchFamily="34" charset="0"/>
              <a:buChar char="–"/>
            </a:pPr>
            <a:r>
              <a:rPr lang="en-US" sz="1600" dirty="0" smtClean="0"/>
              <a:t>Discussions have begun on collaboration with international partners</a:t>
            </a:r>
          </a:p>
          <a:p>
            <a:pPr marL="342900" lvl="1" indent="-165100" algn="l" eaLnBrk="1" hangingPunct="1">
              <a:spcBef>
                <a:spcPts val="600"/>
              </a:spcBef>
              <a:buFont typeface="Arial" pitchFamily="34" charset="0"/>
              <a:buChar char="–"/>
            </a:pPr>
            <a:r>
              <a:rPr lang="en-US" sz="1600" dirty="0" smtClean="0"/>
              <a:t>We have benefitted already from discussions with colleagues in Europe</a:t>
            </a:r>
            <a:endParaRPr lang="en-US" sz="1600" dirty="0"/>
          </a:p>
          <a:p>
            <a:pPr marL="0" lvl="1" algn="l" eaLnBrk="1" hangingPunct="1">
              <a:spcBef>
                <a:spcPts val="600"/>
              </a:spcBef>
              <a:buNone/>
            </a:pPr>
            <a:endParaRPr lang="en-US" dirty="0" smtClean="0"/>
          </a:p>
          <a:p>
            <a:pPr marL="0" lvl="1" algn="l" eaLnBrk="1" hangingPunct="1">
              <a:spcBef>
                <a:spcPts val="600"/>
              </a:spcBef>
              <a:buNone/>
            </a:pPr>
            <a:endParaRPr lang="en-US" dirty="0"/>
          </a:p>
          <a:p>
            <a:pPr marL="342900" lvl="1" indent="-165100" algn="l" eaLnBrk="1" hangingPunct="1">
              <a:spcBef>
                <a:spcPts val="600"/>
              </a:spcBef>
              <a:buNone/>
            </a:pPr>
            <a:endParaRPr lang="en-US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990600" y="0"/>
            <a:ext cx="71628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47625" bIns="47625" anchor="ctr"/>
          <a:lstStyle/>
          <a:p>
            <a:pPr eaLnBrk="1" hangingPunct="1">
              <a:buFontTx/>
              <a:buNone/>
            </a:pPr>
            <a:r>
              <a:rPr lang="en-US" sz="3200" b="1" dirty="0" smtClean="0"/>
              <a:t>Points of Contact </a:t>
            </a:r>
            <a:endParaRPr lang="en-US" sz="3200" b="1" dirty="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25336" y="1325563"/>
            <a:ext cx="8683533" cy="335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838" tIns="47625" rIns="96838" bIns="47625"/>
          <a:lstStyle/>
          <a:p>
            <a:pPr marL="177800" indent="-177800" algn="l" eaLnBrk="1" hangingPunct="1">
              <a:spcBef>
                <a:spcPts val="600"/>
              </a:spcBef>
            </a:pPr>
            <a:r>
              <a:rPr lang="en-US" sz="1600" b="1" dirty="0" smtClean="0"/>
              <a:t>Comments, questions, etc. are welcome and encouraged!</a:t>
            </a:r>
          </a:p>
          <a:p>
            <a:pPr marL="177800" indent="-177800" algn="l" eaLnBrk="1" hangingPunct="1">
              <a:spcBef>
                <a:spcPts val="600"/>
              </a:spcBef>
            </a:pPr>
            <a:r>
              <a:rPr lang="en-US" sz="1600" b="1" dirty="0" smtClean="0"/>
              <a:t>Please send feedback, requests for model or documentation, etc., to (copy all):</a:t>
            </a:r>
          </a:p>
          <a:p>
            <a:pPr marL="342900" lvl="1" indent="-165100" algn="l" eaLnBrk="1" hangingPunct="1">
              <a:spcBef>
                <a:spcPts val="600"/>
              </a:spcBef>
              <a:buFont typeface="Arial" pitchFamily="34" charset="0"/>
              <a:buChar char="–"/>
            </a:pPr>
            <a:r>
              <a:rPr lang="en-US" sz="1400" b="1" dirty="0" smtClean="0"/>
              <a:t>Bob Johnston, Air Force Research Laboratory, </a:t>
            </a:r>
            <a:r>
              <a:rPr lang="en-US" sz="1400" b="1" u="sng" dirty="0" smtClean="0">
                <a:solidFill>
                  <a:srgbClr val="0000FF"/>
                </a:solidFill>
              </a:rPr>
              <a:t>AFRL.RVBXR.AE9.AP9.Org.Mbx@us.af.mil</a:t>
            </a:r>
          </a:p>
          <a:p>
            <a:pPr marL="342900" lvl="1" indent="-165100" algn="l" eaLnBrk="1" hangingPunct="1">
              <a:spcBef>
                <a:spcPts val="600"/>
              </a:spcBef>
              <a:buFont typeface="Arial" pitchFamily="34" charset="0"/>
              <a:buChar char="–"/>
            </a:pPr>
            <a:r>
              <a:rPr lang="en-US" sz="1400" b="1" dirty="0" smtClean="0"/>
              <a:t>Paul O’Brien, Aerospace Corporation, </a:t>
            </a:r>
            <a:r>
              <a:rPr lang="en-US" sz="1400" b="1" u="sng" dirty="0" smtClean="0">
                <a:solidFill>
                  <a:srgbClr val="0000FF"/>
                </a:solidFill>
              </a:rPr>
              <a:t>paul.obrien@aero.org</a:t>
            </a:r>
          </a:p>
          <a:p>
            <a:pPr marL="342900" lvl="1" indent="-165100" algn="l" eaLnBrk="1" hangingPunct="1">
              <a:spcBef>
                <a:spcPts val="600"/>
              </a:spcBef>
              <a:buFont typeface="Arial" pitchFamily="34" charset="0"/>
              <a:buChar char="–"/>
            </a:pPr>
            <a:r>
              <a:rPr lang="en-US" sz="1400" b="1" dirty="0"/>
              <a:t>Gregory Ginet, MIT Lincoln Laboratory, </a:t>
            </a:r>
            <a:r>
              <a:rPr lang="en-US" sz="1400" b="1" u="sng" dirty="0">
                <a:solidFill>
                  <a:srgbClr val="0000FF"/>
                </a:solidFill>
              </a:rPr>
              <a:t>gregory.ginet@ll.mit.edu</a:t>
            </a:r>
          </a:p>
          <a:p>
            <a:pPr marL="177800" indent="-177800" algn="l" eaLnBrk="1" hangingPunct="1">
              <a:spcBef>
                <a:spcPts val="600"/>
              </a:spcBef>
            </a:pPr>
            <a:r>
              <a:rPr lang="en-US" sz="1600" b="1" dirty="0" smtClean="0"/>
              <a:t>Information available on NASA SET website:</a:t>
            </a:r>
          </a:p>
          <a:p>
            <a:pPr marL="635000" lvl="1" indent="-177800" algn="l" eaLnBrk="1" hangingPunct="1">
              <a:spcBef>
                <a:spcPts val="600"/>
              </a:spcBef>
              <a:buNone/>
            </a:pPr>
            <a:r>
              <a:rPr lang="en-US" sz="1600" b="1" dirty="0" smtClean="0"/>
              <a:t>http://lws-set.gsfc.nasa.gov/radiation_model_user_forum.html</a:t>
            </a:r>
          </a:p>
          <a:p>
            <a:pPr marL="177800" indent="-177800" algn="l" eaLnBrk="1" hangingPunct="1">
              <a:spcBef>
                <a:spcPts val="600"/>
              </a:spcBef>
            </a:pPr>
            <a:r>
              <a:rPr lang="en-US" sz="1600" b="1" dirty="0" smtClean="0"/>
              <a:t>V1.20 code public release is expected in Oct-Nov 2014</a:t>
            </a:r>
          </a:p>
          <a:p>
            <a:pPr marL="342900" lvl="1" indent="-165100" algn="l" eaLnBrk="1" hangingPunct="1">
              <a:spcBef>
                <a:spcPts val="600"/>
              </a:spcBef>
              <a:buFont typeface="Arial" pitchFamily="34" charset="0"/>
              <a:buChar char="–"/>
            </a:pPr>
            <a:r>
              <a:rPr lang="en-US" sz="1400" b="1" dirty="0" smtClean="0">
                <a:solidFill>
                  <a:srgbClr val="000000"/>
                </a:solidFill>
              </a:rPr>
              <a:t>To be available at AFRL’s Virtual Distributed Laboratory website, </a:t>
            </a:r>
            <a:r>
              <a:rPr lang="en-US" sz="1400" b="1" u="sng" dirty="0" smtClean="0">
                <a:solidFill>
                  <a:srgbClr val="0000FF"/>
                </a:solidFill>
              </a:rPr>
              <a:t>https://www.vdl.afrl.af.mil/</a:t>
            </a:r>
            <a:endParaRPr lang="en-US" sz="1400" b="1" u="sng" dirty="0">
              <a:solidFill>
                <a:srgbClr val="0000FF"/>
              </a:solidFill>
            </a:endParaRPr>
          </a:p>
          <a:p>
            <a:pPr marL="342900" lvl="1" indent="-165100" algn="l" eaLnBrk="1" hangingPunct="1">
              <a:spcBef>
                <a:spcPts val="600"/>
              </a:spcBef>
              <a:buFont typeface="Arial" pitchFamily="34" charset="0"/>
              <a:buChar char="–"/>
            </a:pPr>
            <a:r>
              <a:rPr lang="en-US" sz="1400" b="1" dirty="0" smtClean="0">
                <a:solidFill>
                  <a:srgbClr val="000000"/>
                </a:solidFill>
              </a:rPr>
              <a:t>In the meantime for V1.05 contact Gregory Ginet, MIT Lincoln Laboratory, </a:t>
            </a:r>
            <a:r>
              <a:rPr lang="en-US" sz="1400" b="1" u="sng" dirty="0" smtClean="0">
                <a:solidFill>
                  <a:srgbClr val="0000FF"/>
                </a:solidFill>
              </a:rPr>
              <a:t>gregory.ginet@ll.mit.edu</a:t>
            </a:r>
          </a:p>
          <a:p>
            <a:pPr marL="177800" indent="-177800" algn="l" eaLnBrk="1" hangingPunct="1">
              <a:spcBef>
                <a:spcPts val="600"/>
              </a:spcBef>
            </a:pPr>
            <a:endParaRPr lang="en-US" sz="1600" b="1" dirty="0" smtClean="0"/>
          </a:p>
          <a:p>
            <a:pPr marL="177800" indent="-177800" algn="l" eaLnBrk="1" hangingPunct="1">
              <a:spcBef>
                <a:spcPts val="600"/>
              </a:spcBef>
            </a:pPr>
            <a:endParaRPr lang="en-US" sz="16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>
                <a:solidFill>
                  <a:schemeClr val="tx1"/>
                </a:solidFill>
              </a:rPr>
              <a:t>BACKUP Material</a:t>
            </a:r>
            <a:br>
              <a:rPr lang="en-US" i="0" dirty="0" smtClean="0">
                <a:solidFill>
                  <a:schemeClr val="tx1"/>
                </a:solidFill>
              </a:rPr>
            </a:b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>
                <a:solidFill>
                  <a:schemeClr val="tx1"/>
                </a:solidFill>
              </a:rPr>
              <a:t>Outline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75948" y="1556238"/>
            <a:ext cx="7850065" cy="4996962"/>
          </a:xfrm>
        </p:spPr>
        <p:txBody>
          <a:bodyPr/>
          <a:lstStyle/>
          <a:p>
            <a:r>
              <a:rPr lang="en-US" dirty="0" smtClean="0"/>
              <a:t>Introduction &amp; Background</a:t>
            </a:r>
          </a:p>
          <a:p>
            <a:r>
              <a:rPr lang="en-US" dirty="0" smtClean="0"/>
              <a:t>Architecture &amp; Data</a:t>
            </a:r>
          </a:p>
          <a:p>
            <a:r>
              <a:rPr lang="en-US" dirty="0" smtClean="0"/>
              <a:t>Application</a:t>
            </a:r>
          </a:p>
          <a:p>
            <a:r>
              <a:rPr lang="en-US" dirty="0" smtClean="0"/>
              <a:t>Comparisons with AE8/AP8 and Data</a:t>
            </a:r>
          </a:p>
          <a:p>
            <a:r>
              <a:rPr lang="en-US" dirty="0" smtClean="0"/>
              <a:t>Future Plans</a:t>
            </a:r>
          </a:p>
          <a:p>
            <a:r>
              <a:rPr lang="en-US" dirty="0" smtClean="0"/>
              <a:t>Summary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 lIns="45720" tIns="47625" rIns="91440" bIns="47625"/>
          <a:lstStyle/>
          <a:p>
            <a:pPr eaLnBrk="1" hangingPunct="1">
              <a:spcBef>
                <a:spcPts val="600"/>
              </a:spcBef>
            </a:pPr>
            <a:r>
              <a:rPr lang="en-US" i="0" dirty="0" smtClean="0">
                <a:solidFill>
                  <a:schemeClr val="tx1"/>
                </a:solidFill>
              </a:rPr>
              <a:t>The Team</a:t>
            </a:r>
            <a:endParaRPr lang="en-US" sz="4400" i="0" dirty="0" smtClean="0">
              <a:solidFill>
                <a:schemeClr val="tx1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168400" y="1431925"/>
            <a:ext cx="7143750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6838" tIns="47625" rIns="96838" bIns="47625"/>
          <a:lstStyle/>
          <a:p>
            <a:pPr marL="115888" indent="-115888">
              <a:spcBef>
                <a:spcPct val="20000"/>
              </a:spcBef>
              <a:defRPr/>
            </a:pPr>
            <a:endParaRPr lang="en-US" sz="1200" kern="0" dirty="0">
              <a:latin typeface="+mn-lt"/>
              <a:cs typeface="+mn-cs"/>
            </a:endParaRP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395182" y="1122283"/>
            <a:ext cx="4497660" cy="52783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spcBef>
                <a:spcPts val="600"/>
              </a:spcBef>
              <a:buFontTx/>
              <a:buNone/>
            </a:pPr>
            <a:endParaRPr lang="en-US" sz="1400" b="1" dirty="0"/>
          </a:p>
          <a:p>
            <a:pPr algn="l">
              <a:spcBef>
                <a:spcPts val="600"/>
              </a:spcBef>
              <a:buFontTx/>
              <a:buNone/>
            </a:pPr>
            <a:r>
              <a:rPr lang="en-US" sz="1400" dirty="0"/>
              <a:t>Gregory </a:t>
            </a:r>
            <a:r>
              <a:rPr lang="en-US" sz="1400" dirty="0" smtClean="0"/>
              <a:t>Ginet/MIT-LL, ex-PI, gregory.ginet@ll.mit.edu</a:t>
            </a:r>
            <a:endParaRPr lang="en-US" sz="1400" dirty="0"/>
          </a:p>
          <a:p>
            <a:pPr algn="l">
              <a:spcBef>
                <a:spcPts val="600"/>
              </a:spcBef>
              <a:buFontTx/>
              <a:buNone/>
            </a:pPr>
            <a:r>
              <a:rPr lang="en-US" sz="1400" dirty="0"/>
              <a:t>Paul </a:t>
            </a:r>
            <a:r>
              <a:rPr lang="en-US" sz="1400" dirty="0" smtClean="0"/>
              <a:t>O’Brien/Aerospace, PI, paul.obrien@aero.org</a:t>
            </a:r>
            <a:endParaRPr lang="en-US" sz="1400" dirty="0"/>
          </a:p>
          <a:p>
            <a:pPr algn="l">
              <a:spcBef>
                <a:spcPts val="600"/>
              </a:spcBef>
              <a:buNone/>
            </a:pPr>
            <a:r>
              <a:rPr lang="en-US" sz="1400" dirty="0" smtClean="0"/>
              <a:t>Bob Johnston/AFRL, PI,</a:t>
            </a:r>
          </a:p>
          <a:p>
            <a:pPr algn="l">
              <a:spcBef>
                <a:spcPts val="600"/>
              </a:spcBef>
              <a:buNone/>
            </a:pPr>
            <a:r>
              <a:rPr lang="en-US" sz="1400" dirty="0" smtClean="0"/>
              <a:t>  AFRL.RVBXR.AE9.AP9.Org.Mbx@us.af.mil</a:t>
            </a:r>
          </a:p>
          <a:p>
            <a:pPr algn="l">
              <a:spcBef>
                <a:spcPts val="600"/>
              </a:spcBef>
              <a:buFontTx/>
              <a:buNone/>
            </a:pPr>
            <a:r>
              <a:rPr lang="en-US" sz="1400" dirty="0" smtClean="0"/>
              <a:t>Tim Guild/Aerospace</a:t>
            </a:r>
          </a:p>
          <a:p>
            <a:pPr algn="l">
              <a:spcBef>
                <a:spcPts val="600"/>
              </a:spcBef>
              <a:buFontTx/>
              <a:buNone/>
            </a:pPr>
            <a:r>
              <a:rPr lang="en-US" sz="1400" dirty="0" smtClean="0"/>
              <a:t>Joe Mazur/Aerospace</a:t>
            </a:r>
            <a:endParaRPr lang="en-US" sz="1400" dirty="0"/>
          </a:p>
          <a:p>
            <a:pPr algn="l">
              <a:spcBef>
                <a:spcPts val="600"/>
              </a:spcBef>
              <a:buFontTx/>
              <a:buNone/>
            </a:pPr>
            <a:r>
              <a:rPr lang="en-US" sz="1400" dirty="0"/>
              <a:t>Stuart Huston/Boston </a:t>
            </a:r>
            <a:r>
              <a:rPr lang="en-US" sz="1400" dirty="0" smtClean="0"/>
              <a:t>College/AER</a:t>
            </a:r>
            <a:endParaRPr lang="en-US" sz="1400" dirty="0"/>
          </a:p>
          <a:p>
            <a:pPr algn="l">
              <a:spcBef>
                <a:spcPts val="600"/>
              </a:spcBef>
              <a:buFontTx/>
              <a:buNone/>
            </a:pPr>
            <a:r>
              <a:rPr lang="en-US" sz="1400" dirty="0"/>
              <a:t>Dan Madden/Boston College</a:t>
            </a:r>
          </a:p>
          <a:p>
            <a:pPr algn="l">
              <a:spcBef>
                <a:spcPts val="600"/>
              </a:spcBef>
              <a:buFontTx/>
              <a:buNone/>
            </a:pPr>
            <a:r>
              <a:rPr lang="en-US" sz="1400" dirty="0"/>
              <a:t>Rick Quinn/AER</a:t>
            </a:r>
          </a:p>
          <a:p>
            <a:pPr algn="l">
              <a:spcBef>
                <a:spcPts val="600"/>
              </a:spcBef>
              <a:buFontTx/>
              <a:buNone/>
            </a:pPr>
            <a:r>
              <a:rPr lang="en-US" sz="1400" dirty="0" smtClean="0"/>
              <a:t>Christopher </a:t>
            </a:r>
            <a:r>
              <a:rPr lang="en-US" sz="1400" dirty="0"/>
              <a:t>Roth/AER</a:t>
            </a:r>
          </a:p>
          <a:p>
            <a:pPr algn="l">
              <a:spcBef>
                <a:spcPts val="600"/>
              </a:spcBef>
              <a:buFontTx/>
              <a:buNone/>
            </a:pPr>
            <a:r>
              <a:rPr lang="en-US" sz="1400" dirty="0"/>
              <a:t>Paul Whelan/AER</a:t>
            </a:r>
          </a:p>
          <a:p>
            <a:pPr algn="l">
              <a:spcBef>
                <a:spcPts val="600"/>
              </a:spcBef>
              <a:buFontTx/>
              <a:buNone/>
            </a:pPr>
            <a:r>
              <a:rPr lang="en-US" sz="1400" dirty="0"/>
              <a:t>Reiner Friedel/LANL</a:t>
            </a:r>
          </a:p>
          <a:p>
            <a:pPr algn="l">
              <a:spcBef>
                <a:spcPts val="600"/>
              </a:spcBef>
              <a:buFontTx/>
              <a:buNone/>
            </a:pPr>
            <a:r>
              <a:rPr lang="en-US" sz="1400" dirty="0"/>
              <a:t>Steve Morley/LANL</a:t>
            </a:r>
          </a:p>
          <a:p>
            <a:pPr algn="l">
              <a:spcBef>
                <a:spcPts val="600"/>
              </a:spcBef>
              <a:buFontTx/>
              <a:buNone/>
            </a:pPr>
            <a:r>
              <a:rPr lang="en-US" sz="1400" dirty="0"/>
              <a:t>Chad Lindstrom/AFRL</a:t>
            </a:r>
          </a:p>
          <a:p>
            <a:pPr algn="l">
              <a:spcBef>
                <a:spcPts val="600"/>
              </a:spcBef>
              <a:buFontTx/>
              <a:buNone/>
            </a:pPr>
            <a:r>
              <a:rPr lang="en-US" sz="1400" dirty="0" smtClean="0"/>
              <a:t>Yi-Jiun Caton/AFRL</a:t>
            </a:r>
          </a:p>
          <a:p>
            <a:pPr algn="l">
              <a:spcBef>
                <a:spcPts val="600"/>
              </a:spcBef>
              <a:buFontTx/>
              <a:buNone/>
            </a:pPr>
            <a:r>
              <a:rPr lang="en-US" sz="1400" dirty="0" smtClean="0"/>
              <a:t>John Machuzak/AFRL</a:t>
            </a:r>
          </a:p>
          <a:p>
            <a:pPr algn="l">
              <a:spcBef>
                <a:spcPts val="600"/>
              </a:spcBef>
              <a:buFontTx/>
              <a:buNone/>
            </a:pPr>
            <a:r>
              <a:rPr lang="en-US" sz="1400" dirty="0" smtClean="0"/>
              <a:t>Michael Starks/AFRL, PM</a:t>
            </a:r>
            <a:endParaRPr lang="en-US" sz="1400" dirty="0"/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5086350" y="4704512"/>
            <a:ext cx="2952750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spcBef>
                <a:spcPts val="600"/>
              </a:spcBef>
              <a:buFontTx/>
              <a:buNone/>
            </a:pPr>
            <a:r>
              <a:rPr lang="en-US" sz="1400" b="1" dirty="0"/>
              <a:t>International Contributors:</a:t>
            </a:r>
          </a:p>
          <a:p>
            <a:pPr algn="l">
              <a:spcBef>
                <a:spcPts val="600"/>
              </a:spcBef>
              <a:buFontTx/>
              <a:buNone/>
            </a:pPr>
            <a:r>
              <a:rPr lang="en-US" sz="1400" dirty="0" smtClean="0"/>
              <a:t>CNES/ONERA, France </a:t>
            </a:r>
          </a:p>
          <a:p>
            <a:pPr algn="l">
              <a:spcBef>
                <a:spcPts val="600"/>
              </a:spcBef>
              <a:buFontTx/>
              <a:buNone/>
            </a:pPr>
            <a:r>
              <a:rPr lang="en-US" sz="1400" dirty="0" smtClean="0"/>
              <a:t>ESA/SRREMS, Europe</a:t>
            </a:r>
          </a:p>
          <a:p>
            <a:pPr algn="l">
              <a:spcBef>
                <a:spcPts val="600"/>
              </a:spcBef>
              <a:buFontTx/>
              <a:buNone/>
            </a:pPr>
            <a:r>
              <a:rPr lang="en-US" sz="1400" dirty="0" smtClean="0"/>
              <a:t>JAXA, Japan</a:t>
            </a:r>
            <a:endParaRPr lang="en-US" sz="1400" dirty="0"/>
          </a:p>
          <a:p>
            <a:pPr algn="l">
              <a:spcBef>
                <a:spcPts val="600"/>
              </a:spcBef>
              <a:buFontTx/>
              <a:buNone/>
            </a:pPr>
            <a:r>
              <a:rPr lang="en-US" sz="1400" dirty="0" smtClean="0"/>
              <a:t>Hope </a:t>
            </a:r>
            <a:r>
              <a:rPr lang="en-US" sz="1400" dirty="0"/>
              <a:t>to add more…</a:t>
            </a:r>
          </a:p>
        </p:txBody>
      </p:sp>
      <p:sp>
        <p:nvSpPr>
          <p:cNvPr id="12295" name="Rectangle 5"/>
          <p:cNvSpPr>
            <a:spLocks noChangeArrowheads="1"/>
          </p:cNvSpPr>
          <p:nvPr/>
        </p:nvSpPr>
        <p:spPr bwMode="auto">
          <a:xfrm>
            <a:off x="5067924" y="2498991"/>
            <a:ext cx="2952750" cy="2062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spcBef>
                <a:spcPts val="600"/>
              </a:spcBef>
              <a:buFontTx/>
              <a:buNone/>
            </a:pPr>
            <a:r>
              <a:rPr lang="en-US" sz="1400" b="1" dirty="0"/>
              <a:t>Thanks to:</a:t>
            </a:r>
          </a:p>
          <a:p>
            <a:pPr algn="l">
              <a:spcBef>
                <a:spcPts val="600"/>
              </a:spcBef>
              <a:buFontTx/>
              <a:buNone/>
            </a:pPr>
            <a:r>
              <a:rPr lang="en-US" sz="1400" dirty="0" smtClean="0"/>
              <a:t>James Metcalf/AFRL</a:t>
            </a:r>
          </a:p>
          <a:p>
            <a:pPr algn="l">
              <a:spcBef>
                <a:spcPts val="600"/>
              </a:spcBef>
              <a:buFontTx/>
              <a:buNone/>
            </a:pPr>
            <a:r>
              <a:rPr lang="en-US" sz="1400" dirty="0" smtClean="0"/>
              <a:t>Kara </a:t>
            </a:r>
            <a:r>
              <a:rPr lang="en-US" sz="1400" dirty="0"/>
              <a:t>Perry/AFRL</a:t>
            </a:r>
          </a:p>
          <a:p>
            <a:pPr algn="l">
              <a:spcBef>
                <a:spcPts val="600"/>
              </a:spcBef>
              <a:buFontTx/>
              <a:buNone/>
            </a:pPr>
            <a:r>
              <a:rPr lang="en-US" sz="1400" dirty="0"/>
              <a:t>Seth </a:t>
            </a:r>
            <a:r>
              <a:rPr lang="en-US" sz="1400" dirty="0" smtClean="0"/>
              <a:t>Claudepierre/Aerospace</a:t>
            </a:r>
          </a:p>
          <a:p>
            <a:pPr algn="l">
              <a:spcBef>
                <a:spcPts val="600"/>
              </a:spcBef>
              <a:buNone/>
            </a:pPr>
            <a:r>
              <a:rPr lang="en-US" sz="1400" dirty="0" smtClean="0"/>
              <a:t>Brian Wie/NRO/NGC</a:t>
            </a:r>
          </a:p>
          <a:p>
            <a:pPr algn="l">
              <a:spcBef>
                <a:spcPts val="600"/>
              </a:spcBef>
              <a:buNone/>
            </a:pPr>
            <a:r>
              <a:rPr lang="en-US" sz="1400" dirty="0" smtClean="0"/>
              <a:t>Tim Alsruhe/SCITOR</a:t>
            </a:r>
          </a:p>
          <a:p>
            <a:pPr algn="l">
              <a:spcBef>
                <a:spcPts val="600"/>
              </a:spcBef>
              <a:buNone/>
            </a:pPr>
            <a:r>
              <a:rPr lang="en-US" sz="1400" dirty="0" smtClean="0"/>
              <a:t>Clark Groves/USAF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5925" y="2314575"/>
            <a:ext cx="5772150" cy="3095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066800"/>
            <a:ext cx="60325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6527800" y="1039813"/>
            <a:ext cx="674688" cy="674687"/>
          </a:xfrm>
          <a:prstGeom prst="ellipse">
            <a:avLst/>
          </a:prstGeom>
          <a:solidFill>
            <a:srgbClr val="E7E7A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Tx/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6553200" y="1066800"/>
            <a:ext cx="619125" cy="6191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Tx/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5943600" y="1752600"/>
            <a:ext cx="27257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lang="en-US" sz="1200" b="1" dirty="0">
                <a:solidFill>
                  <a:srgbClr val="FFFFFF"/>
                </a:solidFill>
              </a:rPr>
              <a:t>Surface degradation from radiation</a:t>
            </a:r>
            <a:endParaRPr lang="en-US" sz="2400" dirty="0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7543800" y="3581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n-US" sz="1200" b="1" dirty="0">
                <a:solidFill>
                  <a:srgbClr val="FFFFFF"/>
                </a:solidFill>
              </a:rPr>
              <a:t>Solar array arc discharge</a:t>
            </a:r>
            <a:endParaRPr lang="en-US" sz="2400" dirty="0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895600" y="5257800"/>
            <a:ext cx="3554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lang="en-US" sz="1200" b="1" dirty="0">
                <a:solidFill>
                  <a:srgbClr val="FFFFFF"/>
                </a:solidFill>
              </a:rPr>
              <a:t>Electromagnetic pulse from vehicle discharge </a:t>
            </a:r>
            <a:endParaRPr lang="en-US" sz="2400" dirty="0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152400" y="3886200"/>
            <a:ext cx="3189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lang="en-US" sz="1200" b="1" dirty="0">
                <a:solidFill>
                  <a:srgbClr val="FFFFFF"/>
                </a:solidFill>
              </a:rPr>
              <a:t>Single event effects in microelectronics:</a:t>
            </a:r>
            <a:br>
              <a:rPr lang="en-US" sz="1200" b="1" dirty="0">
                <a:solidFill>
                  <a:srgbClr val="FFFFFF"/>
                </a:solidFill>
              </a:rPr>
            </a:br>
            <a:r>
              <a:rPr lang="en-US" sz="1200" b="1" dirty="0">
                <a:solidFill>
                  <a:srgbClr val="FFFFFF"/>
                </a:solidFill>
              </a:rPr>
              <a:t>bit flips, fatal latch-ups</a:t>
            </a:r>
            <a:endParaRPr lang="en-US" sz="2400" dirty="0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685800" y="5105400"/>
            <a:ext cx="167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n-US" sz="1200" b="1" dirty="0">
                <a:solidFill>
                  <a:srgbClr val="FFFFFF"/>
                </a:solidFill>
              </a:rPr>
              <a:t>Spacecraft  components become radioactive</a:t>
            </a:r>
            <a:endParaRPr lang="en-US" sz="2400" dirty="0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2895600" y="838200"/>
            <a:ext cx="2559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lang="en-US" sz="1200" b="1" dirty="0">
                <a:solidFill>
                  <a:srgbClr val="FFFFFF"/>
                </a:solidFill>
              </a:rPr>
              <a:t>False stars in star tracker CCDs</a:t>
            </a:r>
            <a:endParaRPr lang="en-US" sz="2400" dirty="0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 flipV="1">
            <a:off x="7162800" y="4191000"/>
            <a:ext cx="533400" cy="76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766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1175" y="1136650"/>
            <a:ext cx="9144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1143000"/>
            <a:ext cx="9128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3" name="Line 15"/>
          <p:cNvSpPr>
            <a:spLocks noChangeShapeType="1"/>
          </p:cNvSpPr>
          <p:nvPr/>
        </p:nvSpPr>
        <p:spPr bwMode="auto">
          <a:xfrm flipH="1">
            <a:off x="5181600" y="1981200"/>
            <a:ext cx="1981200" cy="914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3962400" y="2133600"/>
            <a:ext cx="152400" cy="609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7665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5562600"/>
            <a:ext cx="1676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6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5715000"/>
            <a:ext cx="74612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1143000" y="4267200"/>
            <a:ext cx="1095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lang="en-US" sz="1200" b="1" dirty="0">
                <a:solidFill>
                  <a:srgbClr val="FFFFFF"/>
                </a:solidFill>
              </a:rPr>
              <a:t>1101 </a:t>
            </a:r>
            <a:r>
              <a:rPr lang="en-US" sz="1200" b="1" dirty="0">
                <a:solidFill>
                  <a:srgbClr val="FFFFFF"/>
                </a:solidFill>
                <a:sym typeface="Symbol" pitchFamily="18" charset="2"/>
              </a:rPr>
              <a:t> </a:t>
            </a:r>
            <a:r>
              <a:rPr lang="en-US" sz="1200" b="1" dirty="0">
                <a:solidFill>
                  <a:srgbClr val="FF0000"/>
                </a:solidFill>
                <a:sym typeface="Symbol" pitchFamily="18" charset="2"/>
              </a:rPr>
              <a:t>0</a:t>
            </a:r>
            <a:r>
              <a:rPr lang="en-US" sz="1200" b="1" dirty="0">
                <a:solidFill>
                  <a:srgbClr val="FFFFFF"/>
                </a:solidFill>
                <a:sym typeface="Symbol" pitchFamily="18" charset="2"/>
              </a:rPr>
              <a:t>101</a:t>
            </a:r>
            <a:endParaRPr lang="en-US" sz="2400" dirty="0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27668" name="AutoShape 20"/>
          <p:cNvSpPr>
            <a:spLocks noChangeArrowheads="1"/>
          </p:cNvSpPr>
          <p:nvPr/>
        </p:nvSpPr>
        <p:spPr bwMode="auto">
          <a:xfrm>
            <a:off x="4495800" y="4953000"/>
            <a:ext cx="381000" cy="304800"/>
          </a:xfrm>
          <a:prstGeom prst="irregularSeal2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FontTx/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1392238" y="0"/>
            <a:ext cx="6661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800" b="1" dirty="0">
                <a:solidFill>
                  <a:srgbClr val="FFFFFF"/>
                </a:solidFill>
              </a:rPr>
              <a:t>Energetic Particle &amp; Plasma Hazards </a:t>
            </a:r>
            <a:endParaRPr lang="en-US" sz="2800" dirty="0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 flipV="1">
            <a:off x="1905000" y="4648200"/>
            <a:ext cx="1676400" cy="685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304800" y="2057400"/>
            <a:ext cx="160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n-US" sz="1200" b="1" dirty="0">
                <a:solidFill>
                  <a:srgbClr val="FFFFFF"/>
                </a:solidFill>
              </a:rPr>
              <a:t>Solar array power decrease due to radiation damage</a:t>
            </a:r>
            <a:endParaRPr lang="en-US" sz="2400" dirty="0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>
            <a:off x="1447800" y="2667000"/>
            <a:ext cx="76200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6553200" y="762000"/>
            <a:ext cx="571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lang="en-US" sz="1000" b="1" i="1" dirty="0">
                <a:solidFill>
                  <a:srgbClr val="FFFFFF"/>
                </a:solidFill>
              </a:rPr>
              <a:t>before</a:t>
            </a:r>
            <a:endParaRPr lang="en-US" sz="2400" dirty="0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7391400" y="762000"/>
            <a:ext cx="4587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lang="en-US" sz="1000" b="1" i="1" dirty="0">
                <a:solidFill>
                  <a:srgbClr val="FFFFFF"/>
                </a:solidFill>
              </a:rPr>
              <a:t>after</a:t>
            </a:r>
            <a:endParaRPr lang="en-US" sz="2400" dirty="0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2971800" y="1143000"/>
            <a:ext cx="7985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n-US" sz="1000" b="1" i="1" dirty="0">
                <a:solidFill>
                  <a:srgbClr val="FFFFFF"/>
                </a:solidFill>
              </a:rPr>
              <a:t>No energetic protons</a:t>
            </a:r>
            <a:endParaRPr lang="en-US" sz="2400" dirty="0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4267200" y="1143000"/>
            <a:ext cx="8032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n-US" sz="1000" b="1" i="1" dirty="0">
                <a:solidFill>
                  <a:srgbClr val="FFFFFF"/>
                </a:solidFill>
              </a:rPr>
              <a:t>Many energetic protons</a:t>
            </a:r>
            <a:endParaRPr lang="en-US" sz="2400" dirty="0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6705600" y="2819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n-US" sz="1200" b="1" dirty="0">
                <a:solidFill>
                  <a:srgbClr val="FFFFFF"/>
                </a:solidFill>
              </a:rPr>
              <a:t>Electronics degrade due to total radiation dose</a:t>
            </a:r>
            <a:endParaRPr lang="en-US" sz="2400" dirty="0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27678" name="Line 30"/>
          <p:cNvSpPr>
            <a:spLocks noChangeShapeType="1"/>
          </p:cNvSpPr>
          <p:nvPr/>
        </p:nvSpPr>
        <p:spPr bwMode="auto">
          <a:xfrm flipH="1">
            <a:off x="5791200" y="3200400"/>
            <a:ext cx="990600" cy="304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3352800" y="5715000"/>
            <a:ext cx="704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lang="en-US" sz="1000" b="1" i="1" dirty="0">
                <a:solidFill>
                  <a:srgbClr val="FFFFFF"/>
                </a:solidFill>
              </a:rPr>
              <a:t>Induced </a:t>
            </a:r>
          </a:p>
          <a:p>
            <a:pPr algn="l">
              <a:buFontTx/>
              <a:buNone/>
            </a:pPr>
            <a:r>
              <a:rPr lang="en-US" sz="1000" b="1" i="1" dirty="0">
                <a:solidFill>
                  <a:srgbClr val="FFFFFF"/>
                </a:solidFill>
              </a:rPr>
              <a:t>Voltage</a:t>
            </a:r>
            <a:endParaRPr lang="en-US" sz="2400" dirty="0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4572000" y="6324600"/>
            <a:ext cx="479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lang="en-US" sz="1000" b="1" i="1" dirty="0">
                <a:solidFill>
                  <a:srgbClr val="FFFFFF"/>
                </a:solidFill>
              </a:rPr>
              <a:t>Time</a:t>
            </a:r>
            <a:endParaRPr lang="en-US" sz="2400" dirty="0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>
            <a:off x="1676400" y="4495800"/>
            <a:ext cx="136525" cy="2286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27682" name="Picture 3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96200" y="4191000"/>
            <a:ext cx="1133475" cy="533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1591732" y="6644866"/>
            <a:ext cx="5943600" cy="215444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800" b="1" dirty="0">
                <a:solidFill>
                  <a:schemeClr val="bg1"/>
                </a:solidFill>
                <a:latin typeface="Arial" pitchFamily="34" charset="0"/>
              </a:rPr>
              <a:t>Distribution </a:t>
            </a:r>
            <a:r>
              <a:rPr lang="en-US" sz="800" b="1" dirty="0" smtClean="0">
                <a:solidFill>
                  <a:schemeClr val="bg1"/>
                </a:solidFill>
                <a:latin typeface="Arial" pitchFamily="34" charset="0"/>
              </a:rPr>
              <a:t>F</a:t>
            </a:r>
            <a:endParaRPr lang="en-US" sz="800" dirty="0" smtClean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309007" y="284117"/>
            <a:ext cx="6705600" cy="61595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+mj-lt"/>
                <a:ea typeface="+mj-ea"/>
              </a:rPr>
              <a:t>The Need for AE9/AP9</a:t>
            </a: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0" y="1201777"/>
            <a:ext cx="4138047" cy="4048822"/>
          </a:xfrm>
          <a:prstGeom prst="rect">
            <a:avLst/>
          </a:prstGeom>
        </p:spPr>
        <p:txBody>
          <a:bodyPr/>
          <a:lstStyle/>
          <a:p>
            <a:pPr marL="282575" marR="0" lvl="0" indent="-282575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Prior to AE9/AP9, the industry standard models were AE8/AP8 which suffered from </a:t>
            </a:r>
          </a:p>
          <a:p>
            <a:pPr marL="517525" marR="0" lvl="1" indent="-227013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30000"/>
              <a:buFontTx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inaccuracies and lack of indications of uncertainty leading to excess margin</a:t>
            </a:r>
          </a:p>
          <a:p>
            <a:pPr marL="517525" marR="0" lvl="1" indent="-227013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30000"/>
              <a:buFontTx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rPr>
              <a:t>no plasma specification with the consequence of unknown surface dose</a:t>
            </a:r>
          </a:p>
          <a:p>
            <a:pPr marL="517525" marR="0" lvl="1" indent="-227013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130000"/>
              <a:buFontTx/>
              <a:buChar char="–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charset="0"/>
              </a:rPr>
              <a:t>no natural dynamics with the consequence of no internal charging or worst case proton single event effects environments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82575" marR="0" lvl="0" indent="-282575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AE8/AP8 lacked the ability to trade actual environmental risks like other system risks</a:t>
            </a:r>
          </a:p>
          <a:p>
            <a:pPr marL="282575" marR="0" lvl="0" indent="-282575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AE8/AP8 could never answer questions such as “how much risk can be avoided by doubling the shielding mass?”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2575" marR="0" lvl="0" indent="-282575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Box 41"/>
          <p:cNvSpPr txBox="1">
            <a:spLocks noChangeArrowheads="1"/>
          </p:cNvSpPr>
          <p:nvPr/>
        </p:nvSpPr>
        <p:spPr bwMode="auto">
          <a:xfrm>
            <a:off x="5014278" y="1143000"/>
            <a:ext cx="2888932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1" hangingPunct="1">
              <a:buNone/>
            </a:pPr>
            <a:r>
              <a:rPr lang="en-US" sz="1200" b="1" dirty="0"/>
              <a:t>Example: Medium-Earth Orbit (MEO) </a:t>
            </a:r>
          </a:p>
        </p:txBody>
      </p:sp>
      <p:sp>
        <p:nvSpPr>
          <p:cNvPr id="5" name="Text Box 1054"/>
          <p:cNvSpPr txBox="1">
            <a:spLocks noChangeArrowheads="1"/>
          </p:cNvSpPr>
          <p:nvPr/>
        </p:nvSpPr>
        <p:spPr bwMode="auto">
          <a:xfrm>
            <a:off x="686163" y="5983069"/>
            <a:ext cx="7864475" cy="646331"/>
          </a:xfrm>
          <a:prstGeom prst="rect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SzPct val="130000"/>
              <a:buFont typeface="Arial" charset="0"/>
              <a:buNone/>
            </a:pPr>
            <a:r>
              <a:rPr lang="en-US" sz="1800" b="1" dirty="0">
                <a:cs typeface="Arial" charset="0"/>
              </a:rPr>
              <a:t>System acquisition requires accurate environment specifications without unreasonable or unknown margins.</a:t>
            </a:r>
          </a:p>
        </p:txBody>
      </p:sp>
      <p:pic>
        <p:nvPicPr>
          <p:cNvPr id="6" name="Picture 1056" descr="ap9ae9 graph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524000"/>
            <a:ext cx="4800600" cy="3346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>
                <a:solidFill>
                  <a:schemeClr val="tx1"/>
                </a:solidFill>
              </a:rPr>
              <a:t>Requirements </a:t>
            </a:r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219075" y="5400675"/>
            <a:ext cx="8420100" cy="124777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74650" y="1284288"/>
            <a:ext cx="8629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838" tIns="47625" rIns="96838" bIns="47625"/>
          <a:lstStyle/>
          <a:p>
            <a:pPr marL="166688" indent="-166688" algn="l" eaLnBrk="1" hangingPunct="1">
              <a:spcBef>
                <a:spcPct val="25000"/>
              </a:spcBef>
              <a:buClr>
                <a:schemeClr val="tx1"/>
              </a:buClr>
              <a:buFontTx/>
              <a:buNone/>
            </a:pPr>
            <a:r>
              <a:rPr lang="en-US" b="1" dirty="0"/>
              <a:t>Summary of SEEWG, NASA workshop &amp; </a:t>
            </a:r>
            <a:r>
              <a:rPr lang="en-US" b="1" dirty="0" smtClean="0"/>
              <a:t>AE/AP-9 </a:t>
            </a:r>
            <a:r>
              <a:rPr lang="en-US" b="1" dirty="0"/>
              <a:t>outreach efforts:</a:t>
            </a:r>
          </a:p>
          <a:p>
            <a:pPr marL="166688" indent="-166688" algn="l" eaLnBrk="1" hangingPunct="1">
              <a:spcBef>
                <a:spcPct val="25000"/>
              </a:spcBef>
              <a:buClr>
                <a:schemeClr val="tx1"/>
              </a:buClr>
              <a:buFontTx/>
              <a:buNone/>
            </a:pPr>
            <a:endParaRPr lang="en-US" b="1" dirty="0"/>
          </a:p>
        </p:txBody>
      </p:sp>
      <p:graphicFrame>
        <p:nvGraphicFramePr>
          <p:cNvPr id="358405" name="Group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71007246"/>
              </p:ext>
            </p:extLst>
          </p:nvPr>
        </p:nvGraphicFramePr>
        <p:xfrm>
          <a:off x="685800" y="1747838"/>
          <a:ext cx="7708900" cy="2717420"/>
        </p:xfrm>
        <a:graphic>
          <a:graphicData uri="http://schemas.openxmlformats.org/drawingml/2006/table">
            <a:tbl>
              <a:tblPr/>
              <a:tblGrid>
                <a:gridCol w="750888"/>
                <a:gridCol w="865187"/>
                <a:gridCol w="1357313"/>
                <a:gridCol w="1482725"/>
                <a:gridCol w="1462087"/>
                <a:gridCol w="1790700"/>
              </a:tblGrid>
              <a:tr h="43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Priority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Energy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Sample Period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Effects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&gt;10 MeV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(&gt; 80 MeV)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LEO &amp; MEO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Dose, SEE, DD, nuclear activation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1 MeV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LEO, MEO &amp; GEO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min, 1 hr, 1 day, 1 week, &amp; mission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Dose, internal charging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Plasma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 eV – 100 keV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(30 eV – 5 keV)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LEO, MEO &amp; GEO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min, 1 hr, 1 day, 1 week, &amp; mission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Surface charging &amp; dose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keV – 1 MeV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MEO &amp; GEO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min, 1 hr, 1 day, 1 week, &amp; mission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Internal charging, dose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Protons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MeV – 10 MeV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(5 – 10 MeV)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LEO, MEO &amp; GEO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Mission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51C77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Dose (e.g. solar cells)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92" name="Text Box 56"/>
          <p:cNvSpPr txBox="1">
            <a:spLocks noChangeArrowheads="1"/>
          </p:cNvSpPr>
          <p:nvPr/>
        </p:nvSpPr>
        <p:spPr bwMode="auto">
          <a:xfrm>
            <a:off x="566738" y="4495800"/>
            <a:ext cx="4281487" cy="261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100" dirty="0"/>
              <a:t>(indicates especially desired or deficient region of current models)</a:t>
            </a:r>
          </a:p>
        </p:txBody>
      </p:sp>
      <p:sp>
        <p:nvSpPr>
          <p:cNvPr id="14393" name="Rectangle 57"/>
          <p:cNvSpPr>
            <a:spLocks noChangeArrowheads="1"/>
          </p:cNvSpPr>
          <p:nvPr/>
        </p:nvSpPr>
        <p:spPr bwMode="auto">
          <a:xfrm>
            <a:off x="307975" y="4724400"/>
            <a:ext cx="883602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838" tIns="47625" rIns="96838" bIns="47625"/>
          <a:lstStyle/>
          <a:p>
            <a:pPr marL="166688" indent="-166688" algn="l" eaLnBrk="1" hangingPunct="1">
              <a:spcBef>
                <a:spcPts val="600"/>
              </a:spcBef>
              <a:buClr>
                <a:schemeClr val="tx1"/>
              </a:buClr>
              <a:buFontTx/>
              <a:buNone/>
            </a:pPr>
            <a:r>
              <a:rPr lang="en-US" sz="1600" b="1" dirty="0">
                <a:solidFill>
                  <a:srgbClr val="0000FF"/>
                </a:solidFill>
              </a:rPr>
              <a:t>Inputs</a:t>
            </a:r>
            <a:r>
              <a:rPr lang="en-US" sz="1600" b="1" dirty="0"/>
              <a:t>: </a:t>
            </a:r>
          </a:p>
          <a:p>
            <a:pPr marL="287338" lvl="1" indent="-174625" algn="l" eaLnBrk="1" hangingPunct="1">
              <a:spcBef>
                <a:spcPts val="600"/>
              </a:spcBef>
              <a:buClr>
                <a:schemeClr val="tx1"/>
              </a:buClr>
            </a:pPr>
            <a:r>
              <a:rPr lang="en-US" sz="1400" b="1" dirty="0"/>
              <a:t>Orbital elements, start &amp; end times</a:t>
            </a:r>
          </a:p>
          <a:p>
            <a:pPr marL="287338" lvl="1" indent="-174625" algn="l" eaLnBrk="1" hangingPunct="1">
              <a:spcBef>
                <a:spcPts val="600"/>
              </a:spcBef>
              <a:buClr>
                <a:schemeClr val="tx1"/>
              </a:buClr>
            </a:pPr>
            <a:r>
              <a:rPr lang="en-US" sz="1400" b="1" dirty="0"/>
              <a:t>Species &amp; energies of concern (optional: incident direction of interest)</a:t>
            </a:r>
          </a:p>
          <a:p>
            <a:pPr marL="166688" indent="-166688" algn="l" eaLnBrk="1" hangingPunct="1">
              <a:spcBef>
                <a:spcPts val="600"/>
              </a:spcBef>
              <a:buClr>
                <a:schemeClr val="tx1"/>
              </a:buClr>
              <a:buFontTx/>
              <a:buNone/>
            </a:pPr>
            <a:r>
              <a:rPr lang="en-US" sz="1600" b="1" dirty="0">
                <a:solidFill>
                  <a:srgbClr val="0000FF"/>
                </a:solidFill>
              </a:rPr>
              <a:t>Outputs</a:t>
            </a:r>
            <a:r>
              <a:rPr lang="en-US" sz="1600" b="1" dirty="0"/>
              <a:t>: </a:t>
            </a:r>
          </a:p>
          <a:p>
            <a:pPr marL="287338" lvl="1" indent="-174625" algn="l" eaLnBrk="1" hangingPunct="1">
              <a:spcBef>
                <a:spcPts val="600"/>
              </a:spcBef>
              <a:buClr>
                <a:schemeClr val="tx1"/>
              </a:buClr>
            </a:pPr>
            <a:r>
              <a:rPr lang="en-US" sz="1400" b="1" dirty="0"/>
              <a:t>Mean and percentile levels for whole mission or as a function of time for omni- or unidirectional, differential or integral particle fluxes [#/(cm</a:t>
            </a:r>
            <a:r>
              <a:rPr lang="en-US" sz="1400" b="1" baseline="30000" dirty="0"/>
              <a:t>2 </a:t>
            </a:r>
            <a:r>
              <a:rPr lang="en-US" sz="1400" b="1" dirty="0"/>
              <a:t>s) or #/(cm</a:t>
            </a:r>
            <a:r>
              <a:rPr lang="en-US" sz="1400" b="1" baseline="30000" dirty="0"/>
              <a:t>2 </a:t>
            </a:r>
            <a:r>
              <a:rPr lang="en-US" sz="1400" b="1" dirty="0"/>
              <a:t>s MeV)  or #/(cm</a:t>
            </a:r>
            <a:r>
              <a:rPr lang="en-US" sz="1400" b="1" baseline="30000" dirty="0"/>
              <a:t>2 </a:t>
            </a:r>
            <a:r>
              <a:rPr lang="en-US" sz="1400" b="1" dirty="0"/>
              <a:t>s</a:t>
            </a:r>
            <a:r>
              <a:rPr lang="en-US" sz="1400" b="1" baseline="30000" dirty="0"/>
              <a:t> </a:t>
            </a:r>
            <a:r>
              <a:rPr lang="en-US" sz="1400" b="1" dirty="0"/>
              <a:t>sr MeV) ] aggregated over requested sample periods</a:t>
            </a:r>
          </a:p>
          <a:p>
            <a:pPr marL="166688" indent="-166688" algn="l" eaLnBrk="1" hangingPunct="1">
              <a:spcBef>
                <a:spcPts val="600"/>
              </a:spcBef>
              <a:buClr>
                <a:schemeClr val="tx1"/>
              </a:buClr>
              <a:buFontTx/>
              <a:buNone/>
            </a:pPr>
            <a:endParaRPr lang="en-US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>
                <a:solidFill>
                  <a:schemeClr val="tx1"/>
                </a:solidFill>
              </a:rPr>
              <a:t>Outline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32085" y="2057399"/>
            <a:ext cx="6371786" cy="4495801"/>
          </a:xfrm>
        </p:spPr>
        <p:txBody>
          <a:bodyPr/>
          <a:lstStyle/>
          <a:p>
            <a:r>
              <a:rPr lang="en-US" sz="2800" dirty="0" smtClean="0"/>
              <a:t>Version 1.20 – </a:t>
            </a:r>
            <a:r>
              <a:rPr lang="en-US" sz="2800" u="sng" dirty="0" smtClean="0"/>
              <a:t>release imminent!</a:t>
            </a:r>
          </a:p>
          <a:p>
            <a:pPr lvl="1"/>
            <a:r>
              <a:rPr lang="en-US" sz="2400" dirty="0" smtClean="0"/>
              <a:t>Issues noted</a:t>
            </a:r>
          </a:p>
          <a:p>
            <a:pPr lvl="1"/>
            <a:r>
              <a:rPr lang="en-US" sz="2400" dirty="0" smtClean="0"/>
              <a:t>Validation update</a:t>
            </a:r>
          </a:p>
          <a:p>
            <a:r>
              <a:rPr lang="en-US" sz="2800" dirty="0" smtClean="0"/>
              <a:t>Version 1.5 plans </a:t>
            </a:r>
          </a:p>
          <a:p>
            <a:r>
              <a:rPr lang="en-US" sz="2800" dirty="0" smtClean="0"/>
              <a:t>Version 2.0 plans </a:t>
            </a:r>
          </a:p>
          <a:p>
            <a:r>
              <a:rPr lang="en-US" sz="2800" dirty="0" smtClean="0"/>
              <a:t>Summary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i="0" kern="1200" dirty="0">
                <a:solidFill>
                  <a:schemeClr val="tx1"/>
                </a:solidFill>
              </a:rPr>
              <a:t>What is AE9/AP9?</a:t>
            </a:r>
          </a:p>
        </p:txBody>
      </p:sp>
      <p:sp>
        <p:nvSpPr>
          <p:cNvPr id="7173" name="Content Placeholder 4"/>
          <p:cNvSpPr>
            <a:spLocks noGrp="1"/>
          </p:cNvSpPr>
          <p:nvPr>
            <p:ph idx="1"/>
          </p:nvPr>
        </p:nvSpPr>
        <p:spPr>
          <a:xfrm>
            <a:off x="204788" y="1318488"/>
            <a:ext cx="8610600" cy="5133975"/>
          </a:xfrm>
        </p:spPr>
        <p:txBody>
          <a:bodyPr/>
          <a:lstStyle/>
          <a:p>
            <a:pPr marL="282575" indent="-282575" defTabSz="457200" eaLnBrk="1" hangingPunct="1">
              <a:spcBef>
                <a:spcPts val="600"/>
              </a:spcBef>
            </a:pPr>
            <a:r>
              <a:rPr lang="en-US" sz="1800" dirty="0" smtClean="0"/>
              <a:t>AE9/AP9 specifies the natural </a:t>
            </a:r>
            <a:r>
              <a:rPr lang="en-US" sz="1800" u="sng" dirty="0" smtClean="0"/>
              <a:t>trapped</a:t>
            </a:r>
            <a:r>
              <a:rPr lang="en-US" sz="1800" dirty="0" smtClean="0"/>
              <a:t> radiation environment for satellite design</a:t>
            </a:r>
          </a:p>
          <a:p>
            <a:pPr marL="282575" indent="-282575" defTabSz="457200" eaLnBrk="1" hangingPunct="1">
              <a:spcBef>
                <a:spcPts val="600"/>
              </a:spcBef>
            </a:pPr>
            <a:r>
              <a:rPr lang="en-US" sz="1800" dirty="0" smtClean="0"/>
              <a:t>Its unprecedented coverage in particles and energies address the major space environmental hazards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616575" y="1974850"/>
            <a:ext cx="3352800" cy="2865438"/>
            <a:chOff x="5562600" y="2133600"/>
            <a:chExt cx="3352800" cy="2865680"/>
          </a:xfrm>
        </p:grpSpPr>
        <p:pic>
          <p:nvPicPr>
            <p:cNvPr id="7177" name="Picture 3" descr="C:\Ginet\Standard_models\Validation\V1.0\models\GTO\figures\GTO.AE9.mc.fluence.time.jpg"/>
            <p:cNvPicPr>
              <a:picLocks noChangeAspect="1" noChangeArrowheads="1"/>
            </p:cNvPicPr>
            <p:nvPr/>
          </p:nvPicPr>
          <p:blipFill>
            <a:blip r:embed="rId3" cstate="print"/>
            <a:srcRect l="7703" t="3741" r="51839" b="51498"/>
            <a:stretch>
              <a:fillRect/>
            </a:stretch>
          </p:blipFill>
          <p:spPr bwMode="auto">
            <a:xfrm>
              <a:off x="5562600" y="2133600"/>
              <a:ext cx="3352800" cy="2865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8" name="TextBox 9"/>
            <p:cNvSpPr txBox="1">
              <a:spLocks noChangeArrowheads="1"/>
            </p:cNvSpPr>
            <p:nvPr/>
          </p:nvSpPr>
          <p:spPr bwMode="auto">
            <a:xfrm>
              <a:off x="7764463" y="3894286"/>
              <a:ext cx="993862" cy="61560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1" hangingPunct="1">
                <a:buNone/>
              </a:pPr>
              <a:r>
                <a:rPr lang="en-US" sz="800" b="1" dirty="0"/>
                <a:t>AE8MAX</a:t>
              </a:r>
            </a:p>
            <a:p>
              <a:pPr algn="l" eaLnBrk="1" hangingPunct="1">
                <a:buNone/>
              </a:pPr>
              <a:r>
                <a:rPr lang="en-US" sz="800" b="1" dirty="0"/>
                <a:t>AE9 Mean</a:t>
              </a:r>
            </a:p>
            <a:p>
              <a:pPr algn="l" eaLnBrk="1" hangingPunct="1">
                <a:buNone/>
              </a:pPr>
              <a:r>
                <a:rPr lang="en-US" sz="800" b="1" dirty="0"/>
                <a:t>AE9 Median</a:t>
              </a:r>
            </a:p>
            <a:p>
              <a:pPr algn="l" eaLnBrk="1" hangingPunct="1">
                <a:buNone/>
              </a:pPr>
              <a:r>
                <a:rPr lang="en-US" sz="800" b="1" dirty="0"/>
                <a:t>AE9 Scenarios 75%</a:t>
              </a:r>
            </a:p>
            <a:p>
              <a:pPr algn="l" eaLnBrk="1" hangingPunct="1">
                <a:buNone/>
              </a:pPr>
              <a:r>
                <a:rPr lang="en-US" sz="800" b="1" dirty="0"/>
                <a:t>AE9 Scenarios 95%</a:t>
              </a:r>
            </a:p>
          </p:txBody>
        </p:sp>
        <p:sp>
          <p:nvSpPr>
            <p:cNvPr id="7179" name="TextBox 11"/>
            <p:cNvSpPr txBox="1">
              <a:spLocks noChangeArrowheads="1"/>
            </p:cNvSpPr>
            <p:nvPr/>
          </p:nvSpPr>
          <p:spPr bwMode="auto">
            <a:xfrm>
              <a:off x="6019800" y="2438426"/>
              <a:ext cx="1208088" cy="2444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buNone/>
              </a:pPr>
              <a:r>
                <a:rPr lang="en-US" sz="1000" b="1" dirty="0"/>
                <a:t>AE8, AE9 in GTO</a:t>
              </a:r>
            </a:p>
          </p:txBody>
        </p:sp>
      </p:grpSp>
      <p:sp>
        <p:nvSpPr>
          <p:cNvPr id="7174" name="Content Placeholder 4"/>
          <p:cNvSpPr txBox="1">
            <a:spLocks/>
          </p:cNvSpPr>
          <p:nvPr/>
        </p:nvSpPr>
        <p:spPr bwMode="auto">
          <a:xfrm>
            <a:off x="204788" y="2395742"/>
            <a:ext cx="533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2575" indent="-282575" algn="l" defTabSz="457200" eaLnBrk="1" hangingPunct="1">
              <a:spcBef>
                <a:spcPct val="20000"/>
              </a:spcBef>
              <a:buSzPct val="130000"/>
            </a:pPr>
            <a:r>
              <a:rPr lang="en-US" dirty="0">
                <a:latin typeface="+mn-lt"/>
                <a:cs typeface="Arial" charset="0"/>
              </a:rPr>
              <a:t>AE9/AP9 includes uncertainties and dynamics that have never been available for use in design</a:t>
            </a:r>
          </a:p>
          <a:p>
            <a:pPr marL="517525" lvl="1" indent="-227013" algn="l" defTabSz="457200" eaLnBrk="1" hangingPunct="1">
              <a:spcBef>
                <a:spcPct val="20000"/>
              </a:spcBef>
              <a:buFont typeface="Arial" pitchFamily="34" charset="0"/>
              <a:buChar char="-"/>
            </a:pPr>
            <a:r>
              <a:rPr lang="en-US" sz="1600" i="1" dirty="0">
                <a:latin typeface="+mn-lt"/>
                <a:cs typeface="Arial" charset="0"/>
              </a:rPr>
              <a:t>The uncertainty allows users to estimate design margins (95 percentile rather than arbitrary factors)</a:t>
            </a:r>
          </a:p>
          <a:p>
            <a:pPr marL="517525" lvl="1" indent="-227013" algn="l" defTabSz="457200" eaLnBrk="1" hangingPunct="1">
              <a:spcBef>
                <a:spcPct val="20000"/>
              </a:spcBef>
              <a:buFont typeface="Arial" pitchFamily="34" charset="0"/>
              <a:buChar char="-"/>
            </a:pPr>
            <a:r>
              <a:rPr lang="en-US" sz="1600" i="1" dirty="0">
                <a:latin typeface="+mn-lt"/>
                <a:cs typeface="Arial" charset="0"/>
              </a:rPr>
              <a:t>Dynamic scenarios allow users to create worst cases for internal charging,  single event effects, and assess mission life</a:t>
            </a:r>
          </a:p>
        </p:txBody>
      </p:sp>
      <p:sp>
        <p:nvSpPr>
          <p:cNvPr id="7175" name="Content Placeholder 4"/>
          <p:cNvSpPr txBox="1">
            <a:spLocks/>
          </p:cNvSpPr>
          <p:nvPr/>
        </p:nvSpPr>
        <p:spPr bwMode="auto">
          <a:xfrm>
            <a:off x="204788" y="4766320"/>
            <a:ext cx="8688388" cy="186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2575" indent="-282575" algn="l" defTabSz="457200" eaLnBrk="1" hangingPunct="1">
              <a:spcBef>
                <a:spcPct val="20000"/>
              </a:spcBef>
              <a:buSzPct val="130000"/>
            </a:pPr>
            <a:r>
              <a:rPr lang="en-US" dirty="0" smtClean="0">
                <a:latin typeface="+mn-lt"/>
                <a:cs typeface="Arial" charset="0"/>
              </a:rPr>
              <a:t>“Turn-Key” system for ingesting new data sets ensures that the model can be updated easily</a:t>
            </a:r>
          </a:p>
          <a:p>
            <a:pPr marL="282575" indent="-282575" algn="l" defTabSz="457200" eaLnBrk="1" hangingPunct="1">
              <a:spcBef>
                <a:spcPct val="20000"/>
              </a:spcBef>
              <a:buSzPct val="130000"/>
            </a:pPr>
            <a:r>
              <a:rPr lang="en-US" dirty="0" smtClean="0">
                <a:latin typeface="+mn-lt"/>
                <a:cs typeface="Arial" charset="0"/>
              </a:rPr>
              <a:t>The </a:t>
            </a:r>
            <a:r>
              <a:rPr lang="en-US" dirty="0">
                <a:latin typeface="+mn-lt"/>
                <a:cs typeface="Arial" charset="0"/>
              </a:rPr>
              <a:t>model architecture and its datasets are superior to AE8/AP8 in every way</a:t>
            </a:r>
            <a:endParaRPr lang="en-US" i="1" u="sng" dirty="0">
              <a:latin typeface="+mn-lt"/>
              <a:cs typeface="Arial" charset="0"/>
            </a:endParaRPr>
          </a:p>
          <a:p>
            <a:pPr marL="282575" indent="-282575" algn="l" defTabSz="457200" eaLnBrk="1" hangingPunct="1">
              <a:spcBef>
                <a:spcPct val="20000"/>
              </a:spcBef>
              <a:buSzPct val="130000"/>
            </a:pPr>
            <a:r>
              <a:rPr lang="en-US" dirty="0">
                <a:latin typeface="+mn-lt"/>
                <a:cs typeface="Arial" charset="0"/>
              </a:rPr>
              <a:t>V1.0 released 20 January 2012 to US Government and Contractors</a:t>
            </a:r>
          </a:p>
          <a:p>
            <a:pPr marL="282575" indent="-282575" algn="l" defTabSz="457200" eaLnBrk="1" hangingPunct="1">
              <a:spcBef>
                <a:spcPct val="20000"/>
              </a:spcBef>
              <a:buSzPct val="130000"/>
            </a:pPr>
            <a:r>
              <a:rPr lang="en-US" dirty="0" smtClean="0">
                <a:latin typeface="+mn-lt"/>
                <a:cs typeface="Arial" charset="0"/>
              </a:rPr>
              <a:t>V1.0 cleared for public release on 5 September 2012  (Current version is 1.05)</a:t>
            </a:r>
            <a:endParaRPr lang="en-US" dirty="0">
              <a:latin typeface="+mn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43"/>
          <p:cNvGrpSpPr>
            <a:grpSpLocks/>
          </p:cNvGrpSpPr>
          <p:nvPr/>
        </p:nvGrpSpPr>
        <p:grpSpPr bwMode="auto">
          <a:xfrm>
            <a:off x="3663950" y="2816225"/>
            <a:ext cx="2455863" cy="1609725"/>
            <a:chOff x="3745724" y="3038475"/>
            <a:chExt cx="2456639" cy="1609725"/>
          </a:xfrm>
        </p:grpSpPr>
        <p:sp>
          <p:nvSpPr>
            <p:cNvPr id="16422" name="Text Box 20"/>
            <p:cNvSpPr txBox="1">
              <a:spLocks noChangeArrowheads="1"/>
            </p:cNvSpPr>
            <p:nvPr/>
          </p:nvSpPr>
          <p:spPr bwMode="auto">
            <a:xfrm rot="-5400000">
              <a:off x="3352265" y="3659054"/>
              <a:ext cx="1031689" cy="244772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buFontTx/>
                <a:buNone/>
              </a:pPr>
              <a:r>
                <a:rPr lang="en-US" sz="1000" b="1" dirty="0"/>
                <a:t>Energy (keV)</a:t>
              </a:r>
            </a:p>
          </p:txBody>
        </p:sp>
        <p:grpSp>
          <p:nvGrpSpPr>
            <p:cNvPr id="16423" name="Group 42"/>
            <p:cNvGrpSpPr>
              <a:grpSpLocks/>
            </p:cNvGrpSpPr>
            <p:nvPr/>
          </p:nvGrpSpPr>
          <p:grpSpPr bwMode="auto">
            <a:xfrm>
              <a:off x="3842174" y="3038475"/>
              <a:ext cx="2360189" cy="1609725"/>
              <a:chOff x="3842174" y="3219450"/>
              <a:chExt cx="2360189" cy="1609725"/>
            </a:xfrm>
          </p:grpSpPr>
          <p:pic>
            <p:nvPicPr>
              <p:cNvPr id="16424" name="Picture 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49579" t="71616" b="6941"/>
              <a:stretch>
                <a:fillRect/>
              </a:stretch>
            </p:blipFill>
            <p:spPr bwMode="auto">
              <a:xfrm>
                <a:off x="3842174" y="3321050"/>
                <a:ext cx="2360189" cy="1508125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</p:pic>
          <p:sp>
            <p:nvSpPr>
              <p:cNvPr id="16425" name="Rectangle 41"/>
              <p:cNvSpPr>
                <a:spLocks noChangeArrowheads="1"/>
              </p:cNvSpPr>
              <p:nvPr/>
            </p:nvSpPr>
            <p:spPr bwMode="auto">
              <a:xfrm>
                <a:off x="4391024" y="3219450"/>
                <a:ext cx="1190625" cy="18466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 sz="600" dirty="0"/>
              </a:p>
            </p:txBody>
          </p:sp>
        </p:grpSp>
      </p:grpSp>
      <p:sp>
        <p:nvSpPr>
          <p:cNvPr id="1638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9068" y="4383132"/>
            <a:ext cx="2860224" cy="2063750"/>
          </a:xfrm>
          <a:noFill/>
        </p:spPr>
        <p:txBody>
          <a:bodyPr lIns="96838" tIns="47625" rIns="96838" bIns="47625"/>
          <a:lstStyle/>
          <a:p>
            <a:pPr marL="115888" indent="-115888" algn="ctr" eaLnBrk="1" hangingPunct="1">
              <a:spcBef>
                <a:spcPct val="25000"/>
              </a:spcBef>
              <a:buFontTx/>
              <a:buNone/>
            </a:pPr>
            <a:r>
              <a:rPr lang="en-US" sz="1400" b="1" dirty="0" smtClean="0">
                <a:cs typeface="Arial" charset="0"/>
              </a:rPr>
              <a:t>Flux maps</a:t>
            </a:r>
          </a:p>
          <a:p>
            <a:pPr marL="115888" indent="-115888" eaLnBrk="1" hangingPunct="1">
              <a:spcBef>
                <a:spcPct val="25000"/>
              </a:spcBef>
            </a:pPr>
            <a:r>
              <a:rPr lang="en-US" sz="1200" b="1" dirty="0" smtClean="0">
                <a:cs typeface="Arial" charset="0"/>
              </a:rPr>
              <a:t>Derive from  empirical data</a:t>
            </a:r>
          </a:p>
          <a:p>
            <a:pPr marL="287338" lvl="1" indent="-174625" eaLnBrk="1" hangingPunct="1">
              <a:spcBef>
                <a:spcPct val="25000"/>
              </a:spcBef>
            </a:pPr>
            <a:r>
              <a:rPr lang="en-US" sz="1000" b="1" dirty="0" smtClean="0">
                <a:cs typeface="Arial" charset="0"/>
              </a:rPr>
              <a:t>Systematic data cleaning applied</a:t>
            </a:r>
          </a:p>
          <a:p>
            <a:pPr marL="115888" indent="-115888" eaLnBrk="1" hangingPunct="1">
              <a:spcBef>
                <a:spcPct val="25000"/>
              </a:spcBef>
            </a:pPr>
            <a:r>
              <a:rPr lang="en-US" sz="1200" b="1" dirty="0" smtClean="0">
                <a:cs typeface="Arial" charset="0"/>
              </a:rPr>
              <a:t>Create maps for median and 95</a:t>
            </a:r>
            <a:r>
              <a:rPr lang="en-US" sz="1200" b="1" baseline="30000" dirty="0" smtClean="0">
                <a:cs typeface="Arial" charset="0"/>
              </a:rPr>
              <a:t>th</a:t>
            </a:r>
            <a:r>
              <a:rPr lang="en-US" sz="1200" b="1" dirty="0" smtClean="0">
                <a:cs typeface="Arial" charset="0"/>
              </a:rPr>
              <a:t> percentile of distribution function </a:t>
            </a:r>
          </a:p>
          <a:p>
            <a:pPr marL="292100" lvl="1" indent="-177800" eaLnBrk="1" hangingPunct="1">
              <a:spcBef>
                <a:spcPct val="25000"/>
              </a:spcBef>
            </a:pPr>
            <a:r>
              <a:rPr lang="en-US" sz="1000" b="1" dirty="0" smtClean="0">
                <a:cs typeface="Arial" charset="0"/>
              </a:rPr>
              <a:t>Maps characterize nominal and extreme environments</a:t>
            </a:r>
          </a:p>
          <a:p>
            <a:pPr marL="115888" indent="-115888" eaLnBrk="1" hangingPunct="1">
              <a:spcBef>
                <a:spcPct val="25000"/>
              </a:spcBef>
            </a:pPr>
            <a:r>
              <a:rPr lang="en-US" sz="1200" b="1" dirty="0" smtClean="0">
                <a:cs typeface="Arial" charset="0"/>
              </a:rPr>
              <a:t>Include error maps with instrument uncertainty </a:t>
            </a:r>
          </a:p>
          <a:p>
            <a:pPr marL="115888" indent="-115888" eaLnBrk="1" hangingPunct="1">
              <a:spcBef>
                <a:spcPct val="25000"/>
              </a:spcBef>
            </a:pPr>
            <a:r>
              <a:rPr lang="en-US" sz="1200" b="1" dirty="0" smtClean="0">
                <a:cs typeface="Arial" charset="0"/>
              </a:rPr>
              <a:t>Apply interpolation algorithms to fill in the gaps </a:t>
            </a:r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title"/>
          </p:nvPr>
        </p:nvSpPr>
        <p:spPr>
          <a:xfrm>
            <a:off x="990600" y="132202"/>
            <a:ext cx="7162800" cy="848873"/>
          </a:xfrm>
          <a:noFill/>
        </p:spPr>
        <p:txBody>
          <a:bodyPr lIns="45720" tIns="47625" bIns="47625"/>
          <a:lstStyle/>
          <a:p>
            <a:pPr eaLnBrk="1" hangingPunct="1">
              <a:lnSpc>
                <a:spcPct val="80000"/>
              </a:lnSpc>
            </a:pPr>
            <a:r>
              <a:rPr lang="en-US" i="0" kern="1200" dirty="0">
                <a:solidFill>
                  <a:schemeClr val="tx1"/>
                </a:solidFill>
              </a:rPr>
              <a:t>Architecture Overview </a:t>
            </a:r>
          </a:p>
        </p:txBody>
      </p:sp>
      <p:grpSp>
        <p:nvGrpSpPr>
          <p:cNvPr id="16389" name="Group 45"/>
          <p:cNvGrpSpPr>
            <a:grpSpLocks/>
          </p:cNvGrpSpPr>
          <p:nvPr/>
        </p:nvGrpSpPr>
        <p:grpSpPr bwMode="auto">
          <a:xfrm>
            <a:off x="3706813" y="1663700"/>
            <a:ext cx="2054225" cy="1373188"/>
            <a:chOff x="3757613" y="1676400"/>
            <a:chExt cx="2054225" cy="1373188"/>
          </a:xfrm>
        </p:grpSpPr>
        <p:pic>
          <p:nvPicPr>
            <p:cNvPr id="16415" name="Picture 9" descr="elec"/>
            <p:cNvPicPr>
              <a:picLocks noChangeAspect="1" noChangeArrowheads="1"/>
            </p:cNvPicPr>
            <p:nvPr/>
          </p:nvPicPr>
          <p:blipFill>
            <a:blip r:embed="rId4" cstate="print"/>
            <a:srcRect l="8562" t="11243" r="6992" b="15846"/>
            <a:stretch>
              <a:fillRect/>
            </a:stretch>
          </p:blipFill>
          <p:spPr bwMode="auto">
            <a:xfrm>
              <a:off x="4105275" y="1766888"/>
              <a:ext cx="1706563" cy="1081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16" name="Text Box 13"/>
            <p:cNvSpPr txBox="1">
              <a:spLocks noChangeArrowheads="1"/>
            </p:cNvSpPr>
            <p:nvPr/>
          </p:nvSpPr>
          <p:spPr bwMode="auto">
            <a:xfrm>
              <a:off x="4071938" y="2805113"/>
              <a:ext cx="1738312" cy="2444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buFontTx/>
                <a:buNone/>
              </a:pPr>
              <a:r>
                <a:rPr lang="en-US" sz="1000" b="1" dirty="0"/>
                <a:t>18 months</a:t>
              </a:r>
            </a:p>
          </p:txBody>
        </p:sp>
        <p:sp>
          <p:nvSpPr>
            <p:cNvPr id="16417" name="Text Box 14"/>
            <p:cNvSpPr txBox="1">
              <a:spLocks noChangeArrowheads="1"/>
            </p:cNvSpPr>
            <p:nvPr/>
          </p:nvSpPr>
          <p:spPr bwMode="auto">
            <a:xfrm rot="-5400000">
              <a:off x="3448050" y="2071688"/>
              <a:ext cx="1006475" cy="244475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l">
                <a:buFontTx/>
                <a:buNone/>
              </a:pPr>
              <a:r>
                <a:rPr lang="en-US" sz="1000" b="1" dirty="0"/>
                <a:t>L shell (Re)</a:t>
              </a:r>
            </a:p>
          </p:txBody>
        </p:sp>
        <p:sp>
          <p:nvSpPr>
            <p:cNvPr id="16418" name="Line 15"/>
            <p:cNvSpPr>
              <a:spLocks noChangeShapeType="1"/>
            </p:cNvSpPr>
            <p:nvPr/>
          </p:nvSpPr>
          <p:spPr bwMode="auto">
            <a:xfrm flipH="1">
              <a:off x="4030663" y="2836863"/>
              <a:ext cx="1333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419" name="Line 16"/>
            <p:cNvSpPr>
              <a:spLocks noChangeShapeType="1"/>
            </p:cNvSpPr>
            <p:nvPr/>
          </p:nvSpPr>
          <p:spPr bwMode="auto">
            <a:xfrm flipH="1">
              <a:off x="4030663" y="1808163"/>
              <a:ext cx="1333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420" name="Text Box 17"/>
            <p:cNvSpPr txBox="1">
              <a:spLocks noChangeArrowheads="1"/>
            </p:cNvSpPr>
            <p:nvPr/>
          </p:nvSpPr>
          <p:spPr bwMode="auto">
            <a:xfrm>
              <a:off x="3757613" y="2705100"/>
              <a:ext cx="358775" cy="2444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>
                <a:buFontTx/>
                <a:buNone/>
              </a:pPr>
              <a:r>
                <a:rPr lang="en-US" sz="1000" b="1" dirty="0"/>
                <a:t>1.0</a:t>
              </a:r>
            </a:p>
          </p:txBody>
        </p:sp>
        <p:sp>
          <p:nvSpPr>
            <p:cNvPr id="16421" name="Text Box 18"/>
            <p:cNvSpPr txBox="1">
              <a:spLocks noChangeArrowheads="1"/>
            </p:cNvSpPr>
            <p:nvPr/>
          </p:nvSpPr>
          <p:spPr bwMode="auto">
            <a:xfrm>
              <a:off x="3757613" y="1676400"/>
              <a:ext cx="358775" cy="2444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l">
                <a:buFontTx/>
                <a:buNone/>
              </a:pPr>
              <a:r>
                <a:rPr lang="en-US" sz="1000" b="1" dirty="0"/>
                <a:t>7.0</a:t>
              </a:r>
            </a:p>
          </p:txBody>
        </p:sp>
      </p:grpSp>
      <p:sp>
        <p:nvSpPr>
          <p:cNvPr id="14351" name="Rectangle 4"/>
          <p:cNvSpPr>
            <a:spLocks noChangeArrowheads="1"/>
          </p:cNvSpPr>
          <p:nvPr/>
        </p:nvSpPr>
        <p:spPr bwMode="auto">
          <a:xfrm>
            <a:off x="2939099" y="4407761"/>
            <a:ext cx="3444284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838" tIns="47625" rIns="96838" bIns="47625"/>
          <a:lstStyle/>
          <a:p>
            <a:pPr marL="115888" indent="-115888" eaLnBrk="1" hangingPunct="1">
              <a:spcBef>
                <a:spcPct val="25000"/>
              </a:spcBef>
              <a:buFontTx/>
              <a:buNone/>
              <a:defRPr/>
            </a:pPr>
            <a:r>
              <a:rPr lang="en-US" sz="1400" b="1" dirty="0"/>
              <a:t>Statistical Monte-Carlo Model </a:t>
            </a:r>
          </a:p>
          <a:p>
            <a:pPr marL="115888" indent="-115888" algn="l" eaLnBrk="1" hangingPunct="1">
              <a:spcBef>
                <a:spcPct val="25000"/>
              </a:spcBef>
              <a:defRPr/>
            </a:pPr>
            <a:r>
              <a:rPr lang="en-US" sz="1200" b="1" dirty="0"/>
              <a:t>Compute spatial and temporal correlation as spatiotemporal covariance matrices</a:t>
            </a:r>
          </a:p>
          <a:p>
            <a:pPr marL="285750" lvl="1" indent="-171450" algn="l" eaLnBrk="1" hangingPunct="1">
              <a:spcBef>
                <a:spcPct val="25000"/>
              </a:spcBef>
              <a:buFontTx/>
              <a:buChar char="–"/>
              <a:defRPr/>
            </a:pPr>
            <a:r>
              <a:rPr lang="en-US" sz="1000" b="1" dirty="0"/>
              <a:t>From data (</a:t>
            </a:r>
            <a:r>
              <a:rPr lang="en-US" sz="1000" b="1" dirty="0" smtClean="0"/>
              <a:t>V 1.0</a:t>
            </a:r>
            <a:r>
              <a:rPr lang="en-US" sz="1000" b="1" dirty="0"/>
              <a:t>)</a:t>
            </a:r>
          </a:p>
          <a:p>
            <a:pPr marL="285750" lvl="1" indent="-171450" algn="l" eaLnBrk="1" hangingPunct="1">
              <a:spcBef>
                <a:spcPct val="25000"/>
              </a:spcBef>
              <a:buFontTx/>
              <a:buChar char="–"/>
              <a:defRPr/>
            </a:pPr>
            <a:r>
              <a:rPr lang="en-US" sz="1000" b="1" dirty="0"/>
              <a:t>Use one-day (protons) and 6 hour (electrons) sampling time (V 1.0)</a:t>
            </a:r>
          </a:p>
          <a:p>
            <a:pPr marL="171450" indent="-171450" algn="l" eaLnBrk="1" hangingPunct="1">
              <a:spcBef>
                <a:spcPct val="25000"/>
              </a:spcBef>
              <a:defRPr/>
            </a:pPr>
            <a:r>
              <a:rPr lang="en-US" sz="1200" b="1" dirty="0"/>
              <a:t>Set up N</a:t>
            </a:r>
            <a:r>
              <a:rPr lang="en-US" sz="1200" b="1" baseline="30000" dirty="0"/>
              <a:t>th</a:t>
            </a:r>
            <a:r>
              <a:rPr lang="en-US" sz="1200" b="1" dirty="0"/>
              <a:t>-order auto-regressive system to evolve perturbed maps in time</a:t>
            </a:r>
            <a:endParaRPr lang="en-US" sz="1100" b="1" dirty="0"/>
          </a:p>
          <a:p>
            <a:pPr marL="285750" lvl="1" indent="-171450" algn="l" eaLnBrk="1" hangingPunct="1">
              <a:spcBef>
                <a:spcPct val="25000"/>
              </a:spcBef>
              <a:buFont typeface="Arial" pitchFamily="34" charset="0"/>
              <a:buChar char="–"/>
              <a:defRPr/>
            </a:pPr>
            <a:r>
              <a:rPr lang="en-US" sz="1000" b="1" dirty="0"/>
              <a:t>Covariance matrices give SWx dynamics</a:t>
            </a:r>
          </a:p>
          <a:p>
            <a:pPr marL="285750" lvl="1" indent="-171450" algn="l" eaLnBrk="1" hangingPunct="1">
              <a:spcBef>
                <a:spcPct val="25000"/>
              </a:spcBef>
              <a:buFont typeface="Arial" pitchFamily="34" charset="0"/>
              <a:buChar char="–"/>
              <a:defRPr/>
            </a:pPr>
            <a:r>
              <a:rPr lang="en-US" sz="1000" b="1" dirty="0"/>
              <a:t>Flux maps perturbed with error estimate </a:t>
            </a:r>
            <a:r>
              <a:rPr lang="en-US" sz="1000" b="1" dirty="0" smtClean="0"/>
              <a:t>give instrument </a:t>
            </a:r>
            <a:r>
              <a:rPr lang="en-US" sz="1000" b="1" dirty="0"/>
              <a:t>uncertainty</a:t>
            </a:r>
          </a:p>
          <a:p>
            <a:pPr marL="115888" indent="-115888" algn="l" eaLnBrk="1" hangingPunct="1">
              <a:spcBef>
                <a:spcPct val="25000"/>
              </a:spcBef>
              <a:buFontTx/>
              <a:buNone/>
              <a:defRPr/>
            </a:pPr>
            <a:endParaRPr lang="en-US" sz="1200" b="1" dirty="0"/>
          </a:p>
        </p:txBody>
      </p:sp>
      <p:sp>
        <p:nvSpPr>
          <p:cNvPr id="16391" name="Rectangle 4"/>
          <p:cNvSpPr>
            <a:spLocks noChangeArrowheads="1"/>
          </p:cNvSpPr>
          <p:nvPr/>
        </p:nvSpPr>
        <p:spPr bwMode="auto">
          <a:xfrm>
            <a:off x="6256338" y="4398236"/>
            <a:ext cx="2905080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838" tIns="47625" rIns="96838" bIns="47625"/>
          <a:lstStyle/>
          <a:p>
            <a:pPr eaLnBrk="1" hangingPunct="1">
              <a:spcBef>
                <a:spcPct val="25000"/>
              </a:spcBef>
              <a:buFontTx/>
              <a:buNone/>
            </a:pPr>
            <a:r>
              <a:rPr lang="en-US" sz="1400" b="1" dirty="0"/>
              <a:t>User application </a:t>
            </a:r>
          </a:p>
          <a:p>
            <a:pPr marL="282575" lvl="1" indent="-168275" algn="l" eaLnBrk="1" hangingPunct="1">
              <a:spcBef>
                <a:spcPct val="25000"/>
              </a:spcBef>
            </a:pPr>
            <a:r>
              <a:rPr lang="en-US" sz="1200" b="1" dirty="0"/>
              <a:t>Runs statistical model N times with different random seeds to get N flux profiles</a:t>
            </a:r>
          </a:p>
          <a:p>
            <a:pPr marL="282575" lvl="1" indent="-168275" algn="l" eaLnBrk="1" hangingPunct="1">
              <a:spcBef>
                <a:spcPct val="25000"/>
              </a:spcBef>
            </a:pPr>
            <a:r>
              <a:rPr lang="en-US" sz="1200" b="1" dirty="0"/>
              <a:t>Computes dose rate, dose or other desired quantity derivable from flux for each scenario</a:t>
            </a:r>
          </a:p>
          <a:p>
            <a:pPr marL="282575" lvl="1" indent="-168275" algn="l" eaLnBrk="1" hangingPunct="1">
              <a:spcBef>
                <a:spcPct val="25000"/>
              </a:spcBef>
            </a:pPr>
            <a:r>
              <a:rPr lang="en-US" sz="1200" b="1" dirty="0"/>
              <a:t>Aggregates N </a:t>
            </a:r>
            <a:r>
              <a:rPr lang="en-US" sz="1200" b="1" dirty="0" smtClean="0"/>
              <a:t>scenarios to </a:t>
            </a:r>
            <a:r>
              <a:rPr lang="en-US" sz="1200" b="1" dirty="0"/>
              <a:t>get median, 75</a:t>
            </a:r>
            <a:r>
              <a:rPr lang="en-US" sz="1200" b="1" baseline="30000" dirty="0"/>
              <a:t>th</a:t>
            </a:r>
            <a:r>
              <a:rPr lang="en-US" sz="1200" b="1" dirty="0"/>
              <a:t> and 90</a:t>
            </a:r>
            <a:r>
              <a:rPr lang="en-US" sz="1200" b="1" baseline="30000" dirty="0"/>
              <a:t>th</a:t>
            </a:r>
            <a:r>
              <a:rPr lang="en-US" sz="1200" b="1" dirty="0"/>
              <a:t> confidence levels on computed quantities</a:t>
            </a:r>
          </a:p>
          <a:p>
            <a:pPr algn="l" eaLnBrk="1" hangingPunct="1">
              <a:spcBef>
                <a:spcPct val="25000"/>
              </a:spcBef>
              <a:buFontTx/>
              <a:buNone/>
            </a:pPr>
            <a:endParaRPr lang="en-US" sz="1400" b="1" dirty="0"/>
          </a:p>
        </p:txBody>
      </p:sp>
      <p:sp>
        <p:nvSpPr>
          <p:cNvPr id="16392" name="Text Box 25"/>
          <p:cNvSpPr txBox="1">
            <a:spLocks noChangeArrowheads="1"/>
          </p:cNvSpPr>
          <p:nvPr/>
        </p:nvSpPr>
        <p:spPr bwMode="auto">
          <a:xfrm>
            <a:off x="1046163" y="1243013"/>
            <a:ext cx="12763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0000FF"/>
                </a:solidFill>
              </a:rPr>
              <a:t>Satellite data</a:t>
            </a:r>
          </a:p>
        </p:txBody>
      </p:sp>
      <p:sp>
        <p:nvSpPr>
          <p:cNvPr id="16393" name="Text Box 27"/>
          <p:cNvSpPr txBox="1">
            <a:spLocks noChangeArrowheads="1"/>
          </p:cNvSpPr>
          <p:nvPr/>
        </p:nvSpPr>
        <p:spPr bwMode="auto">
          <a:xfrm>
            <a:off x="3897313" y="1223963"/>
            <a:ext cx="2063750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0000FF"/>
                </a:solidFill>
              </a:rPr>
              <a:t>Satellite data &amp; theory</a:t>
            </a:r>
          </a:p>
        </p:txBody>
      </p:sp>
      <p:sp>
        <p:nvSpPr>
          <p:cNvPr id="16394" name="Text Box 28"/>
          <p:cNvSpPr txBox="1">
            <a:spLocks noChangeArrowheads="1"/>
          </p:cNvSpPr>
          <p:nvPr/>
        </p:nvSpPr>
        <p:spPr bwMode="auto">
          <a:xfrm>
            <a:off x="6756400" y="1236663"/>
            <a:ext cx="2020888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400" b="1" dirty="0">
                <a:solidFill>
                  <a:srgbClr val="0000FF"/>
                </a:solidFill>
              </a:rPr>
              <a:t>User’s orbit </a:t>
            </a:r>
          </a:p>
        </p:txBody>
      </p:sp>
      <p:sp>
        <p:nvSpPr>
          <p:cNvPr id="16395" name="Line 29"/>
          <p:cNvSpPr>
            <a:spLocks noChangeShapeType="1"/>
          </p:cNvSpPr>
          <p:nvPr/>
        </p:nvSpPr>
        <p:spPr bwMode="auto">
          <a:xfrm>
            <a:off x="1647825" y="1597025"/>
            <a:ext cx="0" cy="3984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6396" name="Line 30"/>
          <p:cNvSpPr>
            <a:spLocks noChangeShapeType="1"/>
          </p:cNvSpPr>
          <p:nvPr/>
        </p:nvSpPr>
        <p:spPr bwMode="auto">
          <a:xfrm>
            <a:off x="7842250" y="1763713"/>
            <a:ext cx="0" cy="3984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6397" name="Line 31"/>
          <p:cNvSpPr>
            <a:spLocks noChangeShapeType="1"/>
          </p:cNvSpPr>
          <p:nvPr/>
        </p:nvSpPr>
        <p:spPr bwMode="auto">
          <a:xfrm>
            <a:off x="4941888" y="1492250"/>
            <a:ext cx="1587" cy="2301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16398" name="Text Box 32"/>
          <p:cNvSpPr txBox="1">
            <a:spLocks noChangeArrowheads="1"/>
          </p:cNvSpPr>
          <p:nvPr/>
        </p:nvSpPr>
        <p:spPr bwMode="auto">
          <a:xfrm>
            <a:off x="3106738" y="2806700"/>
            <a:ext cx="3921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800" b="1" dirty="0"/>
              <a:t>+</a:t>
            </a:r>
          </a:p>
        </p:txBody>
      </p:sp>
      <p:sp>
        <p:nvSpPr>
          <p:cNvPr id="16399" name="Text Box 33"/>
          <p:cNvSpPr txBox="1">
            <a:spLocks noChangeArrowheads="1"/>
          </p:cNvSpPr>
          <p:nvPr/>
        </p:nvSpPr>
        <p:spPr bwMode="auto">
          <a:xfrm>
            <a:off x="6196013" y="2838450"/>
            <a:ext cx="392112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800" b="1" dirty="0"/>
              <a:t>=</a:t>
            </a:r>
          </a:p>
        </p:txBody>
      </p:sp>
      <p:cxnSp>
        <p:nvCxnSpPr>
          <p:cNvPr id="16400" name="Straight Connector 30"/>
          <p:cNvCxnSpPr>
            <a:cxnSpLocks noChangeShapeType="1"/>
          </p:cNvCxnSpPr>
          <p:nvPr/>
        </p:nvCxnSpPr>
        <p:spPr bwMode="auto">
          <a:xfrm rot="16200000" flipH="1">
            <a:off x="6403181" y="3047207"/>
            <a:ext cx="1571625" cy="238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6401" name="Straight Connector 32"/>
          <p:cNvCxnSpPr>
            <a:cxnSpLocks noChangeShapeType="1"/>
          </p:cNvCxnSpPr>
          <p:nvPr/>
        </p:nvCxnSpPr>
        <p:spPr bwMode="auto">
          <a:xfrm>
            <a:off x="7205663" y="3844925"/>
            <a:ext cx="16383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402" name="Straight Connector 37"/>
          <p:cNvCxnSpPr>
            <a:cxnSpLocks noChangeShapeType="1"/>
          </p:cNvCxnSpPr>
          <p:nvPr/>
        </p:nvCxnSpPr>
        <p:spPr bwMode="auto">
          <a:xfrm flipV="1">
            <a:off x="8543925" y="2344738"/>
            <a:ext cx="257175" cy="2428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6403" name="Freeform 38"/>
          <p:cNvSpPr>
            <a:spLocks noChangeArrowheads="1"/>
          </p:cNvSpPr>
          <p:nvPr/>
        </p:nvSpPr>
        <p:spPr bwMode="auto">
          <a:xfrm>
            <a:off x="7210425" y="2278063"/>
            <a:ext cx="1550988" cy="1557337"/>
          </a:xfrm>
          <a:custGeom>
            <a:avLst/>
            <a:gdLst>
              <a:gd name="T0" fmla="*/ 0 w 1550193"/>
              <a:gd name="T1" fmla="*/ 1523573 h 1558131"/>
              <a:gd name="T2" fmla="*/ 102291 w 1550193"/>
              <a:gd name="T3" fmla="*/ 568919 h 1558131"/>
              <a:gd name="T4" fmla="*/ 404305 w 1550193"/>
              <a:gd name="T5" fmla="*/ 354700 h 1558131"/>
              <a:gd name="T6" fmla="*/ 1169084 w 1550193"/>
              <a:gd name="T7" fmla="*/ 298818 h 1558131"/>
              <a:gd name="T8" fmla="*/ 1524674 w 1550193"/>
              <a:gd name="T9" fmla="*/ 42688 h 1558131"/>
              <a:gd name="T10" fmla="*/ 1534415 w 1550193"/>
              <a:gd name="T11" fmla="*/ 42688 h 155813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0193"/>
              <a:gd name="T19" fmla="*/ 0 h 1558131"/>
              <a:gd name="T20" fmla="*/ 1550193 w 1550193"/>
              <a:gd name="T21" fmla="*/ 1558131 h 155813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0193" h="1558131">
                <a:moveTo>
                  <a:pt x="0" y="1558131"/>
                </a:moveTo>
                <a:cubicBezTo>
                  <a:pt x="17065" y="1169590"/>
                  <a:pt x="34131" y="781050"/>
                  <a:pt x="100012" y="581819"/>
                </a:cubicBezTo>
                <a:cubicBezTo>
                  <a:pt x="165893" y="382588"/>
                  <a:pt x="221456" y="408781"/>
                  <a:pt x="395287" y="362744"/>
                </a:cubicBezTo>
                <a:cubicBezTo>
                  <a:pt x="569118" y="316707"/>
                  <a:pt x="960437" y="358775"/>
                  <a:pt x="1143000" y="305594"/>
                </a:cubicBezTo>
                <a:cubicBezTo>
                  <a:pt x="1325563" y="252413"/>
                  <a:pt x="1431131" y="87312"/>
                  <a:pt x="1490662" y="43656"/>
                </a:cubicBezTo>
                <a:cubicBezTo>
                  <a:pt x="1550193" y="0"/>
                  <a:pt x="1500187" y="43656"/>
                  <a:pt x="1500187" y="43656"/>
                </a:cubicBezTo>
              </a:path>
            </a:pathLst>
          </a:cu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6404" name="Freeform 41"/>
          <p:cNvSpPr>
            <a:spLocks noChangeArrowheads="1"/>
          </p:cNvSpPr>
          <p:nvPr/>
        </p:nvSpPr>
        <p:spPr bwMode="auto">
          <a:xfrm>
            <a:off x="7215188" y="2587625"/>
            <a:ext cx="1328737" cy="1243013"/>
          </a:xfrm>
          <a:custGeom>
            <a:avLst/>
            <a:gdLst>
              <a:gd name="T0" fmla="*/ 0 w 1328737"/>
              <a:gd name="T1" fmla="*/ 1243013 h 1243013"/>
              <a:gd name="T2" fmla="*/ 114300 w 1328737"/>
              <a:gd name="T3" fmla="*/ 661988 h 1243013"/>
              <a:gd name="T4" fmla="*/ 300037 w 1328737"/>
              <a:gd name="T5" fmla="*/ 495300 h 1243013"/>
              <a:gd name="T6" fmla="*/ 995362 w 1328737"/>
              <a:gd name="T7" fmla="*/ 219075 h 1243013"/>
              <a:gd name="T8" fmla="*/ 1328737 w 1328737"/>
              <a:gd name="T9" fmla="*/ 0 h 12430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28737"/>
              <a:gd name="T16" fmla="*/ 0 h 1243013"/>
              <a:gd name="T17" fmla="*/ 1328737 w 1328737"/>
              <a:gd name="T18" fmla="*/ 1243013 h 12430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28737" h="1243013">
                <a:moveTo>
                  <a:pt x="0" y="1243013"/>
                </a:moveTo>
                <a:cubicBezTo>
                  <a:pt x="32147" y="1014810"/>
                  <a:pt x="64294" y="786607"/>
                  <a:pt x="114300" y="661988"/>
                </a:cubicBezTo>
                <a:cubicBezTo>
                  <a:pt x="164306" y="537369"/>
                  <a:pt x="153193" y="569119"/>
                  <a:pt x="300037" y="495300"/>
                </a:cubicBezTo>
                <a:cubicBezTo>
                  <a:pt x="446881" y="421481"/>
                  <a:pt x="823912" y="301625"/>
                  <a:pt x="995362" y="219075"/>
                </a:cubicBezTo>
                <a:cubicBezTo>
                  <a:pt x="1166812" y="136525"/>
                  <a:pt x="1247774" y="68262"/>
                  <a:pt x="1328737" y="0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6405" name="Freeform 45"/>
          <p:cNvSpPr>
            <a:spLocks noChangeArrowheads="1"/>
          </p:cNvSpPr>
          <p:nvPr/>
        </p:nvSpPr>
        <p:spPr bwMode="auto">
          <a:xfrm>
            <a:off x="7205663" y="2339975"/>
            <a:ext cx="1528762" cy="1490663"/>
          </a:xfrm>
          <a:custGeom>
            <a:avLst/>
            <a:gdLst>
              <a:gd name="T0" fmla="*/ 0 w 1528762"/>
              <a:gd name="T1" fmla="*/ 1490663 h 1490663"/>
              <a:gd name="T2" fmla="*/ 138112 w 1528762"/>
              <a:gd name="T3" fmla="*/ 652463 h 1490663"/>
              <a:gd name="T4" fmla="*/ 428625 w 1528762"/>
              <a:gd name="T5" fmla="*/ 442913 h 1490663"/>
              <a:gd name="T6" fmla="*/ 1123950 w 1528762"/>
              <a:gd name="T7" fmla="*/ 309563 h 1490663"/>
              <a:gd name="T8" fmla="*/ 1528762 w 1528762"/>
              <a:gd name="T9" fmla="*/ 0 h 149066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28762"/>
              <a:gd name="T16" fmla="*/ 0 h 1490663"/>
              <a:gd name="T17" fmla="*/ 1528762 w 1528762"/>
              <a:gd name="T18" fmla="*/ 1490663 h 149066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28762" h="1490663">
                <a:moveTo>
                  <a:pt x="0" y="1490663"/>
                </a:moveTo>
                <a:cubicBezTo>
                  <a:pt x="33337" y="1158875"/>
                  <a:pt x="66675" y="827088"/>
                  <a:pt x="138112" y="652463"/>
                </a:cubicBezTo>
                <a:cubicBezTo>
                  <a:pt x="209549" y="477838"/>
                  <a:pt x="264319" y="500063"/>
                  <a:pt x="428625" y="442913"/>
                </a:cubicBezTo>
                <a:cubicBezTo>
                  <a:pt x="592931" y="385763"/>
                  <a:pt x="940594" y="383382"/>
                  <a:pt x="1123950" y="309563"/>
                </a:cubicBezTo>
                <a:cubicBezTo>
                  <a:pt x="1307306" y="235744"/>
                  <a:pt x="1418034" y="117872"/>
                  <a:pt x="1528762" y="0"/>
                </a:cubicBezTo>
              </a:path>
            </a:pathLst>
          </a:custGeom>
          <a:noFill/>
          <a:ln w="9525" algn="ctr">
            <a:solidFill>
              <a:schemeClr val="tx1"/>
            </a:solidFill>
            <a:prstDash val="sys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6406" name="TextBox 49"/>
          <p:cNvSpPr txBox="1">
            <a:spLocks noChangeArrowheads="1"/>
          </p:cNvSpPr>
          <p:nvPr/>
        </p:nvSpPr>
        <p:spPr bwMode="auto">
          <a:xfrm>
            <a:off x="7437438" y="3087688"/>
            <a:ext cx="3952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800" b="1" dirty="0"/>
              <a:t>50th</a:t>
            </a:r>
          </a:p>
        </p:txBody>
      </p:sp>
      <p:sp>
        <p:nvSpPr>
          <p:cNvPr id="16407" name="TextBox 50"/>
          <p:cNvSpPr txBox="1">
            <a:spLocks noChangeArrowheads="1"/>
          </p:cNvSpPr>
          <p:nvPr/>
        </p:nvSpPr>
        <p:spPr bwMode="auto">
          <a:xfrm>
            <a:off x="7389813" y="2814638"/>
            <a:ext cx="39528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800" b="1" dirty="0"/>
              <a:t>75th</a:t>
            </a:r>
          </a:p>
        </p:txBody>
      </p:sp>
      <p:sp>
        <p:nvSpPr>
          <p:cNvPr id="16408" name="TextBox 51"/>
          <p:cNvSpPr txBox="1">
            <a:spLocks noChangeArrowheads="1"/>
          </p:cNvSpPr>
          <p:nvPr/>
        </p:nvSpPr>
        <p:spPr bwMode="auto">
          <a:xfrm>
            <a:off x="7412038" y="2476500"/>
            <a:ext cx="3968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800" b="1" dirty="0"/>
              <a:t>95th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429500" y="3886200"/>
            <a:ext cx="99853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1050" b="1" dirty="0"/>
              <a:t>Mission time</a:t>
            </a:r>
          </a:p>
        </p:txBody>
      </p:sp>
      <p:sp>
        <p:nvSpPr>
          <p:cNvPr id="56" name="TextBox 55"/>
          <p:cNvSpPr txBox="1"/>
          <p:nvPr/>
        </p:nvSpPr>
        <p:spPr>
          <a:xfrm rot="16200000">
            <a:off x="6734175" y="3005138"/>
            <a:ext cx="5143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1050" b="1" dirty="0"/>
              <a:t>Dose</a:t>
            </a:r>
          </a:p>
        </p:txBody>
      </p:sp>
      <p:pic>
        <p:nvPicPr>
          <p:cNvPr id="16411" name="Picture 23" descr="C:\Ginet\Standard_models\Roth\Seminar_maps\AFRL_proton_LBB0map_95p_flux_030MeV.gif"/>
          <p:cNvPicPr>
            <a:picLocks noChangeAspect="1" noChangeArrowheads="1"/>
          </p:cNvPicPr>
          <p:nvPr/>
        </p:nvPicPr>
        <p:blipFill>
          <a:blip r:embed="rId5" cstate="print"/>
          <a:srcRect l="11328" r="13800"/>
          <a:stretch>
            <a:fillRect/>
          </a:stretch>
        </p:blipFill>
        <p:spPr bwMode="auto">
          <a:xfrm>
            <a:off x="476250" y="2165350"/>
            <a:ext cx="2251075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2" name="Right Triangle 38"/>
          <p:cNvSpPr>
            <a:spLocks noChangeArrowheads="1"/>
          </p:cNvSpPr>
          <p:nvPr/>
        </p:nvSpPr>
        <p:spPr bwMode="auto">
          <a:xfrm rot="10800000">
            <a:off x="1866900" y="2154238"/>
            <a:ext cx="892175" cy="506412"/>
          </a:xfrm>
          <a:prstGeom prst="rtTriangl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6413" name="Right Triangle 39"/>
          <p:cNvSpPr>
            <a:spLocks noChangeArrowheads="1"/>
          </p:cNvSpPr>
          <p:nvPr/>
        </p:nvSpPr>
        <p:spPr bwMode="auto">
          <a:xfrm rot="10519765" flipV="1">
            <a:off x="1973263" y="3590925"/>
            <a:ext cx="892175" cy="506413"/>
          </a:xfrm>
          <a:prstGeom prst="rtTriangl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6414" name="Rectangle 40"/>
          <p:cNvSpPr>
            <a:spLocks noChangeArrowheads="1"/>
          </p:cNvSpPr>
          <p:nvPr/>
        </p:nvSpPr>
        <p:spPr bwMode="auto">
          <a:xfrm>
            <a:off x="4248150" y="3019425"/>
            <a:ext cx="1066800" cy="3698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52550" y="228600"/>
            <a:ext cx="6705600" cy="6159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Data Sets – Energy Coverage </a:t>
            </a:r>
          </a:p>
        </p:txBody>
      </p: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391400" cy="543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6"/>
          <p:cNvSpPr txBox="1">
            <a:spLocks noChangeArrowheads="1"/>
          </p:cNvSpPr>
          <p:nvPr/>
        </p:nvSpPr>
        <p:spPr bwMode="auto">
          <a:xfrm>
            <a:off x="8153400" y="3962400"/>
            <a:ext cx="609600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sz="1200" b="1" dirty="0" smtClean="0">
                <a:solidFill>
                  <a:srgbClr val="FF0000"/>
                </a:solidFill>
              </a:rPr>
              <a:t>new </a:t>
            </a:r>
            <a:r>
              <a:rPr lang="en-US" sz="1200" b="1" dirty="0">
                <a:solidFill>
                  <a:srgbClr val="FF0000"/>
                </a:solidFill>
              </a:rPr>
              <a:t>in </a:t>
            </a:r>
            <a:r>
              <a:rPr lang="en-US" sz="1200" b="1" dirty="0" smtClean="0">
                <a:solidFill>
                  <a:srgbClr val="FF0000"/>
                </a:solidFill>
              </a:rPr>
              <a:t>V1.20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9220" idx="0"/>
          </p:cNvCxnSpPr>
          <p:nvPr/>
        </p:nvCxnSpPr>
        <p:spPr>
          <a:xfrm flipH="1" flipV="1">
            <a:off x="7162800" y="3124200"/>
            <a:ext cx="1295400" cy="83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9220" idx="2"/>
          </p:cNvCxnSpPr>
          <p:nvPr/>
        </p:nvCxnSpPr>
        <p:spPr>
          <a:xfrm flipH="1">
            <a:off x="4953000" y="4608731"/>
            <a:ext cx="3505200" cy="186826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6999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52550" y="228600"/>
            <a:ext cx="6705600" cy="61595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Data Sets – Temporal Coverage 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93800"/>
            <a:ext cx="8686800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 rot="-5400000">
            <a:off x="-2367756" y="3586956"/>
            <a:ext cx="510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plasma                electrons                 protons</a:t>
            </a: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2353416" y="6400800"/>
            <a:ext cx="160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sz="1200" b="1" dirty="0">
                <a:solidFill>
                  <a:srgbClr val="FF0000"/>
                </a:solidFill>
              </a:rPr>
              <a:t>AP8 released</a:t>
            </a:r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4402024" y="6400800"/>
            <a:ext cx="160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en-US" sz="1200" b="1" dirty="0">
                <a:solidFill>
                  <a:srgbClr val="FF0000"/>
                </a:solidFill>
              </a:rPr>
              <a:t>AE8 released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590800" y="1524000"/>
            <a:ext cx="0" cy="5105400"/>
          </a:xfrm>
          <a:prstGeom prst="line">
            <a:avLst/>
          </a:prstGeom>
          <a:ln w="3175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48200" y="1524000"/>
            <a:ext cx="0" cy="5105400"/>
          </a:xfrm>
          <a:prstGeom prst="line">
            <a:avLst/>
          </a:prstGeom>
          <a:ln w="3175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9" name="TextBox 1"/>
          <p:cNvSpPr txBox="1">
            <a:spLocks noChangeArrowheads="1"/>
          </p:cNvSpPr>
          <p:nvPr/>
        </p:nvSpPr>
        <p:spPr bwMode="auto">
          <a:xfrm>
            <a:off x="8382000" y="4114800"/>
            <a:ext cx="595313" cy="64611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None/>
            </a:pPr>
            <a:r>
              <a:rPr lang="en-US" sz="1200" b="1" dirty="0">
                <a:solidFill>
                  <a:srgbClr val="FF0000"/>
                </a:solidFill>
              </a:rPr>
              <a:t>new in </a:t>
            </a:r>
            <a:r>
              <a:rPr lang="en-US" sz="1200" b="1" dirty="0" smtClean="0">
                <a:solidFill>
                  <a:srgbClr val="FF0000"/>
                </a:solidFill>
              </a:rPr>
              <a:t>V1.20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>
            <a:stCxn id="10249" idx="0"/>
          </p:cNvCxnSpPr>
          <p:nvPr/>
        </p:nvCxnSpPr>
        <p:spPr>
          <a:xfrm flipH="1" flipV="1">
            <a:off x="8332788" y="2743200"/>
            <a:ext cx="347662" cy="1371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249" idx="2"/>
          </p:cNvCxnSpPr>
          <p:nvPr/>
        </p:nvCxnSpPr>
        <p:spPr>
          <a:xfrm flipH="1">
            <a:off x="7986713" y="4760913"/>
            <a:ext cx="693737" cy="10302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651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52550" y="266700"/>
            <a:ext cx="6469426" cy="615950"/>
          </a:xfrm>
        </p:spPr>
        <p:txBody>
          <a:bodyPr/>
          <a:lstStyle/>
          <a:p>
            <a:r>
              <a:rPr lang="en-US" i="0" dirty="0" smtClean="0">
                <a:solidFill>
                  <a:schemeClr val="tx1"/>
                </a:solidFill>
              </a:rPr>
              <a:t>Coordinate System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85749" y="1419225"/>
            <a:ext cx="5025722" cy="5133975"/>
          </a:xfrm>
        </p:spPr>
        <p:txBody>
          <a:bodyPr>
            <a:normAutofit/>
          </a:bodyPr>
          <a:lstStyle/>
          <a:p>
            <a:pPr marL="173038" indent="-173038">
              <a:spcBef>
                <a:spcPts val="600"/>
              </a:spcBef>
            </a:pPr>
            <a:r>
              <a:rPr lang="en-US" sz="1600" b="1" dirty="0" smtClean="0"/>
              <a:t>Primary coordinates are </a:t>
            </a:r>
            <a:r>
              <a:rPr lang="en-US" sz="1600" b="1" i="1" dirty="0" smtClean="0"/>
              <a:t>E, K, </a:t>
            </a:r>
            <a:r>
              <a:rPr lang="el-GR" sz="1600" b="1" i="1" dirty="0" smtClean="0"/>
              <a:t>Φ</a:t>
            </a:r>
            <a:endParaRPr lang="en-US" sz="1600" b="1" i="1" dirty="0" smtClean="0"/>
          </a:p>
          <a:p>
            <a:pPr marL="573088" lvl="1" indent="-173038">
              <a:spcBef>
                <a:spcPts val="600"/>
              </a:spcBef>
            </a:pPr>
            <a:r>
              <a:rPr lang="en-US" sz="1200" b="1" dirty="0"/>
              <a:t>IGRF/Olson-Pfitzer </a:t>
            </a:r>
            <a:r>
              <a:rPr lang="en-US" sz="1200" b="1" dirty="0" smtClean="0"/>
              <a:t>‘77 </a:t>
            </a:r>
            <a:r>
              <a:rPr lang="en-US" sz="1200" b="1" dirty="0"/>
              <a:t>Quiet B-field model </a:t>
            </a:r>
            <a:endParaRPr lang="en-US" sz="1200" b="1" dirty="0" smtClean="0"/>
          </a:p>
          <a:p>
            <a:pPr marL="573088" lvl="1" indent="-173038">
              <a:spcBef>
                <a:spcPts val="600"/>
              </a:spcBef>
            </a:pPr>
            <a:r>
              <a:rPr lang="en-US" sz="1200" b="1" dirty="0"/>
              <a:t>Minimizes variation of distribution across magnetic </a:t>
            </a:r>
            <a:r>
              <a:rPr lang="en-US" sz="1200" b="1" dirty="0" smtClean="0"/>
              <a:t>epochs</a:t>
            </a:r>
          </a:p>
          <a:p>
            <a:pPr marL="173038" indent="-173038">
              <a:spcBef>
                <a:spcPts val="600"/>
              </a:spcBef>
            </a:pPr>
            <a:r>
              <a:rPr lang="en-US" sz="1600" b="1" dirty="0" smtClean="0"/>
              <a:t>(</a:t>
            </a:r>
            <a:r>
              <a:rPr lang="en-US" sz="1600" b="1" i="1" dirty="0" smtClean="0">
                <a:sym typeface="Symbol" pitchFamily="18" charset="2"/>
              </a:rPr>
              <a:t>K</a:t>
            </a:r>
            <a:r>
              <a:rPr lang="en-US" sz="1600" b="1" dirty="0" smtClean="0">
                <a:sym typeface="Symbol" pitchFamily="18" charset="2"/>
              </a:rPr>
              <a:t>, </a:t>
            </a:r>
            <a:r>
              <a:rPr lang="en-US" sz="1600" b="1" i="1" dirty="0" smtClean="0">
                <a:latin typeface="Symbol" pitchFamily="18" charset="2"/>
                <a:sym typeface="Symbol" pitchFamily="18" charset="2"/>
              </a:rPr>
              <a:t>F</a:t>
            </a:r>
            <a:r>
              <a:rPr lang="en-US" sz="1600" b="1" dirty="0" smtClean="0"/>
              <a:t>) </a:t>
            </a:r>
            <a:r>
              <a:rPr lang="en-US" sz="1600" b="1" dirty="0"/>
              <a:t>grid is inadequate for LEO</a:t>
            </a:r>
          </a:p>
          <a:p>
            <a:pPr marL="287338" lvl="1" indent="-117475">
              <a:spcBef>
                <a:spcPts val="600"/>
              </a:spcBef>
              <a:buFont typeface="Arial" charset="0"/>
              <a:buChar char="–"/>
            </a:pPr>
            <a:r>
              <a:rPr lang="en-US" sz="1400" b="1" dirty="0"/>
              <a:t> Not enough loss cone resolution </a:t>
            </a:r>
          </a:p>
          <a:p>
            <a:pPr marL="287338" lvl="1" indent="-117475">
              <a:spcBef>
                <a:spcPts val="600"/>
              </a:spcBef>
              <a:buFont typeface="Arial" charset="0"/>
              <a:buChar char="–"/>
            </a:pPr>
            <a:r>
              <a:rPr lang="en-US" sz="1400" b="1" dirty="0"/>
              <a:t> No “longitude” or “altitude” coordinate</a:t>
            </a:r>
          </a:p>
          <a:p>
            <a:pPr marL="515938" lvl="4" indent="-168275">
              <a:spcBef>
                <a:spcPts val="600"/>
              </a:spcBef>
            </a:pPr>
            <a:r>
              <a:rPr lang="en-US" sz="1200" b="1" dirty="0"/>
              <a:t>Invariants destroyed by altitude-dependent density effects </a:t>
            </a:r>
          </a:p>
          <a:p>
            <a:pPr marL="515938" lvl="4" indent="-168275">
              <a:spcBef>
                <a:spcPts val="600"/>
              </a:spcBef>
            </a:pPr>
            <a:r>
              <a:rPr lang="en-US" sz="1200" b="1" dirty="0"/>
              <a:t>Earth’s internal B field changes amplitude &amp; moves around</a:t>
            </a:r>
          </a:p>
          <a:p>
            <a:pPr marL="515938" lvl="4" indent="-168275">
              <a:spcBef>
                <a:spcPts val="600"/>
              </a:spcBef>
            </a:pPr>
            <a:r>
              <a:rPr lang="en-US" sz="1200" b="1" dirty="0"/>
              <a:t>What was once out of the loss-cone may no longer be and vice-versa </a:t>
            </a:r>
          </a:p>
          <a:p>
            <a:pPr marL="515938" lvl="4" indent="-168275">
              <a:spcBef>
                <a:spcPts val="600"/>
              </a:spcBef>
            </a:pPr>
            <a:r>
              <a:rPr lang="en-US" sz="1200" b="1" dirty="0"/>
              <a:t>Drift loss cone electron fluxes cannot be neglected</a:t>
            </a:r>
          </a:p>
          <a:p>
            <a:pPr marL="173038" indent="-173038">
              <a:spcBef>
                <a:spcPts val="600"/>
              </a:spcBef>
            </a:pPr>
            <a:r>
              <a:rPr lang="en-US" sz="1600" b="1" dirty="0"/>
              <a:t>Version 1.0 splices in a LEO grid onto the </a:t>
            </a:r>
            <a:r>
              <a:rPr lang="en-US" sz="1600" b="1" i="1" dirty="0"/>
              <a:t>(</a:t>
            </a:r>
            <a:r>
              <a:rPr lang="en-US" sz="1600" b="1" i="1" dirty="0">
                <a:latin typeface="Symbol" pitchFamily="18" charset="2"/>
                <a:sym typeface="Symbol" pitchFamily="18" charset="2"/>
              </a:rPr>
              <a:t>F</a:t>
            </a:r>
            <a:r>
              <a:rPr lang="en-US" sz="1600" b="1" i="1" dirty="0">
                <a:sym typeface="Symbol" pitchFamily="18" charset="2"/>
              </a:rPr>
              <a:t>, K</a:t>
            </a:r>
            <a:r>
              <a:rPr lang="en-US" sz="1600" b="1" i="1" dirty="0"/>
              <a:t>)</a:t>
            </a:r>
            <a:r>
              <a:rPr lang="en-US" sz="1600" b="1" dirty="0"/>
              <a:t> grid at </a:t>
            </a:r>
            <a:r>
              <a:rPr lang="en-US" sz="1600" b="1" dirty="0" smtClean="0"/>
              <a:t>1000 </a:t>
            </a:r>
            <a:r>
              <a:rPr lang="en-US" sz="1600" b="1" dirty="0"/>
              <a:t>km</a:t>
            </a:r>
          </a:p>
          <a:p>
            <a:pPr marL="347663" lvl="1" indent="-177800">
              <a:spcBef>
                <a:spcPts val="600"/>
              </a:spcBef>
            </a:pPr>
            <a:r>
              <a:rPr lang="en-US" sz="1400" b="1" dirty="0"/>
              <a:t>Minimum mirror altitude coordinate h</a:t>
            </a:r>
            <a:r>
              <a:rPr lang="en-US" sz="1400" b="1" baseline="-25000" dirty="0"/>
              <a:t>min</a:t>
            </a:r>
            <a:r>
              <a:rPr lang="en-US" sz="1400" b="1" dirty="0"/>
              <a:t> to replace </a:t>
            </a:r>
            <a:r>
              <a:rPr lang="en-US" sz="1400" b="1" i="1" dirty="0">
                <a:latin typeface="Symbol" pitchFamily="18" charset="2"/>
                <a:sym typeface="Symbol" pitchFamily="18" charset="2"/>
              </a:rPr>
              <a:t>F</a:t>
            </a:r>
            <a:endParaRPr lang="en-US" sz="1400" b="1" dirty="0"/>
          </a:p>
          <a:p>
            <a:pPr marL="347663" lvl="1" indent="-177800">
              <a:spcBef>
                <a:spcPts val="600"/>
              </a:spcBef>
            </a:pPr>
            <a:r>
              <a:rPr lang="en-US" sz="1400" b="1" dirty="0"/>
              <a:t>Capture quasi-trapped fluxes by allowing h</a:t>
            </a:r>
            <a:r>
              <a:rPr lang="en-US" sz="1400" b="1" baseline="-25000" dirty="0"/>
              <a:t>min</a:t>
            </a:r>
            <a:r>
              <a:rPr lang="en-US" sz="1400" b="1" dirty="0"/>
              <a:t> &lt; 0 (electron drift loss cone)</a:t>
            </a:r>
          </a:p>
          <a:p>
            <a:pPr marL="347663" lvl="1" indent="-177800">
              <a:spcBef>
                <a:spcPts val="600"/>
              </a:spcBef>
            </a:pPr>
            <a:r>
              <a:rPr lang="en-US" sz="1400" b="1" dirty="0"/>
              <a:t>min(h</a:t>
            </a:r>
            <a:r>
              <a:rPr lang="en-US" sz="1400" b="1" baseline="-25000" dirty="0"/>
              <a:t>min</a:t>
            </a:r>
            <a:r>
              <a:rPr lang="en-US" sz="1400" b="1" dirty="0"/>
              <a:t>) set to – 500 km</a:t>
            </a:r>
          </a:p>
          <a:p>
            <a:pPr marL="515938" lvl="4" indent="-168275">
              <a:spcBef>
                <a:spcPts val="600"/>
              </a:spcBef>
              <a:buNone/>
            </a:pPr>
            <a:endParaRPr lang="en-US" sz="1200" b="1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962400"/>
            <a:ext cx="3511296" cy="26334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104" y="1371600"/>
            <a:ext cx="3511296" cy="26334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771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990600" y="0"/>
            <a:ext cx="7162800" cy="981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45720" tIns="47625" rIns="90487" bIns="47625" anchor="ctr"/>
          <a:lstStyle/>
          <a:p>
            <a:pPr eaLnBrk="1" hangingPunct="1">
              <a:buFontTx/>
              <a:buNone/>
              <a:defRPr/>
            </a:pPr>
            <a:r>
              <a:rPr lang="en-US" sz="3200" b="1" dirty="0">
                <a:latin typeface="+mj-lt"/>
                <a:ea typeface="+mj-ea"/>
              </a:rPr>
              <a:t>Building Flux Maps </a:t>
            </a:r>
          </a:p>
        </p:txBody>
      </p:sp>
      <p:pic>
        <p:nvPicPr>
          <p:cNvPr id="66" name="Picture 7" descr="xi_vs_theta"/>
          <p:cNvPicPr>
            <a:picLocks noChangeAspect="1" noChangeArrowheads="1"/>
          </p:cNvPicPr>
          <p:nvPr/>
        </p:nvPicPr>
        <p:blipFill>
          <a:blip r:embed="rId3" cstate="print"/>
          <a:srcRect r="7153"/>
          <a:stretch>
            <a:fillRect/>
          </a:stretch>
        </p:blipFill>
        <p:spPr bwMode="auto">
          <a:xfrm>
            <a:off x="7061200" y="1757494"/>
            <a:ext cx="1581464" cy="127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Line 24"/>
          <p:cNvSpPr>
            <a:spLocks noChangeShapeType="1"/>
          </p:cNvSpPr>
          <p:nvPr/>
        </p:nvSpPr>
        <p:spPr bwMode="auto">
          <a:xfrm rot="840000">
            <a:off x="7934325" y="3498850"/>
            <a:ext cx="69850" cy="2746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buFontTx/>
              <a:buNone/>
              <a:defRPr/>
            </a:pPr>
            <a:endParaRPr lang="en-US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0" y="1284288"/>
            <a:ext cx="340349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1600" b="1" dirty="0" smtClean="0">
                <a:cs typeface="+mn-cs"/>
              </a:rPr>
              <a:t>Example for a dosimeter data set</a:t>
            </a:r>
            <a:endParaRPr lang="en-US" sz="1600" b="1" dirty="0">
              <a:cs typeface="+mn-cs"/>
            </a:endParaRPr>
          </a:p>
        </p:txBody>
      </p:sp>
      <p:sp>
        <p:nvSpPr>
          <p:cNvPr id="69" name="Text Box 14"/>
          <p:cNvSpPr txBox="1">
            <a:spLocks noChangeArrowheads="1"/>
          </p:cNvSpPr>
          <p:nvPr/>
        </p:nvSpPr>
        <p:spPr bwMode="auto">
          <a:xfrm>
            <a:off x="6858000" y="3751844"/>
            <a:ext cx="201929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sz="1400" b="1" dirty="0" smtClean="0">
                <a:solidFill>
                  <a:srgbClr val="0000FF"/>
                </a:solidFill>
                <a:cs typeface="+mn-cs"/>
              </a:rPr>
              <a:t>Statistical reduction (50</a:t>
            </a:r>
            <a:r>
              <a:rPr lang="en-US" sz="1400" b="1" baseline="30000" dirty="0" smtClean="0">
                <a:solidFill>
                  <a:srgbClr val="0000FF"/>
                </a:solidFill>
                <a:cs typeface="+mn-cs"/>
              </a:rPr>
              <a:t>th</a:t>
            </a:r>
            <a:r>
              <a:rPr lang="en-US" sz="1400" b="1" dirty="0" smtClean="0">
                <a:solidFill>
                  <a:srgbClr val="0000FF"/>
                </a:solidFill>
                <a:cs typeface="+mn-cs"/>
              </a:rPr>
              <a:t> &amp; 95 %)</a:t>
            </a:r>
            <a:endParaRPr lang="en-US" sz="1400" b="1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70" name="Line 22"/>
          <p:cNvSpPr>
            <a:spLocks noChangeShapeType="1"/>
          </p:cNvSpPr>
          <p:nvPr/>
        </p:nvSpPr>
        <p:spPr bwMode="auto">
          <a:xfrm flipV="1">
            <a:off x="1587500" y="3250764"/>
            <a:ext cx="334196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1" name="Text Box 13"/>
          <p:cNvSpPr txBox="1">
            <a:spLocks noChangeArrowheads="1"/>
          </p:cNvSpPr>
          <p:nvPr/>
        </p:nvSpPr>
        <p:spPr bwMode="auto">
          <a:xfrm>
            <a:off x="5187950" y="3133725"/>
            <a:ext cx="1736725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1400" b="1" dirty="0">
                <a:solidFill>
                  <a:srgbClr val="0000FF"/>
                </a:solidFill>
                <a:cs typeface="+mn-cs"/>
              </a:rPr>
              <a:t>Spectral inversion</a:t>
            </a:r>
          </a:p>
          <a:p>
            <a:pPr>
              <a:buFontTx/>
              <a:buNone/>
              <a:defRPr/>
            </a:pPr>
            <a:endParaRPr lang="en-US" sz="1400" b="1" dirty="0">
              <a:solidFill>
                <a:srgbClr val="0000FF"/>
              </a:solidFill>
              <a:cs typeface="+mn-cs"/>
            </a:endParaRPr>
          </a:p>
        </p:txBody>
      </p:sp>
      <p:pic>
        <p:nvPicPr>
          <p:cNvPr id="72" name="Picture 17" descr="Inverted_Spectr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1299" y="1731963"/>
            <a:ext cx="1350963" cy="1351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Text Box 21"/>
          <p:cNvSpPr txBox="1">
            <a:spLocks noChangeArrowheads="1"/>
          </p:cNvSpPr>
          <p:nvPr/>
        </p:nvSpPr>
        <p:spPr bwMode="auto">
          <a:xfrm>
            <a:off x="0" y="3090863"/>
            <a:ext cx="15875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sz="1400" b="1" dirty="0" smtClean="0">
                <a:solidFill>
                  <a:srgbClr val="0000FF"/>
                </a:solidFill>
                <a:cs typeface="+mn-cs"/>
              </a:rPr>
              <a:t>Sensor 1 data</a:t>
            </a:r>
            <a:endParaRPr lang="en-US" sz="1400" b="1" dirty="0">
              <a:solidFill>
                <a:srgbClr val="0000FF"/>
              </a:solidFill>
              <a:cs typeface="+mn-cs"/>
            </a:endParaRPr>
          </a:p>
        </p:txBody>
      </p:sp>
      <p:pic>
        <p:nvPicPr>
          <p:cNvPr id="74" name="Picture 28"/>
          <p:cNvPicPr>
            <a:picLocks noChangeAspect="1" noChangeArrowheads="1"/>
          </p:cNvPicPr>
          <p:nvPr/>
        </p:nvPicPr>
        <p:blipFill>
          <a:blip r:embed="rId5" cstate="print"/>
          <a:srcRect l="7692" r="8974"/>
          <a:stretch>
            <a:fillRect/>
          </a:stretch>
        </p:blipFill>
        <p:spPr bwMode="auto">
          <a:xfrm>
            <a:off x="215901" y="2000251"/>
            <a:ext cx="1358276" cy="958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5" name="Picture 10" descr="scatter_60MeVAT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 t="8321"/>
          <a:stretch>
            <a:fillRect/>
          </a:stretch>
        </p:blipFill>
        <p:spPr bwMode="auto">
          <a:xfrm>
            <a:off x="3485486" y="1892300"/>
            <a:ext cx="1599277" cy="119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Text Box 14"/>
          <p:cNvSpPr txBox="1">
            <a:spLocks noChangeArrowheads="1"/>
          </p:cNvSpPr>
          <p:nvPr/>
        </p:nvSpPr>
        <p:spPr bwMode="auto">
          <a:xfrm>
            <a:off x="1970462" y="3104468"/>
            <a:ext cx="103906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1400" b="1" dirty="0" smtClean="0">
                <a:solidFill>
                  <a:srgbClr val="0000FF"/>
                </a:solidFill>
                <a:cs typeface="+mn-cs"/>
              </a:rPr>
              <a:t>Cleaning  </a:t>
            </a:r>
          </a:p>
        </p:txBody>
      </p:sp>
      <p:sp>
        <p:nvSpPr>
          <p:cNvPr id="77" name="Text Box 14"/>
          <p:cNvSpPr txBox="1">
            <a:spLocks noChangeArrowheads="1"/>
          </p:cNvSpPr>
          <p:nvPr/>
        </p:nvSpPr>
        <p:spPr bwMode="auto">
          <a:xfrm>
            <a:off x="3263194" y="3129868"/>
            <a:ext cx="175561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1400" b="1" dirty="0" smtClean="0">
                <a:solidFill>
                  <a:srgbClr val="0000FF"/>
                </a:solidFill>
                <a:cs typeface="+mn-cs"/>
              </a:rPr>
              <a:t>Cross-calibration  </a:t>
            </a:r>
          </a:p>
        </p:txBody>
      </p:sp>
      <p:sp>
        <p:nvSpPr>
          <p:cNvPr id="78" name="Text Box 13"/>
          <p:cNvSpPr txBox="1">
            <a:spLocks noChangeArrowheads="1"/>
          </p:cNvSpPr>
          <p:nvPr/>
        </p:nvSpPr>
        <p:spPr bwMode="auto">
          <a:xfrm>
            <a:off x="4478653" y="3717925"/>
            <a:ext cx="208852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1400" b="1" dirty="0" smtClean="0">
                <a:solidFill>
                  <a:srgbClr val="0000FF"/>
                </a:solidFill>
                <a:cs typeface="+mn-cs"/>
              </a:rPr>
              <a:t>Template interpolation</a:t>
            </a:r>
            <a:endParaRPr lang="en-US" sz="1400" b="1" dirty="0">
              <a:solidFill>
                <a:srgbClr val="0000FF"/>
              </a:solidFill>
              <a:cs typeface="+mn-cs"/>
            </a:endParaRPr>
          </a:p>
          <a:p>
            <a:pPr>
              <a:buFontTx/>
              <a:buNone/>
              <a:defRPr/>
            </a:pPr>
            <a:endParaRPr lang="en-US" sz="1400" b="1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79" name="Text Box 13"/>
          <p:cNvSpPr txBox="1">
            <a:spLocks noChangeArrowheads="1"/>
          </p:cNvSpPr>
          <p:nvPr/>
        </p:nvSpPr>
        <p:spPr bwMode="auto">
          <a:xfrm>
            <a:off x="2265890" y="3756025"/>
            <a:ext cx="2008030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sz="1400" b="1" dirty="0" smtClean="0">
                <a:solidFill>
                  <a:srgbClr val="0000FF"/>
                </a:solidFill>
                <a:cs typeface="+mn-cs"/>
              </a:rPr>
              <a:t>Flux map – sensor 1</a:t>
            </a:r>
          </a:p>
          <a:p>
            <a:pPr>
              <a:buFontTx/>
              <a:buNone/>
              <a:defRPr/>
            </a:pPr>
            <a:endParaRPr lang="en-US" sz="1400" b="1" dirty="0" smtClean="0">
              <a:solidFill>
                <a:srgbClr val="0000FF"/>
              </a:solidFill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1400" b="1" dirty="0" smtClean="0">
                <a:solidFill>
                  <a:srgbClr val="0000FF"/>
                </a:solidFill>
                <a:cs typeface="+mn-cs"/>
              </a:rPr>
              <a:t>Flux map – sensor 2</a:t>
            </a:r>
          </a:p>
          <a:p>
            <a:pPr>
              <a:buFontTx/>
              <a:buNone/>
              <a:defRPr/>
            </a:pPr>
            <a:r>
              <a:rPr lang="en-US" sz="1400" b="1" dirty="0" smtClean="0">
                <a:solidFill>
                  <a:srgbClr val="0000FF"/>
                </a:solidFill>
                <a:cs typeface="+mn-cs"/>
              </a:rPr>
              <a:t>.</a:t>
            </a:r>
          </a:p>
          <a:p>
            <a:pPr>
              <a:buFontTx/>
              <a:buNone/>
              <a:defRPr/>
            </a:pPr>
            <a:r>
              <a:rPr lang="en-US" sz="1400" b="1" dirty="0" smtClean="0">
                <a:solidFill>
                  <a:srgbClr val="0000FF"/>
                </a:solidFill>
                <a:cs typeface="+mn-cs"/>
              </a:rPr>
              <a:t>.</a:t>
            </a:r>
          </a:p>
          <a:p>
            <a:pPr>
              <a:buFontTx/>
              <a:buNone/>
              <a:defRPr/>
            </a:pPr>
            <a:r>
              <a:rPr lang="en-US" sz="1400" b="1" dirty="0" smtClean="0">
                <a:solidFill>
                  <a:srgbClr val="0000FF"/>
                </a:solidFill>
                <a:cs typeface="+mn-cs"/>
              </a:rPr>
              <a:t>.</a:t>
            </a:r>
          </a:p>
          <a:p>
            <a:pPr>
              <a:buFontTx/>
              <a:buNone/>
              <a:defRPr/>
            </a:pPr>
            <a:endParaRPr lang="en-US" sz="1400" b="1" dirty="0" smtClean="0">
              <a:solidFill>
                <a:srgbClr val="0000FF"/>
              </a:solidFill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1400" b="1" dirty="0" smtClean="0">
                <a:solidFill>
                  <a:srgbClr val="0000FF"/>
                </a:solidFill>
                <a:cs typeface="+mn-cs"/>
              </a:rPr>
              <a:t>Flux – map sensor N</a:t>
            </a:r>
            <a:endParaRPr lang="en-US" sz="1400" b="1" dirty="0">
              <a:solidFill>
                <a:srgbClr val="0000FF"/>
              </a:solidFill>
              <a:cs typeface="+mn-cs"/>
            </a:endParaRPr>
          </a:p>
          <a:p>
            <a:pPr>
              <a:buFontTx/>
              <a:buNone/>
              <a:defRPr/>
            </a:pPr>
            <a:endParaRPr lang="en-US" sz="1400" b="1" dirty="0">
              <a:solidFill>
                <a:srgbClr val="0000FF"/>
              </a:solidFill>
              <a:cs typeface="+mn-cs"/>
            </a:endParaRPr>
          </a:p>
        </p:txBody>
      </p:sp>
      <p:pic>
        <p:nvPicPr>
          <p:cNvPr id="8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1697" y="1816100"/>
            <a:ext cx="1855566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Left Brace 80"/>
          <p:cNvSpPr/>
          <p:nvPr/>
        </p:nvSpPr>
        <p:spPr bwMode="auto">
          <a:xfrm>
            <a:off x="1970740" y="3775154"/>
            <a:ext cx="375919" cy="1647746"/>
          </a:xfrm>
          <a:prstGeom prst="leftBrace">
            <a:avLst>
              <a:gd name="adj1" fmla="val 79279"/>
              <a:gd name="adj2" fmla="val 1917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82" name="Line 22"/>
          <p:cNvSpPr>
            <a:spLocks noChangeShapeType="1"/>
          </p:cNvSpPr>
          <p:nvPr/>
        </p:nvSpPr>
        <p:spPr bwMode="auto">
          <a:xfrm flipV="1">
            <a:off x="2946400" y="3276164"/>
            <a:ext cx="334196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3" name="Line 22"/>
          <p:cNvSpPr>
            <a:spLocks noChangeShapeType="1"/>
          </p:cNvSpPr>
          <p:nvPr/>
        </p:nvSpPr>
        <p:spPr bwMode="auto">
          <a:xfrm flipV="1">
            <a:off x="6908800" y="3301564"/>
            <a:ext cx="334196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4" name="Line 22"/>
          <p:cNvSpPr>
            <a:spLocks noChangeShapeType="1"/>
          </p:cNvSpPr>
          <p:nvPr/>
        </p:nvSpPr>
        <p:spPr bwMode="auto">
          <a:xfrm flipV="1">
            <a:off x="4902200" y="3276164"/>
            <a:ext cx="334196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 b="1" dirty="0">
              <a:solidFill>
                <a:srgbClr val="000000"/>
              </a:solidFill>
              <a:cs typeface="+mn-cs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4838700" y="4025899"/>
            <a:ext cx="1600200" cy="1654175"/>
            <a:chOff x="3450469" y="2462989"/>
            <a:chExt cx="1952625" cy="1962150"/>
          </a:xfrm>
        </p:grpSpPr>
        <p:pic>
          <p:nvPicPr>
            <p:cNvPr id="86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 r="15289"/>
            <a:stretch>
              <a:fillRect/>
            </a:stretch>
          </p:blipFill>
          <p:spPr bwMode="auto">
            <a:xfrm>
              <a:off x="3450469" y="2462989"/>
              <a:ext cx="1952625" cy="196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" name="Rectangle 86"/>
            <p:cNvSpPr/>
            <p:nvPr/>
          </p:nvSpPr>
          <p:spPr bwMode="auto">
            <a:xfrm>
              <a:off x="4343400" y="2721916"/>
              <a:ext cx="889000" cy="74518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4038600" y="2798116"/>
              <a:ext cx="889000" cy="37688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endParaRPr>
            </a:p>
          </p:txBody>
        </p:sp>
      </p:grpSp>
      <p:sp>
        <p:nvSpPr>
          <p:cNvPr id="89" name="Line 22"/>
          <p:cNvSpPr>
            <a:spLocks noChangeShapeType="1"/>
          </p:cNvSpPr>
          <p:nvPr/>
        </p:nvSpPr>
        <p:spPr bwMode="auto">
          <a:xfrm flipH="1" flipV="1">
            <a:off x="6604000" y="3860364"/>
            <a:ext cx="334196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0" name="Text Box 13"/>
          <p:cNvSpPr txBox="1">
            <a:spLocks noChangeArrowheads="1"/>
          </p:cNvSpPr>
          <p:nvPr/>
        </p:nvSpPr>
        <p:spPr bwMode="auto">
          <a:xfrm>
            <a:off x="190500" y="3756025"/>
            <a:ext cx="17780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sz="1400" b="1" dirty="0" smtClean="0">
                <a:solidFill>
                  <a:srgbClr val="0000FF"/>
                </a:solidFill>
                <a:cs typeface="+mn-cs"/>
              </a:rPr>
              <a:t>Bootstrap initializing with variances</a:t>
            </a:r>
            <a:endParaRPr lang="en-US" sz="1400" b="1" dirty="0">
              <a:solidFill>
                <a:srgbClr val="0000FF"/>
              </a:solidFill>
              <a:cs typeface="+mn-cs"/>
            </a:endParaRPr>
          </a:p>
          <a:p>
            <a:pPr>
              <a:buFontTx/>
              <a:buNone/>
              <a:defRPr/>
            </a:pPr>
            <a:endParaRPr lang="en-US" sz="1400" b="1" dirty="0">
              <a:solidFill>
                <a:srgbClr val="0000FF"/>
              </a:solidFill>
              <a:cs typeface="+mn-cs"/>
            </a:endParaRPr>
          </a:p>
        </p:txBody>
      </p:sp>
      <p:pic>
        <p:nvPicPr>
          <p:cNvPr id="9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6805" y="4211424"/>
            <a:ext cx="1604283" cy="138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2" descr="C:\Ginet\Standard_models\Validation\V1.0\data\slices\zslice_AE9_mean_flux-rr-z_1000keV_12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056"/>
          <a:stretch>
            <a:fillRect/>
          </a:stretch>
        </p:blipFill>
        <p:spPr bwMode="auto">
          <a:xfrm>
            <a:off x="38100" y="5295900"/>
            <a:ext cx="2197100" cy="1498600"/>
          </a:xfrm>
          <a:prstGeom prst="rect">
            <a:avLst/>
          </a:prstGeom>
          <a:noFill/>
        </p:spPr>
      </p:pic>
      <p:sp>
        <p:nvSpPr>
          <p:cNvPr id="93" name="Line 24"/>
          <p:cNvSpPr>
            <a:spLocks noChangeShapeType="1"/>
          </p:cNvSpPr>
          <p:nvPr/>
        </p:nvSpPr>
        <p:spPr bwMode="auto">
          <a:xfrm rot="840000">
            <a:off x="1101725" y="4464050"/>
            <a:ext cx="69850" cy="2746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buFontTx/>
              <a:buNone/>
              <a:defRPr/>
            </a:pPr>
            <a:endParaRPr lang="en-US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4" name="Text Box 14"/>
          <p:cNvSpPr txBox="1">
            <a:spLocks noChangeArrowheads="1"/>
          </p:cNvSpPr>
          <p:nvPr/>
        </p:nvSpPr>
        <p:spPr bwMode="auto">
          <a:xfrm>
            <a:off x="228600" y="4729744"/>
            <a:ext cx="201929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sz="1400" b="1" dirty="0" smtClean="0">
                <a:solidFill>
                  <a:srgbClr val="0000FF"/>
                </a:solidFill>
                <a:cs typeface="+mn-cs"/>
              </a:rPr>
              <a:t>50</a:t>
            </a:r>
            <a:r>
              <a:rPr lang="en-US" sz="1400" b="1" baseline="30000" dirty="0" smtClean="0">
                <a:solidFill>
                  <a:srgbClr val="0000FF"/>
                </a:solidFill>
                <a:cs typeface="+mn-cs"/>
              </a:rPr>
              <a:t>th</a:t>
            </a:r>
            <a:r>
              <a:rPr lang="en-US" sz="1400" b="1" dirty="0" smtClean="0">
                <a:solidFill>
                  <a:srgbClr val="0000FF"/>
                </a:solidFill>
                <a:cs typeface="+mn-cs"/>
              </a:rPr>
              <a:t> &amp; 95 % Flux maps</a:t>
            </a:r>
            <a:endParaRPr lang="en-US" sz="1400" b="1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95" name="Text Box 13"/>
          <p:cNvSpPr txBox="1">
            <a:spLocks noChangeArrowheads="1"/>
          </p:cNvSpPr>
          <p:nvPr/>
        </p:nvSpPr>
        <p:spPr bwMode="auto">
          <a:xfrm>
            <a:off x="5320869" y="1216025"/>
            <a:ext cx="1369286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sz="1400" b="1" dirty="0" smtClean="0">
                <a:solidFill>
                  <a:srgbClr val="0000FF"/>
                </a:solidFill>
                <a:cs typeface="+mn-cs"/>
              </a:rPr>
              <a:t>Sensor model</a:t>
            </a:r>
            <a:endParaRPr lang="en-US" sz="1400" b="1" dirty="0">
              <a:solidFill>
                <a:srgbClr val="0000FF"/>
              </a:solidFill>
              <a:cs typeface="+mn-cs"/>
            </a:endParaRPr>
          </a:p>
          <a:p>
            <a:pPr>
              <a:buFontTx/>
              <a:buNone/>
              <a:defRPr/>
            </a:pPr>
            <a:endParaRPr lang="en-US" sz="1400" b="1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96" name="Line 24"/>
          <p:cNvSpPr>
            <a:spLocks noChangeShapeType="1"/>
          </p:cNvSpPr>
          <p:nvPr/>
        </p:nvSpPr>
        <p:spPr bwMode="auto">
          <a:xfrm rot="840000">
            <a:off x="5965825" y="1517650"/>
            <a:ext cx="69850" cy="2746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buFontTx/>
              <a:buNone/>
              <a:defRPr/>
            </a:pPr>
            <a:endParaRPr lang="en-US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97" name="Text Box 16"/>
          <p:cNvSpPr txBox="1">
            <a:spLocks noChangeArrowheads="1"/>
          </p:cNvSpPr>
          <p:nvPr/>
        </p:nvSpPr>
        <p:spPr bwMode="auto">
          <a:xfrm>
            <a:off x="6996112" y="3122613"/>
            <a:ext cx="2312988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1400" b="1" dirty="0">
                <a:solidFill>
                  <a:srgbClr val="0000FF"/>
                </a:solidFill>
                <a:cs typeface="+mn-cs"/>
              </a:rPr>
              <a:t>Angle </a:t>
            </a:r>
            <a:r>
              <a:rPr lang="en-US" sz="1400" b="1" dirty="0" smtClean="0">
                <a:solidFill>
                  <a:srgbClr val="0000FF"/>
                </a:solidFill>
                <a:cs typeface="+mn-cs"/>
              </a:rPr>
              <a:t>mapping (j</a:t>
            </a:r>
            <a:r>
              <a:rPr lang="en-US" sz="1400" b="1" baseline="-25000" dirty="0" smtClean="0">
                <a:solidFill>
                  <a:srgbClr val="0000FF"/>
                </a:solidFill>
                <a:cs typeface="+mn-cs"/>
              </a:rPr>
              <a:t>90</a:t>
            </a:r>
            <a:r>
              <a:rPr lang="en-US" sz="1400" b="1" dirty="0" smtClean="0">
                <a:solidFill>
                  <a:srgbClr val="0000FF"/>
                </a:solidFill>
                <a:cs typeface="+mn-cs"/>
              </a:rPr>
              <a:t>) </a:t>
            </a:r>
            <a:endParaRPr lang="en-US" sz="1400" b="1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98" name="Line 22"/>
          <p:cNvSpPr>
            <a:spLocks noChangeShapeType="1"/>
          </p:cNvSpPr>
          <p:nvPr/>
        </p:nvSpPr>
        <p:spPr bwMode="auto">
          <a:xfrm flipH="1" flipV="1">
            <a:off x="4175049" y="3869329"/>
            <a:ext cx="334196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 b="1" dirty="0">
              <a:solidFill>
                <a:srgbClr val="00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9" descr="C:\Ginet\Standard_models\Roth\Seminar_maps\inner_phi09_k01_bin_datasig_030MeV.gif"/>
          <p:cNvPicPr>
            <a:picLocks noChangeAspect="1" noChangeArrowheads="1"/>
          </p:cNvPicPr>
          <p:nvPr/>
        </p:nvPicPr>
        <p:blipFill>
          <a:blip r:embed="rId2" cstate="print"/>
          <a:srcRect l="2216" t="8118" r="1839" b="-1070"/>
          <a:stretch>
            <a:fillRect/>
          </a:stretch>
        </p:blipFill>
        <p:spPr bwMode="auto">
          <a:xfrm>
            <a:off x="142875" y="2651125"/>
            <a:ext cx="2962275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0"/>
          <p:cNvSpPr txBox="1">
            <a:spLocks noChangeArrowheads="1"/>
          </p:cNvSpPr>
          <p:nvPr/>
        </p:nvSpPr>
        <p:spPr>
          <a:xfrm>
            <a:off x="1033463" y="220337"/>
            <a:ext cx="7162800" cy="711526"/>
          </a:xfrm>
          <a:prstGeom prst="rect">
            <a:avLst/>
          </a:prstGeom>
          <a:noFill/>
        </p:spPr>
        <p:txBody>
          <a:bodyPr lIns="45720" tIns="47625" bIns="47625"/>
          <a:lstStyle/>
          <a:p>
            <a:pPr eaLnBrk="1" hangingPunct="1">
              <a:buNone/>
              <a:defRPr/>
            </a:pPr>
            <a:r>
              <a:rPr lang="en-US" sz="3200" b="1" dirty="0">
                <a:latin typeface="+mj-lt"/>
                <a:ea typeface="+mj-ea"/>
              </a:rPr>
              <a:t>Example: Proton Flux Maps </a:t>
            </a:r>
          </a:p>
        </p:txBody>
      </p:sp>
      <p:sp>
        <p:nvSpPr>
          <p:cNvPr id="21508" name="TextBox 9"/>
          <p:cNvSpPr txBox="1">
            <a:spLocks noChangeArrowheads="1"/>
          </p:cNvSpPr>
          <p:nvPr/>
        </p:nvSpPr>
        <p:spPr bwMode="auto">
          <a:xfrm>
            <a:off x="669925" y="4935538"/>
            <a:ext cx="18827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b="1" dirty="0"/>
              <a:t>Time history data</a:t>
            </a:r>
          </a:p>
        </p:txBody>
      </p:sp>
      <p:sp>
        <p:nvSpPr>
          <p:cNvPr id="21509" name="TextBox 11"/>
          <p:cNvSpPr txBox="1">
            <a:spLocks noChangeArrowheads="1"/>
          </p:cNvSpPr>
          <p:nvPr/>
        </p:nvSpPr>
        <p:spPr bwMode="auto">
          <a:xfrm>
            <a:off x="3546475" y="6170613"/>
            <a:ext cx="20907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b="1" dirty="0"/>
              <a:t>Flux maps (30 MeV)</a:t>
            </a:r>
          </a:p>
        </p:txBody>
      </p:sp>
      <p:sp>
        <p:nvSpPr>
          <p:cNvPr id="21510" name="TextBox 14"/>
          <p:cNvSpPr txBox="1">
            <a:spLocks noChangeArrowheads="1"/>
          </p:cNvSpPr>
          <p:nvPr/>
        </p:nvSpPr>
        <p:spPr bwMode="auto">
          <a:xfrm>
            <a:off x="4645025" y="4945063"/>
            <a:ext cx="3270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21511" name="Picture 23" descr="C:\Ginet\Standard_models\Roth\Seminar_maps\AFRL_proton_LBB0map_95p_flux_030MeV.gif"/>
          <p:cNvPicPr>
            <a:picLocks noChangeAspect="1" noChangeArrowheads="1"/>
          </p:cNvPicPr>
          <p:nvPr/>
        </p:nvPicPr>
        <p:blipFill>
          <a:blip r:embed="rId3" cstate="print"/>
          <a:srcRect l="11328"/>
          <a:stretch>
            <a:fillRect/>
          </a:stretch>
        </p:blipFill>
        <p:spPr bwMode="auto">
          <a:xfrm>
            <a:off x="3402013" y="4122738"/>
            <a:ext cx="2436812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Box 27"/>
          <p:cNvSpPr txBox="1">
            <a:spLocks noChangeArrowheads="1"/>
          </p:cNvSpPr>
          <p:nvPr/>
        </p:nvSpPr>
        <p:spPr bwMode="auto">
          <a:xfrm>
            <a:off x="7010400" y="3379788"/>
            <a:ext cx="279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200" b="1" dirty="0"/>
              <a:t>F</a:t>
            </a:r>
          </a:p>
        </p:txBody>
      </p:sp>
      <p:pic>
        <p:nvPicPr>
          <p:cNvPr id="21513" name="Picture 25" descr="C:\Ginet\Standard_models\Roth\Seminar_maps\inner_phi09_k01_boot_pflux_spectraNN.gif"/>
          <p:cNvPicPr>
            <a:picLocks noChangeAspect="1" noChangeArrowheads="1"/>
          </p:cNvPicPr>
          <p:nvPr/>
        </p:nvPicPr>
        <p:blipFill>
          <a:blip r:embed="rId4" cstate="print"/>
          <a:srcRect t="7198"/>
          <a:stretch>
            <a:fillRect/>
          </a:stretch>
        </p:blipFill>
        <p:spPr bwMode="auto">
          <a:xfrm>
            <a:off x="6067425" y="2638425"/>
            <a:ext cx="3076575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TextBox 31"/>
          <p:cNvSpPr txBox="1">
            <a:spLocks noChangeArrowheads="1"/>
          </p:cNvSpPr>
          <p:nvPr/>
        </p:nvSpPr>
        <p:spPr bwMode="auto">
          <a:xfrm rot="-5400000">
            <a:off x="-431800" y="3519488"/>
            <a:ext cx="1187450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800" b="1" dirty="0"/>
              <a:t>j</a:t>
            </a:r>
            <a:r>
              <a:rPr lang="en-US" sz="800" b="1" baseline="-25000" dirty="0"/>
              <a:t>90</a:t>
            </a:r>
            <a:r>
              <a:rPr lang="en-US" sz="800" b="1" dirty="0"/>
              <a:t>[#/(cm</a:t>
            </a:r>
            <a:r>
              <a:rPr lang="en-US" sz="800" b="1" baseline="30000" dirty="0"/>
              <a:t>2</a:t>
            </a:r>
            <a:r>
              <a:rPr lang="en-US" sz="800" b="1" dirty="0"/>
              <a:t> s str MeV)]</a:t>
            </a:r>
          </a:p>
        </p:txBody>
      </p:sp>
      <p:sp>
        <p:nvSpPr>
          <p:cNvPr id="21515" name="TextBox 32"/>
          <p:cNvSpPr txBox="1">
            <a:spLocks noChangeArrowheads="1"/>
          </p:cNvSpPr>
          <p:nvPr/>
        </p:nvSpPr>
        <p:spPr bwMode="auto">
          <a:xfrm rot="-5400000">
            <a:off x="5584031" y="3625057"/>
            <a:ext cx="1185863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800" b="1" dirty="0"/>
              <a:t>j</a:t>
            </a:r>
            <a:r>
              <a:rPr lang="en-US" sz="800" b="1" baseline="-25000" dirty="0"/>
              <a:t>90</a:t>
            </a:r>
            <a:r>
              <a:rPr lang="en-US" sz="800" b="1" dirty="0"/>
              <a:t>[#/(cm</a:t>
            </a:r>
            <a:r>
              <a:rPr lang="en-US" sz="800" b="1" baseline="30000" dirty="0"/>
              <a:t>2</a:t>
            </a:r>
            <a:r>
              <a:rPr lang="en-US" sz="800" b="1" dirty="0"/>
              <a:t> s str MeV)]</a:t>
            </a:r>
          </a:p>
        </p:txBody>
      </p:sp>
      <p:grpSp>
        <p:nvGrpSpPr>
          <p:cNvPr id="21516" name="Group 24"/>
          <p:cNvGrpSpPr>
            <a:grpSpLocks/>
          </p:cNvGrpSpPr>
          <p:nvPr/>
        </p:nvGrpSpPr>
        <p:grpSpPr bwMode="auto">
          <a:xfrm>
            <a:off x="3432175" y="1452563"/>
            <a:ext cx="2416175" cy="2205037"/>
            <a:chOff x="3401581" y="1452313"/>
            <a:chExt cx="2416533" cy="2205289"/>
          </a:xfrm>
        </p:grpSpPr>
        <p:pic>
          <p:nvPicPr>
            <p:cNvPr id="21530" name="Picture 22" descr="C:\Ginet\Standard_models\Roth\Seminar_maps\AFRL_proton_LBB0map_med_flux_030MeV.gif"/>
            <p:cNvPicPr>
              <a:picLocks noChangeAspect="1" noChangeArrowheads="1"/>
            </p:cNvPicPr>
            <p:nvPr/>
          </p:nvPicPr>
          <p:blipFill>
            <a:blip r:embed="rId5" cstate="print"/>
            <a:srcRect l="12006"/>
            <a:stretch>
              <a:fillRect/>
            </a:stretch>
          </p:blipFill>
          <p:spPr bwMode="auto">
            <a:xfrm>
              <a:off x="3401581" y="1452313"/>
              <a:ext cx="2416533" cy="1831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31" name="TextBox 15"/>
            <p:cNvSpPr txBox="1">
              <a:spLocks noChangeArrowheads="1"/>
            </p:cNvSpPr>
            <p:nvPr/>
          </p:nvSpPr>
          <p:spPr bwMode="auto">
            <a:xfrm>
              <a:off x="4469705" y="2065718"/>
              <a:ext cx="32385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 </a:t>
              </a:r>
            </a:p>
          </p:txBody>
        </p:sp>
        <p:cxnSp>
          <p:nvCxnSpPr>
            <p:cNvPr id="21532" name="Straight Connector 21"/>
            <p:cNvCxnSpPr>
              <a:cxnSpLocks noChangeShapeType="1"/>
            </p:cNvCxnSpPr>
            <p:nvPr/>
          </p:nvCxnSpPr>
          <p:spPr bwMode="auto">
            <a:xfrm rot="5400000">
              <a:off x="3928906" y="2962434"/>
              <a:ext cx="1383604" cy="673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/>
            </a:ln>
          </p:spPr>
        </p:cxnSp>
      </p:grpSp>
      <p:sp>
        <p:nvSpPr>
          <p:cNvPr id="21517" name="TextBox 15"/>
          <p:cNvSpPr txBox="1">
            <a:spLocks noChangeArrowheads="1"/>
          </p:cNvSpPr>
          <p:nvPr/>
        </p:nvSpPr>
        <p:spPr bwMode="auto">
          <a:xfrm flipV="1">
            <a:off x="4494213" y="4832350"/>
            <a:ext cx="3238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 </a:t>
            </a:r>
          </a:p>
        </p:txBody>
      </p:sp>
      <p:cxnSp>
        <p:nvCxnSpPr>
          <p:cNvPr id="21518" name="Straight Connector 23"/>
          <p:cNvCxnSpPr>
            <a:cxnSpLocks noChangeShapeType="1"/>
          </p:cNvCxnSpPr>
          <p:nvPr/>
        </p:nvCxnSpPr>
        <p:spPr bwMode="auto">
          <a:xfrm rot="5400000" flipH="1">
            <a:off x="3836987" y="4071938"/>
            <a:ext cx="1630363" cy="79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21519" name="Straight Connector 26"/>
          <p:cNvCxnSpPr>
            <a:cxnSpLocks noChangeShapeType="1"/>
          </p:cNvCxnSpPr>
          <p:nvPr/>
        </p:nvCxnSpPr>
        <p:spPr bwMode="auto">
          <a:xfrm>
            <a:off x="6877050" y="2305050"/>
            <a:ext cx="9144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21520" name="Straight Arrow Connector 28"/>
          <p:cNvCxnSpPr>
            <a:cxnSpLocks noChangeShapeType="1"/>
            <a:endCxn id="21515" idx="0"/>
          </p:cNvCxnSpPr>
          <p:nvPr/>
        </p:nvCxnSpPr>
        <p:spPr bwMode="auto">
          <a:xfrm>
            <a:off x="3105150" y="3729038"/>
            <a:ext cx="2963863" cy="47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1521" name="TextBox 9"/>
          <p:cNvSpPr txBox="1">
            <a:spLocks noChangeArrowheads="1"/>
          </p:cNvSpPr>
          <p:nvPr/>
        </p:nvSpPr>
        <p:spPr bwMode="auto">
          <a:xfrm>
            <a:off x="7110413" y="4981575"/>
            <a:ext cx="16652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600" b="1" dirty="0"/>
              <a:t>Energy spectra</a:t>
            </a:r>
          </a:p>
        </p:txBody>
      </p:sp>
      <p:sp>
        <p:nvSpPr>
          <p:cNvPr id="21522" name="TextBox 10"/>
          <p:cNvSpPr txBox="1">
            <a:spLocks noChangeArrowheads="1"/>
          </p:cNvSpPr>
          <p:nvPr/>
        </p:nvSpPr>
        <p:spPr bwMode="auto">
          <a:xfrm>
            <a:off x="3448050" y="5819775"/>
            <a:ext cx="6746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200" b="1" dirty="0"/>
              <a:t>95</a:t>
            </a:r>
            <a:r>
              <a:rPr lang="en-US" sz="1200" b="1" baseline="30000" dirty="0"/>
              <a:t>th</a:t>
            </a:r>
            <a:r>
              <a:rPr lang="en-US" sz="1200" b="1" dirty="0"/>
              <a:t> % </a:t>
            </a:r>
          </a:p>
        </p:txBody>
      </p:sp>
      <p:sp>
        <p:nvSpPr>
          <p:cNvPr id="21523" name="TextBox 10"/>
          <p:cNvSpPr txBox="1">
            <a:spLocks noChangeArrowheads="1"/>
          </p:cNvSpPr>
          <p:nvPr/>
        </p:nvSpPr>
        <p:spPr bwMode="auto">
          <a:xfrm>
            <a:off x="3479800" y="3206750"/>
            <a:ext cx="673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200" b="1" dirty="0"/>
              <a:t>50</a:t>
            </a:r>
            <a:r>
              <a:rPr lang="en-US" sz="1200" b="1" baseline="30000" dirty="0"/>
              <a:t>th</a:t>
            </a:r>
            <a:r>
              <a:rPr lang="en-US" sz="1200" b="1" dirty="0"/>
              <a:t> % </a:t>
            </a:r>
          </a:p>
        </p:txBody>
      </p:sp>
      <p:sp>
        <p:nvSpPr>
          <p:cNvPr id="21524" name="TextBox 31"/>
          <p:cNvSpPr txBox="1">
            <a:spLocks noChangeArrowheads="1"/>
          </p:cNvSpPr>
          <p:nvPr/>
        </p:nvSpPr>
        <p:spPr bwMode="auto">
          <a:xfrm>
            <a:off x="1497013" y="4718050"/>
            <a:ext cx="409575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800" b="1" dirty="0"/>
              <a:t>Year</a:t>
            </a:r>
          </a:p>
        </p:txBody>
      </p:sp>
      <p:sp>
        <p:nvSpPr>
          <p:cNvPr id="21525" name="TextBox 31"/>
          <p:cNvSpPr txBox="1">
            <a:spLocks noChangeArrowheads="1"/>
          </p:cNvSpPr>
          <p:nvPr/>
        </p:nvSpPr>
        <p:spPr bwMode="auto">
          <a:xfrm rot="-5400000">
            <a:off x="-279400" y="3671888"/>
            <a:ext cx="1187450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800" b="1" dirty="0"/>
              <a:t>j</a:t>
            </a:r>
            <a:r>
              <a:rPr lang="en-US" sz="800" b="1" baseline="-25000" dirty="0"/>
              <a:t>90</a:t>
            </a:r>
            <a:r>
              <a:rPr lang="en-US" sz="800" b="1" dirty="0"/>
              <a:t>[#/(cm</a:t>
            </a:r>
            <a:r>
              <a:rPr lang="en-US" sz="800" b="1" baseline="30000" dirty="0"/>
              <a:t>2</a:t>
            </a:r>
            <a:r>
              <a:rPr lang="en-US" sz="800" b="1" dirty="0"/>
              <a:t> s str MeV)]</a:t>
            </a:r>
          </a:p>
        </p:txBody>
      </p:sp>
      <p:sp>
        <p:nvSpPr>
          <p:cNvPr id="21526" name="TextBox 31"/>
          <p:cNvSpPr txBox="1">
            <a:spLocks noChangeArrowheads="1"/>
          </p:cNvSpPr>
          <p:nvPr/>
        </p:nvSpPr>
        <p:spPr bwMode="auto">
          <a:xfrm>
            <a:off x="7392988" y="4689475"/>
            <a:ext cx="841375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800" b="1" dirty="0"/>
              <a:t>Energy (MeV)</a:t>
            </a:r>
          </a:p>
        </p:txBody>
      </p:sp>
      <p:sp>
        <p:nvSpPr>
          <p:cNvPr id="21527" name="Oval 25"/>
          <p:cNvSpPr>
            <a:spLocks noChangeArrowheads="1"/>
          </p:cNvSpPr>
          <p:nvPr/>
        </p:nvSpPr>
        <p:spPr bwMode="auto">
          <a:xfrm>
            <a:off x="4584700" y="3670300"/>
            <a:ext cx="139700" cy="13970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21528" name="TextBox 10"/>
          <p:cNvSpPr txBox="1">
            <a:spLocks noChangeArrowheads="1"/>
          </p:cNvSpPr>
          <p:nvPr/>
        </p:nvSpPr>
        <p:spPr bwMode="auto">
          <a:xfrm>
            <a:off x="7061200" y="3816350"/>
            <a:ext cx="673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FF0000"/>
                </a:solidFill>
              </a:rPr>
              <a:t>50</a:t>
            </a:r>
            <a:r>
              <a:rPr lang="en-US" sz="1200" b="1" baseline="30000" dirty="0">
                <a:solidFill>
                  <a:srgbClr val="FF0000"/>
                </a:solidFill>
              </a:rPr>
              <a:t>th</a:t>
            </a:r>
            <a:r>
              <a:rPr lang="en-US" sz="1200" b="1" dirty="0">
                <a:solidFill>
                  <a:srgbClr val="FF0000"/>
                </a:solidFill>
              </a:rPr>
              <a:t> % </a:t>
            </a:r>
          </a:p>
        </p:txBody>
      </p:sp>
      <p:sp>
        <p:nvSpPr>
          <p:cNvPr id="21529" name="TextBox 10"/>
          <p:cNvSpPr txBox="1">
            <a:spLocks noChangeArrowheads="1"/>
          </p:cNvSpPr>
          <p:nvPr/>
        </p:nvSpPr>
        <p:spPr bwMode="auto">
          <a:xfrm>
            <a:off x="7804150" y="3330575"/>
            <a:ext cx="6746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00B050"/>
                </a:solidFill>
              </a:rPr>
              <a:t>95</a:t>
            </a:r>
            <a:r>
              <a:rPr lang="en-US" sz="1200" b="1" baseline="30000" dirty="0">
                <a:solidFill>
                  <a:srgbClr val="00B050"/>
                </a:solidFill>
              </a:rPr>
              <a:t>th</a:t>
            </a:r>
            <a:r>
              <a:rPr lang="en-US" sz="1200" b="1" dirty="0">
                <a:solidFill>
                  <a:srgbClr val="00B050"/>
                </a:solidFill>
              </a:rPr>
              <a:t> % </a:t>
            </a:r>
          </a:p>
        </p:txBody>
      </p:sp>
    </p:spTree>
    <p:extLst>
      <p:ext uri="{BB962C8B-B14F-4D97-AF65-F5344CB8AC3E}">
        <p14:creationId xmlns="" xmlns:p14="http://schemas.microsoft.com/office/powerpoint/2010/main" val="17253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98205"/>
            <a:ext cx="3200400" cy="2400300"/>
          </a:xfrm>
          <a:prstGeom prst="rect">
            <a:avLst/>
          </a:prstGeom>
          <a:noFill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2536" y="1691141"/>
            <a:ext cx="3200400" cy="2400300"/>
          </a:xfrm>
          <a:prstGeom prst="rect">
            <a:avLst/>
          </a:prstGeom>
          <a:noFill/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1670380"/>
            <a:ext cx="3200400" cy="2400300"/>
          </a:xfrm>
          <a:prstGeom prst="rect">
            <a:avLst/>
          </a:prstGeom>
          <a:noFill/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2536" y="4274590"/>
            <a:ext cx="3200400" cy="2400300"/>
          </a:xfrm>
          <a:prstGeom prst="rect">
            <a:avLst/>
          </a:prstGeom>
          <a:noFill/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312059"/>
            <a:ext cx="3200400" cy="2400300"/>
          </a:xfrm>
          <a:prstGeom prst="rect">
            <a:avLst/>
          </a:prstGeom>
          <a:noFill/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4247829"/>
            <a:ext cx="3200400" cy="2400300"/>
          </a:xfrm>
          <a:prstGeom prst="rect">
            <a:avLst/>
          </a:prstGeom>
          <a:noFill/>
        </p:spPr>
      </p:pic>
      <p:sp>
        <p:nvSpPr>
          <p:cNvPr id="9" name="Rectangle 60"/>
          <p:cNvSpPr txBox="1">
            <a:spLocks noChangeArrowheads="1"/>
          </p:cNvSpPr>
          <p:nvPr/>
        </p:nvSpPr>
        <p:spPr>
          <a:xfrm>
            <a:off x="1187082" y="298005"/>
            <a:ext cx="7162800" cy="615950"/>
          </a:xfrm>
          <a:prstGeom prst="rect">
            <a:avLst/>
          </a:prstGeom>
          <a:noFill/>
        </p:spPr>
        <p:txBody>
          <a:bodyPr lIns="45720" tIns="47625" bIns="47625"/>
          <a:lstStyle/>
          <a:p>
            <a:pPr eaLnBrk="1" hangingPunct="1">
              <a:buNone/>
              <a:defRPr/>
            </a:pPr>
            <a:r>
              <a:rPr lang="en-US" sz="3200" b="1" dirty="0">
                <a:latin typeface="+mj-lt"/>
                <a:ea typeface="+mj-ea"/>
              </a:rPr>
              <a:t>Gallery of Mean Flux Maps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3491" y="1431371"/>
            <a:ext cx="10134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AE9  1 MeV</a:t>
            </a:r>
            <a:endParaRPr lang="en-US" sz="1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5188" y="1422851"/>
            <a:ext cx="1055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AP9 10 MeV</a:t>
            </a:r>
            <a:endParaRPr lang="en-US" sz="1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64956" y="1392371"/>
            <a:ext cx="115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SPMH 12 keV</a:t>
            </a:r>
            <a:endParaRPr lang="en-US" sz="1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68963" y="3966102"/>
            <a:ext cx="11496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SPME 10 keV</a:t>
            </a:r>
            <a:endParaRPr lang="en-US" sz="1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42596" y="4008774"/>
            <a:ext cx="1260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SPMHE 12 keV</a:t>
            </a:r>
            <a:endParaRPr lang="en-US" sz="1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6547" y="4067296"/>
            <a:ext cx="1167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SPMO 12 keV</a:t>
            </a:r>
            <a:endParaRPr lang="en-US" sz="1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9911" y="6426433"/>
            <a:ext cx="1553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GEOC coordinates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21818" y="1280978"/>
            <a:ext cx="8724671" cy="511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indent="-177800" algn="l">
              <a:spcBef>
                <a:spcPts val="600"/>
              </a:spcBef>
              <a:defRPr/>
            </a:pPr>
            <a:r>
              <a:rPr lang="en-US" sz="2400" b="1" kern="0" dirty="0">
                <a:latin typeface="+mn-lt"/>
                <a:cs typeface="+mn-cs"/>
              </a:rPr>
              <a:t>Primary product: AP9/AE9 “flyin()” routine modeled after </a:t>
            </a:r>
            <a:r>
              <a:rPr lang="en-US" sz="2400" b="1" kern="0" dirty="0" smtClean="0">
                <a:latin typeface="+mn-lt"/>
                <a:cs typeface="+mn-cs"/>
              </a:rPr>
              <a:t>ONERA/IRBEM </a:t>
            </a:r>
            <a:r>
              <a:rPr lang="en-US" sz="2400" b="1" kern="0" dirty="0">
                <a:latin typeface="+mn-lt"/>
                <a:cs typeface="+mn-cs"/>
              </a:rPr>
              <a:t>Library</a:t>
            </a:r>
          </a:p>
          <a:p>
            <a:pPr marL="342900" lvl="1" indent="-165100" algn="l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2000" b="1" kern="0" dirty="0">
                <a:latin typeface="+mn-lt"/>
                <a:cs typeface="+mn-cs"/>
              </a:rPr>
              <a:t>C++ code with command line operations</a:t>
            </a:r>
          </a:p>
          <a:p>
            <a:pPr marL="342900" lvl="1" indent="-165100" algn="l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2000" b="1" kern="0" dirty="0" smtClean="0">
                <a:latin typeface="+mn-lt"/>
                <a:cs typeface="+mn-cs"/>
              </a:rPr>
              <a:t>Input: ephemeris</a:t>
            </a:r>
          </a:p>
          <a:p>
            <a:pPr marL="342900" lvl="1" indent="-165100" algn="l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2000" b="1" kern="0" dirty="0" smtClean="0">
                <a:latin typeface="+mn-lt"/>
                <a:cs typeface="+mn-cs"/>
              </a:rPr>
              <a:t>Runs </a:t>
            </a:r>
            <a:r>
              <a:rPr lang="en-US" sz="2000" b="1" i="1" kern="0" dirty="0" smtClean="0">
                <a:latin typeface="+mn-lt"/>
                <a:cs typeface="+mn-cs"/>
              </a:rPr>
              <a:t>single </a:t>
            </a:r>
            <a:r>
              <a:rPr lang="en-US" sz="2000" b="1" kern="0" dirty="0" smtClean="0">
                <a:latin typeface="+mn-lt"/>
                <a:cs typeface="+mn-cs"/>
              </a:rPr>
              <a:t>Monte-Carlo scenario</a:t>
            </a:r>
          </a:p>
          <a:p>
            <a:pPr marL="342900" lvl="1" indent="-165100" algn="l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2000" b="1" kern="0" dirty="0" smtClean="0">
                <a:latin typeface="+mn-lt"/>
                <a:cs typeface="+mn-cs"/>
              </a:rPr>
              <a:t>Output</a:t>
            </a:r>
            <a:r>
              <a:rPr lang="en-US" sz="2000" b="1" kern="0" dirty="0">
                <a:latin typeface="+mn-lt"/>
                <a:cs typeface="+mn-cs"/>
              </a:rPr>
              <a:t>: flux values along orbit </a:t>
            </a:r>
            <a:endParaRPr lang="en-US" sz="2000" b="1" kern="0" dirty="0" smtClean="0">
              <a:latin typeface="+mn-lt"/>
              <a:cs typeface="+mn-cs"/>
            </a:endParaRPr>
          </a:p>
          <a:p>
            <a:pPr marL="520700" lvl="2" indent="-177800" algn="l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b="1" kern="0" dirty="0">
                <a:latin typeface="+mn-lt"/>
                <a:cs typeface="+mn-cs"/>
              </a:rPr>
              <a:t>Unidirectional or Omnidirectional</a:t>
            </a:r>
          </a:p>
          <a:p>
            <a:pPr marL="520700" lvl="2" indent="-177800" algn="l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b="1" kern="0" dirty="0">
                <a:latin typeface="+mn-lt"/>
                <a:cs typeface="+mn-cs"/>
              </a:rPr>
              <a:t>Differential or Integral</a:t>
            </a:r>
          </a:p>
          <a:p>
            <a:pPr marL="520700" lvl="2" indent="-177800" algn="l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b="1" kern="0" dirty="0">
                <a:latin typeface="+mn-lt"/>
                <a:cs typeface="+mn-cs"/>
              </a:rPr>
              <a:t>Mean (no instrument error or SWx)</a:t>
            </a:r>
          </a:p>
          <a:p>
            <a:pPr marL="520700" lvl="2" indent="-177800" algn="l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b="1" kern="0" dirty="0">
                <a:latin typeface="+mn-lt"/>
                <a:cs typeface="+mn-cs"/>
              </a:rPr>
              <a:t>Perturbed Mean (no SWx)</a:t>
            </a:r>
          </a:p>
          <a:p>
            <a:pPr marL="520700" lvl="2" indent="-177800" algn="l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b="1" kern="0" dirty="0">
                <a:latin typeface="+mn-lt"/>
                <a:cs typeface="+mn-cs"/>
              </a:rPr>
              <a:t>Full Monte-Carlo</a:t>
            </a:r>
          </a:p>
          <a:p>
            <a:pPr marL="341313" lvl="1" indent="-171450" algn="l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2000" b="1" kern="0" dirty="0" smtClean="0">
                <a:latin typeface="+mn-lt"/>
                <a:cs typeface="+mn-cs"/>
              </a:rPr>
              <a:t>Wrappers available for C and Fortran </a:t>
            </a:r>
          </a:p>
          <a:p>
            <a:pPr marL="341313" lvl="1" indent="-171450" algn="l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sz="2000" b="1" kern="0" dirty="0" smtClean="0">
                <a:latin typeface="+mn-lt"/>
                <a:cs typeface="+mn-cs"/>
              </a:rPr>
              <a:t>Source </a:t>
            </a:r>
            <a:r>
              <a:rPr lang="en-US" sz="2000" b="1" kern="0" dirty="0">
                <a:latin typeface="+mn-lt"/>
                <a:cs typeface="+mn-cs"/>
              </a:rPr>
              <a:t>available for other third party applications </a:t>
            </a:r>
            <a:r>
              <a:rPr lang="en-US" sz="2000" b="1" kern="0" dirty="0" smtClean="0">
                <a:latin typeface="+mn-lt"/>
                <a:cs typeface="+mn-cs"/>
              </a:rPr>
              <a:t>on request</a:t>
            </a:r>
          </a:p>
        </p:txBody>
      </p:sp>
      <p:sp>
        <p:nvSpPr>
          <p:cNvPr id="39939" name="Rectangle 60"/>
          <p:cNvSpPr>
            <a:spLocks noGrp="1" noChangeArrowheads="1"/>
          </p:cNvSpPr>
          <p:nvPr>
            <p:ph type="title"/>
          </p:nvPr>
        </p:nvSpPr>
        <p:spPr>
          <a:xfrm>
            <a:off x="1016000" y="28575"/>
            <a:ext cx="7162800" cy="981075"/>
          </a:xfrm>
          <a:noFill/>
        </p:spPr>
        <p:txBody>
          <a:bodyPr lIns="45720" tIns="47625" bIns="47625"/>
          <a:lstStyle/>
          <a:p>
            <a:pPr eaLnBrk="1" hangingPunct="1">
              <a:defRPr/>
            </a:pPr>
            <a:r>
              <a:rPr lang="en-US" i="0" kern="1200" dirty="0">
                <a:solidFill>
                  <a:schemeClr val="tx1"/>
                </a:solidFill>
              </a:rPr>
              <a:t>Software Applications (1)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0" kern="1200" dirty="0">
                <a:solidFill>
                  <a:schemeClr val="tx1"/>
                </a:solidFill>
              </a:rPr>
              <a:t>Software Applications (2) 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348946"/>
            <a:ext cx="2092290" cy="228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4579" y="3847681"/>
            <a:ext cx="3139845" cy="2477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371600"/>
            <a:ext cx="559282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7800" lvl="1" indent="-177800" algn="l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b="1" kern="0" dirty="0" smtClean="0">
                <a:latin typeface="+mn-lt"/>
                <a:cs typeface="+mn-cs"/>
              </a:rPr>
              <a:t>However… an application tool is provided to demonstrate completed capability</a:t>
            </a:r>
            <a:endParaRPr lang="en-US" sz="2000" b="1" kern="0" dirty="0">
              <a:latin typeface="+mn-lt"/>
              <a:cs typeface="+mn-cs"/>
            </a:endParaRPr>
          </a:p>
          <a:p>
            <a:pPr marL="342900" lvl="2" indent="-165100" algn="l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b="1" kern="0" dirty="0" smtClean="0">
                <a:latin typeface="+mn-lt"/>
                <a:cs typeface="+mn-cs"/>
              </a:rPr>
              <a:t>Accessible by command line or GUI interface</a:t>
            </a:r>
          </a:p>
          <a:p>
            <a:pPr marL="342900" lvl="2" indent="-165100" algn="l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b="1" kern="0" dirty="0" smtClean="0">
                <a:latin typeface="+mn-lt"/>
                <a:cs typeface="+mn-cs"/>
              </a:rPr>
              <a:t>Contains orbit propagator, Monte-Carlo aggregator and SHIELDOSE-2 dose estimation applications</a:t>
            </a:r>
          </a:p>
          <a:p>
            <a:pPr marL="342900" lvl="2" indent="-165100" algn="l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b="1" kern="0" dirty="0" smtClean="0">
                <a:latin typeface="+mn-lt"/>
                <a:cs typeface="+mn-cs"/>
              </a:rPr>
              <a:t>Contains historical models AE8, AP8, CRRESELE, CRRESPRO and CAMMICE/MICS</a:t>
            </a:r>
          </a:p>
          <a:p>
            <a:pPr marL="342900" lvl="2" indent="-165100" algn="l">
              <a:spcBef>
                <a:spcPts val="600"/>
              </a:spcBef>
              <a:buFont typeface="Arial" pitchFamily="34" charset="0"/>
              <a:buChar char="–"/>
              <a:defRPr/>
            </a:pPr>
            <a:r>
              <a:rPr lang="en-US" b="1" kern="0" dirty="0" smtClean="0">
                <a:latin typeface="+mn-lt"/>
                <a:cs typeface="+mn-cs"/>
              </a:rPr>
              <a:t>Provides simple plot and text file outputs</a:t>
            </a:r>
          </a:p>
          <a:p>
            <a:pPr marL="177800" lvl="1" indent="-177800" algn="l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000" b="1" kern="0" dirty="0" smtClean="0">
                <a:latin typeface="+mn-lt"/>
                <a:cs typeface="+mn-cs"/>
              </a:rPr>
              <a:t>We expect other developers to create new software tools incorporating the model</a:t>
            </a:r>
            <a:endParaRPr lang="en-US" sz="2000" b="1" kern="0" dirty="0">
              <a:latin typeface="+mn-lt"/>
              <a:cs typeface="+mn-cs"/>
            </a:endParaRPr>
          </a:p>
          <a:p>
            <a:pPr marL="342900" indent="-342900" algn="l">
              <a:spcBef>
                <a:spcPts val="600"/>
              </a:spcBef>
              <a:defRPr/>
            </a:pPr>
            <a:endParaRPr lang="en-US" sz="2000" b="1" kern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419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emp\ap9v12revg\AP9V12_radial_profi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4070" y="3897824"/>
            <a:ext cx="3729930" cy="2797447"/>
          </a:xfrm>
          <a:prstGeom prst="rect">
            <a:avLst/>
          </a:prstGeom>
          <a:noFill/>
        </p:spPr>
      </p:pic>
      <p:sp>
        <p:nvSpPr>
          <p:cNvPr id="717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Version 1.20 – Database Updates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204788" y="1318488"/>
            <a:ext cx="5405598" cy="5158512"/>
          </a:xfrm>
        </p:spPr>
        <p:txBody>
          <a:bodyPr/>
          <a:lstStyle/>
          <a:p>
            <a:pPr marL="282575" indent="-282575" defTabSz="457200" eaLnBrk="1" hangingPunct="1">
              <a:spcBef>
                <a:spcPts val="6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New data set (first new data to be added):</a:t>
            </a:r>
          </a:p>
          <a:p>
            <a:pPr marL="682625" lvl="1" indent="-282575" defTabSz="457200" eaLnBrk="1" hangingPunct="1">
              <a:spcBef>
                <a:spcPts val="6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TacSat-4/CEASE proton data—captures new                                                                 observations of elevated 1-10 MeV protons</a:t>
            </a:r>
          </a:p>
          <a:p>
            <a:pPr marL="682625" lvl="1" indent="-282575" defTabSz="457200" eaLnBrk="1" hangingPunct="1">
              <a:spcBef>
                <a:spcPts val="6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Additional plasma data: THEMIS/ESA</a:t>
            </a:r>
          </a:p>
          <a:p>
            <a:pPr marL="282575" indent="-282575" defTabSz="457200" eaLnBrk="1" hangingPunct="1">
              <a:spcBef>
                <a:spcPts val="6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New electron templates</a:t>
            </a:r>
          </a:p>
          <a:p>
            <a:pPr marL="682625" lvl="1" indent="-282575" defTabSz="457200" eaLnBrk="1" hangingPunct="1">
              <a:spcBef>
                <a:spcPts val="6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Improvements for inner zone electrons and for                                                                         &gt;3 MeV spectra</a:t>
            </a:r>
          </a:p>
          <a:p>
            <a:pPr marL="282575" indent="-282575" defTabSz="457200" eaLnBrk="1" hangingPunct="1">
              <a:spcBef>
                <a:spcPts val="6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New proton templates</a:t>
            </a:r>
          </a:p>
          <a:p>
            <a:pPr marL="682625" lvl="1" indent="-282575" defTabSz="457200" eaLnBrk="1" hangingPunct="1">
              <a:spcBef>
                <a:spcPts val="6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Incorporate E/K/</a:t>
            </a:r>
            <a:r>
              <a:rPr lang="en-US" sz="1600" dirty="0" smtClean="0">
                <a:latin typeface="Symbol" pitchFamily="18" charset="2"/>
                <a:cs typeface="Arial" pitchFamily="34" charset="0"/>
              </a:rPr>
              <a:t>F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and E/K/h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min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profiles observed by RBSP/Relativistic Proton Spectrometer</a:t>
            </a:r>
          </a:p>
          <a:p>
            <a:pPr marL="682625" lvl="1" indent="-282575" defTabSz="457200" eaLnBrk="1" hangingPunct="1">
              <a:spcBef>
                <a:spcPts val="6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Extend proton energies to 2 GeV</a:t>
            </a:r>
          </a:p>
          <a:p>
            <a:pPr marL="282575" indent="-282575" defTabSz="457200" eaLnBrk="1" hangingPunct="1">
              <a:spcBef>
                <a:spcPts val="6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Low altitude taper</a:t>
            </a:r>
          </a:p>
          <a:p>
            <a:pPr marL="682625" lvl="1" indent="-282575" defTabSz="457200" eaLnBrk="1" hangingPunct="1">
              <a:spcBef>
                <a:spcPts val="6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Force fast fall-off of flux for h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min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&lt; 100 km.</a:t>
            </a:r>
          </a:p>
          <a:p>
            <a:pPr marL="682625" lvl="1" indent="-282575" defTabSz="457200" eaLnBrk="1" hangingPunct="1">
              <a:spcBef>
                <a:spcPts val="6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Cleans up radial scalloping at altitudes below ~1000 km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207072" y="5734374"/>
            <a:ext cx="302216" cy="32546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xplosion 1 9"/>
          <p:cNvSpPr/>
          <p:nvPr/>
        </p:nvSpPr>
        <p:spPr>
          <a:xfrm>
            <a:off x="6258568" y="5993006"/>
            <a:ext cx="690995" cy="400050"/>
          </a:xfrm>
          <a:prstGeom prst="irregularSeal1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buNone/>
            </a:pPr>
            <a:r>
              <a:rPr lang="en-US" sz="900" b="1" dirty="0" smtClean="0">
                <a:solidFill>
                  <a:srgbClr val="FF0000"/>
                </a:solidFill>
              </a:rPr>
              <a:t>2 GeV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82346" y="3921070"/>
            <a:ext cx="1821051" cy="17823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noAutofit/>
          </a:bodyPr>
          <a:lstStyle/>
          <a:p>
            <a:pPr>
              <a:buNone/>
            </a:pPr>
            <a:r>
              <a:rPr lang="en-US" sz="1100" dirty="0" smtClean="0"/>
              <a:t>Radial Profile in AP9 V1.20</a:t>
            </a:r>
            <a:endParaRPr lang="en-US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6010758" y="6491206"/>
            <a:ext cx="1821051" cy="17823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bIns="0" rtlCol="0">
            <a:noAutofit/>
          </a:bodyPr>
          <a:lstStyle/>
          <a:p>
            <a:pPr>
              <a:buNone/>
            </a:pPr>
            <a:r>
              <a:rPr lang="en-US" sz="1100" dirty="0" smtClean="0"/>
              <a:t>Radial Distance along +X MAG</a:t>
            </a:r>
            <a:endParaRPr lang="en-US" sz="11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336" y="1371600"/>
            <a:ext cx="2552463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9499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ChangeArrowheads="1"/>
          </p:cNvSpPr>
          <p:nvPr/>
        </p:nvSpPr>
        <p:spPr bwMode="auto">
          <a:xfrm>
            <a:off x="301968" y="1492250"/>
            <a:ext cx="8540750" cy="673100"/>
          </a:xfrm>
          <a:prstGeom prst="rect">
            <a:avLst/>
          </a:prstGeom>
          <a:solidFill>
            <a:srgbClr val="00B050"/>
          </a:solidFill>
          <a:ln w="5080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300038" y="2165350"/>
            <a:ext cx="8540750" cy="1562100"/>
          </a:xfrm>
          <a:prstGeom prst="rect">
            <a:avLst/>
          </a:prstGeom>
          <a:solidFill>
            <a:srgbClr val="FFC000"/>
          </a:solidFill>
          <a:ln w="5080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301968" y="3689350"/>
            <a:ext cx="8540750" cy="2457450"/>
          </a:xfrm>
          <a:prstGeom prst="rect">
            <a:avLst/>
          </a:prstGeom>
          <a:solidFill>
            <a:srgbClr val="CC99FF"/>
          </a:solidFill>
          <a:ln w="5080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i="0" kern="1200" dirty="0">
                <a:solidFill>
                  <a:schemeClr val="tx1"/>
                </a:solidFill>
              </a:rPr>
              <a:t>AP9/AE9 Code Stack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482725"/>
            <a:ext cx="8208963" cy="4840288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000" b="1" dirty="0" smtClean="0"/>
              <a:t>GUI input and outputs</a:t>
            </a:r>
          </a:p>
          <a:p>
            <a:pPr marL="342900" lvl="1" indent="-165100">
              <a:defRPr/>
            </a:pPr>
            <a:r>
              <a:rPr lang="en-US" sz="1600" b="1" dirty="0" smtClean="0"/>
              <a:t>User-friendly access to AE-9/AP-9 with nominal graphical outputs</a:t>
            </a:r>
          </a:p>
          <a:p>
            <a:pPr>
              <a:buFontTx/>
              <a:buNone/>
              <a:defRPr/>
            </a:pPr>
            <a:r>
              <a:rPr lang="en-US" sz="2000" b="1" dirty="0" smtClean="0"/>
              <a:t>High-level Utility Layer </a:t>
            </a:r>
          </a:p>
          <a:p>
            <a:pPr marL="342900" lvl="1" indent="-165100">
              <a:defRPr/>
            </a:pPr>
            <a:r>
              <a:rPr lang="en-US" sz="1600" b="1" dirty="0" smtClean="0"/>
              <a:t>Command line C++ interface to utilities for producing mission statistics</a:t>
            </a:r>
          </a:p>
          <a:p>
            <a:pPr marL="342900" lvl="1" indent="-165100">
              <a:defRPr/>
            </a:pPr>
            <a:r>
              <a:rPr lang="en-US" sz="1600" b="1" dirty="0"/>
              <a:t>Provides access to orbit propagator and other models (e.g. AP8/AE8, CRRES)</a:t>
            </a:r>
          </a:p>
          <a:p>
            <a:pPr marL="342900" lvl="1" indent="-165100">
              <a:defRPr/>
            </a:pPr>
            <a:r>
              <a:rPr lang="en-US" sz="1600" b="1" dirty="0" smtClean="0"/>
              <a:t>Aggregates results of many MC scenarios (flux, fluence, mean, percentiles)</a:t>
            </a:r>
          </a:p>
          <a:p>
            <a:pPr marL="342900" lvl="1" indent="-165100">
              <a:defRPr/>
            </a:pPr>
            <a:r>
              <a:rPr lang="en-US" sz="1600" b="1" dirty="0" smtClean="0"/>
              <a:t>Provides dose rate and dose for user-specified thicknesses (ShieldDose-2)</a:t>
            </a:r>
          </a:p>
          <a:p>
            <a:pPr>
              <a:buFontTx/>
              <a:buNone/>
              <a:defRPr/>
            </a:pPr>
            <a:r>
              <a:rPr lang="en-US" sz="2000" b="1" dirty="0" smtClean="0"/>
              <a:t>Application </a:t>
            </a:r>
            <a:r>
              <a:rPr lang="en-US" sz="2000" b="1" dirty="0"/>
              <a:t>Layer</a:t>
            </a:r>
          </a:p>
          <a:p>
            <a:pPr lvl="1">
              <a:defRPr/>
            </a:pPr>
            <a:r>
              <a:rPr lang="en-US" sz="1600" b="1" dirty="0" smtClean="0"/>
              <a:t>Simple C</a:t>
            </a:r>
            <a:r>
              <a:rPr lang="en-US" sz="1600" b="1" dirty="0"/>
              <a:t>++ interface to </a:t>
            </a:r>
            <a:r>
              <a:rPr lang="en-US" sz="1600" b="1" dirty="0" smtClean="0"/>
              <a:t>single Monte-Carlo scenario “flyin()” routines</a:t>
            </a:r>
            <a:endParaRPr lang="en-US" sz="1600" b="1" dirty="0"/>
          </a:p>
          <a:p>
            <a:pPr>
              <a:buFontTx/>
              <a:buNone/>
              <a:defRPr/>
            </a:pPr>
            <a:r>
              <a:rPr lang="en-US" sz="2000" b="1" dirty="0"/>
              <a:t>AP9/AE9 Model Layer</a:t>
            </a:r>
          </a:p>
          <a:p>
            <a:pPr lvl="1">
              <a:defRPr/>
            </a:pPr>
            <a:r>
              <a:rPr lang="en-US" sz="1600" b="1" dirty="0"/>
              <a:t>Main workhorse; manages DB-access, coordinate transforms and Monte Carlo cycles; error matrix manipulations</a:t>
            </a:r>
          </a:p>
          <a:p>
            <a:pPr>
              <a:buFontTx/>
              <a:buNone/>
              <a:defRPr/>
            </a:pPr>
            <a:r>
              <a:rPr lang="en-US" sz="2000" b="1" dirty="0"/>
              <a:t>Low-level Utility Layer</a:t>
            </a:r>
          </a:p>
          <a:p>
            <a:pPr lvl="1">
              <a:defRPr/>
            </a:pPr>
            <a:r>
              <a:rPr lang="en-US" sz="1600" b="1" dirty="0"/>
              <a:t>DB-access, Magfield, </a:t>
            </a:r>
            <a:r>
              <a:rPr lang="en-US" sz="1600" b="1" dirty="0" smtClean="0"/>
              <a:t>GSL/Boost</a:t>
            </a:r>
            <a:endParaRPr lang="en-US" sz="1600" b="1" dirty="0"/>
          </a:p>
        </p:txBody>
      </p:sp>
    </p:spTree>
    <p:extLst>
      <p:ext uri="{BB962C8B-B14F-4D97-AF65-F5344CB8AC3E}">
        <p14:creationId xmlns="" xmlns:p14="http://schemas.microsoft.com/office/powerpoint/2010/main" val="9212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 smtClean="0">
                <a:solidFill>
                  <a:schemeClr val="tx1"/>
                </a:solidFill>
              </a:rPr>
              <a:t>Run Modes</a:t>
            </a:r>
            <a:endParaRPr lang="en-US" b="1" i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Static Mean/Percentile</a:t>
            </a:r>
          </a:p>
          <a:p>
            <a:pPr lvl="1"/>
            <a:r>
              <a:rPr lang="en-US" dirty="0" smtClean="0"/>
              <a:t>Flux maps initialized to mean or percentile values</a:t>
            </a:r>
          </a:p>
          <a:p>
            <a:pPr lvl="1"/>
            <a:r>
              <a:rPr lang="en-US" dirty="0" smtClean="0"/>
              <a:t>Flux maps remain static throughout run</a:t>
            </a:r>
          </a:p>
          <a:p>
            <a:pPr lvl="1"/>
            <a:r>
              <a:rPr lang="en-US" dirty="0" smtClean="0"/>
              <a:t>Flux output is always the mean or selected percentile</a:t>
            </a:r>
          </a:p>
          <a:p>
            <a:pPr lvl="1"/>
            <a:r>
              <a:rPr lang="en-US" dirty="0" smtClean="0"/>
              <a:t>Percentiles are appropriate only for comparing with measurements at a given location</a:t>
            </a:r>
          </a:p>
          <a:p>
            <a:r>
              <a:rPr lang="en-US" dirty="0" smtClean="0"/>
              <a:t>Perturbed Mean/Percentile</a:t>
            </a:r>
          </a:p>
          <a:p>
            <a:pPr lvl="1"/>
            <a:r>
              <a:rPr lang="en-US" dirty="0" smtClean="0"/>
              <a:t>Flux maps are initialized with random perturbations</a:t>
            </a:r>
          </a:p>
          <a:p>
            <a:pPr lvl="1"/>
            <a:r>
              <a:rPr lang="en-US" dirty="0"/>
              <a:t>Flux maps remain static throughout run</a:t>
            </a:r>
          </a:p>
          <a:p>
            <a:pPr lvl="1"/>
            <a:r>
              <a:rPr lang="en-US" dirty="0" smtClean="0"/>
              <a:t>Multiple runs provide confidence intervals based on model uncertainties</a:t>
            </a:r>
          </a:p>
          <a:p>
            <a:pPr lvl="1"/>
            <a:r>
              <a:rPr lang="en-US" dirty="0" smtClean="0"/>
              <a:t>Appropriate for cumulative/integrated quantities (e.g., fluence, TID)</a:t>
            </a:r>
          </a:p>
          <a:p>
            <a:r>
              <a:rPr lang="en-US" dirty="0" smtClean="0"/>
              <a:t>Monte Carlo</a:t>
            </a:r>
          </a:p>
          <a:p>
            <a:pPr lvl="1"/>
            <a:r>
              <a:rPr lang="en-US" dirty="0"/>
              <a:t>Flux maps are initialized with random </a:t>
            </a:r>
            <a:r>
              <a:rPr lang="en-US" dirty="0" smtClean="0"/>
              <a:t>perturbations</a:t>
            </a:r>
          </a:p>
          <a:p>
            <a:pPr lvl="1"/>
            <a:r>
              <a:rPr lang="en-US" dirty="0" smtClean="0"/>
              <a:t>Flux maps evolve over time</a:t>
            </a:r>
          </a:p>
          <a:p>
            <a:pPr lvl="1"/>
            <a:r>
              <a:rPr lang="en-US" dirty="0"/>
              <a:t>Multiple runs provide </a:t>
            </a:r>
            <a:r>
              <a:rPr lang="en-US" dirty="0" smtClean="0"/>
              <a:t>confidence intervals including space weather (e.g., worst-case over specified time intervals)</a:t>
            </a:r>
          </a:p>
          <a:p>
            <a:pPr lvl="1"/>
            <a:r>
              <a:rPr lang="en-US" dirty="0" smtClean="0"/>
              <a:t>Needed for estimate of uncertainty in time-varying quantities (e.g., SEE rates, deep dielectric charging)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921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i="0" kern="1200" dirty="0">
                <a:solidFill>
                  <a:schemeClr val="tx1"/>
                </a:solidFill>
              </a:rPr>
              <a:t>What Type of Run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096077320"/>
              </p:ext>
            </p:extLst>
          </p:nvPr>
        </p:nvGraphicFramePr>
        <p:xfrm>
          <a:off x="285750" y="1310739"/>
          <a:ext cx="8579280" cy="311958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49701"/>
                <a:gridCol w="1839939"/>
                <a:gridCol w="2144820"/>
                <a:gridCol w="2144820"/>
              </a:tblGrid>
              <a:tr h="298827">
                <a:tc>
                  <a:txBody>
                    <a:bodyPr/>
                    <a:lstStyle/>
                    <a:p>
                      <a:r>
                        <a:rPr lang="en-US" dirty="0" smtClean="0"/>
                        <a:t>Spec Type</a:t>
                      </a:r>
                      <a:endParaRPr lang="en-US" dirty="0"/>
                    </a:p>
                  </a:txBody>
                  <a:tcPr marL="44911" marR="4491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Run</a:t>
                      </a:r>
                      <a:endParaRPr lang="en-US" dirty="0"/>
                    </a:p>
                  </a:txBody>
                  <a:tcPr marL="44911" marR="4491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Duration</a:t>
                      </a:r>
                      <a:endParaRPr lang="en-US" dirty="0"/>
                    </a:p>
                  </a:txBody>
                  <a:tcPr marL="44911" marR="4491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Notes</a:t>
                      </a:r>
                      <a:endParaRPr lang="en-US" dirty="0"/>
                    </a:p>
                  </a:txBody>
                  <a:tcPr marL="44911" marR="44911"/>
                </a:tc>
              </a:tr>
              <a:tr h="736834">
                <a:tc>
                  <a:txBody>
                    <a:bodyPr/>
                    <a:lstStyle/>
                    <a:p>
                      <a:r>
                        <a:rPr lang="en-US" dirty="0" smtClean="0"/>
                        <a:t>Total Dose</a:t>
                      </a:r>
                      <a:endParaRPr lang="en-US" dirty="0"/>
                    </a:p>
                  </a:txBody>
                  <a:tcPr marL="44911" marR="4491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Perturbed Mean</a:t>
                      </a:r>
                      <a:endParaRPr lang="en-US" dirty="0"/>
                    </a:p>
                  </a:txBody>
                  <a:tcPr marL="44911" marR="4491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Several orbits or days</a:t>
                      </a:r>
                      <a:endParaRPr lang="en-US" dirty="0"/>
                    </a:p>
                  </a:txBody>
                  <a:tcPr marL="44911" marR="4491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SPME+AE9, SPMH+AP9+Solar</a:t>
                      </a:r>
                      <a:endParaRPr lang="en-US" dirty="0"/>
                    </a:p>
                  </a:txBody>
                  <a:tcPr marL="44911" marR="44911"/>
                </a:tc>
              </a:tr>
              <a:tr h="736834">
                <a:tc>
                  <a:txBody>
                    <a:bodyPr/>
                    <a:lstStyle/>
                    <a:p>
                      <a:r>
                        <a:rPr lang="en-US" dirty="0" smtClean="0"/>
                        <a:t>Displacement Damage</a:t>
                      </a:r>
                    </a:p>
                    <a:p>
                      <a:r>
                        <a:rPr lang="en-US" dirty="0" smtClean="0"/>
                        <a:t>(proton fluence)</a:t>
                      </a:r>
                      <a:endParaRPr lang="en-US" dirty="0"/>
                    </a:p>
                  </a:txBody>
                  <a:tcPr marL="44911" marR="4491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Perturbed Mean</a:t>
                      </a:r>
                      <a:endParaRPr lang="en-US" dirty="0"/>
                    </a:p>
                  </a:txBody>
                  <a:tcPr marL="44911" marR="4491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Several orbits or days</a:t>
                      </a:r>
                      <a:endParaRPr lang="en-US" dirty="0"/>
                    </a:p>
                  </a:txBody>
                  <a:tcPr marL="44911" marR="4491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AP9+Solar</a:t>
                      </a:r>
                      <a:endParaRPr lang="en-US" dirty="0"/>
                    </a:p>
                  </a:txBody>
                  <a:tcPr marL="44911" marR="44911"/>
                </a:tc>
              </a:tr>
              <a:tr h="515784">
                <a:tc>
                  <a:txBody>
                    <a:bodyPr/>
                    <a:lstStyle/>
                    <a:p>
                      <a:r>
                        <a:rPr lang="en-US" dirty="0" smtClean="0"/>
                        <a:t>Proton SEE</a:t>
                      </a:r>
                    </a:p>
                    <a:p>
                      <a:r>
                        <a:rPr lang="en-US" dirty="0" smtClean="0"/>
                        <a:t>(proton worst case)</a:t>
                      </a:r>
                      <a:endParaRPr lang="en-US" dirty="0"/>
                    </a:p>
                  </a:txBody>
                  <a:tcPr marL="44911" marR="4491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Monte Carlo</a:t>
                      </a:r>
                      <a:endParaRPr lang="en-US" dirty="0"/>
                    </a:p>
                  </a:txBody>
                  <a:tcPr marL="44911" marR="4491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Full Mission</a:t>
                      </a:r>
                      <a:endParaRPr lang="en-US" dirty="0"/>
                    </a:p>
                  </a:txBody>
                  <a:tcPr marL="44911" marR="4491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AP9+Solar</a:t>
                      </a:r>
                      <a:endParaRPr lang="en-US" dirty="0"/>
                    </a:p>
                  </a:txBody>
                  <a:tcPr marL="44911" marR="44911"/>
                </a:tc>
              </a:tr>
              <a:tr h="515784">
                <a:tc>
                  <a:txBody>
                    <a:bodyPr/>
                    <a:lstStyle/>
                    <a:p>
                      <a:r>
                        <a:rPr lang="en-US" dirty="0" smtClean="0"/>
                        <a:t>Internal Charging</a:t>
                      </a:r>
                    </a:p>
                    <a:p>
                      <a:r>
                        <a:rPr lang="en-US" dirty="0" smtClean="0"/>
                        <a:t>(electron worst case)</a:t>
                      </a:r>
                      <a:endParaRPr lang="en-US" dirty="0"/>
                    </a:p>
                  </a:txBody>
                  <a:tcPr marL="44911" marR="4491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Monte Carlo</a:t>
                      </a:r>
                      <a:endParaRPr lang="en-US" dirty="0"/>
                    </a:p>
                  </a:txBody>
                  <a:tcPr marL="44911" marR="4491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Full Mission</a:t>
                      </a:r>
                      <a:endParaRPr lang="en-US" dirty="0"/>
                    </a:p>
                  </a:txBody>
                  <a:tcPr marL="44911" marR="44911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AE9 (no SPME)</a:t>
                      </a:r>
                      <a:endParaRPr lang="en-US" dirty="0"/>
                    </a:p>
                  </a:txBody>
                  <a:tcPr marL="44911" marR="44911"/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09966" y="4479010"/>
            <a:ext cx="8586384" cy="2074190"/>
          </a:xfrm>
        </p:spPr>
        <p:txBody>
          <a:bodyPr/>
          <a:lstStyle/>
          <a:p>
            <a:r>
              <a:rPr lang="en-US" sz="2000" dirty="0" smtClean="0"/>
              <a:t>Run 40 scenarios through either static Perturbed Mean or dynamic Monte Carlo</a:t>
            </a:r>
          </a:p>
          <a:p>
            <a:r>
              <a:rPr lang="en-US" sz="2000" dirty="0" smtClean="0"/>
              <a:t>Compute statistics by comparing results across scenarios (e.g., in what fraction of scenarios does the design succeed)</a:t>
            </a:r>
          </a:p>
          <a:p>
            <a:r>
              <a:rPr lang="en-US" sz="2000" dirty="0" smtClean="0"/>
              <a:t>Do not include plasma (SPM*) models in worst case runs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1236639" y="266700"/>
            <a:ext cx="6705600" cy="615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000" i="0" kern="1200" dirty="0">
                <a:solidFill>
                  <a:schemeClr val="tx1"/>
                </a:solidFill>
              </a:rPr>
              <a:t>AE9/AP9 Use Example: LEO Dipper</a:t>
            </a:r>
          </a:p>
        </p:txBody>
      </p:sp>
      <p:sp>
        <p:nvSpPr>
          <p:cNvPr id="8196" name="Content Placeholder 2"/>
          <p:cNvSpPr>
            <a:spLocks noGrp="1"/>
          </p:cNvSpPr>
          <p:nvPr>
            <p:ph idx="1"/>
          </p:nvPr>
        </p:nvSpPr>
        <p:spPr>
          <a:xfrm>
            <a:off x="285750" y="1519962"/>
            <a:ext cx="4526474" cy="4563121"/>
          </a:xfrm>
        </p:spPr>
        <p:txBody>
          <a:bodyPr/>
          <a:lstStyle/>
          <a:p>
            <a:pPr marL="282575" indent="-282575" defTabSz="457200" eaLnBrk="1" hangingPunct="1"/>
            <a:r>
              <a:rPr lang="en-US" sz="2000" dirty="0" smtClean="0"/>
              <a:t>A rarely-used mission orbit (150 x 1500 km, 83º inclination) required an analysis of trades between two hazardous environments:  </a:t>
            </a:r>
          </a:p>
          <a:p>
            <a:pPr marL="517525" lvl="1" indent="-227013" defTabSz="457200" eaLnBrk="1" hangingPunct="1"/>
            <a:r>
              <a:rPr lang="en-US" sz="1400" dirty="0" smtClean="0"/>
              <a:t>Perigee dips at ~150 km yield intense atomic oxygen erosion of exposed polymers </a:t>
            </a:r>
          </a:p>
          <a:p>
            <a:pPr marL="517525" lvl="1" indent="-227013" defTabSz="457200" eaLnBrk="1" hangingPunct="1"/>
            <a:r>
              <a:rPr lang="en-US" sz="1400" dirty="0" smtClean="0"/>
              <a:t>Higher apogees expose the vehicle to radiation dose and SEE hazards from the inner Van Allen belt protons</a:t>
            </a:r>
          </a:p>
          <a:p>
            <a:pPr marL="282575" indent="-282575" defTabSz="457200" eaLnBrk="1" hangingPunct="1"/>
            <a:r>
              <a:rPr lang="en-US" sz="2000" dirty="0" smtClean="0"/>
              <a:t>AE9/AP9 places the mission in the context of normal (</a:t>
            </a:r>
            <a:r>
              <a:rPr lang="en-US" sz="2000" dirty="0" smtClean="0">
                <a:solidFill>
                  <a:srgbClr val="0000FF"/>
                </a:solidFill>
              </a:rPr>
              <a:t>blue</a:t>
            </a:r>
            <a:r>
              <a:rPr lang="en-US" sz="2000" dirty="0" smtClean="0"/>
              <a:t>) or extreme (</a:t>
            </a:r>
            <a:r>
              <a:rPr lang="en-US" sz="2000" dirty="0" smtClean="0">
                <a:solidFill>
                  <a:srgbClr val="FF0000"/>
                </a:solidFill>
              </a:rPr>
              <a:t>red</a:t>
            </a:r>
            <a:r>
              <a:rPr lang="en-US" sz="2000" dirty="0" smtClean="0"/>
              <a:t>) radiation environments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700588" y="1194406"/>
            <a:ext cx="4443412" cy="4059238"/>
            <a:chOff x="4700469" y="812191"/>
            <a:chExt cx="4443531" cy="4059997"/>
          </a:xfrm>
        </p:grpSpPr>
        <p:pic>
          <p:nvPicPr>
            <p:cNvPr id="8200" name="Picture 4" descr="R:\projects\ProgramOffice\astre\GoddardEphemeris\astre_doseDepth.png"/>
            <p:cNvPicPr>
              <a:picLocks noChangeAspect="1" noChangeArrowheads="1"/>
            </p:cNvPicPr>
            <p:nvPr/>
          </p:nvPicPr>
          <p:blipFill>
            <a:blip r:embed="rId3" cstate="print"/>
            <a:srcRect l="4298" r="5345" b="4712"/>
            <a:stretch>
              <a:fillRect/>
            </a:stretch>
          </p:blipFill>
          <p:spPr bwMode="auto">
            <a:xfrm>
              <a:off x="4700469" y="812191"/>
              <a:ext cx="4443531" cy="3988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4" descr="R:\projects\ProgramOffice\astre\GoddardEphemeris\astre_doseDepth.png"/>
            <p:cNvPicPr>
              <a:picLocks noChangeAspect="1" noChangeArrowheads="1"/>
            </p:cNvPicPr>
            <p:nvPr/>
          </p:nvPicPr>
          <p:blipFill>
            <a:blip r:embed="rId3" cstate="print"/>
            <a:srcRect l="41942" t="94125" r="37965" b="-114"/>
            <a:stretch>
              <a:fillRect/>
            </a:stretch>
          </p:blipFill>
          <p:spPr bwMode="auto">
            <a:xfrm>
              <a:off x="6579142" y="4621465"/>
              <a:ext cx="988142" cy="250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8" name="Content Placeholder 2"/>
          <p:cNvSpPr txBox="1">
            <a:spLocks/>
          </p:cNvSpPr>
          <p:nvPr/>
        </p:nvSpPr>
        <p:spPr bwMode="auto">
          <a:xfrm>
            <a:off x="185738" y="5147023"/>
            <a:ext cx="7462837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2575" indent="-282575" defTabSz="457200" eaLnBrk="1" hangingPunct="1">
              <a:spcBef>
                <a:spcPct val="20000"/>
              </a:spcBef>
              <a:buSzPct val="130000"/>
              <a:buFont typeface="Arial" charset="0"/>
              <a:buChar char="•"/>
            </a:pPr>
            <a:r>
              <a:rPr lang="en-US" sz="2000" dirty="0">
                <a:cs typeface="Arial" charset="0"/>
              </a:rPr>
              <a:t>The AE9/AP9 environment percentiles informed the program of the margin they will have for EEE parts selection</a:t>
            </a:r>
          </a:p>
          <a:p>
            <a:pPr marL="517525" lvl="1" indent="-227013" defTabSz="457200" eaLnBrk="1" hangingPunct="1">
              <a:spcBef>
                <a:spcPct val="20000"/>
              </a:spcBef>
              <a:buFont typeface="Arial" charset="0"/>
              <a:buChar char="–"/>
            </a:pPr>
            <a:endParaRPr lang="en-US" sz="1800" i="1" dirty="0">
              <a:cs typeface="Arial" charset="0"/>
            </a:endParaRP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857250" y="5992545"/>
            <a:ext cx="7400925" cy="646331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eaLnBrk="1" hangingPunct="1">
              <a:spcBef>
                <a:spcPts val="600"/>
              </a:spcBef>
              <a:buFontTx/>
              <a:buNone/>
              <a:defRPr sz="1800">
                <a:latin typeface="+mn-lt"/>
                <a:cs typeface="+mn-cs"/>
              </a:defRPr>
            </a:lvl1pPr>
            <a:lvl2pPr marL="742950" indent="-285750" algn="l">
              <a:spcBef>
                <a:spcPct val="20000"/>
              </a:spcBef>
              <a:buChar char="–"/>
              <a:defRPr sz="2800">
                <a:latin typeface="+mn-lt"/>
              </a:defRPr>
            </a:lvl2pPr>
            <a:lvl3pPr marL="1143000" indent="-228600" algn="l">
              <a:spcBef>
                <a:spcPct val="20000"/>
              </a:spcBef>
              <a:defRPr sz="2400">
                <a:latin typeface="+mn-lt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dirty="0"/>
              <a:t>AE9/AP9 allows new concepts to trade space environment hazards against other mission constraints.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613616" y="3556217"/>
            <a:ext cx="2057400" cy="0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7004906" y="3351459"/>
            <a:ext cx="0" cy="409517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7186808" y="3351459"/>
            <a:ext cx="0" cy="409517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7704704" y="3351459"/>
            <a:ext cx="0" cy="409517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388593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>
                <a:solidFill>
                  <a:schemeClr val="tx1"/>
                </a:solidFill>
              </a:rPr>
              <a:t>Model &amp; Data Comparisons</a:t>
            </a:r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425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386362706C\Desktop\LEO2_AP9V1.2_flux_time_20Me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33" y="4555930"/>
            <a:ext cx="2778866" cy="22875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5308" y="1371966"/>
            <a:ext cx="3867221" cy="2900415"/>
          </a:xfrm>
          <a:prstGeom prst="rect">
            <a:avLst/>
          </a:prstGeom>
          <a:noFill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5768" y="1371966"/>
            <a:ext cx="3818487" cy="2863865"/>
          </a:xfrm>
          <a:prstGeom prst="rect">
            <a:avLst/>
          </a:prstGeom>
          <a:noFill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88527" y="4512677"/>
            <a:ext cx="2622318" cy="1966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2788" y="4529554"/>
            <a:ext cx="2599815" cy="19498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293008"/>
            <a:ext cx="8221663" cy="5822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itchFamily="18" charset="0"/>
              <a:buNone/>
              <a:tabLst/>
              <a:defRPr/>
            </a:pPr>
            <a:r>
              <a:rPr lang="en-US" sz="3200" b="1" dirty="0">
                <a:latin typeface="+mj-lt"/>
                <a:ea typeface="+mj-ea"/>
              </a:rPr>
              <a:t>Example—AP9 in LEO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89737" y="1140252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Mean Spectra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8030" y="1191458"/>
            <a:ext cx="2180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Monte Carlo Spectra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83716" y="4343400"/>
            <a:ext cx="20233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20 MeV time series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3320273" y="3912577"/>
            <a:ext cx="3607959" cy="576170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2530369" y="3912577"/>
            <a:ext cx="98531" cy="496314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5807999" y="4191000"/>
            <a:ext cx="149111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&gt;35 MeV map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76796" y="6310138"/>
            <a:ext cx="2693366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AP9 model vs. POES data</a:t>
            </a:r>
            <a:endParaRPr lang="en-US" sz="1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4875" y="4079371"/>
            <a:ext cx="3401768" cy="25513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838" y="1435740"/>
            <a:ext cx="3543444" cy="2657583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7131" y="1386112"/>
            <a:ext cx="3697257" cy="277294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437537" y="309578"/>
            <a:ext cx="45833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Clr>
                <a:srgbClr val="000000"/>
              </a:buClr>
              <a:buNone/>
              <a:defRPr/>
            </a:pPr>
            <a:r>
              <a:rPr lang="en-US" sz="3200" b="1" dirty="0" smtClean="0">
                <a:latin typeface="+mj-lt"/>
                <a:ea typeface="+mj-ea"/>
              </a:rPr>
              <a:t>Example—AE9 </a:t>
            </a:r>
            <a:r>
              <a:rPr lang="en-US" sz="3200" b="1" dirty="0">
                <a:latin typeface="+mj-lt"/>
                <a:ea typeface="+mj-ea"/>
              </a:rPr>
              <a:t>in GEO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47800" y="1191458"/>
            <a:ext cx="1518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Mean Spectra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38030" y="1191458"/>
            <a:ext cx="2180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Monte Carlo Spectra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60624" y="4103265"/>
            <a:ext cx="190949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2 MeV time series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37" name="Straight Arrow Connector 36"/>
          <p:cNvCxnSpPr>
            <a:stCxn id="36" idx="3"/>
          </p:cNvCxnSpPr>
          <p:nvPr/>
        </p:nvCxnSpPr>
        <p:spPr bwMode="auto">
          <a:xfrm flipV="1">
            <a:off x="3470121" y="3886200"/>
            <a:ext cx="4056094" cy="386342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36" idx="0"/>
          </p:cNvCxnSpPr>
          <p:nvPr/>
        </p:nvCxnSpPr>
        <p:spPr bwMode="auto">
          <a:xfrm flipV="1">
            <a:off x="2515373" y="3806243"/>
            <a:ext cx="535558" cy="297022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5051092" y="6456334"/>
            <a:ext cx="389123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rgbClr val="0000FF"/>
                </a:solidFill>
              </a:rPr>
              <a:t>Compare to GOES &gt;2 MeV fluence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867887" y="5876498"/>
            <a:ext cx="79701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b="1" dirty="0" smtClean="0">
                <a:solidFill>
                  <a:srgbClr val="0000FF"/>
                </a:solidFill>
              </a:rPr>
              <a:t>10 years</a:t>
            </a:r>
            <a:endParaRPr lang="en-US" sz="12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C:\Users\1386362706C\Desktop\GEO_AE9V1.2_flux_time_2Me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15" y="4385859"/>
            <a:ext cx="3006970" cy="24756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776" y="1226072"/>
            <a:ext cx="3657520" cy="27431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0"/>
          <p:cNvSpPr txBox="1">
            <a:spLocks noChangeArrowheads="1"/>
          </p:cNvSpPr>
          <p:nvPr/>
        </p:nvSpPr>
        <p:spPr>
          <a:xfrm>
            <a:off x="1187082" y="358165"/>
            <a:ext cx="7162800" cy="615950"/>
          </a:xfrm>
          <a:prstGeom prst="rect">
            <a:avLst/>
          </a:prstGeom>
          <a:noFill/>
        </p:spPr>
        <p:txBody>
          <a:bodyPr lIns="45720" tIns="47625" bIns="47625"/>
          <a:lstStyle/>
          <a:p>
            <a:pPr eaLnBrk="1" hangingPunct="1">
              <a:buClr>
                <a:srgbClr val="000000"/>
              </a:buClr>
              <a:buNone/>
              <a:defRPr/>
            </a:pPr>
            <a:r>
              <a:rPr lang="en-US" sz="3200" b="1" dirty="0">
                <a:latin typeface="+mj-lt"/>
                <a:ea typeface="+mj-ea"/>
              </a:rPr>
              <a:t>AE9/AP9 </a:t>
            </a:r>
            <a:r>
              <a:rPr lang="en-US" sz="3200" b="1" dirty="0" smtClean="0">
                <a:latin typeface="+mj-lt"/>
                <a:ea typeface="+mj-ea"/>
              </a:rPr>
              <a:t>Compared </a:t>
            </a:r>
            <a:r>
              <a:rPr lang="en-US" sz="3200" b="1" dirty="0">
                <a:latin typeface="+mj-lt"/>
                <a:ea typeface="+mj-ea"/>
              </a:rPr>
              <a:t>to AE8/AP8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66593" y="1519189"/>
            <a:ext cx="756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0.1 MeV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66593" y="4361770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1 MeV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7295" y="1138332"/>
            <a:ext cx="3891494" cy="29186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355680" y="1554604"/>
            <a:ext cx="95250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AP8</a:t>
            </a: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AP9 V1.2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78751" y="3660289"/>
            <a:ext cx="811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b="1" dirty="0" smtClean="0"/>
              <a:t>X (R</a:t>
            </a:r>
            <a:r>
              <a:rPr lang="en-US" sz="1000" b="1" baseline="-25000" dirty="0" smtClean="0"/>
              <a:t>E</a:t>
            </a:r>
            <a:r>
              <a:rPr lang="en-US" sz="1000" b="1" dirty="0" smtClean="0"/>
              <a:t>)</a:t>
            </a:r>
            <a:endParaRPr lang="en-US" sz="1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907218" y="2240323"/>
            <a:ext cx="811850" cy="246221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b="1" dirty="0"/>
              <a:t>Z</a:t>
            </a:r>
            <a:r>
              <a:rPr lang="en-US" sz="1000" b="1" dirty="0" smtClean="0"/>
              <a:t> (R</a:t>
            </a:r>
            <a:r>
              <a:rPr lang="en-US" sz="1000" b="1" baseline="-25000" dirty="0" smtClean="0"/>
              <a:t>E</a:t>
            </a:r>
            <a:r>
              <a:rPr lang="en-US" sz="1000" b="1" dirty="0" smtClean="0"/>
              <a:t>)</a:t>
            </a:r>
            <a:endParaRPr lang="en-US" sz="1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413704" y="1552132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1 MeV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6346" y="3924661"/>
            <a:ext cx="3891494" cy="29186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6373247" y="4322646"/>
            <a:ext cx="95250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AP8</a:t>
            </a: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AP9 V1.2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34774" y="6437123"/>
            <a:ext cx="811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b="1" dirty="0" smtClean="0"/>
              <a:t>X (R</a:t>
            </a:r>
            <a:r>
              <a:rPr lang="en-US" sz="1000" b="1" baseline="-25000" dirty="0" smtClean="0"/>
              <a:t>E</a:t>
            </a:r>
            <a:r>
              <a:rPr lang="en-US" sz="1000" b="1" dirty="0" smtClean="0"/>
              <a:t>)</a:t>
            </a:r>
            <a:endParaRPr lang="en-US" sz="1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4863241" y="5017157"/>
            <a:ext cx="811850" cy="246221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b="1" dirty="0"/>
              <a:t>Z</a:t>
            </a:r>
            <a:r>
              <a:rPr lang="en-US" sz="1000" b="1" dirty="0" smtClean="0"/>
              <a:t> (R</a:t>
            </a:r>
            <a:r>
              <a:rPr lang="en-US" sz="1000" b="1" baseline="-25000" dirty="0" smtClean="0"/>
              <a:t>E</a:t>
            </a:r>
            <a:r>
              <a:rPr lang="en-US" sz="1000" b="1" dirty="0" smtClean="0"/>
              <a:t>)</a:t>
            </a:r>
            <a:endParaRPr lang="en-US" sz="14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7327247" y="4328966"/>
            <a:ext cx="713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30 MeV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989" y="4004231"/>
            <a:ext cx="3679307" cy="2759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1588845" y="4322331"/>
            <a:ext cx="95250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AE8</a:t>
            </a:r>
          </a:p>
          <a:p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AE9 V1.2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59164" y="6463184"/>
            <a:ext cx="811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b="1" dirty="0" smtClean="0"/>
              <a:t>X (R</a:t>
            </a:r>
            <a:r>
              <a:rPr lang="en-US" sz="1000" b="1" baseline="-25000" dirty="0" smtClean="0"/>
              <a:t>E</a:t>
            </a:r>
            <a:r>
              <a:rPr lang="en-US" sz="1000" b="1" dirty="0" smtClean="0"/>
              <a:t>)</a:t>
            </a:r>
            <a:endParaRPr lang="en-US" sz="14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87631" y="5043218"/>
            <a:ext cx="811850" cy="246221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b="1" dirty="0"/>
              <a:t>Z</a:t>
            </a:r>
            <a:r>
              <a:rPr lang="en-US" sz="1000" b="1" dirty="0" smtClean="0"/>
              <a:t> (R</a:t>
            </a:r>
            <a:r>
              <a:rPr lang="en-US" sz="1000" b="1" baseline="-25000" dirty="0" smtClean="0"/>
              <a:t>E</a:t>
            </a:r>
            <a:r>
              <a:rPr lang="en-US" sz="1000" b="1" dirty="0" smtClean="0"/>
              <a:t>)</a:t>
            </a:r>
            <a:endParaRPr lang="en-US" sz="1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1588845" y="1510067"/>
            <a:ext cx="95250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AE8</a:t>
            </a:r>
          </a:p>
          <a:p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AE9 V1.2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659164" y="3650920"/>
            <a:ext cx="811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b="1" dirty="0" smtClean="0"/>
              <a:t>X (R</a:t>
            </a:r>
            <a:r>
              <a:rPr lang="en-US" sz="1000" b="1" baseline="-25000" dirty="0" smtClean="0"/>
              <a:t>E</a:t>
            </a:r>
            <a:r>
              <a:rPr lang="en-US" sz="1000" b="1" dirty="0" smtClean="0"/>
              <a:t>)</a:t>
            </a:r>
            <a:endParaRPr lang="en-US" sz="14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87631" y="2230954"/>
            <a:ext cx="811850" cy="246221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b="1" dirty="0"/>
              <a:t>Z</a:t>
            </a:r>
            <a:r>
              <a:rPr lang="en-US" sz="1000" b="1" dirty="0" smtClean="0"/>
              <a:t> (R</a:t>
            </a:r>
            <a:r>
              <a:rPr lang="en-US" sz="1000" b="1" baseline="-25000" dirty="0" smtClean="0"/>
              <a:t>E</a:t>
            </a:r>
            <a:r>
              <a:rPr lang="en-US" sz="1000" b="1" dirty="0" smtClean="0"/>
              <a:t>)</a:t>
            </a:r>
            <a:endParaRPr lang="en-US" sz="1400" b="1" dirty="0"/>
          </a:p>
        </p:txBody>
      </p:sp>
    </p:spTree>
    <p:extLst>
      <p:ext uri="{BB962C8B-B14F-4D97-AF65-F5344CB8AC3E}">
        <p14:creationId xmlns="" xmlns:p14="http://schemas.microsoft.com/office/powerpoint/2010/main" val="397074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13" y="1135099"/>
            <a:ext cx="3935752" cy="29518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3526" y="1132095"/>
            <a:ext cx="3892076" cy="29190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>
                <a:srgbClr val="000000"/>
              </a:buClr>
              <a:defRPr/>
            </a:pPr>
            <a:r>
              <a:rPr lang="en-US" i="0" kern="1200" dirty="0">
                <a:solidFill>
                  <a:schemeClr val="tx1"/>
                </a:solidFill>
              </a:rPr>
              <a:t>AE9-to-AE8 flux ratio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09124" y="2406550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0.1 MeV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7365" y="4872335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 MeV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3526" y="3819507"/>
            <a:ext cx="3892076" cy="29190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03283" y="6338036"/>
            <a:ext cx="811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b="1" dirty="0" smtClean="0"/>
              <a:t>X (R</a:t>
            </a:r>
            <a:r>
              <a:rPr lang="en-US" sz="1000" b="1" baseline="-25000" dirty="0" smtClean="0"/>
              <a:t>E</a:t>
            </a:r>
            <a:r>
              <a:rPr lang="en-US" sz="1000" b="1" dirty="0" smtClean="0"/>
              <a:t>)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47114" y="4942274"/>
            <a:ext cx="811850" cy="246221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b="1" dirty="0"/>
              <a:t>Z</a:t>
            </a:r>
            <a:r>
              <a:rPr lang="en-US" sz="1000" b="1" dirty="0" smtClean="0"/>
              <a:t> (R</a:t>
            </a:r>
            <a:r>
              <a:rPr lang="en-US" sz="1000" b="1" baseline="-25000" dirty="0" smtClean="0"/>
              <a:t>E</a:t>
            </a:r>
            <a:r>
              <a:rPr lang="en-US" sz="1000" b="1" dirty="0" smtClean="0"/>
              <a:t>)</a:t>
            </a:r>
            <a:endParaRPr lang="en-US" sz="1400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13" y="3791716"/>
            <a:ext cx="3935752" cy="29518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561387" y="3854068"/>
            <a:ext cx="452281" cy="26161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800" dirty="0" smtClean="0"/>
              <a:t>ratio</a:t>
            </a:r>
          </a:p>
          <a:p>
            <a:pPr algn="l">
              <a:buNone/>
            </a:pPr>
            <a:r>
              <a:rPr lang="en-US" sz="800" dirty="0" smtClean="0"/>
              <a:t>100</a:t>
            </a:r>
          </a:p>
          <a:p>
            <a:pPr algn="l"/>
            <a:endParaRPr lang="en-US" sz="800" dirty="0" smtClean="0"/>
          </a:p>
          <a:p>
            <a:pPr algn="l"/>
            <a:endParaRPr lang="en-US" sz="1300" dirty="0" smtClean="0"/>
          </a:p>
          <a:p>
            <a:pPr algn="l"/>
            <a:endParaRPr lang="en-US" sz="800" dirty="0"/>
          </a:p>
          <a:p>
            <a:pPr algn="l">
              <a:buNone/>
            </a:pPr>
            <a:r>
              <a:rPr lang="en-US" sz="800" dirty="0" smtClean="0"/>
              <a:t>10</a:t>
            </a:r>
          </a:p>
          <a:p>
            <a:pPr algn="l"/>
            <a:endParaRPr lang="en-US" sz="800" dirty="0"/>
          </a:p>
          <a:p>
            <a:pPr algn="l"/>
            <a:endParaRPr lang="en-US" sz="1300" dirty="0"/>
          </a:p>
          <a:p>
            <a:pPr algn="l"/>
            <a:endParaRPr lang="en-US" sz="800" dirty="0"/>
          </a:p>
          <a:p>
            <a:pPr algn="l">
              <a:buNone/>
            </a:pPr>
            <a:r>
              <a:rPr lang="en-US" sz="800" dirty="0" smtClean="0"/>
              <a:t>1</a:t>
            </a:r>
          </a:p>
          <a:p>
            <a:pPr algn="l"/>
            <a:endParaRPr lang="en-US" sz="800" dirty="0"/>
          </a:p>
          <a:p>
            <a:pPr algn="l"/>
            <a:endParaRPr lang="en-US" sz="1300" dirty="0"/>
          </a:p>
          <a:p>
            <a:pPr algn="l"/>
            <a:endParaRPr lang="en-US" sz="800" dirty="0"/>
          </a:p>
          <a:p>
            <a:pPr algn="l">
              <a:buNone/>
            </a:pPr>
            <a:r>
              <a:rPr lang="en-US" sz="800" dirty="0" smtClean="0"/>
              <a:t>0.1</a:t>
            </a:r>
          </a:p>
          <a:p>
            <a:pPr algn="l"/>
            <a:endParaRPr lang="en-US" sz="800" dirty="0"/>
          </a:p>
          <a:p>
            <a:pPr algn="l"/>
            <a:endParaRPr lang="en-US" sz="1300" dirty="0"/>
          </a:p>
          <a:p>
            <a:pPr algn="l"/>
            <a:endParaRPr lang="en-US" sz="800" dirty="0"/>
          </a:p>
          <a:p>
            <a:pPr algn="l">
              <a:buNone/>
            </a:pPr>
            <a:r>
              <a:rPr lang="en-US" sz="800" dirty="0" smtClean="0"/>
              <a:t>0.01</a:t>
            </a:r>
            <a:endParaRPr lang="en-US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1577570" y="6446620"/>
            <a:ext cx="811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b="1" dirty="0" smtClean="0"/>
              <a:t>X (R</a:t>
            </a:r>
            <a:r>
              <a:rPr lang="en-US" sz="1000" b="1" baseline="-25000" dirty="0" smtClean="0"/>
              <a:t>E</a:t>
            </a:r>
            <a:r>
              <a:rPr lang="en-US" sz="1000" b="1" dirty="0" smtClean="0"/>
              <a:t>)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-2759" y="5086026"/>
            <a:ext cx="811850" cy="246221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b="1" dirty="0"/>
              <a:t>Z</a:t>
            </a:r>
            <a:r>
              <a:rPr lang="en-US" sz="1000" b="1" dirty="0" smtClean="0"/>
              <a:t> (R</a:t>
            </a:r>
            <a:r>
              <a:rPr lang="en-US" sz="1000" b="1" baseline="-25000" dirty="0" smtClean="0"/>
              <a:t>E</a:t>
            </a:r>
            <a:r>
              <a:rPr lang="en-US" sz="1000" b="1" dirty="0" smtClean="0"/>
              <a:t>)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575662" y="1294163"/>
            <a:ext cx="452281" cy="2400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800" dirty="0" smtClean="0"/>
              <a:t>ratio</a:t>
            </a:r>
          </a:p>
          <a:p>
            <a:pPr algn="l">
              <a:buNone/>
            </a:pPr>
            <a:r>
              <a:rPr lang="en-US" sz="800" dirty="0" smtClean="0"/>
              <a:t>100</a:t>
            </a:r>
          </a:p>
          <a:p>
            <a:pPr algn="l"/>
            <a:endParaRPr lang="en-US" dirty="0" smtClean="0"/>
          </a:p>
          <a:p>
            <a:pPr algn="l"/>
            <a:endParaRPr lang="en-US" sz="800" dirty="0"/>
          </a:p>
          <a:p>
            <a:pPr algn="l">
              <a:buNone/>
            </a:pPr>
            <a:r>
              <a:rPr lang="en-US" sz="800" dirty="0" smtClean="0"/>
              <a:t>10</a:t>
            </a:r>
          </a:p>
          <a:p>
            <a:pPr algn="l"/>
            <a:endParaRPr lang="en-US" dirty="0"/>
          </a:p>
          <a:p>
            <a:pPr algn="l"/>
            <a:endParaRPr lang="en-US" sz="800" dirty="0"/>
          </a:p>
          <a:p>
            <a:pPr algn="l">
              <a:buNone/>
            </a:pPr>
            <a:r>
              <a:rPr lang="en-US" sz="800" dirty="0" smtClean="0"/>
              <a:t>1</a:t>
            </a:r>
          </a:p>
          <a:p>
            <a:pPr algn="l"/>
            <a:endParaRPr lang="en-US" dirty="0"/>
          </a:p>
          <a:p>
            <a:pPr algn="l"/>
            <a:endParaRPr lang="en-US" sz="800" dirty="0"/>
          </a:p>
          <a:p>
            <a:pPr algn="l">
              <a:buNone/>
            </a:pPr>
            <a:r>
              <a:rPr lang="en-US" sz="800" dirty="0" smtClean="0"/>
              <a:t>0.1</a:t>
            </a:r>
          </a:p>
          <a:p>
            <a:pPr algn="l"/>
            <a:endParaRPr lang="en-US" sz="1600" dirty="0"/>
          </a:p>
          <a:p>
            <a:pPr algn="l"/>
            <a:endParaRPr lang="en-US" sz="800" dirty="0"/>
          </a:p>
          <a:p>
            <a:pPr algn="l">
              <a:buNone/>
            </a:pPr>
            <a:r>
              <a:rPr lang="en-US" sz="800" dirty="0" smtClean="0"/>
              <a:t>0.01</a:t>
            </a:r>
            <a:endParaRPr lang="en-US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6802853" y="3693291"/>
            <a:ext cx="811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b="1" dirty="0" smtClean="0"/>
              <a:t>X (R</a:t>
            </a:r>
            <a:r>
              <a:rPr lang="en-US" sz="1000" b="1" baseline="-25000" dirty="0" smtClean="0"/>
              <a:t>E</a:t>
            </a:r>
            <a:r>
              <a:rPr lang="en-US" sz="1000" b="1" dirty="0" smtClean="0"/>
              <a:t>)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046684" y="2297529"/>
            <a:ext cx="811850" cy="246221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b="1" dirty="0"/>
              <a:t>Z</a:t>
            </a:r>
            <a:r>
              <a:rPr lang="en-US" sz="1000" b="1" dirty="0" smtClean="0"/>
              <a:t> (R</a:t>
            </a:r>
            <a:r>
              <a:rPr lang="en-US" sz="1000" b="1" baseline="-25000" dirty="0" smtClean="0"/>
              <a:t>E</a:t>
            </a:r>
            <a:r>
              <a:rPr lang="en-US" sz="1000" b="1" dirty="0" smtClean="0"/>
              <a:t>)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576558" y="3980816"/>
            <a:ext cx="452281" cy="2400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800" dirty="0" smtClean="0"/>
              <a:t>ratio</a:t>
            </a:r>
          </a:p>
          <a:p>
            <a:pPr algn="l">
              <a:buNone/>
            </a:pPr>
            <a:r>
              <a:rPr lang="en-US" sz="800" dirty="0" smtClean="0"/>
              <a:t>100</a:t>
            </a:r>
          </a:p>
          <a:p>
            <a:pPr algn="l"/>
            <a:endParaRPr lang="en-US" dirty="0" smtClean="0"/>
          </a:p>
          <a:p>
            <a:pPr algn="l"/>
            <a:endParaRPr lang="en-US" sz="800" dirty="0"/>
          </a:p>
          <a:p>
            <a:pPr algn="l">
              <a:buNone/>
            </a:pPr>
            <a:r>
              <a:rPr lang="en-US" sz="800" dirty="0" smtClean="0"/>
              <a:t>10</a:t>
            </a:r>
          </a:p>
          <a:p>
            <a:pPr algn="l"/>
            <a:endParaRPr lang="en-US" dirty="0"/>
          </a:p>
          <a:p>
            <a:pPr algn="l"/>
            <a:endParaRPr lang="en-US" sz="800" dirty="0"/>
          </a:p>
          <a:p>
            <a:pPr algn="l">
              <a:buNone/>
            </a:pPr>
            <a:r>
              <a:rPr lang="en-US" sz="800" dirty="0" smtClean="0"/>
              <a:t>1</a:t>
            </a:r>
          </a:p>
          <a:p>
            <a:pPr algn="l"/>
            <a:endParaRPr lang="en-US" dirty="0"/>
          </a:p>
          <a:p>
            <a:pPr algn="l"/>
            <a:endParaRPr lang="en-US" sz="800" dirty="0"/>
          </a:p>
          <a:p>
            <a:pPr algn="l">
              <a:buNone/>
            </a:pPr>
            <a:r>
              <a:rPr lang="en-US" sz="800" dirty="0" smtClean="0"/>
              <a:t>0.1</a:t>
            </a:r>
          </a:p>
          <a:p>
            <a:pPr algn="l"/>
            <a:endParaRPr lang="en-US" sz="1600" dirty="0"/>
          </a:p>
          <a:p>
            <a:pPr algn="l"/>
            <a:endParaRPr lang="en-US" sz="800" dirty="0"/>
          </a:p>
          <a:p>
            <a:pPr algn="l">
              <a:buNone/>
            </a:pPr>
            <a:r>
              <a:rPr lang="en-US" sz="800" dirty="0" smtClean="0"/>
              <a:t>0.01</a:t>
            </a:r>
            <a:endParaRPr lang="en-US" sz="800" dirty="0"/>
          </a:p>
        </p:txBody>
      </p:sp>
      <p:sp>
        <p:nvSpPr>
          <p:cNvPr id="23" name="TextBox 22"/>
          <p:cNvSpPr txBox="1"/>
          <p:nvPr/>
        </p:nvSpPr>
        <p:spPr>
          <a:xfrm>
            <a:off x="3561386" y="1205735"/>
            <a:ext cx="452281" cy="26161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800" dirty="0" smtClean="0"/>
              <a:t>ratio</a:t>
            </a:r>
          </a:p>
          <a:p>
            <a:pPr algn="l">
              <a:buNone/>
            </a:pPr>
            <a:r>
              <a:rPr lang="en-US" sz="800" dirty="0" smtClean="0"/>
              <a:t>100</a:t>
            </a:r>
          </a:p>
          <a:p>
            <a:pPr algn="l"/>
            <a:endParaRPr lang="en-US" sz="800" dirty="0" smtClean="0"/>
          </a:p>
          <a:p>
            <a:pPr algn="l"/>
            <a:endParaRPr lang="en-US" sz="1300" dirty="0" smtClean="0"/>
          </a:p>
          <a:p>
            <a:pPr algn="l"/>
            <a:endParaRPr lang="en-US" sz="800" dirty="0"/>
          </a:p>
          <a:p>
            <a:pPr algn="l">
              <a:buNone/>
            </a:pPr>
            <a:r>
              <a:rPr lang="en-US" sz="800" dirty="0" smtClean="0"/>
              <a:t>10</a:t>
            </a:r>
          </a:p>
          <a:p>
            <a:pPr algn="l"/>
            <a:endParaRPr lang="en-US" sz="800" dirty="0"/>
          </a:p>
          <a:p>
            <a:pPr algn="l"/>
            <a:endParaRPr lang="en-US" sz="1300" dirty="0"/>
          </a:p>
          <a:p>
            <a:pPr algn="l"/>
            <a:endParaRPr lang="en-US" sz="800" dirty="0"/>
          </a:p>
          <a:p>
            <a:pPr algn="l">
              <a:buNone/>
            </a:pPr>
            <a:r>
              <a:rPr lang="en-US" sz="800" dirty="0" smtClean="0"/>
              <a:t>1</a:t>
            </a:r>
          </a:p>
          <a:p>
            <a:pPr algn="l"/>
            <a:endParaRPr lang="en-US" sz="800" dirty="0"/>
          </a:p>
          <a:p>
            <a:pPr algn="l"/>
            <a:endParaRPr lang="en-US" sz="1300" dirty="0"/>
          </a:p>
          <a:p>
            <a:pPr algn="l"/>
            <a:endParaRPr lang="en-US" sz="800" dirty="0"/>
          </a:p>
          <a:p>
            <a:pPr algn="l">
              <a:buNone/>
            </a:pPr>
            <a:r>
              <a:rPr lang="en-US" sz="800" dirty="0" smtClean="0"/>
              <a:t>0.1</a:t>
            </a:r>
          </a:p>
          <a:p>
            <a:pPr algn="l"/>
            <a:endParaRPr lang="en-US" sz="800" dirty="0"/>
          </a:p>
          <a:p>
            <a:pPr algn="l"/>
            <a:endParaRPr lang="en-US" sz="1300" dirty="0"/>
          </a:p>
          <a:p>
            <a:pPr algn="l"/>
            <a:endParaRPr lang="en-US" sz="800" dirty="0"/>
          </a:p>
          <a:p>
            <a:pPr algn="l">
              <a:buNone/>
            </a:pPr>
            <a:r>
              <a:rPr lang="en-US" sz="800" dirty="0" smtClean="0"/>
              <a:t>0.01</a:t>
            </a:r>
            <a:endParaRPr lang="en-US" sz="800" dirty="0"/>
          </a:p>
        </p:txBody>
      </p:sp>
      <p:sp>
        <p:nvSpPr>
          <p:cNvPr id="24" name="TextBox 23"/>
          <p:cNvSpPr txBox="1"/>
          <p:nvPr/>
        </p:nvSpPr>
        <p:spPr>
          <a:xfrm>
            <a:off x="1577570" y="3443067"/>
            <a:ext cx="811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b="1" dirty="0" smtClean="0"/>
              <a:t>X (R</a:t>
            </a:r>
            <a:r>
              <a:rPr lang="en-US" sz="1000" b="1" baseline="-25000" dirty="0" smtClean="0"/>
              <a:t>E</a:t>
            </a:r>
            <a:r>
              <a:rPr lang="en-US" sz="1000" b="1" dirty="0" smtClean="0"/>
              <a:t>)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7761" y="2417028"/>
            <a:ext cx="811850" cy="246221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b="1" dirty="0"/>
              <a:t>Z</a:t>
            </a:r>
            <a:r>
              <a:rPr lang="en-US" sz="1000" b="1" dirty="0" smtClean="0"/>
              <a:t> (R</a:t>
            </a:r>
            <a:r>
              <a:rPr lang="en-US" sz="1000" b="1" baseline="-25000" dirty="0" smtClean="0"/>
              <a:t>E</a:t>
            </a:r>
            <a:r>
              <a:rPr lang="en-US" sz="1000" b="1" dirty="0" smtClean="0"/>
              <a:t>)</a:t>
            </a:r>
            <a:endParaRPr lang="en-US" sz="1400" b="1" dirty="0"/>
          </a:p>
        </p:txBody>
      </p:sp>
    </p:spTree>
    <p:extLst>
      <p:ext uri="{BB962C8B-B14F-4D97-AF65-F5344CB8AC3E}">
        <p14:creationId xmlns="" xmlns:p14="http://schemas.microsoft.com/office/powerpoint/2010/main" val="207501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0756" y="3844517"/>
            <a:ext cx="3662371" cy="27467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521" y="3922881"/>
            <a:ext cx="3668478" cy="27513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9548" y="1182697"/>
            <a:ext cx="3653579" cy="2740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028" y="1270370"/>
            <a:ext cx="3653578" cy="2740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>
                <a:solidFill>
                  <a:schemeClr val="tx1"/>
                </a:solidFill>
              </a:rPr>
              <a:t>AP9-to-AP8 flux ratio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10663" y="2458627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1 MeV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4902" y="4948535"/>
            <a:ext cx="1245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0 MeV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1194" y="6297156"/>
            <a:ext cx="811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b="1" dirty="0" smtClean="0"/>
              <a:t>X (R</a:t>
            </a:r>
            <a:r>
              <a:rPr lang="en-US" sz="1000" b="1" baseline="-25000" dirty="0" smtClean="0"/>
              <a:t>E</a:t>
            </a:r>
            <a:r>
              <a:rPr lang="en-US" sz="1000" b="1" dirty="0" smtClean="0"/>
              <a:t>)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5161" y="5086026"/>
            <a:ext cx="811850" cy="246221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b="1" dirty="0"/>
              <a:t>Z</a:t>
            </a:r>
            <a:r>
              <a:rPr lang="en-US" sz="1000" b="1" dirty="0" smtClean="0"/>
              <a:t> (R</a:t>
            </a:r>
            <a:r>
              <a:rPr lang="en-US" sz="1000" b="1" baseline="-25000" dirty="0" smtClean="0"/>
              <a:t>E</a:t>
            </a:r>
            <a:r>
              <a:rPr lang="en-US" sz="1000" b="1" dirty="0" smtClean="0"/>
              <a:t>)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357718" y="1328845"/>
            <a:ext cx="452281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800" dirty="0" smtClean="0"/>
              <a:t>ratio</a:t>
            </a:r>
          </a:p>
          <a:p>
            <a:pPr algn="l">
              <a:buNone/>
            </a:pPr>
            <a:r>
              <a:rPr lang="en-US" sz="800" dirty="0" smtClean="0"/>
              <a:t>100</a:t>
            </a:r>
          </a:p>
          <a:p>
            <a:pPr algn="l"/>
            <a:endParaRPr lang="en-US" sz="1600" dirty="0" smtClean="0"/>
          </a:p>
          <a:p>
            <a:pPr algn="l"/>
            <a:endParaRPr lang="en-US" sz="800" dirty="0"/>
          </a:p>
          <a:p>
            <a:pPr algn="l">
              <a:buNone/>
            </a:pPr>
            <a:r>
              <a:rPr lang="en-US" sz="800" dirty="0" smtClean="0"/>
              <a:t>10</a:t>
            </a:r>
          </a:p>
          <a:p>
            <a:pPr algn="l"/>
            <a:endParaRPr lang="en-US" sz="1600" dirty="0"/>
          </a:p>
          <a:p>
            <a:pPr algn="l"/>
            <a:endParaRPr lang="en-US" sz="800" dirty="0"/>
          </a:p>
          <a:p>
            <a:pPr algn="l">
              <a:buNone/>
            </a:pPr>
            <a:r>
              <a:rPr lang="en-US" sz="800" dirty="0" smtClean="0"/>
              <a:t>1</a:t>
            </a:r>
          </a:p>
          <a:p>
            <a:pPr algn="l"/>
            <a:endParaRPr lang="en-US" sz="1600" dirty="0"/>
          </a:p>
          <a:p>
            <a:pPr algn="l"/>
            <a:endParaRPr lang="en-US" sz="800" dirty="0"/>
          </a:p>
          <a:p>
            <a:pPr algn="l">
              <a:buNone/>
            </a:pPr>
            <a:r>
              <a:rPr lang="en-US" sz="800" dirty="0" smtClean="0"/>
              <a:t>0.1</a:t>
            </a:r>
          </a:p>
          <a:p>
            <a:pPr algn="l"/>
            <a:endParaRPr lang="en-US" sz="1600" dirty="0"/>
          </a:p>
          <a:p>
            <a:pPr algn="l"/>
            <a:endParaRPr lang="en-US" sz="800" dirty="0"/>
          </a:p>
          <a:p>
            <a:pPr algn="l">
              <a:buNone/>
            </a:pPr>
            <a:r>
              <a:rPr lang="en-US" sz="800" dirty="0" smtClean="0"/>
              <a:t>0.01</a:t>
            </a:r>
            <a:endParaRPr lang="en-US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1533610" y="3618907"/>
            <a:ext cx="811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b="1" dirty="0" smtClean="0"/>
              <a:t>X (R</a:t>
            </a:r>
            <a:r>
              <a:rPr lang="en-US" sz="1000" b="1" baseline="-25000" dirty="0" smtClean="0"/>
              <a:t>E</a:t>
            </a:r>
            <a:r>
              <a:rPr lang="en-US" sz="1000" b="1" dirty="0" smtClean="0"/>
              <a:t>)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4137" y="2417028"/>
            <a:ext cx="811850" cy="246221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b="1" dirty="0"/>
              <a:t>Z</a:t>
            </a:r>
            <a:r>
              <a:rPr lang="en-US" sz="1000" b="1" dirty="0" smtClean="0"/>
              <a:t> (R</a:t>
            </a:r>
            <a:r>
              <a:rPr lang="en-US" sz="1000" b="1" baseline="-25000" dirty="0" smtClean="0"/>
              <a:t>E</a:t>
            </a:r>
            <a:r>
              <a:rPr lang="en-US" sz="1000" b="1" dirty="0" smtClean="0"/>
              <a:t>)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378835" y="4010554"/>
            <a:ext cx="452281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800" dirty="0" smtClean="0"/>
              <a:t>ratio</a:t>
            </a:r>
          </a:p>
          <a:p>
            <a:pPr algn="l">
              <a:buNone/>
            </a:pPr>
            <a:r>
              <a:rPr lang="en-US" sz="800" dirty="0" smtClean="0"/>
              <a:t>100</a:t>
            </a:r>
          </a:p>
          <a:p>
            <a:pPr algn="l"/>
            <a:endParaRPr lang="en-US" sz="1600" dirty="0" smtClean="0"/>
          </a:p>
          <a:p>
            <a:pPr algn="l"/>
            <a:endParaRPr lang="en-US" sz="800" dirty="0"/>
          </a:p>
          <a:p>
            <a:pPr algn="l">
              <a:buNone/>
            </a:pPr>
            <a:r>
              <a:rPr lang="en-US" sz="800" dirty="0" smtClean="0"/>
              <a:t>10</a:t>
            </a:r>
          </a:p>
          <a:p>
            <a:pPr algn="l"/>
            <a:endParaRPr lang="en-US" sz="1600" dirty="0"/>
          </a:p>
          <a:p>
            <a:pPr algn="l"/>
            <a:endParaRPr lang="en-US" sz="800" dirty="0"/>
          </a:p>
          <a:p>
            <a:pPr algn="l">
              <a:buNone/>
            </a:pPr>
            <a:r>
              <a:rPr lang="en-US" sz="800" dirty="0" smtClean="0"/>
              <a:t>1</a:t>
            </a:r>
          </a:p>
          <a:p>
            <a:pPr algn="l"/>
            <a:endParaRPr lang="en-US" sz="1600" dirty="0"/>
          </a:p>
          <a:p>
            <a:pPr algn="l"/>
            <a:endParaRPr lang="en-US" sz="800" dirty="0"/>
          </a:p>
          <a:p>
            <a:pPr algn="l">
              <a:buNone/>
            </a:pPr>
            <a:r>
              <a:rPr lang="en-US" sz="800" dirty="0" smtClean="0"/>
              <a:t>0.1</a:t>
            </a:r>
          </a:p>
          <a:p>
            <a:pPr algn="l"/>
            <a:endParaRPr lang="en-US" sz="1600" dirty="0"/>
          </a:p>
          <a:p>
            <a:pPr algn="l"/>
            <a:endParaRPr lang="en-US" sz="800" dirty="0"/>
          </a:p>
          <a:p>
            <a:pPr algn="l">
              <a:buNone/>
            </a:pPr>
            <a:r>
              <a:rPr lang="en-US" sz="800" dirty="0" smtClean="0"/>
              <a:t>0.01</a:t>
            </a:r>
            <a:endParaRPr lang="en-US" sz="800" dirty="0"/>
          </a:p>
        </p:txBody>
      </p:sp>
      <p:sp>
        <p:nvSpPr>
          <p:cNvPr id="22" name="TextBox 21"/>
          <p:cNvSpPr txBox="1"/>
          <p:nvPr/>
        </p:nvSpPr>
        <p:spPr>
          <a:xfrm>
            <a:off x="8398576" y="3944894"/>
            <a:ext cx="452281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800" dirty="0" smtClean="0"/>
              <a:t>ratio</a:t>
            </a:r>
          </a:p>
          <a:p>
            <a:pPr algn="l">
              <a:buNone/>
            </a:pPr>
            <a:r>
              <a:rPr lang="en-US" sz="800" dirty="0" smtClean="0"/>
              <a:t>100</a:t>
            </a:r>
          </a:p>
          <a:p>
            <a:pPr algn="l"/>
            <a:endParaRPr lang="en-US" sz="1600" dirty="0" smtClean="0"/>
          </a:p>
          <a:p>
            <a:pPr algn="l"/>
            <a:endParaRPr lang="en-US" sz="800" dirty="0"/>
          </a:p>
          <a:p>
            <a:pPr algn="l">
              <a:buNone/>
            </a:pPr>
            <a:r>
              <a:rPr lang="en-US" sz="800" dirty="0" smtClean="0"/>
              <a:t>10</a:t>
            </a:r>
          </a:p>
          <a:p>
            <a:pPr algn="l"/>
            <a:endParaRPr lang="en-US" sz="1600" dirty="0"/>
          </a:p>
          <a:p>
            <a:pPr algn="l"/>
            <a:endParaRPr lang="en-US" sz="800" dirty="0"/>
          </a:p>
          <a:p>
            <a:pPr algn="l">
              <a:buNone/>
            </a:pPr>
            <a:r>
              <a:rPr lang="en-US" sz="800" dirty="0" smtClean="0"/>
              <a:t>1</a:t>
            </a:r>
          </a:p>
          <a:p>
            <a:pPr algn="l"/>
            <a:endParaRPr lang="en-US" sz="1600" dirty="0"/>
          </a:p>
          <a:p>
            <a:pPr algn="l"/>
            <a:endParaRPr lang="en-US" sz="800" dirty="0"/>
          </a:p>
          <a:p>
            <a:pPr algn="l">
              <a:buNone/>
            </a:pPr>
            <a:r>
              <a:rPr lang="en-US" sz="800" dirty="0" smtClean="0"/>
              <a:t>0.1</a:t>
            </a:r>
          </a:p>
          <a:p>
            <a:pPr algn="l"/>
            <a:endParaRPr lang="en-US" sz="1600" dirty="0"/>
          </a:p>
          <a:p>
            <a:pPr algn="l"/>
            <a:endParaRPr lang="en-US" sz="800" dirty="0"/>
          </a:p>
          <a:p>
            <a:pPr algn="l">
              <a:buNone/>
            </a:pPr>
            <a:r>
              <a:rPr lang="en-US" sz="800" dirty="0" smtClean="0"/>
              <a:t>0.01</a:t>
            </a:r>
            <a:endParaRPr lang="en-US" sz="800" dirty="0"/>
          </a:p>
        </p:txBody>
      </p:sp>
      <p:sp>
        <p:nvSpPr>
          <p:cNvPr id="23" name="TextBox 22"/>
          <p:cNvSpPr txBox="1"/>
          <p:nvPr/>
        </p:nvSpPr>
        <p:spPr>
          <a:xfrm>
            <a:off x="6512986" y="6231636"/>
            <a:ext cx="811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b="1" dirty="0" smtClean="0"/>
              <a:t>X (R</a:t>
            </a:r>
            <a:r>
              <a:rPr lang="en-US" sz="1000" b="1" baseline="-25000" dirty="0" smtClean="0"/>
              <a:t>E</a:t>
            </a:r>
            <a:r>
              <a:rPr lang="en-US" sz="1000" b="1" dirty="0" smtClean="0"/>
              <a:t>)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084996" y="5010079"/>
            <a:ext cx="811850" cy="246221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b="1" dirty="0"/>
              <a:t>Z</a:t>
            </a:r>
            <a:r>
              <a:rPr lang="en-US" sz="1000" b="1" dirty="0" smtClean="0"/>
              <a:t> (R</a:t>
            </a:r>
            <a:r>
              <a:rPr lang="en-US" sz="1000" b="1" baseline="-25000" dirty="0" smtClean="0"/>
              <a:t>E</a:t>
            </a:r>
            <a:r>
              <a:rPr lang="en-US" sz="1000" b="1" dirty="0" smtClean="0"/>
              <a:t>)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8398575" y="1287092"/>
            <a:ext cx="452281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800" dirty="0" smtClean="0"/>
              <a:t>ratio</a:t>
            </a:r>
          </a:p>
          <a:p>
            <a:pPr algn="l">
              <a:buNone/>
            </a:pPr>
            <a:r>
              <a:rPr lang="en-US" sz="800" dirty="0" smtClean="0"/>
              <a:t>100</a:t>
            </a:r>
          </a:p>
          <a:p>
            <a:pPr algn="l"/>
            <a:endParaRPr lang="en-US" sz="1600" dirty="0" smtClean="0"/>
          </a:p>
          <a:p>
            <a:pPr algn="l"/>
            <a:endParaRPr lang="en-US" sz="800" dirty="0"/>
          </a:p>
          <a:p>
            <a:pPr algn="l">
              <a:buNone/>
            </a:pPr>
            <a:r>
              <a:rPr lang="en-US" sz="800" dirty="0" smtClean="0"/>
              <a:t>10</a:t>
            </a:r>
          </a:p>
          <a:p>
            <a:pPr algn="l"/>
            <a:endParaRPr lang="en-US" sz="1600" dirty="0"/>
          </a:p>
          <a:p>
            <a:pPr algn="l"/>
            <a:endParaRPr lang="en-US" sz="800" dirty="0"/>
          </a:p>
          <a:p>
            <a:pPr algn="l">
              <a:buNone/>
            </a:pPr>
            <a:r>
              <a:rPr lang="en-US" sz="800" dirty="0" smtClean="0"/>
              <a:t>1</a:t>
            </a:r>
          </a:p>
          <a:p>
            <a:pPr algn="l"/>
            <a:endParaRPr lang="en-US" sz="1600" dirty="0"/>
          </a:p>
          <a:p>
            <a:pPr algn="l"/>
            <a:endParaRPr lang="en-US" sz="800" dirty="0"/>
          </a:p>
          <a:p>
            <a:pPr algn="l">
              <a:buNone/>
            </a:pPr>
            <a:r>
              <a:rPr lang="en-US" sz="800" dirty="0" smtClean="0"/>
              <a:t>0.1</a:t>
            </a:r>
          </a:p>
          <a:p>
            <a:pPr algn="l"/>
            <a:endParaRPr lang="en-US" sz="1600" dirty="0"/>
          </a:p>
          <a:p>
            <a:pPr algn="l"/>
            <a:endParaRPr lang="en-US" sz="800" dirty="0"/>
          </a:p>
          <a:p>
            <a:pPr algn="l">
              <a:buNone/>
            </a:pPr>
            <a:r>
              <a:rPr lang="en-US" sz="800" dirty="0" smtClean="0"/>
              <a:t>0.01</a:t>
            </a:r>
            <a:endParaRPr lang="en-US" sz="800" dirty="0"/>
          </a:p>
        </p:txBody>
      </p:sp>
      <p:sp>
        <p:nvSpPr>
          <p:cNvPr id="26" name="TextBox 25"/>
          <p:cNvSpPr txBox="1"/>
          <p:nvPr/>
        </p:nvSpPr>
        <p:spPr>
          <a:xfrm>
            <a:off x="6512920" y="3535282"/>
            <a:ext cx="811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b="1" dirty="0" smtClean="0"/>
              <a:t>X (R</a:t>
            </a:r>
            <a:r>
              <a:rPr lang="en-US" sz="1000" b="1" baseline="-25000" dirty="0" smtClean="0"/>
              <a:t>E</a:t>
            </a:r>
            <a:r>
              <a:rPr lang="en-US" sz="1000" b="1" dirty="0" smtClean="0"/>
              <a:t>)</a:t>
            </a:r>
            <a:endParaRPr 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046887" y="2324152"/>
            <a:ext cx="811850" cy="246221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b="1" dirty="0"/>
              <a:t>Z</a:t>
            </a:r>
            <a:r>
              <a:rPr lang="en-US" sz="1000" b="1" dirty="0" smtClean="0"/>
              <a:t> (R</a:t>
            </a:r>
            <a:r>
              <a:rPr lang="en-US" sz="1000" b="1" baseline="-25000" dirty="0" smtClean="0"/>
              <a:t>E</a:t>
            </a:r>
            <a:r>
              <a:rPr lang="en-US" sz="1000" b="1" dirty="0" smtClean="0"/>
              <a:t>)</a:t>
            </a:r>
            <a:endParaRPr lang="en-US" sz="1400" b="1" dirty="0"/>
          </a:p>
        </p:txBody>
      </p:sp>
    </p:spTree>
    <p:extLst>
      <p:ext uri="{BB962C8B-B14F-4D97-AF65-F5344CB8AC3E}">
        <p14:creationId xmlns="" xmlns:p14="http://schemas.microsoft.com/office/powerpoint/2010/main" val="90708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Version 1.20 </a:t>
            </a:r>
            <a:r>
              <a:rPr lang="en-US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Software Updates</a:t>
            </a:r>
            <a:endParaRPr lang="en-US" sz="3200" b="1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204788" y="1318487"/>
            <a:ext cx="4056128" cy="5167153"/>
          </a:xfrm>
        </p:spPr>
        <p:txBody>
          <a:bodyPr/>
          <a:lstStyle/>
          <a:p>
            <a:pPr marL="282575" indent="-282575" defTabSz="457200" eaLnBrk="1" hangingPunct="1">
              <a:spcBef>
                <a:spcPts val="6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Feature improvements</a:t>
            </a:r>
          </a:p>
          <a:p>
            <a:pPr marL="682625" lvl="1" indent="-282575" defTabSz="457200" eaLnBrk="1" hangingPunct="1">
              <a:spcBef>
                <a:spcPts val="6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More options for orbit element input and coordinates</a:t>
            </a:r>
          </a:p>
          <a:p>
            <a:pPr marL="682625" lvl="1" indent="-282575" defTabSz="457200" eaLnBrk="1" hangingPunct="1">
              <a:spcBef>
                <a:spcPts val="6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Third party developers guide (available now)</a:t>
            </a:r>
          </a:p>
          <a:p>
            <a:pPr marL="682625" lvl="1" indent="-282575" defTabSz="457200" eaLnBrk="1" hangingPunct="1">
              <a:spcBef>
                <a:spcPts val="60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Pitch angle tool—make internal pitch angle calculations accessible to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users</a:t>
            </a:r>
          </a:p>
          <a:p>
            <a:pPr marL="682625" lvl="1" indent="-282575" defTabSz="457200" eaLnBrk="1" hangingPunct="1">
              <a:spcBef>
                <a:spcPts val="6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Easy extraction of adiabatic invariant coordinates</a:t>
            </a:r>
          </a:p>
          <a:p>
            <a:pPr marL="682625" lvl="1" indent="-282575" defTabSz="457200" eaLnBrk="1" hangingPunct="1">
              <a:spcBef>
                <a:spcPts val="6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Improved error messages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Ae9_Ap9_SPM_Users_Guid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1974" y="1381341"/>
            <a:ext cx="4156785" cy="45104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499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solidFill>
                  <a:schemeClr val="tx1"/>
                </a:solidFill>
              </a:rPr>
              <a:t>Known </a:t>
            </a:r>
            <a:r>
              <a:rPr lang="en-US" i="0" dirty="0" smtClean="0">
                <a:solidFill>
                  <a:schemeClr val="tx1"/>
                </a:solidFill>
              </a:rPr>
              <a:t>Issues—V1.0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419226"/>
            <a:ext cx="8610600" cy="4447658"/>
          </a:xfrm>
        </p:spPr>
        <p:txBody>
          <a:bodyPr>
            <a:normAutofit lnSpcReduction="10000"/>
          </a:bodyPr>
          <a:lstStyle/>
          <a:p>
            <a:pPr marL="166688" indent="-166688">
              <a:spcBef>
                <a:spcPts val="600"/>
              </a:spcBef>
              <a:buFont typeface="Arial" charset="0"/>
              <a:buChar char="•"/>
            </a:pPr>
            <a:r>
              <a:rPr lang="en-US" sz="1600" b="1" dirty="0"/>
              <a:t>No reliable data for inner zone electrons at lower energy (&lt;~ 600 keV)</a:t>
            </a:r>
          </a:p>
          <a:p>
            <a:pPr marL="339725" lvl="1" indent="-166688">
              <a:spcBef>
                <a:spcPts val="600"/>
              </a:spcBef>
              <a:buFont typeface="Arial" charset="0"/>
              <a:buChar char="–"/>
            </a:pPr>
            <a:r>
              <a:rPr lang="en-US" sz="1400" b="1" dirty="0"/>
              <a:t>Spectral and spatial extrapolation can lead to large deviations (e.g., comparison to POES and DEMETER data)</a:t>
            </a:r>
          </a:p>
          <a:p>
            <a:pPr marL="339725" lvl="1" indent="-166688">
              <a:spcBef>
                <a:spcPts val="600"/>
              </a:spcBef>
              <a:buFont typeface="Arial" charset="0"/>
              <a:buChar char="–"/>
            </a:pPr>
            <a:r>
              <a:rPr lang="en-US" sz="1400" b="1" dirty="0"/>
              <a:t>No worse than AE8</a:t>
            </a:r>
          </a:p>
          <a:p>
            <a:pPr marL="166688" indent="-166688">
              <a:spcBef>
                <a:spcPts val="600"/>
              </a:spcBef>
              <a:buFont typeface="Arial" charset="0"/>
              <a:buChar char="•"/>
            </a:pPr>
            <a:r>
              <a:rPr lang="en-US" sz="1600" b="1" dirty="0"/>
              <a:t>No data for high energy protons (&gt; </a:t>
            </a:r>
            <a:r>
              <a:rPr lang="en-US" sz="1600" b="1" dirty="0" smtClean="0"/>
              <a:t>200 </a:t>
            </a:r>
            <a:r>
              <a:rPr lang="en-US" sz="1600" b="1" dirty="0"/>
              <a:t>MeV)</a:t>
            </a:r>
          </a:p>
          <a:p>
            <a:pPr marL="339725" lvl="1" indent="-166688">
              <a:spcBef>
                <a:spcPts val="600"/>
              </a:spcBef>
              <a:buFont typeface="Arial" charset="0"/>
              <a:buChar char="–"/>
            </a:pPr>
            <a:r>
              <a:rPr lang="en-US" sz="1400" b="1" dirty="0">
                <a:sym typeface="Symbol" pitchFamily="18" charset="2"/>
              </a:rPr>
              <a:t>No data – spectra are </a:t>
            </a:r>
            <a:r>
              <a:rPr lang="en-US" sz="1400" b="1" dirty="0" smtClean="0">
                <a:sym typeface="Symbol" pitchFamily="18" charset="2"/>
              </a:rPr>
              <a:t>extrapolated based on physical models</a:t>
            </a:r>
            <a:endParaRPr lang="en-US" sz="1400" b="1" dirty="0">
              <a:sym typeface="Symbol" pitchFamily="18" charset="2"/>
            </a:endParaRPr>
          </a:p>
          <a:p>
            <a:pPr marL="339725" lvl="1" indent="-166688">
              <a:spcBef>
                <a:spcPts val="600"/>
              </a:spcBef>
              <a:buFont typeface="Arial" charset="0"/>
              <a:buChar char="–"/>
            </a:pPr>
            <a:r>
              <a:rPr lang="en-US" sz="1400" b="1" dirty="0">
                <a:sym typeface="Symbol" pitchFamily="18" charset="2"/>
              </a:rPr>
              <a:t>The primary reason for flying the Relativistic Proton Spectrometer (RPS) on the Van Allen Probes</a:t>
            </a:r>
            <a:endParaRPr lang="en-US" sz="1400" b="1" dirty="0"/>
          </a:p>
          <a:p>
            <a:pPr marL="166688" lvl="0" indent="-166688">
              <a:spcBef>
                <a:spcPts val="600"/>
              </a:spcBef>
              <a:buFont typeface="Arial" charset="0"/>
              <a:buChar char="•"/>
            </a:pPr>
            <a:r>
              <a:rPr lang="en-US" sz="1600" b="1" dirty="0">
                <a:solidFill>
                  <a:srgbClr val="000000"/>
                </a:solidFill>
              </a:rPr>
              <a:t>SPMO (plasma oxygen) and SPME (plasma electron) have small errors which do not reflect the uncertainty in the measurements</a:t>
            </a:r>
          </a:p>
          <a:p>
            <a:pPr marL="342900" lvl="1" indent="-165100">
              <a:spcBef>
                <a:spcPts val="600"/>
              </a:spcBef>
              <a:buFont typeface="Arial" pitchFamily="34" charset="0"/>
              <a:buChar char="–"/>
            </a:pPr>
            <a:r>
              <a:rPr lang="en-US" sz="1400" b="1" dirty="0">
                <a:solidFill>
                  <a:srgbClr val="000000"/>
                </a:solidFill>
              </a:rPr>
              <a:t>Not much data (one instrument) with uncorrelated errors</a:t>
            </a:r>
          </a:p>
          <a:p>
            <a:pPr marL="342900" lvl="1" indent="-165100">
              <a:spcBef>
                <a:spcPts val="600"/>
              </a:spcBef>
              <a:buFont typeface="Arial" pitchFamily="34" charset="0"/>
              <a:buChar char="–"/>
            </a:pPr>
            <a:r>
              <a:rPr lang="en-US" sz="1400" b="1" dirty="0">
                <a:solidFill>
                  <a:srgbClr val="000000"/>
                </a:solidFill>
              </a:rPr>
              <a:t>Spectral smoothness was imposed at the expense of clamping the error bar</a:t>
            </a:r>
          </a:p>
          <a:p>
            <a:pPr marL="166688" lvl="0" indent="-166688">
              <a:spcBef>
                <a:spcPts val="600"/>
              </a:spcBef>
              <a:buFont typeface="Arial" charset="0"/>
              <a:buChar char="•"/>
            </a:pPr>
            <a:r>
              <a:rPr lang="en-US" sz="1600" b="1" dirty="0">
                <a:solidFill>
                  <a:srgbClr val="000000"/>
                </a:solidFill>
              </a:rPr>
              <a:t>Error in the primary variables </a:t>
            </a:r>
            <a:r>
              <a:rPr lang="en-US" sz="1600" b="1" dirty="0">
                <a:solidFill>
                  <a:srgbClr val="000000"/>
                </a:solidFill>
                <a:sym typeface="Symbol"/>
              </a:rPr>
              <a:t></a:t>
            </a:r>
            <a:r>
              <a:rPr lang="en-US" sz="1600" b="1" baseline="-25000" dirty="0">
                <a:solidFill>
                  <a:srgbClr val="000000"/>
                </a:solidFill>
                <a:sym typeface="Symbol"/>
              </a:rPr>
              <a:t>1</a:t>
            </a:r>
            <a:r>
              <a:rPr lang="en-US" sz="1600" b="1" dirty="0">
                <a:solidFill>
                  <a:srgbClr val="000000"/>
                </a:solidFill>
                <a:sym typeface="Symbol"/>
              </a:rPr>
              <a:t> (log 50</a:t>
            </a:r>
            <a:r>
              <a:rPr lang="en-US" sz="1600" b="1" baseline="30000" dirty="0">
                <a:solidFill>
                  <a:srgbClr val="000000"/>
                </a:solidFill>
                <a:sym typeface="Symbol"/>
              </a:rPr>
              <a:t>th</a:t>
            </a:r>
            <a:r>
              <a:rPr lang="en-US" sz="1600" b="1" dirty="0">
                <a:solidFill>
                  <a:srgbClr val="000000"/>
                </a:solidFill>
                <a:sym typeface="Symbol"/>
              </a:rPr>
              <a:t> percentile) </a:t>
            </a:r>
            <a:r>
              <a:rPr lang="en-US" sz="1600" b="1" dirty="0">
                <a:sym typeface="Symbol"/>
              </a:rPr>
              <a:t>and </a:t>
            </a:r>
            <a:r>
              <a:rPr lang="en-US" sz="1600" b="1" baseline="-25000" dirty="0">
                <a:sym typeface="Symbol"/>
              </a:rPr>
              <a:t>2</a:t>
            </a:r>
            <a:r>
              <a:rPr lang="en-US" sz="1600" b="1" dirty="0">
                <a:sym typeface="Symbol"/>
              </a:rPr>
              <a:t> (log 95</a:t>
            </a:r>
            <a:r>
              <a:rPr lang="en-US" sz="1600" b="1" baseline="30000" dirty="0">
                <a:sym typeface="Symbol"/>
              </a:rPr>
              <a:t>th</a:t>
            </a:r>
            <a:r>
              <a:rPr lang="en-US" sz="1600" b="1" dirty="0">
                <a:sym typeface="Symbol"/>
              </a:rPr>
              <a:t>-50</a:t>
            </a:r>
            <a:r>
              <a:rPr lang="en-US" sz="1600" b="1" baseline="30000" dirty="0">
                <a:sym typeface="Symbol"/>
              </a:rPr>
              <a:t>th</a:t>
            </a:r>
            <a:r>
              <a:rPr lang="en-US" sz="1600" b="1" dirty="0">
                <a:sym typeface="Symbol"/>
              </a:rPr>
              <a:t> percentile) capped </a:t>
            </a:r>
            <a:r>
              <a:rPr lang="en-US" sz="1600" b="1" dirty="0">
                <a:solidFill>
                  <a:srgbClr val="000000"/>
                </a:solidFill>
                <a:sym typeface="Symbol"/>
              </a:rPr>
              <a:t>at factor of 100 (electrons) and 10 (protons)</a:t>
            </a:r>
          </a:p>
          <a:p>
            <a:pPr marL="342900" lvl="1" indent="-165100">
              <a:spcBef>
                <a:spcPts val="600"/>
              </a:spcBef>
              <a:buFont typeface="Arial" pitchFamily="34" charset="0"/>
              <a:buChar char="–"/>
            </a:pPr>
            <a:r>
              <a:rPr lang="en-US" sz="1400" b="1" dirty="0">
                <a:solidFill>
                  <a:srgbClr val="000000"/>
                </a:solidFill>
                <a:sym typeface="Symbol"/>
              </a:rPr>
              <a:t>Large variations in these quantities can quickly lead to obviously unrealistic variations in fluxes derived from our assumed non-Gaussian distributions</a:t>
            </a:r>
          </a:p>
          <a:p>
            <a:pPr marL="342900" lvl="1" indent="-165100">
              <a:spcBef>
                <a:spcPts val="600"/>
              </a:spcBef>
              <a:buFont typeface="Arial" pitchFamily="34" charset="0"/>
              <a:buChar char="–"/>
            </a:pPr>
            <a:r>
              <a:rPr lang="en-US" sz="1400" b="1" dirty="0">
                <a:solidFill>
                  <a:srgbClr val="000000"/>
                </a:solidFill>
                <a:sym typeface="Symbol"/>
              </a:rPr>
              <a:t>Does not limit representation of space weather variation which </a:t>
            </a:r>
            <a:r>
              <a:rPr lang="en-US" sz="1400" b="1" dirty="0">
                <a:sym typeface="Symbol"/>
              </a:rPr>
              <a:t>is captured in </a:t>
            </a:r>
            <a:r>
              <a:rPr lang="en-US" sz="1400" b="1" baseline="-25000" dirty="0">
                <a:sym typeface="Symbol"/>
              </a:rPr>
              <a:t>2</a:t>
            </a:r>
            <a:r>
              <a:rPr lang="en-US" sz="1400" b="1" dirty="0">
                <a:sym typeface="Symbol"/>
              </a:rPr>
              <a:t> (95</a:t>
            </a:r>
            <a:r>
              <a:rPr lang="en-US" sz="1400" b="1" baseline="30000" dirty="0">
                <a:sym typeface="Symbol"/>
              </a:rPr>
              <a:t>th</a:t>
            </a:r>
            <a:r>
              <a:rPr lang="en-US" sz="1400" b="1" dirty="0">
                <a:sym typeface="Symbol"/>
              </a:rPr>
              <a:t> %)</a:t>
            </a:r>
            <a:endParaRPr lang="en-US" sz="1400" b="1" dirty="0"/>
          </a:p>
          <a:p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 bwMode="auto">
          <a:xfrm>
            <a:off x="764391" y="5866883"/>
            <a:ext cx="7589878" cy="671819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 smtClean="0">
                <a:latin typeface="+mn-lt"/>
                <a:cs typeface="+mn-cs"/>
              </a:rPr>
              <a:t>RBSP/Van Allen Probe data will be incorporated into V2.0 and should address many of the V1.0 deficiencies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749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>
                <a:solidFill>
                  <a:schemeClr val="tx1"/>
                </a:solidFill>
              </a:rPr>
              <a:t>International Collaboration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Boulder workshop October 2012</a:t>
            </a:r>
          </a:p>
          <a:p>
            <a:pPr lvl="1"/>
            <a:r>
              <a:rPr lang="en-US" dirty="0" smtClean="0"/>
              <a:t>Proposed AE9/AP9/SPM as an ISO standard</a:t>
            </a:r>
          </a:p>
          <a:p>
            <a:pPr lvl="1"/>
            <a:r>
              <a:rPr lang="en-US" dirty="0" smtClean="0"/>
              <a:t>Initiated participation from ESA, Russia, Japan</a:t>
            </a:r>
          </a:p>
          <a:p>
            <a:r>
              <a:rPr lang="en-US" dirty="0" smtClean="0"/>
              <a:t>Santorini Workshop June 2013</a:t>
            </a:r>
          </a:p>
          <a:p>
            <a:r>
              <a:rPr lang="en-US" dirty="0" smtClean="0"/>
              <a:t>Azur data</a:t>
            </a:r>
          </a:p>
          <a:p>
            <a:pPr lvl="1"/>
            <a:r>
              <a:rPr lang="en-US" dirty="0" smtClean="0"/>
              <a:t>Obtained data set from Daniel </a:t>
            </a:r>
            <a:r>
              <a:rPr lang="en-US" dirty="0"/>
              <a:t>Heynderickx</a:t>
            </a:r>
            <a:endParaRPr lang="en-US" dirty="0" smtClean="0"/>
          </a:p>
          <a:p>
            <a:pPr lvl="1"/>
            <a:r>
              <a:rPr lang="en-US" dirty="0" smtClean="0"/>
              <a:t>Will be incorporated into next release</a:t>
            </a:r>
          </a:p>
          <a:p>
            <a:r>
              <a:rPr lang="en-US" dirty="0" smtClean="0"/>
              <a:t>SPENVIS</a:t>
            </a:r>
          </a:p>
          <a:p>
            <a:r>
              <a:rPr lang="en-US" dirty="0" smtClean="0"/>
              <a:t>We invite additional collaboration</a:t>
            </a:r>
          </a:p>
          <a:p>
            <a:pPr lvl="1"/>
            <a:r>
              <a:rPr lang="en-US" dirty="0" smtClean="0"/>
              <a:t>New data sets</a:t>
            </a:r>
          </a:p>
          <a:p>
            <a:pPr lvl="1"/>
            <a:r>
              <a:rPr lang="en-US" dirty="0" smtClean="0"/>
              <a:t>Additional applications &amp; functionality</a:t>
            </a:r>
          </a:p>
          <a:p>
            <a:r>
              <a:rPr lang="en-US" dirty="0" smtClean="0"/>
              <a:t>International collaboration on future updates, (as with IGRF, IRI)</a:t>
            </a:r>
          </a:p>
          <a:p>
            <a:r>
              <a:rPr lang="en-US" dirty="0" smtClean="0"/>
              <a:t>A new name: </a:t>
            </a:r>
          </a:p>
          <a:p>
            <a:pPr lvl="1"/>
            <a:r>
              <a:rPr lang="en-US" b="1" dirty="0" smtClean="0"/>
              <a:t>IRENE</a:t>
            </a:r>
            <a:r>
              <a:rPr lang="en-US" dirty="0" smtClean="0"/>
              <a:t> -- </a:t>
            </a:r>
            <a:r>
              <a:rPr lang="en-US" b="1" dirty="0" smtClean="0"/>
              <a:t>I</a:t>
            </a:r>
            <a:r>
              <a:rPr lang="en-US" dirty="0" smtClean="0"/>
              <a:t>nternational </a:t>
            </a:r>
            <a:r>
              <a:rPr lang="en-US" b="1" dirty="0"/>
              <a:t>R</a:t>
            </a:r>
            <a:r>
              <a:rPr lang="en-US" dirty="0"/>
              <a:t>adiation </a:t>
            </a:r>
            <a:r>
              <a:rPr lang="en-US" b="1" dirty="0"/>
              <a:t>E</a:t>
            </a:r>
            <a:r>
              <a:rPr lang="en-US" dirty="0"/>
              <a:t>nvironment </a:t>
            </a:r>
            <a:r>
              <a:rPr lang="en-US" b="1" dirty="0"/>
              <a:t>N</a:t>
            </a:r>
            <a:r>
              <a:rPr lang="en-US" dirty="0"/>
              <a:t>ear </a:t>
            </a:r>
            <a:r>
              <a:rPr lang="en-US" b="1" dirty="0" smtClean="0"/>
              <a:t>E</a:t>
            </a:r>
            <a:r>
              <a:rPr lang="en-US" dirty="0" smtClean="0"/>
              <a:t>arth</a:t>
            </a:r>
          </a:p>
          <a:p>
            <a:pPr lvl="1"/>
            <a:r>
              <a:rPr lang="en-US" dirty="0" smtClean="0"/>
              <a:t>Will gradually replace “AE9/AP9” as international involvement increases</a:t>
            </a:r>
          </a:p>
        </p:txBody>
      </p:sp>
    </p:spTree>
    <p:extLst>
      <p:ext uri="{BB962C8B-B14F-4D97-AF65-F5344CB8AC3E}">
        <p14:creationId xmlns="" xmlns:p14="http://schemas.microsoft.com/office/powerpoint/2010/main" val="68610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Recent AE9/AP9 Improvements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267200" cy="2500922"/>
          </a:xfrm>
          <a:ln w="15875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600" u="sng" dirty="0" smtClean="0">
                <a:latin typeface="Arial" pitchFamily="34" charset="0"/>
                <a:cs typeface="Arial" pitchFamily="34" charset="0"/>
              </a:rPr>
              <a:t>CmdLineAe9Ap9 Program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Support more SHIELDOSE2 options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Improved Linux compiler optimization settings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Documented command-line options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Multiple file limit resolved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MJD conversion fixed</a:t>
            </a: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4648200" y="1524000"/>
            <a:ext cx="4267200" cy="2500922"/>
          </a:xfrm>
          <a:prstGeom prst="rect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User’s Guide Document</a:t>
            </a:r>
          </a:p>
          <a:p>
            <a:r>
              <a:rPr lang="en-US" sz="1900" dirty="0" smtClean="0">
                <a:latin typeface="Arial" pitchFamily="34" charset="0"/>
                <a:cs typeface="Arial" pitchFamily="34" charset="0"/>
              </a:rPr>
              <a:t>Additional information provided for</a:t>
            </a:r>
          </a:p>
          <a:p>
            <a:pPr lvl="1"/>
            <a:r>
              <a:rPr lang="en-US" sz="1500" dirty="0" smtClean="0">
                <a:latin typeface="Arial" pitchFamily="34" charset="0"/>
                <a:cs typeface="Arial" pitchFamily="34" charset="0"/>
              </a:rPr>
              <a:t>SHIELDOSE2 model parameters</a:t>
            </a:r>
          </a:p>
          <a:p>
            <a:pPr lvl="1"/>
            <a:r>
              <a:rPr lang="en-US" sz="1500" dirty="0" smtClean="0">
                <a:latin typeface="Arial" pitchFamily="34" charset="0"/>
                <a:cs typeface="Arial" pitchFamily="34" charset="0"/>
              </a:rPr>
              <a:t>Legacy model ‘advanced’ options</a:t>
            </a:r>
          </a:p>
          <a:p>
            <a:pPr lvl="1"/>
            <a:r>
              <a:rPr lang="en-US" sz="1500" dirty="0" smtClean="0">
                <a:latin typeface="Arial" pitchFamily="34" charset="0"/>
                <a:cs typeface="Arial" pitchFamily="34" charset="0"/>
              </a:rPr>
              <a:t>Model performance tuning</a:t>
            </a:r>
          </a:p>
          <a:p>
            <a:pPr lvl="1"/>
            <a:r>
              <a:rPr lang="en-US" sz="1500" dirty="0" smtClean="0">
                <a:latin typeface="Arial" pitchFamily="34" charset="0"/>
                <a:cs typeface="Arial" pitchFamily="34" charset="0"/>
              </a:rPr>
              <a:t>Orbit definition parameters</a:t>
            </a:r>
          </a:p>
          <a:p>
            <a:pPr lvl="1"/>
            <a:r>
              <a:rPr lang="en-US" sz="1500" dirty="0" smtClean="0">
                <a:latin typeface="Arial" pitchFamily="34" charset="0"/>
                <a:cs typeface="Arial" pitchFamily="34" charset="0"/>
              </a:rPr>
              <a:t>Coordinate system details</a:t>
            </a:r>
          </a:p>
          <a:p>
            <a:pPr lvl="1"/>
            <a:r>
              <a:rPr lang="en-US" sz="1500" dirty="0" smtClean="0">
                <a:latin typeface="Arial" pitchFamily="34" charset="0"/>
                <a:cs typeface="Arial" pitchFamily="34" charset="0"/>
              </a:rPr>
              <a:t>Modified Julian Date conversions</a:t>
            </a:r>
          </a:p>
          <a:p>
            <a:pPr>
              <a:buFontTx/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4648200" y="4182208"/>
            <a:ext cx="4267200" cy="2066192"/>
          </a:xfrm>
          <a:prstGeom prst="rect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600" u="sng" dirty="0" smtClean="0">
                <a:latin typeface="Arial"/>
                <a:cs typeface="Arial"/>
              </a:rPr>
              <a:t>New</a:t>
            </a:r>
            <a:r>
              <a:rPr kumimoji="0" lang="en-US" sz="26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Utility Programs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PlasmaIntegral</a:t>
            </a:r>
          </a:p>
          <a:p>
            <a:pPr marL="731520" lvl="1" indent="-274320" algn="l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Adjusts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Plasma integral flux calculations (for non-GUI runs)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latin typeface="Arial"/>
                <a:cs typeface="Arial"/>
              </a:rPr>
              <a:t>CoordsAe9Ap9</a:t>
            </a:r>
          </a:p>
          <a:p>
            <a:pPr marL="731520" lvl="1" indent="-274320" algn="l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Calculates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‘Adiabatic Invariant’ coordinates from satellite ephemeris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228600" y="4182208"/>
            <a:ext cx="4267200" cy="2066192"/>
          </a:xfrm>
          <a:prstGeom prst="rect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Graphical User Interface</a:t>
            </a:r>
            <a:endParaRPr kumimoji="0" lang="en-US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Clarified labels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&amp; error messages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Added more ‘tooltip’ information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Various GUI behavior fixes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3"/>
          <p:cNvSpPr>
            <a:spLocks noGrp="1"/>
          </p:cNvSpPr>
          <p:nvPr>
            <p:ph type="title"/>
          </p:nvPr>
        </p:nvSpPr>
        <p:spPr>
          <a:xfrm>
            <a:off x="1177628" y="212698"/>
            <a:ext cx="6705600" cy="723900"/>
          </a:xfrm>
        </p:spPr>
        <p:txBody>
          <a:bodyPr/>
          <a:lstStyle/>
          <a:p>
            <a:pPr eaLnBrk="1" hangingPunct="1"/>
            <a:r>
              <a:rPr lang="en-US" sz="24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Comparison of AE8/AP8 (legacy) models to external implementations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sz="half" idx="4294967295"/>
          </p:nvPr>
        </p:nvSpPr>
        <p:spPr>
          <a:xfrm>
            <a:off x="4419600" y="1371600"/>
            <a:ext cx="4267200" cy="472440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Model Run Parameters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Ax8 in CmdlineAe9Ap9, IRBEM and SPENVIS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CRRES satellite orbit (GTO)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Fixed Epoch &amp; Shift SAA options ‘on’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28 Feb 2005 (arbitrary), 24 hours, 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t=120 sec</a:t>
            </a:r>
          </a:p>
          <a:p>
            <a:pPr>
              <a:buNone/>
            </a:pP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Comparison Results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Most model results </a:t>
            </a:r>
            <a:r>
              <a:rPr lang="en-US" sz="1800" i="1" dirty="0" smtClean="0">
                <a:latin typeface="Arial" pitchFamily="34" charset="0"/>
                <a:cs typeface="Arial" pitchFamily="34" charset="0"/>
              </a:rPr>
              <a:t>nearly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matching</a:t>
            </a:r>
          </a:p>
          <a:p>
            <a:pPr lvl="1"/>
            <a:r>
              <a:rPr lang="en-US" sz="1400" dirty="0" smtClean="0">
                <a:latin typeface="Arial" pitchFamily="34" charset="0"/>
                <a:cs typeface="Arial" pitchFamily="34" charset="0"/>
              </a:rPr>
              <a:t>Different magnetic field models used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Integral Flux results match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Differential Flux results near match</a:t>
            </a:r>
          </a:p>
          <a:p>
            <a:pPr lvl="1"/>
            <a:r>
              <a:rPr lang="en-US" sz="1400" dirty="0" smtClean="0">
                <a:latin typeface="Arial" pitchFamily="34" charset="0"/>
                <a:cs typeface="Arial" pitchFamily="34" charset="0"/>
              </a:rPr>
              <a:t>Differences due to calculation method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SHIELDOSE2 results mostly match</a:t>
            </a:r>
          </a:p>
          <a:p>
            <a:pPr lvl="1"/>
            <a:r>
              <a:rPr lang="en-US" sz="1400" dirty="0" smtClean="0">
                <a:latin typeface="Arial" pitchFamily="34" charset="0"/>
                <a:cs typeface="Arial" pitchFamily="34" charset="0"/>
              </a:rPr>
              <a:t>Slight offset due to Diff Flux differences</a:t>
            </a:r>
          </a:p>
          <a:p>
            <a:pPr>
              <a:buNone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Full report documents all findings</a:t>
            </a:r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43402" y="1447800"/>
            <a:ext cx="3048000" cy="2286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2095" y="2300654"/>
            <a:ext cx="3048000" cy="2286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157702" y="3886200"/>
            <a:ext cx="3048000" cy="2286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2012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>
                <a:srgbClr val="000000"/>
              </a:buClr>
              <a:defRPr/>
            </a:pPr>
            <a:r>
              <a:rPr lang="en-US" i="0" kern="1200" dirty="0">
                <a:solidFill>
                  <a:schemeClr val="tx1"/>
                </a:solidFill>
              </a:rPr>
              <a:t>Future </a:t>
            </a:r>
            <a:r>
              <a:rPr lang="en-US" i="0" kern="1200" dirty="0" smtClean="0">
                <a:solidFill>
                  <a:schemeClr val="tx1"/>
                </a:solidFill>
              </a:rPr>
              <a:t>Versions</a:t>
            </a:r>
            <a:endParaRPr lang="en-US" i="0" kern="1200" dirty="0">
              <a:solidFill>
                <a:schemeClr val="tx1"/>
              </a:solidFill>
            </a:endParaRPr>
          </a:p>
        </p:txBody>
      </p:sp>
      <p:sp>
        <p:nvSpPr>
          <p:cNvPr id="10243" name="Content Placeholder 4"/>
          <p:cNvSpPr>
            <a:spLocks noGrp="1"/>
          </p:cNvSpPr>
          <p:nvPr>
            <p:ph idx="1"/>
          </p:nvPr>
        </p:nvSpPr>
        <p:spPr>
          <a:xfrm>
            <a:off x="285750" y="1256496"/>
            <a:ext cx="8610600" cy="3083033"/>
          </a:xfrm>
        </p:spPr>
        <p:txBody>
          <a:bodyPr/>
          <a:lstStyle/>
          <a:p>
            <a:pPr marL="304800" indent="-304800" defTabSz="457200" eaLnBrk="1" hangingPunct="1"/>
            <a:r>
              <a:rPr lang="en-US" sz="1600" dirty="0" smtClean="0"/>
              <a:t>One major pitfall of AE8/AP8 was the cessation of updates derived from new space environment data and industry feedback</a:t>
            </a:r>
          </a:p>
          <a:p>
            <a:pPr marL="304800" indent="-304800" defTabSz="457200" eaLnBrk="1" hangingPunct="1"/>
            <a:r>
              <a:rPr lang="en-US" sz="1600" dirty="0" smtClean="0"/>
              <a:t>To insure that AE9/AP9 remains up to date and responsive to program evolution, the following actions must occur in 2013 to 2015:</a:t>
            </a:r>
          </a:p>
          <a:p>
            <a:pPr marL="557213" lvl="1" indent="-266700" defTabSz="457200" eaLnBrk="1" hangingPunct="1">
              <a:buFontTx/>
              <a:buAutoNum type="arabicPeriod"/>
            </a:pPr>
            <a:r>
              <a:rPr lang="en-US" sz="1400" dirty="0" smtClean="0"/>
              <a:t>Complete full documentation of V1.0 and release underlying database </a:t>
            </a:r>
          </a:p>
          <a:p>
            <a:pPr marL="557213" lvl="1" indent="-266700" defTabSz="457200" eaLnBrk="1" hangingPunct="1">
              <a:buFontTx/>
              <a:buAutoNum type="arabicPeriod"/>
            </a:pPr>
            <a:r>
              <a:rPr lang="en-US" sz="1400" dirty="0" smtClean="0"/>
              <a:t>Add these industry-requested capabilities: solar cycle dependence of LEO protons; a “sample solar cycle”; local time dependence of plasmas; longitude dependence of LEO electrons</a:t>
            </a:r>
          </a:p>
          <a:p>
            <a:pPr marL="557213" lvl="1" indent="-266700" defTabSz="457200" eaLnBrk="1" hangingPunct="1">
              <a:buFontTx/>
              <a:buAutoNum type="arabicPeriod"/>
            </a:pPr>
            <a:r>
              <a:rPr lang="en-US" sz="1400" dirty="0" smtClean="0"/>
              <a:t>Ensure ongoing collection of new data to fill holes, improve accuracy, and reduce uncertainty (e.g. Van Allen Probes, with emphasis on inner belt protons; AFRL/DSX; TacSat-4, foreign and domestic environment datasets)</a:t>
            </a:r>
          </a:p>
          <a:p>
            <a:pPr marL="557213" lvl="1" indent="-266700" defTabSz="457200" eaLnBrk="1" hangingPunct="1">
              <a:buFontTx/>
              <a:buAutoNum type="arabicPeriod"/>
            </a:pPr>
            <a:r>
              <a:rPr lang="en-US" sz="1400" dirty="0" smtClean="0"/>
              <a:t>Establish mechanism for annual updates to result in V1.20 in 2014, V1.5 in 2015, V2.0 in 2016 </a:t>
            </a:r>
          </a:p>
          <a:p>
            <a:pPr marL="304800" indent="-304800" defTabSz="457200" eaLnBrk="1" hangingPunct="1"/>
            <a:r>
              <a:rPr lang="en-US" sz="1600" dirty="0" smtClean="0"/>
              <a:t>NOAA/NGDC has offered to coordinate 5-year updates after 2015</a:t>
            </a:r>
          </a:p>
          <a:p>
            <a:pPr marL="704850" lvl="1" indent="-304800" defTabSz="457200" eaLnBrk="1" hangingPunct="1"/>
            <a:r>
              <a:rPr lang="en-US" sz="1200" dirty="0" smtClean="0"/>
              <a:t>NGDC hosted an international collaboration workshop for AE9/AP9 in October 2012</a:t>
            </a:r>
          </a:p>
        </p:txBody>
      </p:sp>
      <p:sp>
        <p:nvSpPr>
          <p:cNvPr id="10244" name="TextBox 10"/>
          <p:cNvSpPr txBox="1">
            <a:spLocks noChangeArrowheads="1"/>
          </p:cNvSpPr>
          <p:nvPr/>
        </p:nvSpPr>
        <p:spPr bwMode="auto">
          <a:xfrm>
            <a:off x="819150" y="4918075"/>
            <a:ext cx="1016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lang="en-US" sz="1000" b="1" dirty="0"/>
              <a:t>Relativistic Proton Spectrometer</a:t>
            </a:r>
          </a:p>
        </p:txBody>
      </p:sp>
      <p:pic>
        <p:nvPicPr>
          <p:cNvPr id="10246" name="Picture 1034" descr="FM1 Unit Photo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3575" y="4619625"/>
            <a:ext cx="1636713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033" descr="artRender_01_md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0175" y="4606925"/>
            <a:ext cx="25527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Box 10"/>
          <p:cNvSpPr txBox="1">
            <a:spLocks noChangeArrowheads="1"/>
          </p:cNvSpPr>
          <p:nvPr/>
        </p:nvSpPr>
        <p:spPr bwMode="auto">
          <a:xfrm>
            <a:off x="6430963" y="4854575"/>
            <a:ext cx="15335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None/>
            </a:pPr>
            <a:r>
              <a:rPr lang="en-US" sz="1000" b="1" dirty="0"/>
              <a:t>NASA </a:t>
            </a:r>
            <a:r>
              <a:rPr lang="en-US" sz="1000" b="1" dirty="0" smtClean="0"/>
              <a:t>Van Allen Probes (RBSP)</a:t>
            </a:r>
            <a:endParaRPr lang="en-US" sz="1000" b="1" dirty="0"/>
          </a:p>
          <a:p>
            <a:pPr algn="ctr" eaLnBrk="1" hangingPunct="1">
              <a:buNone/>
            </a:pPr>
            <a:endParaRPr lang="en-US" sz="1000" b="1" dirty="0"/>
          </a:p>
          <a:p>
            <a:pPr algn="ctr" eaLnBrk="1" hangingPunct="1">
              <a:buNone/>
            </a:pPr>
            <a:r>
              <a:rPr lang="en-US" sz="1000" b="1" dirty="0"/>
              <a:t>Launch August 2012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73088" y="6072188"/>
            <a:ext cx="7864475" cy="557212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228600" marR="0" lvl="0" indent="-228600" defTabSz="914400" eaLnBrk="1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/>
              <a:defRPr b="1" kern="0">
                <a:latin typeface="+mn-lt"/>
                <a:cs typeface="+mn-cs"/>
              </a:defRPr>
            </a:lvl1pPr>
          </a:lstStyle>
          <a:p>
            <a:r>
              <a:rPr lang="en-US" sz="1600" dirty="0"/>
              <a:t>Keeping the model alive will insure that it stays in step with concerns in program acquisition and lessons from space system flight experience.</a:t>
            </a:r>
          </a:p>
        </p:txBody>
      </p:sp>
    </p:spTree>
    <p:extLst>
      <p:ext uri="{BB962C8B-B14F-4D97-AF65-F5344CB8AC3E}">
        <p14:creationId xmlns="" xmlns:p14="http://schemas.microsoft.com/office/powerpoint/2010/main" val="56232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Version 1.05</a:t>
            </a:r>
          </a:p>
        </p:txBody>
      </p:sp>
      <p:sp>
        <p:nvSpPr>
          <p:cNvPr id="7173" name="Content Placeholder 4"/>
          <p:cNvSpPr>
            <a:spLocks noGrp="1"/>
          </p:cNvSpPr>
          <p:nvPr>
            <p:ph idx="1"/>
          </p:nvPr>
        </p:nvSpPr>
        <p:spPr>
          <a:xfrm>
            <a:off x="371960" y="1184733"/>
            <a:ext cx="8524390" cy="1750178"/>
          </a:xfrm>
        </p:spPr>
        <p:txBody>
          <a:bodyPr/>
          <a:lstStyle/>
          <a:p>
            <a:pPr marL="282575" indent="-282575" defTabSz="457200" eaLnBrk="1" hangingPunct="1">
              <a:spcBef>
                <a:spcPts val="6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We rediscovered an error in SHIELDOSE2 (NIST version)</a:t>
            </a:r>
          </a:p>
          <a:p>
            <a:pPr marL="682625" lvl="1" indent="-282575" defTabSz="457200" eaLnBrk="1" hangingPunct="1">
              <a:spcBef>
                <a:spcPts val="6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Swapped data tables for Bremsstrahlung in some geometries</a:t>
            </a:r>
          </a:p>
          <a:p>
            <a:pPr marL="682625" lvl="1" indent="-282575" defTabSz="457200" eaLnBrk="1" hangingPunct="1">
              <a:spcBef>
                <a:spcPts val="6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SPENVIS and OMERE had the fix already</a:t>
            </a:r>
          </a:p>
          <a:p>
            <a:pPr marL="682625" lvl="1" indent="-282575" defTabSz="457200" eaLnBrk="1" hangingPunct="1">
              <a:spcBef>
                <a:spcPts val="6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IRBEM-LIB did not (it does now)</a:t>
            </a:r>
          </a:p>
          <a:p>
            <a:pPr marL="682625" lvl="1" indent="-282575" defTabSz="457200" eaLnBrk="1" hangingPunct="1">
              <a:spcBef>
                <a:spcPts val="6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All implementations now agree to within 20% or better</a:t>
            </a:r>
          </a:p>
          <a:p>
            <a:pPr marL="282575" indent="-282575" defTabSz="457200" eaLnBrk="1" hangingPunct="1">
              <a:spcBef>
                <a:spcPts val="600"/>
              </a:spcBef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Public release in August 2013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50104"/>
          <a:stretch>
            <a:fillRect/>
          </a:stretch>
        </p:blipFill>
        <p:spPr bwMode="auto">
          <a:xfrm>
            <a:off x="15902" y="3204838"/>
            <a:ext cx="4269783" cy="328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t="49943"/>
          <a:stretch>
            <a:fillRect/>
          </a:stretch>
        </p:blipFill>
        <p:spPr bwMode="auto">
          <a:xfrm>
            <a:off x="4928461" y="3190644"/>
            <a:ext cx="4070403" cy="314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548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62213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609600" y="1160592"/>
            <a:ext cx="7620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sz="1300" dirty="0"/>
              <a:t>Issues identified by D. Heynderickx in V1.05 </a:t>
            </a:r>
            <a:r>
              <a:rPr lang="en-US" sz="1300" dirty="0" smtClean="0"/>
              <a:t>*</a:t>
            </a:r>
          </a:p>
          <a:p>
            <a:pPr>
              <a:buNone/>
            </a:pPr>
            <a:endParaRPr lang="en-US" sz="1300" dirty="0"/>
          </a:p>
          <a:p>
            <a:pPr>
              <a:buNone/>
            </a:pPr>
            <a:endParaRPr lang="en-US" sz="1300" dirty="0" smtClean="0"/>
          </a:p>
          <a:p>
            <a:pPr>
              <a:buNone/>
            </a:pPr>
            <a:endParaRPr lang="en-US" sz="1300" dirty="0"/>
          </a:p>
          <a:p>
            <a:pPr>
              <a:buNone/>
            </a:pPr>
            <a:endParaRPr lang="en-US" sz="1300" dirty="0" smtClean="0"/>
          </a:p>
          <a:p>
            <a:pPr>
              <a:buNone/>
            </a:pPr>
            <a:endParaRPr lang="en-US" sz="1300" dirty="0" smtClean="0"/>
          </a:p>
          <a:p>
            <a:pPr>
              <a:buNone/>
            </a:pPr>
            <a:endParaRPr lang="en-US" sz="1300" dirty="0"/>
          </a:p>
          <a:p>
            <a:pPr>
              <a:buNone/>
            </a:pPr>
            <a:endParaRPr lang="en-US" sz="1300" dirty="0"/>
          </a:p>
          <a:p>
            <a:endParaRPr lang="en-US" sz="1300" dirty="0"/>
          </a:p>
          <a:p>
            <a:endParaRPr lang="en-US" sz="1300" dirty="0"/>
          </a:p>
          <a:p>
            <a:endParaRPr lang="en-US" sz="1300" dirty="0"/>
          </a:p>
          <a:p>
            <a:endParaRPr lang="en-US" sz="1300" dirty="0"/>
          </a:p>
          <a:p>
            <a:endParaRPr lang="en-US" sz="1300" dirty="0"/>
          </a:p>
          <a:p>
            <a:endParaRPr lang="en-US" sz="1300" dirty="0"/>
          </a:p>
          <a:p>
            <a:endParaRPr lang="en-US" sz="1300" dirty="0"/>
          </a:p>
          <a:p>
            <a:endParaRPr lang="en-US" sz="1300" dirty="0"/>
          </a:p>
          <a:p>
            <a:endParaRPr lang="en-US" sz="1300" dirty="0"/>
          </a:p>
          <a:p>
            <a:endParaRPr lang="en-US" sz="1300" dirty="0"/>
          </a:p>
          <a:p>
            <a:pPr>
              <a:buNone/>
            </a:pPr>
            <a:r>
              <a:rPr lang="en-US" sz="1300" i="1" dirty="0"/>
              <a:t>* Not a comprehensive list—these were selected as more significant issues, other reported issues will be checked as well</a:t>
            </a:r>
          </a:p>
        </p:txBody>
      </p:sp>
      <p:sp>
        <p:nvSpPr>
          <p:cNvPr id="921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52550" y="228600"/>
            <a:ext cx="6705600" cy="6159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200" b="1" i="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Issues Noted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7693254"/>
              </p:ext>
            </p:extLst>
          </p:nvPr>
        </p:nvGraphicFramePr>
        <p:xfrm>
          <a:off x="609600" y="1459524"/>
          <a:ext cx="7696200" cy="32186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1079"/>
                <a:gridCol w="3017506"/>
                <a:gridCol w="3487615"/>
              </a:tblGrid>
              <a:tr h="463958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model/ regime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6D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issue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6D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chemeClr val="tx1"/>
                          </a:solidFill>
                        </a:rPr>
                        <a:t>assessment</a:t>
                      </a:r>
                      <a:endParaRPr lang="en-US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6D4E4"/>
                    </a:solidFill>
                  </a:tcPr>
                </a:tc>
              </a:tr>
              <a:tr h="652441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AP9 in LEO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6D4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SAA is too big/has wrong shape (fluxes do not fall off fast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enough at SAA edges)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6D4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Known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V1.05 issue, has been significantly addressed in V1.20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6D4E4"/>
                    </a:solidFill>
                  </a:tcPr>
                </a:tc>
              </a:tr>
              <a:tr h="652441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AP9</a:t>
                      </a:r>
                      <a:r>
                        <a:rPr lang="en-US" sz="1300" baseline="0" dirty="0" smtClean="0"/>
                        <a:t> in LEO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6D4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Fluxes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are higher than Azur data for E</a:t>
                      </a:r>
                      <a:r>
                        <a:rPr lang="en-US" sz="1300" u="sng" baseline="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10 MeV; altitude gradients are different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6D4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Azur data is lower than other data sets, particularly S3-3 at these energies; don’t yet know if this is climatological or instrumental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6D4E4"/>
                    </a:solidFill>
                  </a:tcPr>
                </a:tc>
              </a:tr>
              <a:tr h="652441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AP9 in LEO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6D4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Energy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spectra is more like a power law, not an exponential as in AP8 and data sets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6D4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AP9 template spectra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are exponential; spectra in given flux map bins may be power law or exponential; still investigating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6D4E4"/>
                    </a:solidFill>
                  </a:tcPr>
                </a:tc>
              </a:tr>
              <a:tr h="673611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AE9 in GEO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6D4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Fluxes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are higher than IGE-2006 despite both models using LANL data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6D4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May be a difference in LANL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data set versions used; still investigating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6D4E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17637070"/>
              </p:ext>
            </p:extLst>
          </p:nvPr>
        </p:nvGraphicFramePr>
        <p:xfrm>
          <a:off x="609600" y="5777240"/>
          <a:ext cx="7696200" cy="68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1079"/>
                <a:gridCol w="2847521"/>
                <a:gridCol w="3657600"/>
              </a:tblGrid>
              <a:tr h="544429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AP9 in LEO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6D4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Artifacts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of localized high flux “stripes” near the SAA at low altitude (</a:t>
                      </a:r>
                      <a:r>
                        <a:rPr lang="en-US" sz="1300" u="sng" baseline="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400 km)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6D4E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</a:rPr>
                        <a:t>Consequence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</a:rPr>
                        <a:t> of PA bin weighting in LEO for omnidirectional flux calculations; fix is in development</a:t>
                      </a:r>
                      <a:endParaRPr lang="en-US" sz="13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6D4E4"/>
                    </a:solidFill>
                  </a:tcPr>
                </a:tc>
              </a:tr>
            </a:tbl>
          </a:graphicData>
        </a:graphic>
      </p:graphicFrame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09600" y="5377108"/>
            <a:ext cx="76200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sz="1300" dirty="0" smtClean="0"/>
              <a:t>Issue </a:t>
            </a:r>
            <a:r>
              <a:rPr lang="en-US" sz="1300" dirty="0"/>
              <a:t>identified by </a:t>
            </a:r>
            <a:r>
              <a:rPr lang="en-US" sz="1300" dirty="0" smtClean="0"/>
              <a:t>AE9/AP9 team </a:t>
            </a:r>
            <a:r>
              <a:rPr lang="en-US" sz="1300" dirty="0"/>
              <a:t>in </a:t>
            </a:r>
            <a:r>
              <a:rPr lang="en-US" sz="1300" dirty="0" smtClean="0"/>
              <a:t>V1.05/V1.20</a:t>
            </a:r>
            <a:endParaRPr lang="en-US" sz="13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AP9 V1.20 Validation—SAA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204788" y="1318488"/>
            <a:ext cx="2157411" cy="1743681"/>
          </a:xfrm>
        </p:spPr>
        <p:txBody>
          <a:bodyPr/>
          <a:lstStyle/>
          <a:p>
            <a:pPr marL="0" indent="0" defTabSz="457200" eaLnBrk="1" hangingPunct="1">
              <a:spcBef>
                <a:spcPts val="600"/>
              </a:spcBef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&gt;35 MeV protons</a:t>
            </a:r>
          </a:p>
          <a:p>
            <a:pPr marL="0" indent="0" defTabSz="457200" eaLnBrk="1" hangingPunct="1">
              <a:spcBef>
                <a:spcPts val="600"/>
              </a:spcBef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 defTabSz="457200" eaLnBrk="1" hangingPunct="1">
              <a:spcBef>
                <a:spcPts val="600"/>
              </a:spcBef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SAA flux profiles are improved in V1.20 as compared to POES observations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0471" y="1164223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2898782" y="2383423"/>
            <a:ext cx="990600" cy="0"/>
          </a:xfrm>
          <a:prstGeom prst="line">
            <a:avLst/>
          </a:prstGeom>
          <a:ln w="2222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355982" y="1850023"/>
            <a:ext cx="0" cy="1066800"/>
          </a:xfrm>
          <a:prstGeom prst="line">
            <a:avLst/>
          </a:prstGeom>
          <a:ln w="22225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3153609"/>
            <a:ext cx="4724400" cy="3543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19600" y="3153609"/>
            <a:ext cx="4724400" cy="35433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482032" y="3492945"/>
            <a:ext cx="115168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POES MEPED background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>
          <a:xfrm>
            <a:off x="8057873" y="3908443"/>
            <a:ext cx="277779" cy="1527209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56624" y="3855363"/>
            <a:ext cx="115168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50" b="1" dirty="0" smtClean="0">
                <a:latin typeface="Arial" pitchFamily="34" charset="0"/>
                <a:cs typeface="Arial" pitchFamily="34" charset="0"/>
              </a:rPr>
              <a:t>electron contamination</a:t>
            </a:r>
            <a:endParaRPr lang="en-US" sz="105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410200" y="4286250"/>
            <a:ext cx="132587" cy="556299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43671" y="3362140"/>
            <a:ext cx="22098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North-south profile</a:t>
            </a:r>
            <a:endParaRPr lang="en-US" sz="160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9510" y="3362140"/>
            <a:ext cx="186874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East-west profile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362199" y="2383423"/>
            <a:ext cx="536583" cy="101808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394083" y="2811780"/>
            <a:ext cx="1760847" cy="58972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1386362706C\Desktop\POESN15_rat_ap9_medianflux-geo_35MeV_1y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1125816"/>
            <a:ext cx="2555741" cy="2151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ontent Placeholder 4"/>
          <p:cNvSpPr txBox="1">
            <a:spLocks/>
          </p:cNvSpPr>
          <p:nvPr/>
        </p:nvSpPr>
        <p:spPr bwMode="auto">
          <a:xfrm>
            <a:off x="5228074" y="1321082"/>
            <a:ext cx="1225479" cy="1743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457200" eaLnBrk="1" hangingPunct="1">
              <a:spcBef>
                <a:spcPts val="600"/>
              </a:spcBef>
              <a:buFontTx/>
              <a:buNone/>
            </a:pPr>
            <a:r>
              <a:rPr lang="en-US" sz="1600" kern="0" dirty="0" smtClean="0">
                <a:latin typeface="Arial" pitchFamily="34" charset="0"/>
                <a:cs typeface="Arial" pitchFamily="34" charset="0"/>
              </a:rPr>
              <a:t>Ratio of AP9 V1.20 median to POES data</a:t>
            </a:r>
          </a:p>
        </p:txBody>
      </p:sp>
    </p:spTree>
    <p:extLst>
      <p:ext uri="{BB962C8B-B14F-4D97-AF65-F5344CB8AC3E}">
        <p14:creationId xmlns="" xmlns:p14="http://schemas.microsoft.com/office/powerpoint/2010/main" val="217089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>
                <a:solidFill>
                  <a:schemeClr val="tx1"/>
                </a:solidFill>
              </a:rPr>
              <a:t>AP9 LEO Issue</a:t>
            </a:r>
            <a:endParaRPr lang="en-US" i="0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164" y="3964024"/>
            <a:ext cx="37719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12" y="3983480"/>
            <a:ext cx="37719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28" y="1303504"/>
            <a:ext cx="37719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107050" y="1419225"/>
            <a:ext cx="4789299" cy="2478599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AP9 V1.20 combines many data sets: Polar, HEO, CRRES, S3-3</a:t>
            </a:r>
          </a:p>
          <a:p>
            <a:r>
              <a:rPr lang="en-US" sz="2000" dirty="0" smtClean="0"/>
              <a:t>S3-3, Polar not used in LEO</a:t>
            </a:r>
          </a:p>
          <a:p>
            <a:r>
              <a:rPr lang="en-US" sz="2000" dirty="0" smtClean="0"/>
              <a:t>AZUR data not used (yet)</a:t>
            </a:r>
          </a:p>
          <a:p>
            <a:r>
              <a:rPr lang="en-US" sz="2000" dirty="0" smtClean="0"/>
              <a:t>Depending on where you look, data sets agree or disagree</a:t>
            </a:r>
          </a:p>
          <a:p>
            <a:r>
              <a:rPr lang="en-US" sz="2000" dirty="0" smtClean="0"/>
              <a:t>Spread of data typically increases as L decreases</a:t>
            </a:r>
          </a:p>
          <a:p>
            <a:r>
              <a:rPr lang="en-US" sz="2000" dirty="0" smtClean="0"/>
              <a:t>The model typically splits the difference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>
                <a:solidFill>
                  <a:schemeClr val="tx1"/>
                </a:solidFill>
              </a:rPr>
              <a:t>AE9 GEO Issue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82104" y="1419226"/>
            <a:ext cx="5192535" cy="2116454"/>
          </a:xfrm>
        </p:spPr>
        <p:txBody>
          <a:bodyPr/>
          <a:lstStyle/>
          <a:p>
            <a:r>
              <a:rPr lang="en-US" sz="1600" dirty="0" smtClean="0"/>
              <a:t>AE9 is higher than IGE at GEO, looks like AE8</a:t>
            </a:r>
          </a:p>
          <a:p>
            <a:r>
              <a:rPr lang="en-US" sz="1600" dirty="0" smtClean="0"/>
              <a:t>One-year average of AE9 V1.20 calibrated LANL data are often well above IGE for same year</a:t>
            </a:r>
          </a:p>
          <a:p>
            <a:r>
              <a:rPr lang="en-US" sz="1600" dirty="0" smtClean="0"/>
              <a:t>All data were calibrated to CRRES MEA and HEEF</a:t>
            </a:r>
          </a:p>
          <a:p>
            <a:r>
              <a:rPr lang="en-US" sz="1600" dirty="0" smtClean="0"/>
              <a:t>In some K/L bins data spread is 100x across large energy range (typically larger K, lower pitch angle)</a:t>
            </a:r>
          </a:p>
          <a:p>
            <a:r>
              <a:rPr lang="en-US" sz="1600" dirty="0" smtClean="0"/>
              <a:t>It is not a simple calibration issue</a:t>
            </a:r>
          </a:p>
        </p:txBody>
      </p:sp>
      <p:grpSp>
        <p:nvGrpSpPr>
          <p:cNvPr id="2" name="Group 7"/>
          <p:cNvGrpSpPr/>
          <p:nvPr/>
        </p:nvGrpSpPr>
        <p:grpSpPr>
          <a:xfrm>
            <a:off x="5361875" y="1265238"/>
            <a:ext cx="3614737" cy="2540000"/>
            <a:chOff x="107951" y="1265238"/>
            <a:chExt cx="3614737" cy="2540000"/>
          </a:xfrm>
        </p:grpSpPr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498475" y="1357313"/>
              <a:ext cx="3162300" cy="23701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498475" y="1357313"/>
              <a:ext cx="3162300" cy="23701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 flipV="1">
              <a:off x="1020763" y="1357313"/>
              <a:ext cx="1588" cy="2370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Line 20"/>
            <p:cNvSpPr>
              <a:spLocks noChangeShapeType="1"/>
            </p:cNvSpPr>
            <p:nvPr/>
          </p:nvSpPr>
          <p:spPr bwMode="auto">
            <a:xfrm flipV="1">
              <a:off x="2339975" y="1357313"/>
              <a:ext cx="1588" cy="2370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Line 21"/>
            <p:cNvSpPr>
              <a:spLocks noChangeShapeType="1"/>
            </p:cNvSpPr>
            <p:nvPr/>
          </p:nvSpPr>
          <p:spPr bwMode="auto">
            <a:xfrm flipV="1">
              <a:off x="3660775" y="1357313"/>
              <a:ext cx="1588" cy="2370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Line 22"/>
            <p:cNvSpPr>
              <a:spLocks noChangeShapeType="1"/>
            </p:cNvSpPr>
            <p:nvPr/>
          </p:nvSpPr>
          <p:spPr bwMode="auto">
            <a:xfrm>
              <a:off x="498475" y="3544888"/>
              <a:ext cx="31623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Line 23"/>
            <p:cNvSpPr>
              <a:spLocks noChangeShapeType="1"/>
            </p:cNvSpPr>
            <p:nvPr/>
          </p:nvSpPr>
          <p:spPr bwMode="auto">
            <a:xfrm>
              <a:off x="498475" y="3178175"/>
              <a:ext cx="31623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Line 24"/>
            <p:cNvSpPr>
              <a:spLocks noChangeShapeType="1"/>
            </p:cNvSpPr>
            <p:nvPr/>
          </p:nvSpPr>
          <p:spPr bwMode="auto">
            <a:xfrm>
              <a:off x="498475" y="2809875"/>
              <a:ext cx="31623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Line 25"/>
            <p:cNvSpPr>
              <a:spLocks noChangeShapeType="1"/>
            </p:cNvSpPr>
            <p:nvPr/>
          </p:nvSpPr>
          <p:spPr bwMode="auto">
            <a:xfrm>
              <a:off x="498475" y="2451100"/>
              <a:ext cx="31623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>
              <a:off x="498475" y="2084388"/>
              <a:ext cx="31623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Line 27"/>
            <p:cNvSpPr>
              <a:spLocks noChangeShapeType="1"/>
            </p:cNvSpPr>
            <p:nvPr/>
          </p:nvSpPr>
          <p:spPr bwMode="auto">
            <a:xfrm>
              <a:off x="498475" y="1716088"/>
              <a:ext cx="31623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498475" y="1357313"/>
              <a:ext cx="31623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Line 29"/>
            <p:cNvSpPr>
              <a:spLocks noChangeShapeType="1"/>
            </p:cNvSpPr>
            <p:nvPr/>
          </p:nvSpPr>
          <p:spPr bwMode="auto">
            <a:xfrm>
              <a:off x="498475" y="1357313"/>
              <a:ext cx="31623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Line 30"/>
            <p:cNvSpPr>
              <a:spLocks noChangeShapeType="1"/>
            </p:cNvSpPr>
            <p:nvPr/>
          </p:nvSpPr>
          <p:spPr bwMode="auto">
            <a:xfrm>
              <a:off x="498475" y="3727450"/>
              <a:ext cx="31623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 flipV="1">
              <a:off x="3660775" y="1357313"/>
              <a:ext cx="1588" cy="2370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Line 32"/>
            <p:cNvSpPr>
              <a:spLocks noChangeShapeType="1"/>
            </p:cNvSpPr>
            <p:nvPr/>
          </p:nvSpPr>
          <p:spPr bwMode="auto">
            <a:xfrm flipV="1">
              <a:off x="498475" y="1357313"/>
              <a:ext cx="1588" cy="2370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Line 33"/>
            <p:cNvSpPr>
              <a:spLocks noChangeShapeType="1"/>
            </p:cNvSpPr>
            <p:nvPr/>
          </p:nvSpPr>
          <p:spPr bwMode="auto">
            <a:xfrm>
              <a:off x="498475" y="3727450"/>
              <a:ext cx="31623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Line 34"/>
            <p:cNvSpPr>
              <a:spLocks noChangeShapeType="1"/>
            </p:cNvSpPr>
            <p:nvPr/>
          </p:nvSpPr>
          <p:spPr bwMode="auto">
            <a:xfrm flipV="1">
              <a:off x="498475" y="1357313"/>
              <a:ext cx="1588" cy="2370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Line 35"/>
            <p:cNvSpPr>
              <a:spLocks noChangeShapeType="1"/>
            </p:cNvSpPr>
            <p:nvPr/>
          </p:nvSpPr>
          <p:spPr bwMode="auto">
            <a:xfrm flipV="1">
              <a:off x="1020763" y="3706813"/>
              <a:ext cx="1588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Line 36"/>
            <p:cNvSpPr>
              <a:spLocks noChangeShapeType="1"/>
            </p:cNvSpPr>
            <p:nvPr/>
          </p:nvSpPr>
          <p:spPr bwMode="auto">
            <a:xfrm>
              <a:off x="1020763" y="1357313"/>
              <a:ext cx="1588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Line 37"/>
            <p:cNvSpPr>
              <a:spLocks noChangeShapeType="1"/>
            </p:cNvSpPr>
            <p:nvPr/>
          </p:nvSpPr>
          <p:spPr bwMode="auto">
            <a:xfrm flipV="1">
              <a:off x="1020763" y="1357313"/>
              <a:ext cx="1588" cy="2370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Line 38"/>
            <p:cNvSpPr>
              <a:spLocks noChangeShapeType="1"/>
            </p:cNvSpPr>
            <p:nvPr/>
          </p:nvSpPr>
          <p:spPr bwMode="auto">
            <a:xfrm flipV="1">
              <a:off x="957263" y="3706813"/>
              <a:ext cx="1588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Line 39"/>
            <p:cNvSpPr>
              <a:spLocks noChangeShapeType="1"/>
            </p:cNvSpPr>
            <p:nvPr/>
          </p:nvSpPr>
          <p:spPr bwMode="auto">
            <a:xfrm>
              <a:off x="957263" y="1357313"/>
              <a:ext cx="1588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Line 40"/>
            <p:cNvSpPr>
              <a:spLocks noChangeShapeType="1"/>
            </p:cNvSpPr>
            <p:nvPr/>
          </p:nvSpPr>
          <p:spPr bwMode="auto">
            <a:xfrm flipV="1">
              <a:off x="957263" y="1357313"/>
              <a:ext cx="1588" cy="2370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Line 41"/>
            <p:cNvSpPr>
              <a:spLocks noChangeShapeType="1"/>
            </p:cNvSpPr>
            <p:nvPr/>
          </p:nvSpPr>
          <p:spPr bwMode="auto">
            <a:xfrm flipV="1">
              <a:off x="893763" y="3706813"/>
              <a:ext cx="1588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Line 42"/>
            <p:cNvSpPr>
              <a:spLocks noChangeShapeType="1"/>
            </p:cNvSpPr>
            <p:nvPr/>
          </p:nvSpPr>
          <p:spPr bwMode="auto">
            <a:xfrm>
              <a:off x="893763" y="1357313"/>
              <a:ext cx="1588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Line 43"/>
            <p:cNvSpPr>
              <a:spLocks noChangeShapeType="1"/>
            </p:cNvSpPr>
            <p:nvPr/>
          </p:nvSpPr>
          <p:spPr bwMode="auto">
            <a:xfrm flipV="1">
              <a:off x="893763" y="1357313"/>
              <a:ext cx="1588" cy="2370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Line 44"/>
            <p:cNvSpPr>
              <a:spLocks noChangeShapeType="1"/>
            </p:cNvSpPr>
            <p:nvPr/>
          </p:nvSpPr>
          <p:spPr bwMode="auto">
            <a:xfrm flipV="1">
              <a:off x="815975" y="3706813"/>
              <a:ext cx="1588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Line 45"/>
            <p:cNvSpPr>
              <a:spLocks noChangeShapeType="1"/>
            </p:cNvSpPr>
            <p:nvPr/>
          </p:nvSpPr>
          <p:spPr bwMode="auto">
            <a:xfrm>
              <a:off x="815975" y="1357313"/>
              <a:ext cx="1588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Line 46"/>
            <p:cNvSpPr>
              <a:spLocks noChangeShapeType="1"/>
            </p:cNvSpPr>
            <p:nvPr/>
          </p:nvSpPr>
          <p:spPr bwMode="auto">
            <a:xfrm flipV="1">
              <a:off x="815975" y="1357313"/>
              <a:ext cx="1588" cy="2370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Line 47"/>
            <p:cNvSpPr>
              <a:spLocks noChangeShapeType="1"/>
            </p:cNvSpPr>
            <p:nvPr/>
          </p:nvSpPr>
          <p:spPr bwMode="auto">
            <a:xfrm flipV="1">
              <a:off x="723900" y="3706813"/>
              <a:ext cx="1588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Line 48"/>
            <p:cNvSpPr>
              <a:spLocks noChangeShapeType="1"/>
            </p:cNvSpPr>
            <p:nvPr/>
          </p:nvSpPr>
          <p:spPr bwMode="auto">
            <a:xfrm>
              <a:off x="723900" y="1357313"/>
              <a:ext cx="1588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Line 49"/>
            <p:cNvSpPr>
              <a:spLocks noChangeShapeType="1"/>
            </p:cNvSpPr>
            <p:nvPr/>
          </p:nvSpPr>
          <p:spPr bwMode="auto">
            <a:xfrm flipV="1">
              <a:off x="723900" y="1357313"/>
              <a:ext cx="1588" cy="2370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Line 50"/>
            <p:cNvSpPr>
              <a:spLocks noChangeShapeType="1"/>
            </p:cNvSpPr>
            <p:nvPr/>
          </p:nvSpPr>
          <p:spPr bwMode="auto">
            <a:xfrm flipV="1">
              <a:off x="625475" y="3706813"/>
              <a:ext cx="1588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Line 51"/>
            <p:cNvSpPr>
              <a:spLocks noChangeShapeType="1"/>
            </p:cNvSpPr>
            <p:nvPr/>
          </p:nvSpPr>
          <p:spPr bwMode="auto">
            <a:xfrm>
              <a:off x="625475" y="1357313"/>
              <a:ext cx="1588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Line 52"/>
            <p:cNvSpPr>
              <a:spLocks noChangeShapeType="1"/>
            </p:cNvSpPr>
            <p:nvPr/>
          </p:nvSpPr>
          <p:spPr bwMode="auto">
            <a:xfrm flipV="1">
              <a:off x="625475" y="1357313"/>
              <a:ext cx="1588" cy="2370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Line 53"/>
            <p:cNvSpPr>
              <a:spLocks noChangeShapeType="1"/>
            </p:cNvSpPr>
            <p:nvPr/>
          </p:nvSpPr>
          <p:spPr bwMode="auto">
            <a:xfrm flipV="1">
              <a:off x="498475" y="3706813"/>
              <a:ext cx="1588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Line 54"/>
            <p:cNvSpPr>
              <a:spLocks noChangeShapeType="1"/>
            </p:cNvSpPr>
            <p:nvPr/>
          </p:nvSpPr>
          <p:spPr bwMode="auto">
            <a:xfrm>
              <a:off x="498475" y="1357313"/>
              <a:ext cx="1588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Line 55"/>
            <p:cNvSpPr>
              <a:spLocks noChangeShapeType="1"/>
            </p:cNvSpPr>
            <p:nvPr/>
          </p:nvSpPr>
          <p:spPr bwMode="auto">
            <a:xfrm flipV="1">
              <a:off x="498475" y="1357313"/>
              <a:ext cx="1588" cy="2370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Line 56"/>
            <p:cNvSpPr>
              <a:spLocks noChangeShapeType="1"/>
            </p:cNvSpPr>
            <p:nvPr/>
          </p:nvSpPr>
          <p:spPr bwMode="auto">
            <a:xfrm flipV="1">
              <a:off x="1020763" y="3692525"/>
              <a:ext cx="1588" cy="34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Line 57"/>
            <p:cNvSpPr>
              <a:spLocks noChangeShapeType="1"/>
            </p:cNvSpPr>
            <p:nvPr/>
          </p:nvSpPr>
          <p:spPr bwMode="auto">
            <a:xfrm>
              <a:off x="1020763" y="1357313"/>
              <a:ext cx="1588" cy="269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Line 58"/>
            <p:cNvSpPr>
              <a:spLocks noChangeShapeType="1"/>
            </p:cNvSpPr>
            <p:nvPr/>
          </p:nvSpPr>
          <p:spPr bwMode="auto">
            <a:xfrm flipV="1">
              <a:off x="1416050" y="3706813"/>
              <a:ext cx="1588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Line 59"/>
            <p:cNvSpPr>
              <a:spLocks noChangeShapeType="1"/>
            </p:cNvSpPr>
            <p:nvPr/>
          </p:nvSpPr>
          <p:spPr bwMode="auto">
            <a:xfrm>
              <a:off x="1416050" y="1357313"/>
              <a:ext cx="1588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Line 60"/>
            <p:cNvSpPr>
              <a:spLocks noChangeShapeType="1"/>
            </p:cNvSpPr>
            <p:nvPr/>
          </p:nvSpPr>
          <p:spPr bwMode="auto">
            <a:xfrm flipV="1">
              <a:off x="1416050" y="1357313"/>
              <a:ext cx="1588" cy="2370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Line 61"/>
            <p:cNvSpPr>
              <a:spLocks noChangeShapeType="1"/>
            </p:cNvSpPr>
            <p:nvPr/>
          </p:nvSpPr>
          <p:spPr bwMode="auto">
            <a:xfrm flipV="1">
              <a:off x="1649413" y="3706813"/>
              <a:ext cx="1588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Line 62"/>
            <p:cNvSpPr>
              <a:spLocks noChangeShapeType="1"/>
            </p:cNvSpPr>
            <p:nvPr/>
          </p:nvSpPr>
          <p:spPr bwMode="auto">
            <a:xfrm>
              <a:off x="1649413" y="1357313"/>
              <a:ext cx="1588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Line 63"/>
            <p:cNvSpPr>
              <a:spLocks noChangeShapeType="1"/>
            </p:cNvSpPr>
            <p:nvPr/>
          </p:nvSpPr>
          <p:spPr bwMode="auto">
            <a:xfrm flipV="1">
              <a:off x="1649413" y="1357313"/>
              <a:ext cx="1588" cy="2370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Line 64"/>
            <p:cNvSpPr>
              <a:spLocks noChangeShapeType="1"/>
            </p:cNvSpPr>
            <p:nvPr/>
          </p:nvSpPr>
          <p:spPr bwMode="auto">
            <a:xfrm flipV="1">
              <a:off x="1811338" y="3706813"/>
              <a:ext cx="1588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Line 65"/>
            <p:cNvSpPr>
              <a:spLocks noChangeShapeType="1"/>
            </p:cNvSpPr>
            <p:nvPr/>
          </p:nvSpPr>
          <p:spPr bwMode="auto">
            <a:xfrm>
              <a:off x="1811338" y="1357313"/>
              <a:ext cx="1588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Line 66"/>
            <p:cNvSpPr>
              <a:spLocks noChangeShapeType="1"/>
            </p:cNvSpPr>
            <p:nvPr/>
          </p:nvSpPr>
          <p:spPr bwMode="auto">
            <a:xfrm flipV="1">
              <a:off x="1811338" y="1357313"/>
              <a:ext cx="1588" cy="2370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Line 67"/>
            <p:cNvSpPr>
              <a:spLocks noChangeShapeType="1"/>
            </p:cNvSpPr>
            <p:nvPr/>
          </p:nvSpPr>
          <p:spPr bwMode="auto">
            <a:xfrm flipV="1">
              <a:off x="1938338" y="3706813"/>
              <a:ext cx="1588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Line 68"/>
            <p:cNvSpPr>
              <a:spLocks noChangeShapeType="1"/>
            </p:cNvSpPr>
            <p:nvPr/>
          </p:nvSpPr>
          <p:spPr bwMode="auto">
            <a:xfrm>
              <a:off x="1938338" y="1357313"/>
              <a:ext cx="1588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Line 69"/>
            <p:cNvSpPr>
              <a:spLocks noChangeShapeType="1"/>
            </p:cNvSpPr>
            <p:nvPr/>
          </p:nvSpPr>
          <p:spPr bwMode="auto">
            <a:xfrm flipV="1">
              <a:off x="1938338" y="1357313"/>
              <a:ext cx="1588" cy="2370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Line 70"/>
            <p:cNvSpPr>
              <a:spLocks noChangeShapeType="1"/>
            </p:cNvSpPr>
            <p:nvPr/>
          </p:nvSpPr>
          <p:spPr bwMode="auto">
            <a:xfrm flipV="1">
              <a:off x="2043113" y="3706813"/>
              <a:ext cx="1588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Line 71"/>
            <p:cNvSpPr>
              <a:spLocks noChangeShapeType="1"/>
            </p:cNvSpPr>
            <p:nvPr/>
          </p:nvSpPr>
          <p:spPr bwMode="auto">
            <a:xfrm>
              <a:off x="2043113" y="1357313"/>
              <a:ext cx="1588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Line 72"/>
            <p:cNvSpPr>
              <a:spLocks noChangeShapeType="1"/>
            </p:cNvSpPr>
            <p:nvPr/>
          </p:nvSpPr>
          <p:spPr bwMode="auto">
            <a:xfrm flipV="1">
              <a:off x="2043113" y="1357313"/>
              <a:ext cx="1588" cy="2370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Line 73"/>
            <p:cNvSpPr>
              <a:spLocks noChangeShapeType="1"/>
            </p:cNvSpPr>
            <p:nvPr/>
          </p:nvSpPr>
          <p:spPr bwMode="auto">
            <a:xfrm flipV="1">
              <a:off x="2135188" y="3706813"/>
              <a:ext cx="1588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Line 74"/>
            <p:cNvSpPr>
              <a:spLocks noChangeShapeType="1"/>
            </p:cNvSpPr>
            <p:nvPr/>
          </p:nvSpPr>
          <p:spPr bwMode="auto">
            <a:xfrm>
              <a:off x="2135188" y="1357313"/>
              <a:ext cx="1588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Line 75"/>
            <p:cNvSpPr>
              <a:spLocks noChangeShapeType="1"/>
            </p:cNvSpPr>
            <p:nvPr/>
          </p:nvSpPr>
          <p:spPr bwMode="auto">
            <a:xfrm flipV="1">
              <a:off x="2135188" y="1357313"/>
              <a:ext cx="1588" cy="2370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Line 76"/>
            <p:cNvSpPr>
              <a:spLocks noChangeShapeType="1"/>
            </p:cNvSpPr>
            <p:nvPr/>
          </p:nvSpPr>
          <p:spPr bwMode="auto">
            <a:xfrm flipV="1">
              <a:off x="2212975" y="3706813"/>
              <a:ext cx="1588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Line 77"/>
            <p:cNvSpPr>
              <a:spLocks noChangeShapeType="1"/>
            </p:cNvSpPr>
            <p:nvPr/>
          </p:nvSpPr>
          <p:spPr bwMode="auto">
            <a:xfrm>
              <a:off x="2212975" y="1357313"/>
              <a:ext cx="1588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Line 78"/>
            <p:cNvSpPr>
              <a:spLocks noChangeShapeType="1"/>
            </p:cNvSpPr>
            <p:nvPr/>
          </p:nvSpPr>
          <p:spPr bwMode="auto">
            <a:xfrm flipV="1">
              <a:off x="2212975" y="1357313"/>
              <a:ext cx="1588" cy="2370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Line 79"/>
            <p:cNvSpPr>
              <a:spLocks noChangeShapeType="1"/>
            </p:cNvSpPr>
            <p:nvPr/>
          </p:nvSpPr>
          <p:spPr bwMode="auto">
            <a:xfrm flipV="1">
              <a:off x="2276475" y="3706813"/>
              <a:ext cx="1588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Line 80"/>
            <p:cNvSpPr>
              <a:spLocks noChangeShapeType="1"/>
            </p:cNvSpPr>
            <p:nvPr/>
          </p:nvSpPr>
          <p:spPr bwMode="auto">
            <a:xfrm>
              <a:off x="2276475" y="1357313"/>
              <a:ext cx="1588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Line 81"/>
            <p:cNvSpPr>
              <a:spLocks noChangeShapeType="1"/>
            </p:cNvSpPr>
            <p:nvPr/>
          </p:nvSpPr>
          <p:spPr bwMode="auto">
            <a:xfrm flipV="1">
              <a:off x="2276475" y="1357313"/>
              <a:ext cx="1588" cy="2370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Line 82"/>
            <p:cNvSpPr>
              <a:spLocks noChangeShapeType="1"/>
            </p:cNvSpPr>
            <p:nvPr/>
          </p:nvSpPr>
          <p:spPr bwMode="auto">
            <a:xfrm flipV="1">
              <a:off x="2339975" y="3706813"/>
              <a:ext cx="1588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Line 83"/>
            <p:cNvSpPr>
              <a:spLocks noChangeShapeType="1"/>
            </p:cNvSpPr>
            <p:nvPr/>
          </p:nvSpPr>
          <p:spPr bwMode="auto">
            <a:xfrm>
              <a:off x="2339975" y="1357313"/>
              <a:ext cx="1588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Line 84"/>
            <p:cNvSpPr>
              <a:spLocks noChangeShapeType="1"/>
            </p:cNvSpPr>
            <p:nvPr/>
          </p:nvSpPr>
          <p:spPr bwMode="auto">
            <a:xfrm flipV="1">
              <a:off x="2339975" y="1357313"/>
              <a:ext cx="1588" cy="2370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Line 85"/>
            <p:cNvSpPr>
              <a:spLocks noChangeShapeType="1"/>
            </p:cNvSpPr>
            <p:nvPr/>
          </p:nvSpPr>
          <p:spPr bwMode="auto">
            <a:xfrm flipV="1">
              <a:off x="2339975" y="3692525"/>
              <a:ext cx="1588" cy="34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Line 86"/>
            <p:cNvSpPr>
              <a:spLocks noChangeShapeType="1"/>
            </p:cNvSpPr>
            <p:nvPr/>
          </p:nvSpPr>
          <p:spPr bwMode="auto">
            <a:xfrm>
              <a:off x="2339975" y="1357313"/>
              <a:ext cx="1588" cy="269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Line 87"/>
            <p:cNvSpPr>
              <a:spLocks noChangeShapeType="1"/>
            </p:cNvSpPr>
            <p:nvPr/>
          </p:nvSpPr>
          <p:spPr bwMode="auto">
            <a:xfrm flipV="1">
              <a:off x="2735263" y="3706813"/>
              <a:ext cx="1588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Line 88"/>
            <p:cNvSpPr>
              <a:spLocks noChangeShapeType="1"/>
            </p:cNvSpPr>
            <p:nvPr/>
          </p:nvSpPr>
          <p:spPr bwMode="auto">
            <a:xfrm>
              <a:off x="2735263" y="1357313"/>
              <a:ext cx="1588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Line 89"/>
            <p:cNvSpPr>
              <a:spLocks noChangeShapeType="1"/>
            </p:cNvSpPr>
            <p:nvPr/>
          </p:nvSpPr>
          <p:spPr bwMode="auto">
            <a:xfrm flipV="1">
              <a:off x="2735263" y="1357313"/>
              <a:ext cx="1588" cy="2370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Line 90"/>
            <p:cNvSpPr>
              <a:spLocks noChangeShapeType="1"/>
            </p:cNvSpPr>
            <p:nvPr/>
          </p:nvSpPr>
          <p:spPr bwMode="auto">
            <a:xfrm flipV="1">
              <a:off x="2968625" y="3706813"/>
              <a:ext cx="1588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Line 91"/>
            <p:cNvSpPr>
              <a:spLocks noChangeShapeType="1"/>
            </p:cNvSpPr>
            <p:nvPr/>
          </p:nvSpPr>
          <p:spPr bwMode="auto">
            <a:xfrm>
              <a:off x="2968625" y="1357313"/>
              <a:ext cx="1588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Line 92"/>
            <p:cNvSpPr>
              <a:spLocks noChangeShapeType="1"/>
            </p:cNvSpPr>
            <p:nvPr/>
          </p:nvSpPr>
          <p:spPr bwMode="auto">
            <a:xfrm flipV="1">
              <a:off x="2968625" y="1357313"/>
              <a:ext cx="1588" cy="2370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Line 93"/>
            <p:cNvSpPr>
              <a:spLocks noChangeShapeType="1"/>
            </p:cNvSpPr>
            <p:nvPr/>
          </p:nvSpPr>
          <p:spPr bwMode="auto">
            <a:xfrm flipV="1">
              <a:off x="3130550" y="3706813"/>
              <a:ext cx="1588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Line 94"/>
            <p:cNvSpPr>
              <a:spLocks noChangeShapeType="1"/>
            </p:cNvSpPr>
            <p:nvPr/>
          </p:nvSpPr>
          <p:spPr bwMode="auto">
            <a:xfrm>
              <a:off x="3130550" y="1357313"/>
              <a:ext cx="1588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Line 95"/>
            <p:cNvSpPr>
              <a:spLocks noChangeShapeType="1"/>
            </p:cNvSpPr>
            <p:nvPr/>
          </p:nvSpPr>
          <p:spPr bwMode="auto">
            <a:xfrm flipV="1">
              <a:off x="3130550" y="1357313"/>
              <a:ext cx="1588" cy="2370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Line 96"/>
            <p:cNvSpPr>
              <a:spLocks noChangeShapeType="1"/>
            </p:cNvSpPr>
            <p:nvPr/>
          </p:nvSpPr>
          <p:spPr bwMode="auto">
            <a:xfrm flipV="1">
              <a:off x="3257550" y="3706813"/>
              <a:ext cx="1588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Line 97"/>
            <p:cNvSpPr>
              <a:spLocks noChangeShapeType="1"/>
            </p:cNvSpPr>
            <p:nvPr/>
          </p:nvSpPr>
          <p:spPr bwMode="auto">
            <a:xfrm>
              <a:off x="3257550" y="1357313"/>
              <a:ext cx="1588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Line 98"/>
            <p:cNvSpPr>
              <a:spLocks noChangeShapeType="1"/>
            </p:cNvSpPr>
            <p:nvPr/>
          </p:nvSpPr>
          <p:spPr bwMode="auto">
            <a:xfrm flipV="1">
              <a:off x="3257550" y="1357313"/>
              <a:ext cx="1588" cy="2370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Line 99"/>
            <p:cNvSpPr>
              <a:spLocks noChangeShapeType="1"/>
            </p:cNvSpPr>
            <p:nvPr/>
          </p:nvSpPr>
          <p:spPr bwMode="auto">
            <a:xfrm flipV="1">
              <a:off x="3363913" y="3706813"/>
              <a:ext cx="1588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Line 100"/>
            <p:cNvSpPr>
              <a:spLocks noChangeShapeType="1"/>
            </p:cNvSpPr>
            <p:nvPr/>
          </p:nvSpPr>
          <p:spPr bwMode="auto">
            <a:xfrm>
              <a:off x="3363913" y="1357313"/>
              <a:ext cx="1588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Line 101"/>
            <p:cNvSpPr>
              <a:spLocks noChangeShapeType="1"/>
            </p:cNvSpPr>
            <p:nvPr/>
          </p:nvSpPr>
          <p:spPr bwMode="auto">
            <a:xfrm flipV="1">
              <a:off x="3363913" y="1357313"/>
              <a:ext cx="1588" cy="2370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Line 102"/>
            <p:cNvSpPr>
              <a:spLocks noChangeShapeType="1"/>
            </p:cNvSpPr>
            <p:nvPr/>
          </p:nvSpPr>
          <p:spPr bwMode="auto">
            <a:xfrm flipV="1">
              <a:off x="3455988" y="3706813"/>
              <a:ext cx="1588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Line 103"/>
            <p:cNvSpPr>
              <a:spLocks noChangeShapeType="1"/>
            </p:cNvSpPr>
            <p:nvPr/>
          </p:nvSpPr>
          <p:spPr bwMode="auto">
            <a:xfrm>
              <a:off x="3455988" y="1357313"/>
              <a:ext cx="1588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Line 104"/>
            <p:cNvSpPr>
              <a:spLocks noChangeShapeType="1"/>
            </p:cNvSpPr>
            <p:nvPr/>
          </p:nvSpPr>
          <p:spPr bwMode="auto">
            <a:xfrm flipV="1">
              <a:off x="3455988" y="1357313"/>
              <a:ext cx="1588" cy="2370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Line 105"/>
            <p:cNvSpPr>
              <a:spLocks noChangeShapeType="1"/>
            </p:cNvSpPr>
            <p:nvPr/>
          </p:nvSpPr>
          <p:spPr bwMode="auto">
            <a:xfrm flipV="1">
              <a:off x="3525838" y="3706813"/>
              <a:ext cx="1588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Line 106"/>
            <p:cNvSpPr>
              <a:spLocks noChangeShapeType="1"/>
            </p:cNvSpPr>
            <p:nvPr/>
          </p:nvSpPr>
          <p:spPr bwMode="auto">
            <a:xfrm>
              <a:off x="3525838" y="1357313"/>
              <a:ext cx="1588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Line 107"/>
            <p:cNvSpPr>
              <a:spLocks noChangeShapeType="1"/>
            </p:cNvSpPr>
            <p:nvPr/>
          </p:nvSpPr>
          <p:spPr bwMode="auto">
            <a:xfrm flipV="1">
              <a:off x="3525838" y="1357313"/>
              <a:ext cx="1588" cy="2370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Line 108"/>
            <p:cNvSpPr>
              <a:spLocks noChangeShapeType="1"/>
            </p:cNvSpPr>
            <p:nvPr/>
          </p:nvSpPr>
          <p:spPr bwMode="auto">
            <a:xfrm flipV="1">
              <a:off x="3595688" y="3706813"/>
              <a:ext cx="1588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Line 109"/>
            <p:cNvSpPr>
              <a:spLocks noChangeShapeType="1"/>
            </p:cNvSpPr>
            <p:nvPr/>
          </p:nvSpPr>
          <p:spPr bwMode="auto">
            <a:xfrm>
              <a:off x="3595688" y="1357313"/>
              <a:ext cx="1588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Line 110"/>
            <p:cNvSpPr>
              <a:spLocks noChangeShapeType="1"/>
            </p:cNvSpPr>
            <p:nvPr/>
          </p:nvSpPr>
          <p:spPr bwMode="auto">
            <a:xfrm flipV="1">
              <a:off x="3595688" y="1357313"/>
              <a:ext cx="1588" cy="2370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Line 111"/>
            <p:cNvSpPr>
              <a:spLocks noChangeShapeType="1"/>
            </p:cNvSpPr>
            <p:nvPr/>
          </p:nvSpPr>
          <p:spPr bwMode="auto">
            <a:xfrm flipV="1">
              <a:off x="3660775" y="3706813"/>
              <a:ext cx="1588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Line 112"/>
            <p:cNvSpPr>
              <a:spLocks noChangeShapeType="1"/>
            </p:cNvSpPr>
            <p:nvPr/>
          </p:nvSpPr>
          <p:spPr bwMode="auto">
            <a:xfrm>
              <a:off x="3660775" y="1357313"/>
              <a:ext cx="1588" cy="142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Line 113"/>
            <p:cNvSpPr>
              <a:spLocks noChangeShapeType="1"/>
            </p:cNvSpPr>
            <p:nvPr/>
          </p:nvSpPr>
          <p:spPr bwMode="auto">
            <a:xfrm flipV="1">
              <a:off x="3660775" y="1357313"/>
              <a:ext cx="1588" cy="2370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Line 114"/>
            <p:cNvSpPr>
              <a:spLocks noChangeShapeType="1"/>
            </p:cNvSpPr>
            <p:nvPr/>
          </p:nvSpPr>
          <p:spPr bwMode="auto">
            <a:xfrm flipV="1">
              <a:off x="3660775" y="3692525"/>
              <a:ext cx="1588" cy="34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Line 115"/>
            <p:cNvSpPr>
              <a:spLocks noChangeShapeType="1"/>
            </p:cNvSpPr>
            <p:nvPr/>
          </p:nvSpPr>
          <p:spPr bwMode="auto">
            <a:xfrm>
              <a:off x="3660775" y="1357313"/>
              <a:ext cx="1588" cy="269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Line 116"/>
            <p:cNvSpPr>
              <a:spLocks noChangeShapeType="1"/>
            </p:cNvSpPr>
            <p:nvPr/>
          </p:nvSpPr>
          <p:spPr bwMode="auto">
            <a:xfrm>
              <a:off x="498475" y="3544888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Rectangle 118"/>
            <p:cNvSpPr>
              <a:spLocks noChangeArrowheads="1"/>
            </p:cNvSpPr>
            <p:nvPr/>
          </p:nvSpPr>
          <p:spPr bwMode="auto">
            <a:xfrm>
              <a:off x="300038" y="3487738"/>
              <a:ext cx="147638" cy="13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Rectangle 119"/>
            <p:cNvSpPr>
              <a:spLocks noChangeArrowheads="1"/>
            </p:cNvSpPr>
            <p:nvPr/>
          </p:nvSpPr>
          <p:spPr bwMode="auto">
            <a:xfrm>
              <a:off x="400050" y="3452813"/>
              <a:ext cx="84138" cy="84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-2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Line 120"/>
            <p:cNvSpPr>
              <a:spLocks noChangeShapeType="1"/>
            </p:cNvSpPr>
            <p:nvPr/>
          </p:nvSpPr>
          <p:spPr bwMode="auto">
            <a:xfrm>
              <a:off x="498475" y="3178175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Line 121"/>
            <p:cNvSpPr>
              <a:spLocks noChangeShapeType="1"/>
            </p:cNvSpPr>
            <p:nvPr/>
          </p:nvSpPr>
          <p:spPr bwMode="auto">
            <a:xfrm flipH="1">
              <a:off x="3624263" y="3178175"/>
              <a:ext cx="3651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Rectangle 122"/>
            <p:cNvSpPr>
              <a:spLocks noChangeArrowheads="1"/>
            </p:cNvSpPr>
            <p:nvPr/>
          </p:nvSpPr>
          <p:spPr bwMode="auto">
            <a:xfrm>
              <a:off x="300038" y="3121025"/>
              <a:ext cx="147638" cy="13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6" name="Rectangle 123"/>
            <p:cNvSpPr>
              <a:spLocks noChangeArrowheads="1"/>
            </p:cNvSpPr>
            <p:nvPr/>
          </p:nvSpPr>
          <p:spPr bwMode="auto">
            <a:xfrm>
              <a:off x="400050" y="3086100"/>
              <a:ext cx="63500" cy="84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Line 124"/>
            <p:cNvSpPr>
              <a:spLocks noChangeShapeType="1"/>
            </p:cNvSpPr>
            <p:nvPr/>
          </p:nvSpPr>
          <p:spPr bwMode="auto">
            <a:xfrm>
              <a:off x="498475" y="2809875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Line 125"/>
            <p:cNvSpPr>
              <a:spLocks noChangeShapeType="1"/>
            </p:cNvSpPr>
            <p:nvPr/>
          </p:nvSpPr>
          <p:spPr bwMode="auto">
            <a:xfrm flipH="1">
              <a:off x="3624263" y="2809875"/>
              <a:ext cx="3651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Rectangle 126"/>
            <p:cNvSpPr>
              <a:spLocks noChangeArrowheads="1"/>
            </p:cNvSpPr>
            <p:nvPr/>
          </p:nvSpPr>
          <p:spPr bwMode="auto">
            <a:xfrm>
              <a:off x="300038" y="2754313"/>
              <a:ext cx="147638" cy="13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Rectangle 127"/>
            <p:cNvSpPr>
              <a:spLocks noChangeArrowheads="1"/>
            </p:cNvSpPr>
            <p:nvPr/>
          </p:nvSpPr>
          <p:spPr bwMode="auto">
            <a:xfrm>
              <a:off x="400050" y="2719388"/>
              <a:ext cx="63500" cy="84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Line 128"/>
            <p:cNvSpPr>
              <a:spLocks noChangeShapeType="1"/>
            </p:cNvSpPr>
            <p:nvPr/>
          </p:nvSpPr>
          <p:spPr bwMode="auto">
            <a:xfrm>
              <a:off x="498475" y="2451100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Line 129"/>
            <p:cNvSpPr>
              <a:spLocks noChangeShapeType="1"/>
            </p:cNvSpPr>
            <p:nvPr/>
          </p:nvSpPr>
          <p:spPr bwMode="auto">
            <a:xfrm flipH="1">
              <a:off x="3624263" y="2451100"/>
              <a:ext cx="3651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Rectangle 130"/>
            <p:cNvSpPr>
              <a:spLocks noChangeArrowheads="1"/>
            </p:cNvSpPr>
            <p:nvPr/>
          </p:nvSpPr>
          <p:spPr bwMode="auto">
            <a:xfrm>
              <a:off x="300038" y="2393950"/>
              <a:ext cx="147638" cy="13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" name="Rectangle 131"/>
            <p:cNvSpPr>
              <a:spLocks noChangeArrowheads="1"/>
            </p:cNvSpPr>
            <p:nvPr/>
          </p:nvSpPr>
          <p:spPr bwMode="auto">
            <a:xfrm>
              <a:off x="400050" y="2359025"/>
              <a:ext cx="63500" cy="84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5" name="Line 132"/>
            <p:cNvSpPr>
              <a:spLocks noChangeShapeType="1"/>
            </p:cNvSpPr>
            <p:nvPr/>
          </p:nvSpPr>
          <p:spPr bwMode="auto">
            <a:xfrm>
              <a:off x="498475" y="2084388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Line 133"/>
            <p:cNvSpPr>
              <a:spLocks noChangeShapeType="1"/>
            </p:cNvSpPr>
            <p:nvPr/>
          </p:nvSpPr>
          <p:spPr bwMode="auto">
            <a:xfrm flipH="1">
              <a:off x="3624263" y="2084388"/>
              <a:ext cx="3651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Rectangle 134"/>
            <p:cNvSpPr>
              <a:spLocks noChangeArrowheads="1"/>
            </p:cNvSpPr>
            <p:nvPr/>
          </p:nvSpPr>
          <p:spPr bwMode="auto">
            <a:xfrm>
              <a:off x="300038" y="2027238"/>
              <a:ext cx="147638" cy="13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Rectangle 135"/>
            <p:cNvSpPr>
              <a:spLocks noChangeArrowheads="1"/>
            </p:cNvSpPr>
            <p:nvPr/>
          </p:nvSpPr>
          <p:spPr bwMode="auto">
            <a:xfrm>
              <a:off x="400050" y="1992313"/>
              <a:ext cx="63500" cy="84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" name="Line 136"/>
            <p:cNvSpPr>
              <a:spLocks noChangeShapeType="1"/>
            </p:cNvSpPr>
            <p:nvPr/>
          </p:nvSpPr>
          <p:spPr bwMode="auto">
            <a:xfrm>
              <a:off x="498475" y="1716088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Line 137"/>
            <p:cNvSpPr>
              <a:spLocks noChangeShapeType="1"/>
            </p:cNvSpPr>
            <p:nvPr/>
          </p:nvSpPr>
          <p:spPr bwMode="auto">
            <a:xfrm flipH="1">
              <a:off x="3624263" y="1716088"/>
              <a:ext cx="3651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Rectangle 138"/>
            <p:cNvSpPr>
              <a:spLocks noChangeArrowheads="1"/>
            </p:cNvSpPr>
            <p:nvPr/>
          </p:nvSpPr>
          <p:spPr bwMode="auto">
            <a:xfrm>
              <a:off x="300038" y="1660525"/>
              <a:ext cx="147638" cy="13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2" name="Rectangle 139"/>
            <p:cNvSpPr>
              <a:spLocks noChangeArrowheads="1"/>
            </p:cNvSpPr>
            <p:nvPr/>
          </p:nvSpPr>
          <p:spPr bwMode="auto">
            <a:xfrm>
              <a:off x="400050" y="1625600"/>
              <a:ext cx="63500" cy="84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8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Line 140"/>
            <p:cNvSpPr>
              <a:spLocks noChangeShapeType="1"/>
            </p:cNvSpPr>
            <p:nvPr/>
          </p:nvSpPr>
          <p:spPr bwMode="auto">
            <a:xfrm>
              <a:off x="498475" y="1357313"/>
              <a:ext cx="28575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4" name="Line 141"/>
            <p:cNvSpPr>
              <a:spLocks noChangeShapeType="1"/>
            </p:cNvSpPr>
            <p:nvPr/>
          </p:nvSpPr>
          <p:spPr bwMode="auto">
            <a:xfrm flipH="1">
              <a:off x="3624263" y="1357313"/>
              <a:ext cx="36513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5" name="Rectangle 142"/>
            <p:cNvSpPr>
              <a:spLocks noChangeArrowheads="1"/>
            </p:cNvSpPr>
            <p:nvPr/>
          </p:nvSpPr>
          <p:spPr bwMode="auto">
            <a:xfrm>
              <a:off x="300038" y="1300163"/>
              <a:ext cx="147638" cy="13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6" name="Rectangle 143"/>
            <p:cNvSpPr>
              <a:spLocks noChangeArrowheads="1"/>
            </p:cNvSpPr>
            <p:nvPr/>
          </p:nvSpPr>
          <p:spPr bwMode="auto">
            <a:xfrm>
              <a:off x="400050" y="1265238"/>
              <a:ext cx="98425" cy="84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7" name="Line 144"/>
            <p:cNvSpPr>
              <a:spLocks noChangeShapeType="1"/>
            </p:cNvSpPr>
            <p:nvPr/>
          </p:nvSpPr>
          <p:spPr bwMode="auto">
            <a:xfrm>
              <a:off x="498475" y="1357313"/>
              <a:ext cx="31623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8" name="Line 145"/>
            <p:cNvSpPr>
              <a:spLocks noChangeShapeType="1"/>
            </p:cNvSpPr>
            <p:nvPr/>
          </p:nvSpPr>
          <p:spPr bwMode="auto">
            <a:xfrm>
              <a:off x="498475" y="3727450"/>
              <a:ext cx="3162300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9" name="Line 146"/>
            <p:cNvSpPr>
              <a:spLocks noChangeShapeType="1"/>
            </p:cNvSpPr>
            <p:nvPr/>
          </p:nvSpPr>
          <p:spPr bwMode="auto">
            <a:xfrm flipV="1">
              <a:off x="3660775" y="1357313"/>
              <a:ext cx="1588" cy="2370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0" name="Line 147"/>
            <p:cNvSpPr>
              <a:spLocks noChangeShapeType="1"/>
            </p:cNvSpPr>
            <p:nvPr/>
          </p:nvSpPr>
          <p:spPr bwMode="auto">
            <a:xfrm flipV="1">
              <a:off x="498475" y="1357313"/>
              <a:ext cx="1588" cy="23701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1" name="Freeform 148"/>
            <p:cNvSpPr>
              <a:spLocks/>
            </p:cNvSpPr>
            <p:nvPr/>
          </p:nvSpPr>
          <p:spPr bwMode="auto">
            <a:xfrm>
              <a:off x="498475" y="1773238"/>
              <a:ext cx="3162300" cy="15954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0" y="18"/>
                </a:cxn>
                <a:cxn ang="0">
                  <a:pos x="329" y="71"/>
                </a:cxn>
                <a:cxn ang="0">
                  <a:pos x="658" y="151"/>
                </a:cxn>
                <a:cxn ang="0">
                  <a:pos x="907" y="249"/>
                </a:cxn>
                <a:cxn ang="0">
                  <a:pos x="1053" y="324"/>
                </a:cxn>
                <a:cxn ang="0">
                  <a:pos x="1160" y="391"/>
                </a:cxn>
                <a:cxn ang="0">
                  <a:pos x="1307" y="453"/>
                </a:cxn>
                <a:cxn ang="0">
                  <a:pos x="1409" y="520"/>
                </a:cxn>
                <a:cxn ang="0">
                  <a:pos x="1489" y="591"/>
                </a:cxn>
                <a:cxn ang="0">
                  <a:pos x="1556" y="653"/>
                </a:cxn>
                <a:cxn ang="0">
                  <a:pos x="1609" y="707"/>
                </a:cxn>
                <a:cxn ang="0">
                  <a:pos x="1658" y="756"/>
                </a:cxn>
                <a:cxn ang="0">
                  <a:pos x="1703" y="800"/>
                </a:cxn>
                <a:cxn ang="0">
                  <a:pos x="1738" y="845"/>
                </a:cxn>
                <a:cxn ang="0">
                  <a:pos x="1774" y="880"/>
                </a:cxn>
                <a:cxn ang="0">
                  <a:pos x="1805" y="902"/>
                </a:cxn>
                <a:cxn ang="0">
                  <a:pos x="1836" y="920"/>
                </a:cxn>
                <a:cxn ang="0">
                  <a:pos x="1863" y="947"/>
                </a:cxn>
                <a:cxn ang="0">
                  <a:pos x="1929" y="982"/>
                </a:cxn>
                <a:cxn ang="0">
                  <a:pos x="1992" y="1005"/>
                </a:cxn>
              </a:cxnLst>
              <a:rect l="0" t="0" r="r" b="b"/>
              <a:pathLst>
                <a:path w="1992" h="1005">
                  <a:moveTo>
                    <a:pt x="0" y="0"/>
                  </a:moveTo>
                  <a:lnTo>
                    <a:pt x="200" y="18"/>
                  </a:lnTo>
                  <a:lnTo>
                    <a:pt x="329" y="71"/>
                  </a:lnTo>
                  <a:lnTo>
                    <a:pt x="658" y="151"/>
                  </a:lnTo>
                  <a:lnTo>
                    <a:pt x="907" y="249"/>
                  </a:lnTo>
                  <a:lnTo>
                    <a:pt x="1053" y="324"/>
                  </a:lnTo>
                  <a:lnTo>
                    <a:pt x="1160" y="391"/>
                  </a:lnTo>
                  <a:lnTo>
                    <a:pt x="1307" y="453"/>
                  </a:lnTo>
                  <a:lnTo>
                    <a:pt x="1409" y="520"/>
                  </a:lnTo>
                  <a:lnTo>
                    <a:pt x="1489" y="591"/>
                  </a:lnTo>
                  <a:lnTo>
                    <a:pt x="1556" y="653"/>
                  </a:lnTo>
                  <a:lnTo>
                    <a:pt x="1609" y="707"/>
                  </a:lnTo>
                  <a:lnTo>
                    <a:pt x="1658" y="756"/>
                  </a:lnTo>
                  <a:lnTo>
                    <a:pt x="1703" y="800"/>
                  </a:lnTo>
                  <a:lnTo>
                    <a:pt x="1738" y="845"/>
                  </a:lnTo>
                  <a:lnTo>
                    <a:pt x="1774" y="880"/>
                  </a:lnTo>
                  <a:lnTo>
                    <a:pt x="1805" y="902"/>
                  </a:lnTo>
                  <a:lnTo>
                    <a:pt x="1836" y="920"/>
                  </a:lnTo>
                  <a:lnTo>
                    <a:pt x="1863" y="947"/>
                  </a:lnTo>
                  <a:lnTo>
                    <a:pt x="1929" y="982"/>
                  </a:lnTo>
                  <a:lnTo>
                    <a:pt x="1992" y="1005"/>
                  </a:lnTo>
                </a:path>
              </a:pathLst>
            </a:custGeom>
            <a:noFill/>
            <a:ln w="14288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2" name="Freeform 149"/>
            <p:cNvSpPr>
              <a:spLocks/>
            </p:cNvSpPr>
            <p:nvPr/>
          </p:nvSpPr>
          <p:spPr bwMode="auto">
            <a:xfrm>
              <a:off x="498475" y="1695450"/>
              <a:ext cx="3162300" cy="1622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0" y="18"/>
                </a:cxn>
                <a:cxn ang="0">
                  <a:pos x="329" y="85"/>
                </a:cxn>
                <a:cxn ang="0">
                  <a:pos x="658" y="178"/>
                </a:cxn>
                <a:cxn ang="0">
                  <a:pos x="907" y="280"/>
                </a:cxn>
                <a:cxn ang="0">
                  <a:pos x="1053" y="356"/>
                </a:cxn>
                <a:cxn ang="0">
                  <a:pos x="1160" y="422"/>
                </a:cxn>
                <a:cxn ang="0">
                  <a:pos x="1307" y="480"/>
                </a:cxn>
                <a:cxn ang="0">
                  <a:pos x="1409" y="542"/>
                </a:cxn>
                <a:cxn ang="0">
                  <a:pos x="1489" y="609"/>
                </a:cxn>
                <a:cxn ang="0">
                  <a:pos x="1556" y="676"/>
                </a:cxn>
                <a:cxn ang="0">
                  <a:pos x="1609" y="738"/>
                </a:cxn>
                <a:cxn ang="0">
                  <a:pos x="1658" y="782"/>
                </a:cxn>
                <a:cxn ang="0">
                  <a:pos x="1703" y="827"/>
                </a:cxn>
                <a:cxn ang="0">
                  <a:pos x="1738" y="867"/>
                </a:cxn>
                <a:cxn ang="0">
                  <a:pos x="1774" y="898"/>
                </a:cxn>
                <a:cxn ang="0">
                  <a:pos x="1805" y="920"/>
                </a:cxn>
                <a:cxn ang="0">
                  <a:pos x="1836" y="938"/>
                </a:cxn>
                <a:cxn ang="0">
                  <a:pos x="1863" y="965"/>
                </a:cxn>
                <a:cxn ang="0">
                  <a:pos x="1929" y="1000"/>
                </a:cxn>
                <a:cxn ang="0">
                  <a:pos x="1992" y="1022"/>
                </a:cxn>
              </a:cxnLst>
              <a:rect l="0" t="0" r="r" b="b"/>
              <a:pathLst>
                <a:path w="1992" h="1022">
                  <a:moveTo>
                    <a:pt x="0" y="0"/>
                  </a:moveTo>
                  <a:lnTo>
                    <a:pt x="200" y="18"/>
                  </a:lnTo>
                  <a:lnTo>
                    <a:pt x="329" y="85"/>
                  </a:lnTo>
                  <a:lnTo>
                    <a:pt x="658" y="178"/>
                  </a:lnTo>
                  <a:lnTo>
                    <a:pt x="907" y="280"/>
                  </a:lnTo>
                  <a:lnTo>
                    <a:pt x="1053" y="356"/>
                  </a:lnTo>
                  <a:lnTo>
                    <a:pt x="1160" y="422"/>
                  </a:lnTo>
                  <a:lnTo>
                    <a:pt x="1307" y="480"/>
                  </a:lnTo>
                  <a:lnTo>
                    <a:pt x="1409" y="542"/>
                  </a:lnTo>
                  <a:lnTo>
                    <a:pt x="1489" y="609"/>
                  </a:lnTo>
                  <a:lnTo>
                    <a:pt x="1556" y="676"/>
                  </a:lnTo>
                  <a:lnTo>
                    <a:pt x="1609" y="738"/>
                  </a:lnTo>
                  <a:lnTo>
                    <a:pt x="1658" y="782"/>
                  </a:lnTo>
                  <a:lnTo>
                    <a:pt x="1703" y="827"/>
                  </a:lnTo>
                  <a:lnTo>
                    <a:pt x="1738" y="867"/>
                  </a:lnTo>
                  <a:lnTo>
                    <a:pt x="1774" y="898"/>
                  </a:lnTo>
                  <a:lnTo>
                    <a:pt x="1805" y="920"/>
                  </a:lnTo>
                  <a:lnTo>
                    <a:pt x="1836" y="938"/>
                  </a:lnTo>
                  <a:lnTo>
                    <a:pt x="1863" y="965"/>
                  </a:lnTo>
                  <a:lnTo>
                    <a:pt x="1929" y="1000"/>
                  </a:lnTo>
                  <a:lnTo>
                    <a:pt x="1992" y="1022"/>
                  </a:lnTo>
                </a:path>
              </a:pathLst>
            </a:custGeom>
            <a:noFill/>
            <a:ln w="14288" cap="flat">
              <a:solidFill>
                <a:srgbClr val="7F7F7F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" name="Freeform 150"/>
            <p:cNvSpPr>
              <a:spLocks/>
            </p:cNvSpPr>
            <p:nvPr/>
          </p:nvSpPr>
          <p:spPr bwMode="auto">
            <a:xfrm>
              <a:off x="498475" y="1851025"/>
              <a:ext cx="3162300" cy="15668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0" y="18"/>
                </a:cxn>
                <a:cxn ang="0">
                  <a:pos x="329" y="62"/>
                </a:cxn>
                <a:cxn ang="0">
                  <a:pos x="658" y="129"/>
                </a:cxn>
                <a:cxn ang="0">
                  <a:pos x="907" y="213"/>
                </a:cxn>
                <a:cxn ang="0">
                  <a:pos x="1053" y="289"/>
                </a:cxn>
                <a:cxn ang="0">
                  <a:pos x="1160" y="355"/>
                </a:cxn>
                <a:cxn ang="0">
                  <a:pos x="1307" y="427"/>
                </a:cxn>
                <a:cxn ang="0">
                  <a:pos x="1409" y="502"/>
                </a:cxn>
                <a:cxn ang="0">
                  <a:pos x="1489" y="569"/>
                </a:cxn>
                <a:cxn ang="0">
                  <a:pos x="1556" y="627"/>
                </a:cxn>
                <a:cxn ang="0">
                  <a:pos x="1609" y="680"/>
                </a:cxn>
                <a:cxn ang="0">
                  <a:pos x="1658" y="724"/>
                </a:cxn>
                <a:cxn ang="0">
                  <a:pos x="1703" y="773"/>
                </a:cxn>
                <a:cxn ang="0">
                  <a:pos x="1738" y="822"/>
                </a:cxn>
                <a:cxn ang="0">
                  <a:pos x="1774" y="858"/>
                </a:cxn>
                <a:cxn ang="0">
                  <a:pos x="1805" y="880"/>
                </a:cxn>
                <a:cxn ang="0">
                  <a:pos x="1836" y="902"/>
                </a:cxn>
                <a:cxn ang="0">
                  <a:pos x="1863" y="929"/>
                </a:cxn>
                <a:cxn ang="0">
                  <a:pos x="1929" y="964"/>
                </a:cxn>
                <a:cxn ang="0">
                  <a:pos x="1992" y="987"/>
                </a:cxn>
              </a:cxnLst>
              <a:rect l="0" t="0" r="r" b="b"/>
              <a:pathLst>
                <a:path w="1992" h="987">
                  <a:moveTo>
                    <a:pt x="0" y="0"/>
                  </a:moveTo>
                  <a:lnTo>
                    <a:pt x="200" y="18"/>
                  </a:lnTo>
                  <a:lnTo>
                    <a:pt x="329" y="62"/>
                  </a:lnTo>
                  <a:lnTo>
                    <a:pt x="658" y="129"/>
                  </a:lnTo>
                  <a:lnTo>
                    <a:pt x="907" y="213"/>
                  </a:lnTo>
                  <a:lnTo>
                    <a:pt x="1053" y="289"/>
                  </a:lnTo>
                  <a:lnTo>
                    <a:pt x="1160" y="355"/>
                  </a:lnTo>
                  <a:lnTo>
                    <a:pt x="1307" y="427"/>
                  </a:lnTo>
                  <a:lnTo>
                    <a:pt x="1409" y="502"/>
                  </a:lnTo>
                  <a:lnTo>
                    <a:pt x="1489" y="569"/>
                  </a:lnTo>
                  <a:lnTo>
                    <a:pt x="1556" y="627"/>
                  </a:lnTo>
                  <a:lnTo>
                    <a:pt x="1609" y="680"/>
                  </a:lnTo>
                  <a:lnTo>
                    <a:pt x="1658" y="724"/>
                  </a:lnTo>
                  <a:lnTo>
                    <a:pt x="1703" y="773"/>
                  </a:lnTo>
                  <a:lnTo>
                    <a:pt x="1738" y="822"/>
                  </a:lnTo>
                  <a:lnTo>
                    <a:pt x="1774" y="858"/>
                  </a:lnTo>
                  <a:lnTo>
                    <a:pt x="1805" y="880"/>
                  </a:lnTo>
                  <a:lnTo>
                    <a:pt x="1836" y="902"/>
                  </a:lnTo>
                  <a:lnTo>
                    <a:pt x="1863" y="929"/>
                  </a:lnTo>
                  <a:lnTo>
                    <a:pt x="1929" y="964"/>
                  </a:lnTo>
                  <a:lnTo>
                    <a:pt x="1992" y="987"/>
                  </a:lnTo>
                </a:path>
              </a:pathLst>
            </a:custGeom>
            <a:noFill/>
            <a:ln w="14288" cap="flat">
              <a:solidFill>
                <a:srgbClr val="7F7F7F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4" name="Rectangle 151"/>
            <p:cNvSpPr>
              <a:spLocks noChangeArrowheads="1"/>
            </p:cNvSpPr>
            <p:nvPr/>
          </p:nvSpPr>
          <p:spPr bwMode="auto">
            <a:xfrm rot="16200000">
              <a:off x="-217487" y="2668587"/>
              <a:ext cx="839788" cy="13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Median Flux, #/cm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" name="Rectangle 152"/>
            <p:cNvSpPr>
              <a:spLocks noChangeArrowheads="1"/>
            </p:cNvSpPr>
            <p:nvPr/>
          </p:nvSpPr>
          <p:spPr bwMode="auto">
            <a:xfrm rot="16200000">
              <a:off x="125413" y="2284412"/>
              <a:ext cx="92075" cy="12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Rectangle 153"/>
            <p:cNvSpPr>
              <a:spLocks noChangeArrowheads="1"/>
            </p:cNvSpPr>
            <p:nvPr/>
          </p:nvSpPr>
          <p:spPr bwMode="auto">
            <a:xfrm rot="16200000">
              <a:off x="11649" y="2070214"/>
              <a:ext cx="381515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/sr/s/MeV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" name="Oval 155"/>
            <p:cNvSpPr>
              <a:spLocks noChangeArrowheads="1"/>
            </p:cNvSpPr>
            <p:nvPr/>
          </p:nvSpPr>
          <p:spPr bwMode="auto">
            <a:xfrm>
              <a:off x="1217613" y="1871663"/>
              <a:ext cx="57150" cy="57150"/>
            </a:xfrm>
            <a:prstGeom prst="ellips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8" name="Oval 156"/>
            <p:cNvSpPr>
              <a:spLocks noChangeArrowheads="1"/>
            </p:cNvSpPr>
            <p:nvPr/>
          </p:nvSpPr>
          <p:spPr bwMode="auto">
            <a:xfrm>
              <a:off x="1430338" y="1949450"/>
              <a:ext cx="55563" cy="57150"/>
            </a:xfrm>
            <a:prstGeom prst="ellips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9" name="Oval 157"/>
            <p:cNvSpPr>
              <a:spLocks noChangeArrowheads="1"/>
            </p:cNvSpPr>
            <p:nvPr/>
          </p:nvSpPr>
          <p:spPr bwMode="auto">
            <a:xfrm>
              <a:off x="1563688" y="2020888"/>
              <a:ext cx="57150" cy="55563"/>
            </a:xfrm>
            <a:prstGeom prst="ellips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0" name="Oval 158"/>
            <p:cNvSpPr>
              <a:spLocks noChangeArrowheads="1"/>
            </p:cNvSpPr>
            <p:nvPr/>
          </p:nvSpPr>
          <p:spPr bwMode="auto">
            <a:xfrm>
              <a:off x="1690688" y="2090738"/>
              <a:ext cx="57150" cy="57150"/>
            </a:xfrm>
            <a:prstGeom prst="ellips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1" name="Oval 159"/>
            <p:cNvSpPr>
              <a:spLocks noChangeArrowheads="1"/>
            </p:cNvSpPr>
            <p:nvPr/>
          </p:nvSpPr>
          <p:spPr bwMode="auto">
            <a:xfrm>
              <a:off x="1811338" y="2147888"/>
              <a:ext cx="55563" cy="55563"/>
            </a:xfrm>
            <a:prstGeom prst="ellips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2" name="Oval 160"/>
            <p:cNvSpPr>
              <a:spLocks noChangeArrowheads="1"/>
            </p:cNvSpPr>
            <p:nvPr/>
          </p:nvSpPr>
          <p:spPr bwMode="auto">
            <a:xfrm>
              <a:off x="1924050" y="2203450"/>
              <a:ext cx="55563" cy="57150"/>
            </a:xfrm>
            <a:prstGeom prst="ellips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3" name="Oval 161"/>
            <p:cNvSpPr>
              <a:spLocks noChangeArrowheads="1"/>
            </p:cNvSpPr>
            <p:nvPr/>
          </p:nvSpPr>
          <p:spPr bwMode="auto">
            <a:xfrm>
              <a:off x="2022475" y="2266950"/>
              <a:ext cx="57150" cy="57150"/>
            </a:xfrm>
            <a:prstGeom prst="ellips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4" name="Oval 162"/>
            <p:cNvSpPr>
              <a:spLocks noChangeArrowheads="1"/>
            </p:cNvSpPr>
            <p:nvPr/>
          </p:nvSpPr>
          <p:spPr bwMode="auto">
            <a:xfrm>
              <a:off x="2100263" y="2316163"/>
              <a:ext cx="57150" cy="57150"/>
            </a:xfrm>
            <a:prstGeom prst="ellips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5" name="Oval 163"/>
            <p:cNvSpPr>
              <a:spLocks noChangeArrowheads="1"/>
            </p:cNvSpPr>
            <p:nvPr/>
          </p:nvSpPr>
          <p:spPr bwMode="auto">
            <a:xfrm>
              <a:off x="2170113" y="2365375"/>
              <a:ext cx="57150" cy="57150"/>
            </a:xfrm>
            <a:prstGeom prst="ellips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6" name="Oval 164"/>
            <p:cNvSpPr>
              <a:spLocks noChangeArrowheads="1"/>
            </p:cNvSpPr>
            <p:nvPr/>
          </p:nvSpPr>
          <p:spPr bwMode="auto">
            <a:xfrm>
              <a:off x="2235200" y="2408238"/>
              <a:ext cx="55563" cy="57150"/>
            </a:xfrm>
            <a:prstGeom prst="ellips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7" name="Oval 165"/>
            <p:cNvSpPr>
              <a:spLocks noChangeArrowheads="1"/>
            </p:cNvSpPr>
            <p:nvPr/>
          </p:nvSpPr>
          <p:spPr bwMode="auto">
            <a:xfrm>
              <a:off x="2298700" y="2443163"/>
              <a:ext cx="55563" cy="57150"/>
            </a:xfrm>
            <a:prstGeom prst="ellips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8" name="Oval 166"/>
            <p:cNvSpPr>
              <a:spLocks noChangeArrowheads="1"/>
            </p:cNvSpPr>
            <p:nvPr/>
          </p:nvSpPr>
          <p:spPr bwMode="auto">
            <a:xfrm>
              <a:off x="2362200" y="2500313"/>
              <a:ext cx="55563" cy="55563"/>
            </a:xfrm>
            <a:prstGeom prst="ellips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9" name="Oval 167"/>
            <p:cNvSpPr>
              <a:spLocks noChangeArrowheads="1"/>
            </p:cNvSpPr>
            <p:nvPr/>
          </p:nvSpPr>
          <p:spPr bwMode="auto">
            <a:xfrm>
              <a:off x="2403475" y="2535238"/>
              <a:ext cx="57150" cy="57150"/>
            </a:xfrm>
            <a:prstGeom prst="ellips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0" name="Oval 168"/>
            <p:cNvSpPr>
              <a:spLocks noChangeArrowheads="1"/>
            </p:cNvSpPr>
            <p:nvPr/>
          </p:nvSpPr>
          <p:spPr bwMode="auto">
            <a:xfrm>
              <a:off x="2452688" y="2570163"/>
              <a:ext cx="57150" cy="57150"/>
            </a:xfrm>
            <a:prstGeom prst="ellips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1" name="Oval 169"/>
            <p:cNvSpPr>
              <a:spLocks noChangeArrowheads="1"/>
            </p:cNvSpPr>
            <p:nvPr/>
          </p:nvSpPr>
          <p:spPr bwMode="auto">
            <a:xfrm>
              <a:off x="2489200" y="2598738"/>
              <a:ext cx="55563" cy="57150"/>
            </a:xfrm>
            <a:prstGeom prst="ellips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2" name="Oval 170"/>
            <p:cNvSpPr>
              <a:spLocks noChangeArrowheads="1"/>
            </p:cNvSpPr>
            <p:nvPr/>
          </p:nvSpPr>
          <p:spPr bwMode="auto">
            <a:xfrm>
              <a:off x="2530475" y="2627313"/>
              <a:ext cx="57150" cy="55563"/>
            </a:xfrm>
            <a:prstGeom prst="ellips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3" name="Oval 171"/>
            <p:cNvSpPr>
              <a:spLocks noChangeArrowheads="1"/>
            </p:cNvSpPr>
            <p:nvPr/>
          </p:nvSpPr>
          <p:spPr bwMode="auto">
            <a:xfrm>
              <a:off x="2573338" y="2647950"/>
              <a:ext cx="55563" cy="57150"/>
            </a:xfrm>
            <a:prstGeom prst="ellips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4" name="Line 172"/>
            <p:cNvSpPr>
              <a:spLocks noChangeShapeType="1"/>
            </p:cNvSpPr>
            <p:nvPr/>
          </p:nvSpPr>
          <p:spPr bwMode="auto">
            <a:xfrm flipV="1">
              <a:off x="1246188" y="1893888"/>
              <a:ext cx="1588" cy="12700"/>
            </a:xfrm>
            <a:prstGeom prst="lin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5" name="Line 173"/>
            <p:cNvSpPr>
              <a:spLocks noChangeShapeType="1"/>
            </p:cNvSpPr>
            <p:nvPr/>
          </p:nvSpPr>
          <p:spPr bwMode="auto">
            <a:xfrm flipV="1">
              <a:off x="1457325" y="1970088"/>
              <a:ext cx="1588" cy="14288"/>
            </a:xfrm>
            <a:prstGeom prst="lin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6" name="Line 174"/>
            <p:cNvSpPr>
              <a:spLocks noChangeShapeType="1"/>
            </p:cNvSpPr>
            <p:nvPr/>
          </p:nvSpPr>
          <p:spPr bwMode="auto">
            <a:xfrm flipV="1">
              <a:off x="1592263" y="2041525"/>
              <a:ext cx="1588" cy="20638"/>
            </a:xfrm>
            <a:prstGeom prst="lin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7" name="Line 175"/>
            <p:cNvSpPr>
              <a:spLocks noChangeShapeType="1"/>
            </p:cNvSpPr>
            <p:nvPr/>
          </p:nvSpPr>
          <p:spPr bwMode="auto">
            <a:xfrm flipV="1">
              <a:off x="1719263" y="2111375"/>
              <a:ext cx="1588" cy="22225"/>
            </a:xfrm>
            <a:prstGeom prst="lin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8" name="Line 176"/>
            <p:cNvSpPr>
              <a:spLocks noChangeShapeType="1"/>
            </p:cNvSpPr>
            <p:nvPr/>
          </p:nvSpPr>
          <p:spPr bwMode="auto">
            <a:xfrm flipV="1">
              <a:off x="1839913" y="2168525"/>
              <a:ext cx="1588" cy="20638"/>
            </a:xfrm>
            <a:prstGeom prst="lin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9" name="Line 177"/>
            <p:cNvSpPr>
              <a:spLocks noChangeShapeType="1"/>
            </p:cNvSpPr>
            <p:nvPr/>
          </p:nvSpPr>
          <p:spPr bwMode="auto">
            <a:xfrm flipV="1">
              <a:off x="1952625" y="2217738"/>
              <a:ext cx="1588" cy="28575"/>
            </a:xfrm>
            <a:prstGeom prst="lin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0" name="Line 178"/>
            <p:cNvSpPr>
              <a:spLocks noChangeShapeType="1"/>
            </p:cNvSpPr>
            <p:nvPr/>
          </p:nvSpPr>
          <p:spPr bwMode="auto">
            <a:xfrm flipV="1">
              <a:off x="2051050" y="2281238"/>
              <a:ext cx="1588" cy="20638"/>
            </a:xfrm>
            <a:prstGeom prst="lin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1" name="Line 179"/>
            <p:cNvSpPr>
              <a:spLocks noChangeShapeType="1"/>
            </p:cNvSpPr>
            <p:nvPr/>
          </p:nvSpPr>
          <p:spPr bwMode="auto">
            <a:xfrm flipV="1">
              <a:off x="2128838" y="2338388"/>
              <a:ext cx="1588" cy="20638"/>
            </a:xfrm>
            <a:prstGeom prst="lin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2" name="Line 180"/>
            <p:cNvSpPr>
              <a:spLocks noChangeShapeType="1"/>
            </p:cNvSpPr>
            <p:nvPr/>
          </p:nvSpPr>
          <p:spPr bwMode="auto">
            <a:xfrm flipV="1">
              <a:off x="2198688" y="2373313"/>
              <a:ext cx="1588" cy="34925"/>
            </a:xfrm>
            <a:prstGeom prst="lin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3" name="Line 181"/>
            <p:cNvSpPr>
              <a:spLocks noChangeShapeType="1"/>
            </p:cNvSpPr>
            <p:nvPr/>
          </p:nvSpPr>
          <p:spPr bwMode="auto">
            <a:xfrm flipV="1">
              <a:off x="2262188" y="2414588"/>
              <a:ext cx="1588" cy="42863"/>
            </a:xfrm>
            <a:prstGeom prst="lin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4" name="Line 182"/>
            <p:cNvSpPr>
              <a:spLocks noChangeShapeType="1"/>
            </p:cNvSpPr>
            <p:nvPr/>
          </p:nvSpPr>
          <p:spPr bwMode="auto">
            <a:xfrm flipV="1">
              <a:off x="2325688" y="2457450"/>
              <a:ext cx="1588" cy="34925"/>
            </a:xfrm>
            <a:prstGeom prst="lin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" name="Line 183"/>
            <p:cNvSpPr>
              <a:spLocks noChangeShapeType="1"/>
            </p:cNvSpPr>
            <p:nvPr/>
          </p:nvSpPr>
          <p:spPr bwMode="auto">
            <a:xfrm flipV="1">
              <a:off x="2389188" y="2500313"/>
              <a:ext cx="1588" cy="49213"/>
            </a:xfrm>
            <a:prstGeom prst="lin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6" name="Line 184"/>
            <p:cNvSpPr>
              <a:spLocks noChangeShapeType="1"/>
            </p:cNvSpPr>
            <p:nvPr/>
          </p:nvSpPr>
          <p:spPr bwMode="auto">
            <a:xfrm flipV="1">
              <a:off x="2432050" y="2541588"/>
              <a:ext cx="1588" cy="50800"/>
            </a:xfrm>
            <a:prstGeom prst="lin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7" name="Line 185"/>
            <p:cNvSpPr>
              <a:spLocks noChangeShapeType="1"/>
            </p:cNvSpPr>
            <p:nvPr/>
          </p:nvSpPr>
          <p:spPr bwMode="auto">
            <a:xfrm flipV="1">
              <a:off x="2481263" y="2563813"/>
              <a:ext cx="1588" cy="63500"/>
            </a:xfrm>
            <a:prstGeom prst="lin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8" name="Line 186"/>
            <p:cNvSpPr>
              <a:spLocks noChangeShapeType="1"/>
            </p:cNvSpPr>
            <p:nvPr/>
          </p:nvSpPr>
          <p:spPr bwMode="auto">
            <a:xfrm flipV="1">
              <a:off x="2516188" y="2592388"/>
              <a:ext cx="1588" cy="63500"/>
            </a:xfrm>
            <a:prstGeom prst="lin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9" name="Line 187"/>
            <p:cNvSpPr>
              <a:spLocks noChangeShapeType="1"/>
            </p:cNvSpPr>
            <p:nvPr/>
          </p:nvSpPr>
          <p:spPr bwMode="auto">
            <a:xfrm flipV="1">
              <a:off x="2559050" y="2627313"/>
              <a:ext cx="1588" cy="55563"/>
            </a:xfrm>
            <a:prstGeom prst="lin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0" name="Line 188"/>
            <p:cNvSpPr>
              <a:spLocks noChangeShapeType="1"/>
            </p:cNvSpPr>
            <p:nvPr/>
          </p:nvSpPr>
          <p:spPr bwMode="auto">
            <a:xfrm flipV="1">
              <a:off x="2601913" y="2641600"/>
              <a:ext cx="1588" cy="69850"/>
            </a:xfrm>
            <a:prstGeom prst="lin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1" name="Line 189"/>
            <p:cNvSpPr>
              <a:spLocks noChangeShapeType="1"/>
            </p:cNvSpPr>
            <p:nvPr/>
          </p:nvSpPr>
          <p:spPr bwMode="auto">
            <a:xfrm>
              <a:off x="2071688" y="2295525"/>
              <a:ext cx="42863" cy="42863"/>
            </a:xfrm>
            <a:prstGeom prst="line">
              <a:avLst/>
            </a:prstGeom>
            <a:noFill/>
            <a:ln w="14288" cap="flat">
              <a:solidFill>
                <a:srgbClr val="001F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2" name="Line 190"/>
            <p:cNvSpPr>
              <a:spLocks noChangeShapeType="1"/>
            </p:cNvSpPr>
            <p:nvPr/>
          </p:nvSpPr>
          <p:spPr bwMode="auto">
            <a:xfrm flipH="1">
              <a:off x="2071688" y="2295525"/>
              <a:ext cx="42863" cy="42863"/>
            </a:xfrm>
            <a:prstGeom prst="line">
              <a:avLst/>
            </a:prstGeom>
            <a:noFill/>
            <a:ln w="14288" cap="flat">
              <a:solidFill>
                <a:srgbClr val="001F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3" name="Line 191"/>
            <p:cNvSpPr>
              <a:spLocks noChangeShapeType="1"/>
            </p:cNvSpPr>
            <p:nvPr/>
          </p:nvSpPr>
          <p:spPr bwMode="auto">
            <a:xfrm>
              <a:off x="2290763" y="2436813"/>
              <a:ext cx="42863" cy="41275"/>
            </a:xfrm>
            <a:prstGeom prst="line">
              <a:avLst/>
            </a:prstGeom>
            <a:noFill/>
            <a:ln w="14288" cap="flat">
              <a:solidFill>
                <a:srgbClr val="001F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4" name="Line 192"/>
            <p:cNvSpPr>
              <a:spLocks noChangeShapeType="1"/>
            </p:cNvSpPr>
            <p:nvPr/>
          </p:nvSpPr>
          <p:spPr bwMode="auto">
            <a:xfrm flipH="1">
              <a:off x="2290763" y="2436813"/>
              <a:ext cx="42863" cy="41275"/>
            </a:xfrm>
            <a:prstGeom prst="line">
              <a:avLst/>
            </a:prstGeom>
            <a:noFill/>
            <a:ln w="14288" cap="flat">
              <a:solidFill>
                <a:srgbClr val="001F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5" name="Line 193"/>
            <p:cNvSpPr>
              <a:spLocks noChangeShapeType="1"/>
            </p:cNvSpPr>
            <p:nvPr/>
          </p:nvSpPr>
          <p:spPr bwMode="auto">
            <a:xfrm>
              <a:off x="2587625" y="2690813"/>
              <a:ext cx="41275" cy="42863"/>
            </a:xfrm>
            <a:prstGeom prst="line">
              <a:avLst/>
            </a:prstGeom>
            <a:noFill/>
            <a:ln w="14288" cap="flat">
              <a:solidFill>
                <a:srgbClr val="001F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6" name="Line 194"/>
            <p:cNvSpPr>
              <a:spLocks noChangeShapeType="1"/>
            </p:cNvSpPr>
            <p:nvPr/>
          </p:nvSpPr>
          <p:spPr bwMode="auto">
            <a:xfrm flipH="1">
              <a:off x="2587625" y="2690813"/>
              <a:ext cx="41275" cy="42863"/>
            </a:xfrm>
            <a:prstGeom prst="line">
              <a:avLst/>
            </a:prstGeom>
            <a:noFill/>
            <a:ln w="14288" cap="flat">
              <a:solidFill>
                <a:srgbClr val="001F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7" name="Line 195"/>
            <p:cNvSpPr>
              <a:spLocks noChangeShapeType="1"/>
            </p:cNvSpPr>
            <p:nvPr/>
          </p:nvSpPr>
          <p:spPr bwMode="auto">
            <a:xfrm flipV="1">
              <a:off x="2093913" y="2301875"/>
              <a:ext cx="1588" cy="28575"/>
            </a:xfrm>
            <a:prstGeom prst="line">
              <a:avLst/>
            </a:prstGeom>
            <a:noFill/>
            <a:ln w="14288" cap="flat">
              <a:solidFill>
                <a:srgbClr val="001F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8" name="Line 196"/>
            <p:cNvSpPr>
              <a:spLocks noChangeShapeType="1"/>
            </p:cNvSpPr>
            <p:nvPr/>
          </p:nvSpPr>
          <p:spPr bwMode="auto">
            <a:xfrm flipV="1">
              <a:off x="2311400" y="2436813"/>
              <a:ext cx="1588" cy="41275"/>
            </a:xfrm>
            <a:prstGeom prst="line">
              <a:avLst/>
            </a:prstGeom>
            <a:noFill/>
            <a:ln w="14288" cap="flat">
              <a:solidFill>
                <a:srgbClr val="001F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9" name="Line 197"/>
            <p:cNvSpPr>
              <a:spLocks noChangeShapeType="1"/>
            </p:cNvSpPr>
            <p:nvPr/>
          </p:nvSpPr>
          <p:spPr bwMode="auto">
            <a:xfrm flipV="1">
              <a:off x="2608263" y="2633663"/>
              <a:ext cx="1588" cy="155575"/>
            </a:xfrm>
            <a:prstGeom prst="line">
              <a:avLst/>
            </a:prstGeom>
            <a:noFill/>
            <a:ln w="14288" cap="flat">
              <a:solidFill>
                <a:srgbClr val="001F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0" name="Rectangle 198"/>
            <p:cNvSpPr>
              <a:spLocks noChangeArrowheads="1"/>
            </p:cNvSpPr>
            <p:nvPr/>
          </p:nvSpPr>
          <p:spPr bwMode="auto">
            <a:xfrm>
              <a:off x="2184400" y="2351088"/>
              <a:ext cx="57150" cy="57150"/>
            </a:xfrm>
            <a:prstGeom prst="rect">
              <a:avLst/>
            </a:prstGeom>
            <a:noFill/>
            <a:ln w="14288" cap="flat">
              <a:solidFill>
                <a:srgbClr val="003FB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1" name="Rectangle 199"/>
            <p:cNvSpPr>
              <a:spLocks noChangeArrowheads="1"/>
            </p:cNvSpPr>
            <p:nvPr/>
          </p:nvSpPr>
          <p:spPr bwMode="auto">
            <a:xfrm>
              <a:off x="2362200" y="2478088"/>
              <a:ext cx="55563" cy="57150"/>
            </a:xfrm>
            <a:prstGeom prst="rect">
              <a:avLst/>
            </a:prstGeom>
            <a:noFill/>
            <a:ln w="14288" cap="flat">
              <a:solidFill>
                <a:srgbClr val="003FB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2" name="Rectangle 200"/>
            <p:cNvSpPr>
              <a:spLocks noChangeArrowheads="1"/>
            </p:cNvSpPr>
            <p:nvPr/>
          </p:nvSpPr>
          <p:spPr bwMode="auto">
            <a:xfrm>
              <a:off x="2579688" y="2655888"/>
              <a:ext cx="57150" cy="55563"/>
            </a:xfrm>
            <a:prstGeom prst="rect">
              <a:avLst/>
            </a:prstGeom>
            <a:noFill/>
            <a:ln w="14288" cap="flat">
              <a:solidFill>
                <a:srgbClr val="003FB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3" name="Rectangle 201"/>
            <p:cNvSpPr>
              <a:spLocks noChangeArrowheads="1"/>
            </p:cNvSpPr>
            <p:nvPr/>
          </p:nvSpPr>
          <p:spPr bwMode="auto">
            <a:xfrm>
              <a:off x="2763838" y="2873375"/>
              <a:ext cx="55563" cy="57150"/>
            </a:xfrm>
            <a:prstGeom prst="rect">
              <a:avLst/>
            </a:prstGeom>
            <a:noFill/>
            <a:ln w="14288" cap="flat">
              <a:solidFill>
                <a:srgbClr val="003FB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4" name="Line 202"/>
            <p:cNvSpPr>
              <a:spLocks noChangeShapeType="1"/>
            </p:cNvSpPr>
            <p:nvPr/>
          </p:nvSpPr>
          <p:spPr bwMode="auto">
            <a:xfrm flipV="1">
              <a:off x="2212975" y="2373313"/>
              <a:ext cx="1588" cy="20638"/>
            </a:xfrm>
            <a:prstGeom prst="line">
              <a:avLst/>
            </a:prstGeom>
            <a:noFill/>
            <a:ln w="14288" cap="flat">
              <a:solidFill>
                <a:srgbClr val="003FB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5" name="Line 203"/>
            <p:cNvSpPr>
              <a:spLocks noChangeShapeType="1"/>
            </p:cNvSpPr>
            <p:nvPr/>
          </p:nvSpPr>
          <p:spPr bwMode="auto">
            <a:xfrm flipV="1">
              <a:off x="2389188" y="2500313"/>
              <a:ext cx="1588" cy="20638"/>
            </a:xfrm>
            <a:prstGeom prst="line">
              <a:avLst/>
            </a:prstGeom>
            <a:noFill/>
            <a:ln w="14288" cap="flat">
              <a:solidFill>
                <a:srgbClr val="003FB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6" name="Line 204"/>
            <p:cNvSpPr>
              <a:spLocks noChangeShapeType="1"/>
            </p:cNvSpPr>
            <p:nvPr/>
          </p:nvSpPr>
          <p:spPr bwMode="auto">
            <a:xfrm flipV="1">
              <a:off x="2608263" y="2662238"/>
              <a:ext cx="1588" cy="42863"/>
            </a:xfrm>
            <a:prstGeom prst="line">
              <a:avLst/>
            </a:prstGeom>
            <a:noFill/>
            <a:ln w="14288" cap="flat">
              <a:solidFill>
                <a:srgbClr val="003FB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7" name="Line 205"/>
            <p:cNvSpPr>
              <a:spLocks noChangeShapeType="1"/>
            </p:cNvSpPr>
            <p:nvPr/>
          </p:nvSpPr>
          <p:spPr bwMode="auto">
            <a:xfrm flipV="1">
              <a:off x="2792413" y="2867025"/>
              <a:ext cx="1588" cy="69850"/>
            </a:xfrm>
            <a:prstGeom prst="line">
              <a:avLst/>
            </a:prstGeom>
            <a:noFill/>
            <a:ln w="14288" cap="flat">
              <a:solidFill>
                <a:srgbClr val="003FB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8" name="Freeform 207"/>
            <p:cNvSpPr>
              <a:spLocks/>
            </p:cNvSpPr>
            <p:nvPr/>
          </p:nvSpPr>
          <p:spPr bwMode="auto">
            <a:xfrm>
              <a:off x="1330325" y="1871663"/>
              <a:ext cx="57150" cy="71438"/>
            </a:xfrm>
            <a:custGeom>
              <a:avLst/>
              <a:gdLst/>
              <a:ahLst/>
              <a:cxnLst>
                <a:cxn ang="0">
                  <a:pos x="18" y="45"/>
                </a:cxn>
                <a:cxn ang="0">
                  <a:pos x="36" y="22"/>
                </a:cxn>
                <a:cxn ang="0">
                  <a:pos x="18" y="0"/>
                </a:cxn>
                <a:cxn ang="0">
                  <a:pos x="0" y="22"/>
                </a:cxn>
                <a:cxn ang="0">
                  <a:pos x="18" y="45"/>
                </a:cxn>
              </a:cxnLst>
              <a:rect l="0" t="0" r="r" b="b"/>
              <a:pathLst>
                <a:path w="36" h="45">
                  <a:moveTo>
                    <a:pt x="18" y="45"/>
                  </a:moveTo>
                  <a:lnTo>
                    <a:pt x="36" y="22"/>
                  </a:lnTo>
                  <a:lnTo>
                    <a:pt x="18" y="0"/>
                  </a:lnTo>
                  <a:lnTo>
                    <a:pt x="0" y="22"/>
                  </a:lnTo>
                  <a:lnTo>
                    <a:pt x="18" y="45"/>
                  </a:lnTo>
                  <a:close/>
                </a:path>
              </a:pathLst>
            </a:custGeom>
            <a:noFill/>
            <a:ln w="14288" cap="flat">
              <a:solidFill>
                <a:srgbClr val="005F9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9" name="Freeform 208"/>
            <p:cNvSpPr>
              <a:spLocks/>
            </p:cNvSpPr>
            <p:nvPr/>
          </p:nvSpPr>
          <p:spPr bwMode="auto">
            <a:xfrm>
              <a:off x="1393825" y="1906588"/>
              <a:ext cx="57150" cy="71438"/>
            </a:xfrm>
            <a:custGeom>
              <a:avLst/>
              <a:gdLst/>
              <a:ahLst/>
              <a:cxnLst>
                <a:cxn ang="0">
                  <a:pos x="18" y="45"/>
                </a:cxn>
                <a:cxn ang="0">
                  <a:pos x="36" y="2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18" y="45"/>
                </a:cxn>
              </a:cxnLst>
              <a:rect l="0" t="0" r="r" b="b"/>
              <a:pathLst>
                <a:path w="36" h="45">
                  <a:moveTo>
                    <a:pt x="18" y="45"/>
                  </a:moveTo>
                  <a:lnTo>
                    <a:pt x="36" y="2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18" y="45"/>
                  </a:lnTo>
                  <a:close/>
                </a:path>
              </a:pathLst>
            </a:custGeom>
            <a:noFill/>
            <a:ln w="14288" cap="flat">
              <a:solidFill>
                <a:srgbClr val="005F9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0" name="Freeform 209"/>
            <p:cNvSpPr>
              <a:spLocks/>
            </p:cNvSpPr>
            <p:nvPr/>
          </p:nvSpPr>
          <p:spPr bwMode="auto">
            <a:xfrm>
              <a:off x="1450975" y="1935163"/>
              <a:ext cx="57150" cy="71438"/>
            </a:xfrm>
            <a:custGeom>
              <a:avLst/>
              <a:gdLst/>
              <a:ahLst/>
              <a:cxnLst>
                <a:cxn ang="0">
                  <a:pos x="18" y="45"/>
                </a:cxn>
                <a:cxn ang="0">
                  <a:pos x="36" y="22"/>
                </a:cxn>
                <a:cxn ang="0">
                  <a:pos x="18" y="0"/>
                </a:cxn>
                <a:cxn ang="0">
                  <a:pos x="0" y="22"/>
                </a:cxn>
                <a:cxn ang="0">
                  <a:pos x="18" y="45"/>
                </a:cxn>
              </a:cxnLst>
              <a:rect l="0" t="0" r="r" b="b"/>
              <a:pathLst>
                <a:path w="36" h="45">
                  <a:moveTo>
                    <a:pt x="18" y="45"/>
                  </a:moveTo>
                  <a:lnTo>
                    <a:pt x="36" y="22"/>
                  </a:lnTo>
                  <a:lnTo>
                    <a:pt x="18" y="0"/>
                  </a:lnTo>
                  <a:lnTo>
                    <a:pt x="0" y="22"/>
                  </a:lnTo>
                  <a:lnTo>
                    <a:pt x="18" y="45"/>
                  </a:lnTo>
                  <a:close/>
                </a:path>
              </a:pathLst>
            </a:custGeom>
            <a:noFill/>
            <a:ln w="14288" cap="flat">
              <a:solidFill>
                <a:srgbClr val="005F9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1" name="Freeform 210"/>
            <p:cNvSpPr>
              <a:spLocks/>
            </p:cNvSpPr>
            <p:nvPr/>
          </p:nvSpPr>
          <p:spPr bwMode="auto">
            <a:xfrm>
              <a:off x="1508125" y="1963738"/>
              <a:ext cx="55563" cy="69850"/>
            </a:xfrm>
            <a:custGeom>
              <a:avLst/>
              <a:gdLst/>
              <a:ahLst/>
              <a:cxnLst>
                <a:cxn ang="0">
                  <a:pos x="17" y="44"/>
                </a:cxn>
                <a:cxn ang="0">
                  <a:pos x="35" y="22"/>
                </a:cxn>
                <a:cxn ang="0">
                  <a:pos x="17" y="0"/>
                </a:cxn>
                <a:cxn ang="0">
                  <a:pos x="0" y="22"/>
                </a:cxn>
                <a:cxn ang="0">
                  <a:pos x="17" y="44"/>
                </a:cxn>
              </a:cxnLst>
              <a:rect l="0" t="0" r="r" b="b"/>
              <a:pathLst>
                <a:path w="35" h="44">
                  <a:moveTo>
                    <a:pt x="17" y="44"/>
                  </a:moveTo>
                  <a:lnTo>
                    <a:pt x="35" y="22"/>
                  </a:lnTo>
                  <a:lnTo>
                    <a:pt x="17" y="0"/>
                  </a:lnTo>
                  <a:lnTo>
                    <a:pt x="0" y="22"/>
                  </a:lnTo>
                  <a:lnTo>
                    <a:pt x="17" y="44"/>
                  </a:lnTo>
                  <a:close/>
                </a:path>
              </a:pathLst>
            </a:custGeom>
            <a:noFill/>
            <a:ln w="14288" cap="flat">
              <a:solidFill>
                <a:srgbClr val="005F9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2" name="Freeform 211"/>
            <p:cNvSpPr>
              <a:spLocks/>
            </p:cNvSpPr>
            <p:nvPr/>
          </p:nvSpPr>
          <p:spPr bwMode="auto">
            <a:xfrm>
              <a:off x="1557338" y="1978025"/>
              <a:ext cx="55563" cy="69850"/>
            </a:xfrm>
            <a:custGeom>
              <a:avLst/>
              <a:gdLst/>
              <a:ahLst/>
              <a:cxnLst>
                <a:cxn ang="0">
                  <a:pos x="18" y="44"/>
                </a:cxn>
                <a:cxn ang="0">
                  <a:pos x="35" y="22"/>
                </a:cxn>
                <a:cxn ang="0">
                  <a:pos x="18" y="0"/>
                </a:cxn>
                <a:cxn ang="0">
                  <a:pos x="0" y="22"/>
                </a:cxn>
                <a:cxn ang="0">
                  <a:pos x="18" y="44"/>
                </a:cxn>
              </a:cxnLst>
              <a:rect l="0" t="0" r="r" b="b"/>
              <a:pathLst>
                <a:path w="35" h="44">
                  <a:moveTo>
                    <a:pt x="18" y="44"/>
                  </a:moveTo>
                  <a:lnTo>
                    <a:pt x="35" y="22"/>
                  </a:lnTo>
                  <a:lnTo>
                    <a:pt x="18" y="0"/>
                  </a:lnTo>
                  <a:lnTo>
                    <a:pt x="0" y="22"/>
                  </a:lnTo>
                  <a:lnTo>
                    <a:pt x="18" y="44"/>
                  </a:lnTo>
                  <a:close/>
                </a:path>
              </a:pathLst>
            </a:custGeom>
            <a:noFill/>
            <a:ln w="14288" cap="flat">
              <a:solidFill>
                <a:srgbClr val="005F9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3" name="Freeform 212"/>
            <p:cNvSpPr>
              <a:spLocks/>
            </p:cNvSpPr>
            <p:nvPr/>
          </p:nvSpPr>
          <p:spPr bwMode="auto">
            <a:xfrm>
              <a:off x="1598613" y="1984375"/>
              <a:ext cx="57150" cy="71438"/>
            </a:xfrm>
            <a:custGeom>
              <a:avLst/>
              <a:gdLst/>
              <a:ahLst/>
              <a:cxnLst>
                <a:cxn ang="0">
                  <a:pos x="18" y="45"/>
                </a:cxn>
                <a:cxn ang="0">
                  <a:pos x="36" y="2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18" y="45"/>
                </a:cxn>
              </a:cxnLst>
              <a:rect l="0" t="0" r="r" b="b"/>
              <a:pathLst>
                <a:path w="36" h="45">
                  <a:moveTo>
                    <a:pt x="18" y="45"/>
                  </a:moveTo>
                  <a:lnTo>
                    <a:pt x="36" y="2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18" y="45"/>
                  </a:lnTo>
                  <a:close/>
                </a:path>
              </a:pathLst>
            </a:custGeom>
            <a:noFill/>
            <a:ln w="14288" cap="flat">
              <a:solidFill>
                <a:srgbClr val="005F9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4" name="Freeform 213"/>
            <p:cNvSpPr>
              <a:spLocks/>
            </p:cNvSpPr>
            <p:nvPr/>
          </p:nvSpPr>
          <p:spPr bwMode="auto">
            <a:xfrm>
              <a:off x="2206625" y="2274888"/>
              <a:ext cx="55563" cy="69850"/>
            </a:xfrm>
            <a:custGeom>
              <a:avLst/>
              <a:gdLst/>
              <a:ahLst/>
              <a:cxnLst>
                <a:cxn ang="0">
                  <a:pos x="18" y="44"/>
                </a:cxn>
                <a:cxn ang="0">
                  <a:pos x="35" y="22"/>
                </a:cxn>
                <a:cxn ang="0">
                  <a:pos x="18" y="0"/>
                </a:cxn>
                <a:cxn ang="0">
                  <a:pos x="0" y="22"/>
                </a:cxn>
                <a:cxn ang="0">
                  <a:pos x="18" y="44"/>
                </a:cxn>
              </a:cxnLst>
              <a:rect l="0" t="0" r="r" b="b"/>
              <a:pathLst>
                <a:path w="35" h="44">
                  <a:moveTo>
                    <a:pt x="18" y="44"/>
                  </a:moveTo>
                  <a:lnTo>
                    <a:pt x="35" y="22"/>
                  </a:lnTo>
                  <a:lnTo>
                    <a:pt x="18" y="0"/>
                  </a:lnTo>
                  <a:lnTo>
                    <a:pt x="0" y="22"/>
                  </a:lnTo>
                  <a:lnTo>
                    <a:pt x="18" y="44"/>
                  </a:lnTo>
                  <a:close/>
                </a:path>
              </a:pathLst>
            </a:custGeom>
            <a:noFill/>
            <a:ln w="14288" cap="flat">
              <a:solidFill>
                <a:srgbClr val="005F9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" name="Freeform 214"/>
            <p:cNvSpPr>
              <a:spLocks/>
            </p:cNvSpPr>
            <p:nvPr/>
          </p:nvSpPr>
          <p:spPr bwMode="auto">
            <a:xfrm>
              <a:off x="2425700" y="2351088"/>
              <a:ext cx="55563" cy="71438"/>
            </a:xfrm>
            <a:custGeom>
              <a:avLst/>
              <a:gdLst/>
              <a:ahLst/>
              <a:cxnLst>
                <a:cxn ang="0">
                  <a:pos x="17" y="45"/>
                </a:cxn>
                <a:cxn ang="0">
                  <a:pos x="35" y="23"/>
                </a:cxn>
                <a:cxn ang="0">
                  <a:pos x="17" y="0"/>
                </a:cxn>
                <a:cxn ang="0">
                  <a:pos x="0" y="23"/>
                </a:cxn>
                <a:cxn ang="0">
                  <a:pos x="17" y="45"/>
                </a:cxn>
              </a:cxnLst>
              <a:rect l="0" t="0" r="r" b="b"/>
              <a:pathLst>
                <a:path w="35" h="45">
                  <a:moveTo>
                    <a:pt x="17" y="45"/>
                  </a:moveTo>
                  <a:lnTo>
                    <a:pt x="35" y="23"/>
                  </a:lnTo>
                  <a:lnTo>
                    <a:pt x="17" y="0"/>
                  </a:lnTo>
                  <a:lnTo>
                    <a:pt x="0" y="23"/>
                  </a:lnTo>
                  <a:lnTo>
                    <a:pt x="17" y="45"/>
                  </a:lnTo>
                  <a:close/>
                </a:path>
              </a:pathLst>
            </a:custGeom>
            <a:noFill/>
            <a:ln w="14288" cap="flat">
              <a:solidFill>
                <a:srgbClr val="005F9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" name="Freeform 215"/>
            <p:cNvSpPr>
              <a:spLocks/>
            </p:cNvSpPr>
            <p:nvPr/>
          </p:nvSpPr>
          <p:spPr bwMode="auto">
            <a:xfrm>
              <a:off x="2587625" y="2373313"/>
              <a:ext cx="55563" cy="69850"/>
            </a:xfrm>
            <a:custGeom>
              <a:avLst/>
              <a:gdLst/>
              <a:ahLst/>
              <a:cxnLst>
                <a:cxn ang="0">
                  <a:pos x="18" y="44"/>
                </a:cxn>
                <a:cxn ang="0">
                  <a:pos x="35" y="22"/>
                </a:cxn>
                <a:cxn ang="0">
                  <a:pos x="18" y="0"/>
                </a:cxn>
                <a:cxn ang="0">
                  <a:pos x="0" y="22"/>
                </a:cxn>
                <a:cxn ang="0">
                  <a:pos x="18" y="44"/>
                </a:cxn>
              </a:cxnLst>
              <a:rect l="0" t="0" r="r" b="b"/>
              <a:pathLst>
                <a:path w="35" h="44">
                  <a:moveTo>
                    <a:pt x="18" y="44"/>
                  </a:moveTo>
                  <a:lnTo>
                    <a:pt x="35" y="22"/>
                  </a:lnTo>
                  <a:lnTo>
                    <a:pt x="18" y="0"/>
                  </a:lnTo>
                  <a:lnTo>
                    <a:pt x="0" y="22"/>
                  </a:lnTo>
                  <a:lnTo>
                    <a:pt x="18" y="44"/>
                  </a:lnTo>
                  <a:close/>
                </a:path>
              </a:pathLst>
            </a:custGeom>
            <a:noFill/>
            <a:ln w="14288" cap="flat">
              <a:solidFill>
                <a:srgbClr val="005F9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7" name="Freeform 216"/>
            <p:cNvSpPr>
              <a:spLocks/>
            </p:cNvSpPr>
            <p:nvPr/>
          </p:nvSpPr>
          <p:spPr bwMode="auto">
            <a:xfrm>
              <a:off x="2706688" y="2373313"/>
              <a:ext cx="57150" cy="69850"/>
            </a:xfrm>
            <a:custGeom>
              <a:avLst/>
              <a:gdLst/>
              <a:ahLst/>
              <a:cxnLst>
                <a:cxn ang="0">
                  <a:pos x="18" y="44"/>
                </a:cxn>
                <a:cxn ang="0">
                  <a:pos x="36" y="22"/>
                </a:cxn>
                <a:cxn ang="0">
                  <a:pos x="18" y="0"/>
                </a:cxn>
                <a:cxn ang="0">
                  <a:pos x="0" y="22"/>
                </a:cxn>
                <a:cxn ang="0">
                  <a:pos x="18" y="44"/>
                </a:cxn>
              </a:cxnLst>
              <a:rect l="0" t="0" r="r" b="b"/>
              <a:pathLst>
                <a:path w="36" h="44">
                  <a:moveTo>
                    <a:pt x="18" y="44"/>
                  </a:moveTo>
                  <a:lnTo>
                    <a:pt x="36" y="22"/>
                  </a:lnTo>
                  <a:lnTo>
                    <a:pt x="18" y="0"/>
                  </a:lnTo>
                  <a:lnTo>
                    <a:pt x="0" y="22"/>
                  </a:lnTo>
                  <a:lnTo>
                    <a:pt x="18" y="44"/>
                  </a:lnTo>
                  <a:close/>
                </a:path>
              </a:pathLst>
            </a:custGeom>
            <a:noFill/>
            <a:ln w="14288" cap="flat">
              <a:solidFill>
                <a:srgbClr val="005F9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8" name="Freeform 217"/>
            <p:cNvSpPr>
              <a:spLocks/>
            </p:cNvSpPr>
            <p:nvPr/>
          </p:nvSpPr>
          <p:spPr bwMode="auto">
            <a:xfrm>
              <a:off x="2813050" y="2393950"/>
              <a:ext cx="57150" cy="71438"/>
            </a:xfrm>
            <a:custGeom>
              <a:avLst/>
              <a:gdLst/>
              <a:ahLst/>
              <a:cxnLst>
                <a:cxn ang="0">
                  <a:pos x="18" y="45"/>
                </a:cxn>
                <a:cxn ang="0">
                  <a:pos x="36" y="22"/>
                </a:cxn>
                <a:cxn ang="0">
                  <a:pos x="18" y="0"/>
                </a:cxn>
                <a:cxn ang="0">
                  <a:pos x="0" y="22"/>
                </a:cxn>
                <a:cxn ang="0">
                  <a:pos x="18" y="45"/>
                </a:cxn>
              </a:cxnLst>
              <a:rect l="0" t="0" r="r" b="b"/>
              <a:pathLst>
                <a:path w="36" h="45">
                  <a:moveTo>
                    <a:pt x="18" y="45"/>
                  </a:moveTo>
                  <a:lnTo>
                    <a:pt x="36" y="22"/>
                  </a:lnTo>
                  <a:lnTo>
                    <a:pt x="18" y="0"/>
                  </a:lnTo>
                  <a:lnTo>
                    <a:pt x="0" y="22"/>
                  </a:lnTo>
                  <a:lnTo>
                    <a:pt x="18" y="45"/>
                  </a:lnTo>
                  <a:close/>
                </a:path>
              </a:pathLst>
            </a:custGeom>
            <a:noFill/>
            <a:ln w="14288" cap="flat">
              <a:solidFill>
                <a:srgbClr val="005F9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9" name="Freeform 218"/>
            <p:cNvSpPr>
              <a:spLocks/>
            </p:cNvSpPr>
            <p:nvPr/>
          </p:nvSpPr>
          <p:spPr bwMode="auto">
            <a:xfrm>
              <a:off x="2897188" y="2436813"/>
              <a:ext cx="57150" cy="69850"/>
            </a:xfrm>
            <a:custGeom>
              <a:avLst/>
              <a:gdLst/>
              <a:ahLst/>
              <a:cxnLst>
                <a:cxn ang="0">
                  <a:pos x="18" y="44"/>
                </a:cxn>
                <a:cxn ang="0">
                  <a:pos x="36" y="22"/>
                </a:cxn>
                <a:cxn ang="0">
                  <a:pos x="18" y="0"/>
                </a:cxn>
                <a:cxn ang="0">
                  <a:pos x="0" y="22"/>
                </a:cxn>
                <a:cxn ang="0">
                  <a:pos x="18" y="44"/>
                </a:cxn>
              </a:cxnLst>
              <a:rect l="0" t="0" r="r" b="b"/>
              <a:pathLst>
                <a:path w="36" h="44">
                  <a:moveTo>
                    <a:pt x="18" y="44"/>
                  </a:moveTo>
                  <a:lnTo>
                    <a:pt x="36" y="22"/>
                  </a:lnTo>
                  <a:lnTo>
                    <a:pt x="18" y="0"/>
                  </a:lnTo>
                  <a:lnTo>
                    <a:pt x="0" y="22"/>
                  </a:lnTo>
                  <a:lnTo>
                    <a:pt x="18" y="44"/>
                  </a:lnTo>
                  <a:close/>
                </a:path>
              </a:pathLst>
            </a:custGeom>
            <a:noFill/>
            <a:ln w="14288" cap="flat">
              <a:solidFill>
                <a:srgbClr val="005F9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0" name="Oval 219"/>
            <p:cNvSpPr>
              <a:spLocks noChangeArrowheads="1"/>
            </p:cNvSpPr>
            <p:nvPr/>
          </p:nvSpPr>
          <p:spPr bwMode="auto">
            <a:xfrm>
              <a:off x="1344613" y="1893888"/>
              <a:ext cx="36513" cy="34925"/>
            </a:xfrm>
            <a:prstGeom prst="ellipse">
              <a:avLst/>
            </a:prstGeom>
            <a:solidFill>
              <a:srgbClr val="00609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1" name="Oval 220"/>
            <p:cNvSpPr>
              <a:spLocks noChangeArrowheads="1"/>
            </p:cNvSpPr>
            <p:nvPr/>
          </p:nvSpPr>
          <p:spPr bwMode="auto">
            <a:xfrm>
              <a:off x="1408113" y="1928813"/>
              <a:ext cx="36513" cy="34925"/>
            </a:xfrm>
            <a:prstGeom prst="ellipse">
              <a:avLst/>
            </a:prstGeom>
            <a:solidFill>
              <a:srgbClr val="00609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2" name="Line 221"/>
            <p:cNvSpPr>
              <a:spLocks noChangeShapeType="1"/>
            </p:cNvSpPr>
            <p:nvPr/>
          </p:nvSpPr>
          <p:spPr bwMode="auto">
            <a:xfrm flipV="1">
              <a:off x="1479550" y="1970088"/>
              <a:ext cx="1588" cy="7938"/>
            </a:xfrm>
            <a:prstGeom prst="line">
              <a:avLst/>
            </a:prstGeom>
            <a:noFill/>
            <a:ln w="14288" cap="flat">
              <a:solidFill>
                <a:srgbClr val="005F9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3" name="Line 222"/>
            <p:cNvSpPr>
              <a:spLocks noChangeShapeType="1"/>
            </p:cNvSpPr>
            <p:nvPr/>
          </p:nvSpPr>
          <p:spPr bwMode="auto">
            <a:xfrm flipV="1">
              <a:off x="1535113" y="1998663"/>
              <a:ext cx="1588" cy="7938"/>
            </a:xfrm>
            <a:prstGeom prst="line">
              <a:avLst/>
            </a:prstGeom>
            <a:noFill/>
            <a:ln w="14288" cap="flat">
              <a:solidFill>
                <a:srgbClr val="005F9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4" name="Line 223"/>
            <p:cNvSpPr>
              <a:spLocks noChangeShapeType="1"/>
            </p:cNvSpPr>
            <p:nvPr/>
          </p:nvSpPr>
          <p:spPr bwMode="auto">
            <a:xfrm flipV="1">
              <a:off x="1585913" y="2006600"/>
              <a:ext cx="1588" cy="6350"/>
            </a:xfrm>
            <a:prstGeom prst="line">
              <a:avLst/>
            </a:prstGeom>
            <a:noFill/>
            <a:ln w="14288" cap="flat">
              <a:solidFill>
                <a:srgbClr val="005F9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5" name="Oval 224"/>
            <p:cNvSpPr>
              <a:spLocks noChangeArrowheads="1"/>
            </p:cNvSpPr>
            <p:nvPr/>
          </p:nvSpPr>
          <p:spPr bwMode="auto">
            <a:xfrm>
              <a:off x="1612900" y="2006600"/>
              <a:ext cx="36513" cy="34925"/>
            </a:xfrm>
            <a:prstGeom prst="ellipse">
              <a:avLst/>
            </a:prstGeom>
            <a:solidFill>
              <a:srgbClr val="00609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6" name="Line 225"/>
            <p:cNvSpPr>
              <a:spLocks noChangeShapeType="1"/>
            </p:cNvSpPr>
            <p:nvPr/>
          </p:nvSpPr>
          <p:spPr bwMode="auto">
            <a:xfrm flipV="1">
              <a:off x="2235200" y="2301875"/>
              <a:ext cx="1588" cy="14288"/>
            </a:xfrm>
            <a:prstGeom prst="line">
              <a:avLst/>
            </a:prstGeom>
            <a:noFill/>
            <a:ln w="14288" cap="flat">
              <a:solidFill>
                <a:srgbClr val="005F9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7" name="Line 226"/>
            <p:cNvSpPr>
              <a:spLocks noChangeShapeType="1"/>
            </p:cNvSpPr>
            <p:nvPr/>
          </p:nvSpPr>
          <p:spPr bwMode="auto">
            <a:xfrm flipV="1">
              <a:off x="2452688" y="2387600"/>
              <a:ext cx="1588" cy="6350"/>
            </a:xfrm>
            <a:prstGeom prst="line">
              <a:avLst/>
            </a:prstGeom>
            <a:noFill/>
            <a:ln w="14288" cap="flat">
              <a:solidFill>
                <a:srgbClr val="005F9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8" name="Line 227"/>
            <p:cNvSpPr>
              <a:spLocks noChangeShapeType="1"/>
            </p:cNvSpPr>
            <p:nvPr/>
          </p:nvSpPr>
          <p:spPr bwMode="auto">
            <a:xfrm flipV="1">
              <a:off x="2616200" y="2401888"/>
              <a:ext cx="1588" cy="12700"/>
            </a:xfrm>
            <a:prstGeom prst="line">
              <a:avLst/>
            </a:prstGeom>
            <a:noFill/>
            <a:ln w="14288" cap="flat">
              <a:solidFill>
                <a:srgbClr val="005F9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9" name="Line 228"/>
            <p:cNvSpPr>
              <a:spLocks noChangeShapeType="1"/>
            </p:cNvSpPr>
            <p:nvPr/>
          </p:nvSpPr>
          <p:spPr bwMode="auto">
            <a:xfrm flipV="1">
              <a:off x="2735263" y="2408238"/>
              <a:ext cx="1588" cy="6350"/>
            </a:xfrm>
            <a:prstGeom prst="line">
              <a:avLst/>
            </a:prstGeom>
            <a:noFill/>
            <a:ln w="14288" cap="flat">
              <a:solidFill>
                <a:srgbClr val="005F9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0" name="Line 229"/>
            <p:cNvSpPr>
              <a:spLocks noChangeShapeType="1"/>
            </p:cNvSpPr>
            <p:nvPr/>
          </p:nvSpPr>
          <p:spPr bwMode="auto">
            <a:xfrm flipV="1">
              <a:off x="2841625" y="2401888"/>
              <a:ext cx="1588" cy="55563"/>
            </a:xfrm>
            <a:prstGeom prst="line">
              <a:avLst/>
            </a:prstGeom>
            <a:noFill/>
            <a:ln w="14288" cap="flat">
              <a:solidFill>
                <a:srgbClr val="005F9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1" name="Line 230"/>
            <p:cNvSpPr>
              <a:spLocks noChangeShapeType="1"/>
            </p:cNvSpPr>
            <p:nvPr/>
          </p:nvSpPr>
          <p:spPr bwMode="auto">
            <a:xfrm flipV="1">
              <a:off x="2925763" y="2408238"/>
              <a:ext cx="1588" cy="133350"/>
            </a:xfrm>
            <a:prstGeom prst="line">
              <a:avLst/>
            </a:prstGeom>
            <a:noFill/>
            <a:ln w="14288" cap="flat">
              <a:solidFill>
                <a:srgbClr val="005F9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2" name="Line 231"/>
            <p:cNvSpPr>
              <a:spLocks noChangeShapeType="1"/>
            </p:cNvSpPr>
            <p:nvPr/>
          </p:nvSpPr>
          <p:spPr bwMode="auto">
            <a:xfrm>
              <a:off x="596900" y="1766888"/>
              <a:ext cx="57150" cy="1588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3" name="Line 232"/>
            <p:cNvSpPr>
              <a:spLocks noChangeShapeType="1"/>
            </p:cNvSpPr>
            <p:nvPr/>
          </p:nvSpPr>
          <p:spPr bwMode="auto">
            <a:xfrm>
              <a:off x="625475" y="1738313"/>
              <a:ext cx="1588" cy="55563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4" name="Line 233"/>
            <p:cNvSpPr>
              <a:spLocks noChangeShapeType="1"/>
            </p:cNvSpPr>
            <p:nvPr/>
          </p:nvSpPr>
          <p:spPr bwMode="auto">
            <a:xfrm>
              <a:off x="830263" y="1787525"/>
              <a:ext cx="55563" cy="1588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5" name="Line 234"/>
            <p:cNvSpPr>
              <a:spLocks noChangeShapeType="1"/>
            </p:cNvSpPr>
            <p:nvPr/>
          </p:nvSpPr>
          <p:spPr bwMode="auto">
            <a:xfrm>
              <a:off x="858838" y="1758950"/>
              <a:ext cx="1588" cy="57150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6" name="Line 235"/>
            <p:cNvSpPr>
              <a:spLocks noChangeShapeType="1"/>
            </p:cNvSpPr>
            <p:nvPr/>
          </p:nvSpPr>
          <p:spPr bwMode="auto">
            <a:xfrm>
              <a:off x="1020763" y="1830388"/>
              <a:ext cx="55563" cy="1588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7" name="Line 236"/>
            <p:cNvSpPr>
              <a:spLocks noChangeShapeType="1"/>
            </p:cNvSpPr>
            <p:nvPr/>
          </p:nvSpPr>
          <p:spPr bwMode="auto">
            <a:xfrm>
              <a:off x="1049338" y="1801813"/>
              <a:ext cx="1588" cy="55563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8" name="Line 237"/>
            <p:cNvSpPr>
              <a:spLocks noChangeShapeType="1"/>
            </p:cNvSpPr>
            <p:nvPr/>
          </p:nvSpPr>
          <p:spPr bwMode="auto">
            <a:xfrm>
              <a:off x="1225550" y="1900238"/>
              <a:ext cx="55563" cy="1588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9" name="Line 238"/>
            <p:cNvSpPr>
              <a:spLocks noChangeShapeType="1"/>
            </p:cNvSpPr>
            <p:nvPr/>
          </p:nvSpPr>
          <p:spPr bwMode="auto">
            <a:xfrm>
              <a:off x="1254125" y="1871663"/>
              <a:ext cx="1588" cy="57150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0" name="Line 239"/>
            <p:cNvSpPr>
              <a:spLocks noChangeShapeType="1"/>
            </p:cNvSpPr>
            <p:nvPr/>
          </p:nvSpPr>
          <p:spPr bwMode="auto">
            <a:xfrm>
              <a:off x="1457325" y="1984375"/>
              <a:ext cx="57150" cy="1588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1" name="Line 240"/>
            <p:cNvSpPr>
              <a:spLocks noChangeShapeType="1"/>
            </p:cNvSpPr>
            <p:nvPr/>
          </p:nvSpPr>
          <p:spPr bwMode="auto">
            <a:xfrm>
              <a:off x="1485900" y="1957388"/>
              <a:ext cx="1588" cy="55563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2" name="Line 241"/>
            <p:cNvSpPr>
              <a:spLocks noChangeShapeType="1"/>
            </p:cNvSpPr>
            <p:nvPr/>
          </p:nvSpPr>
          <p:spPr bwMode="auto">
            <a:xfrm>
              <a:off x="1649413" y="2033588"/>
              <a:ext cx="55563" cy="1588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3" name="Line 242"/>
            <p:cNvSpPr>
              <a:spLocks noChangeShapeType="1"/>
            </p:cNvSpPr>
            <p:nvPr/>
          </p:nvSpPr>
          <p:spPr bwMode="auto">
            <a:xfrm>
              <a:off x="1676400" y="2006600"/>
              <a:ext cx="1588" cy="55563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4" name="Line 243"/>
            <p:cNvSpPr>
              <a:spLocks noChangeShapeType="1"/>
            </p:cNvSpPr>
            <p:nvPr/>
          </p:nvSpPr>
          <p:spPr bwMode="auto">
            <a:xfrm>
              <a:off x="1909763" y="2147888"/>
              <a:ext cx="57150" cy="1588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5" name="Line 244"/>
            <p:cNvSpPr>
              <a:spLocks noChangeShapeType="1"/>
            </p:cNvSpPr>
            <p:nvPr/>
          </p:nvSpPr>
          <p:spPr bwMode="auto">
            <a:xfrm>
              <a:off x="1938338" y="2119313"/>
              <a:ext cx="1588" cy="55563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6" name="Line 245"/>
            <p:cNvSpPr>
              <a:spLocks noChangeShapeType="1"/>
            </p:cNvSpPr>
            <p:nvPr/>
          </p:nvSpPr>
          <p:spPr bwMode="auto">
            <a:xfrm>
              <a:off x="2143125" y="2260600"/>
              <a:ext cx="55563" cy="1588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7" name="Line 246"/>
            <p:cNvSpPr>
              <a:spLocks noChangeShapeType="1"/>
            </p:cNvSpPr>
            <p:nvPr/>
          </p:nvSpPr>
          <p:spPr bwMode="auto">
            <a:xfrm>
              <a:off x="2170113" y="2232025"/>
              <a:ext cx="1588" cy="55563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8" name="Line 247"/>
            <p:cNvSpPr>
              <a:spLocks noChangeShapeType="1"/>
            </p:cNvSpPr>
            <p:nvPr/>
          </p:nvSpPr>
          <p:spPr bwMode="auto">
            <a:xfrm>
              <a:off x="2362200" y="2373313"/>
              <a:ext cx="55563" cy="1588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9" name="Line 248"/>
            <p:cNvSpPr>
              <a:spLocks noChangeShapeType="1"/>
            </p:cNvSpPr>
            <p:nvPr/>
          </p:nvSpPr>
          <p:spPr bwMode="auto">
            <a:xfrm>
              <a:off x="2389188" y="2344738"/>
              <a:ext cx="1588" cy="57150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0" name="Line 249"/>
            <p:cNvSpPr>
              <a:spLocks noChangeShapeType="1"/>
            </p:cNvSpPr>
            <p:nvPr/>
          </p:nvSpPr>
          <p:spPr bwMode="auto">
            <a:xfrm>
              <a:off x="2544763" y="2506663"/>
              <a:ext cx="57150" cy="1588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1" name="Line 250"/>
            <p:cNvSpPr>
              <a:spLocks noChangeShapeType="1"/>
            </p:cNvSpPr>
            <p:nvPr/>
          </p:nvSpPr>
          <p:spPr bwMode="auto">
            <a:xfrm>
              <a:off x="2573338" y="2478088"/>
              <a:ext cx="1588" cy="57150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2" name="Line 251"/>
            <p:cNvSpPr>
              <a:spLocks noChangeShapeType="1"/>
            </p:cNvSpPr>
            <p:nvPr/>
          </p:nvSpPr>
          <p:spPr bwMode="auto">
            <a:xfrm>
              <a:off x="604838" y="1744663"/>
              <a:ext cx="41275" cy="42863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3" name="Line 252"/>
            <p:cNvSpPr>
              <a:spLocks noChangeShapeType="1"/>
            </p:cNvSpPr>
            <p:nvPr/>
          </p:nvSpPr>
          <p:spPr bwMode="auto">
            <a:xfrm flipH="1">
              <a:off x="604838" y="1744663"/>
              <a:ext cx="41275" cy="42863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4" name="Line 253"/>
            <p:cNvSpPr>
              <a:spLocks noChangeShapeType="1"/>
            </p:cNvSpPr>
            <p:nvPr/>
          </p:nvSpPr>
          <p:spPr bwMode="auto">
            <a:xfrm>
              <a:off x="836613" y="1766888"/>
              <a:ext cx="42863" cy="41275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5" name="Line 254"/>
            <p:cNvSpPr>
              <a:spLocks noChangeShapeType="1"/>
            </p:cNvSpPr>
            <p:nvPr/>
          </p:nvSpPr>
          <p:spPr bwMode="auto">
            <a:xfrm flipH="1">
              <a:off x="836613" y="1766888"/>
              <a:ext cx="42863" cy="41275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6" name="Line 255"/>
            <p:cNvSpPr>
              <a:spLocks noChangeShapeType="1"/>
            </p:cNvSpPr>
            <p:nvPr/>
          </p:nvSpPr>
          <p:spPr bwMode="auto">
            <a:xfrm>
              <a:off x="1027113" y="1808163"/>
              <a:ext cx="42863" cy="42863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7" name="Line 256"/>
            <p:cNvSpPr>
              <a:spLocks noChangeShapeType="1"/>
            </p:cNvSpPr>
            <p:nvPr/>
          </p:nvSpPr>
          <p:spPr bwMode="auto">
            <a:xfrm flipH="1">
              <a:off x="1027113" y="1808163"/>
              <a:ext cx="42863" cy="42863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8" name="Line 257"/>
            <p:cNvSpPr>
              <a:spLocks noChangeShapeType="1"/>
            </p:cNvSpPr>
            <p:nvPr/>
          </p:nvSpPr>
          <p:spPr bwMode="auto">
            <a:xfrm>
              <a:off x="1231900" y="1879600"/>
              <a:ext cx="42863" cy="41275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9" name="Line 258"/>
            <p:cNvSpPr>
              <a:spLocks noChangeShapeType="1"/>
            </p:cNvSpPr>
            <p:nvPr/>
          </p:nvSpPr>
          <p:spPr bwMode="auto">
            <a:xfrm flipH="1">
              <a:off x="1231900" y="1879600"/>
              <a:ext cx="42863" cy="41275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0" name="Line 259"/>
            <p:cNvSpPr>
              <a:spLocks noChangeShapeType="1"/>
            </p:cNvSpPr>
            <p:nvPr/>
          </p:nvSpPr>
          <p:spPr bwMode="auto">
            <a:xfrm>
              <a:off x="1465263" y="1963738"/>
              <a:ext cx="42863" cy="42863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1" name="Line 260"/>
            <p:cNvSpPr>
              <a:spLocks noChangeShapeType="1"/>
            </p:cNvSpPr>
            <p:nvPr/>
          </p:nvSpPr>
          <p:spPr bwMode="auto">
            <a:xfrm flipH="1">
              <a:off x="1465263" y="1963738"/>
              <a:ext cx="42863" cy="42863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2" name="Line 261"/>
            <p:cNvSpPr>
              <a:spLocks noChangeShapeType="1"/>
            </p:cNvSpPr>
            <p:nvPr/>
          </p:nvSpPr>
          <p:spPr bwMode="auto">
            <a:xfrm>
              <a:off x="1655763" y="2012950"/>
              <a:ext cx="42863" cy="42863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3" name="Line 262"/>
            <p:cNvSpPr>
              <a:spLocks noChangeShapeType="1"/>
            </p:cNvSpPr>
            <p:nvPr/>
          </p:nvSpPr>
          <p:spPr bwMode="auto">
            <a:xfrm flipH="1">
              <a:off x="1655763" y="2012950"/>
              <a:ext cx="42863" cy="42863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4" name="Line 263"/>
            <p:cNvSpPr>
              <a:spLocks noChangeShapeType="1"/>
            </p:cNvSpPr>
            <p:nvPr/>
          </p:nvSpPr>
          <p:spPr bwMode="auto">
            <a:xfrm>
              <a:off x="1916113" y="2125663"/>
              <a:ext cx="42863" cy="42863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5" name="Line 264"/>
            <p:cNvSpPr>
              <a:spLocks noChangeShapeType="1"/>
            </p:cNvSpPr>
            <p:nvPr/>
          </p:nvSpPr>
          <p:spPr bwMode="auto">
            <a:xfrm flipH="1">
              <a:off x="1916113" y="2125663"/>
              <a:ext cx="42863" cy="42863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6" name="Line 265"/>
            <p:cNvSpPr>
              <a:spLocks noChangeShapeType="1"/>
            </p:cNvSpPr>
            <p:nvPr/>
          </p:nvSpPr>
          <p:spPr bwMode="auto">
            <a:xfrm>
              <a:off x="2149475" y="2238375"/>
              <a:ext cx="42863" cy="42863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7" name="Line 266"/>
            <p:cNvSpPr>
              <a:spLocks noChangeShapeType="1"/>
            </p:cNvSpPr>
            <p:nvPr/>
          </p:nvSpPr>
          <p:spPr bwMode="auto">
            <a:xfrm flipH="1">
              <a:off x="2149475" y="2238375"/>
              <a:ext cx="42863" cy="42863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8" name="Line 267"/>
            <p:cNvSpPr>
              <a:spLocks noChangeShapeType="1"/>
            </p:cNvSpPr>
            <p:nvPr/>
          </p:nvSpPr>
          <p:spPr bwMode="auto">
            <a:xfrm>
              <a:off x="2368550" y="2351088"/>
              <a:ext cx="42863" cy="42863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9" name="Line 268"/>
            <p:cNvSpPr>
              <a:spLocks noChangeShapeType="1"/>
            </p:cNvSpPr>
            <p:nvPr/>
          </p:nvSpPr>
          <p:spPr bwMode="auto">
            <a:xfrm flipH="1">
              <a:off x="2368550" y="2351088"/>
              <a:ext cx="42863" cy="42863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0" name="Line 269"/>
            <p:cNvSpPr>
              <a:spLocks noChangeShapeType="1"/>
            </p:cNvSpPr>
            <p:nvPr/>
          </p:nvSpPr>
          <p:spPr bwMode="auto">
            <a:xfrm>
              <a:off x="2552700" y="2486025"/>
              <a:ext cx="41275" cy="42863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1" name="Line 270"/>
            <p:cNvSpPr>
              <a:spLocks noChangeShapeType="1"/>
            </p:cNvSpPr>
            <p:nvPr/>
          </p:nvSpPr>
          <p:spPr bwMode="auto">
            <a:xfrm flipH="1">
              <a:off x="2552700" y="2486025"/>
              <a:ext cx="41275" cy="42863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2" name="Line 271"/>
            <p:cNvSpPr>
              <a:spLocks noChangeShapeType="1"/>
            </p:cNvSpPr>
            <p:nvPr/>
          </p:nvSpPr>
          <p:spPr bwMode="auto">
            <a:xfrm flipV="1">
              <a:off x="625475" y="1752600"/>
              <a:ext cx="1588" cy="20638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3" name="Line 272"/>
            <p:cNvSpPr>
              <a:spLocks noChangeShapeType="1"/>
            </p:cNvSpPr>
            <p:nvPr/>
          </p:nvSpPr>
          <p:spPr bwMode="auto">
            <a:xfrm flipV="1">
              <a:off x="858838" y="1779588"/>
              <a:ext cx="1588" cy="14288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4" name="Line 273"/>
            <p:cNvSpPr>
              <a:spLocks noChangeShapeType="1"/>
            </p:cNvSpPr>
            <p:nvPr/>
          </p:nvSpPr>
          <p:spPr bwMode="auto">
            <a:xfrm flipV="1">
              <a:off x="1049338" y="1830388"/>
              <a:ext cx="1588" cy="6350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5" name="Line 274"/>
            <p:cNvSpPr>
              <a:spLocks noChangeShapeType="1"/>
            </p:cNvSpPr>
            <p:nvPr/>
          </p:nvSpPr>
          <p:spPr bwMode="auto">
            <a:xfrm flipV="1">
              <a:off x="1254125" y="1893888"/>
              <a:ext cx="1588" cy="6350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6" name="Oval 275"/>
            <p:cNvSpPr>
              <a:spLocks noChangeArrowheads="1"/>
            </p:cNvSpPr>
            <p:nvPr/>
          </p:nvSpPr>
          <p:spPr bwMode="auto">
            <a:xfrm>
              <a:off x="1471613" y="1970088"/>
              <a:ext cx="36513" cy="36513"/>
            </a:xfrm>
            <a:prstGeom prst="ellipse">
              <a:avLst/>
            </a:prstGeom>
            <a:solidFill>
              <a:srgbClr val="609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7" name="Line 276"/>
            <p:cNvSpPr>
              <a:spLocks noChangeShapeType="1"/>
            </p:cNvSpPr>
            <p:nvPr/>
          </p:nvSpPr>
          <p:spPr bwMode="auto">
            <a:xfrm flipV="1">
              <a:off x="1676400" y="2033588"/>
              <a:ext cx="1588" cy="7938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8" name="Line 277"/>
            <p:cNvSpPr>
              <a:spLocks noChangeShapeType="1"/>
            </p:cNvSpPr>
            <p:nvPr/>
          </p:nvSpPr>
          <p:spPr bwMode="auto">
            <a:xfrm flipV="1">
              <a:off x="1938338" y="2147888"/>
              <a:ext cx="1588" cy="6350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9" name="Line 278"/>
            <p:cNvSpPr>
              <a:spLocks noChangeShapeType="1"/>
            </p:cNvSpPr>
            <p:nvPr/>
          </p:nvSpPr>
          <p:spPr bwMode="auto">
            <a:xfrm flipV="1">
              <a:off x="2170113" y="2260600"/>
              <a:ext cx="1588" cy="6350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0" name="Line 279"/>
            <p:cNvSpPr>
              <a:spLocks noChangeShapeType="1"/>
            </p:cNvSpPr>
            <p:nvPr/>
          </p:nvSpPr>
          <p:spPr bwMode="auto">
            <a:xfrm flipV="1">
              <a:off x="2389188" y="2365375"/>
              <a:ext cx="1588" cy="14288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1" name="Line 280"/>
            <p:cNvSpPr>
              <a:spLocks noChangeShapeType="1"/>
            </p:cNvSpPr>
            <p:nvPr/>
          </p:nvSpPr>
          <p:spPr bwMode="auto">
            <a:xfrm flipV="1">
              <a:off x="2573338" y="2500313"/>
              <a:ext cx="1588" cy="14288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2" name="Oval 281"/>
            <p:cNvSpPr>
              <a:spLocks noChangeArrowheads="1"/>
            </p:cNvSpPr>
            <p:nvPr/>
          </p:nvSpPr>
          <p:spPr bwMode="auto">
            <a:xfrm>
              <a:off x="596900" y="1793875"/>
              <a:ext cx="57150" cy="57150"/>
            </a:xfrm>
            <a:prstGeom prst="ellipse">
              <a:avLst/>
            </a:prstGeom>
            <a:noFill/>
            <a:ln w="14288" cap="flat">
              <a:solidFill>
                <a:srgbClr val="7F7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3" name="Oval 282"/>
            <p:cNvSpPr>
              <a:spLocks noChangeArrowheads="1"/>
            </p:cNvSpPr>
            <p:nvPr/>
          </p:nvSpPr>
          <p:spPr bwMode="auto">
            <a:xfrm>
              <a:off x="830263" y="1801813"/>
              <a:ext cx="55563" cy="55563"/>
            </a:xfrm>
            <a:prstGeom prst="ellipse">
              <a:avLst/>
            </a:prstGeom>
            <a:noFill/>
            <a:ln w="14288" cap="flat">
              <a:solidFill>
                <a:srgbClr val="7F7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4" name="Oval 283"/>
            <p:cNvSpPr>
              <a:spLocks noChangeArrowheads="1"/>
            </p:cNvSpPr>
            <p:nvPr/>
          </p:nvSpPr>
          <p:spPr bwMode="auto">
            <a:xfrm>
              <a:off x="1020763" y="1836738"/>
              <a:ext cx="55563" cy="57150"/>
            </a:xfrm>
            <a:prstGeom prst="ellipse">
              <a:avLst/>
            </a:prstGeom>
            <a:noFill/>
            <a:ln w="14288" cap="flat">
              <a:solidFill>
                <a:srgbClr val="7F7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5" name="Oval 284"/>
            <p:cNvSpPr>
              <a:spLocks noChangeArrowheads="1"/>
            </p:cNvSpPr>
            <p:nvPr/>
          </p:nvSpPr>
          <p:spPr bwMode="auto">
            <a:xfrm>
              <a:off x="1225550" y="1900238"/>
              <a:ext cx="55563" cy="57150"/>
            </a:xfrm>
            <a:prstGeom prst="ellipse">
              <a:avLst/>
            </a:prstGeom>
            <a:noFill/>
            <a:ln w="14288" cap="flat">
              <a:solidFill>
                <a:srgbClr val="7F7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6" name="Oval 285"/>
            <p:cNvSpPr>
              <a:spLocks noChangeArrowheads="1"/>
            </p:cNvSpPr>
            <p:nvPr/>
          </p:nvSpPr>
          <p:spPr bwMode="auto">
            <a:xfrm>
              <a:off x="1457325" y="1978025"/>
              <a:ext cx="57150" cy="55563"/>
            </a:xfrm>
            <a:prstGeom prst="ellipse">
              <a:avLst/>
            </a:prstGeom>
            <a:noFill/>
            <a:ln w="14288" cap="flat">
              <a:solidFill>
                <a:srgbClr val="7F7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7" name="Oval 286"/>
            <p:cNvSpPr>
              <a:spLocks noChangeArrowheads="1"/>
            </p:cNvSpPr>
            <p:nvPr/>
          </p:nvSpPr>
          <p:spPr bwMode="auto">
            <a:xfrm>
              <a:off x="1649413" y="2020888"/>
              <a:ext cx="55563" cy="55563"/>
            </a:xfrm>
            <a:prstGeom prst="ellipse">
              <a:avLst/>
            </a:prstGeom>
            <a:noFill/>
            <a:ln w="14288" cap="flat">
              <a:solidFill>
                <a:srgbClr val="7F7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8" name="Oval 287"/>
            <p:cNvSpPr>
              <a:spLocks noChangeArrowheads="1"/>
            </p:cNvSpPr>
            <p:nvPr/>
          </p:nvSpPr>
          <p:spPr bwMode="auto">
            <a:xfrm>
              <a:off x="1909763" y="2125663"/>
              <a:ext cx="57150" cy="57150"/>
            </a:xfrm>
            <a:prstGeom prst="ellipse">
              <a:avLst/>
            </a:prstGeom>
            <a:noFill/>
            <a:ln w="14288" cap="flat">
              <a:solidFill>
                <a:srgbClr val="7F7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9" name="Oval 288"/>
            <p:cNvSpPr>
              <a:spLocks noChangeArrowheads="1"/>
            </p:cNvSpPr>
            <p:nvPr/>
          </p:nvSpPr>
          <p:spPr bwMode="auto">
            <a:xfrm>
              <a:off x="2143125" y="2232025"/>
              <a:ext cx="55563" cy="55563"/>
            </a:xfrm>
            <a:prstGeom prst="ellipse">
              <a:avLst/>
            </a:prstGeom>
            <a:noFill/>
            <a:ln w="14288" cap="flat">
              <a:solidFill>
                <a:srgbClr val="7F7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0" name="Oval 289"/>
            <p:cNvSpPr>
              <a:spLocks noChangeArrowheads="1"/>
            </p:cNvSpPr>
            <p:nvPr/>
          </p:nvSpPr>
          <p:spPr bwMode="auto">
            <a:xfrm>
              <a:off x="2362200" y="2330450"/>
              <a:ext cx="55563" cy="57150"/>
            </a:xfrm>
            <a:prstGeom prst="ellipse">
              <a:avLst/>
            </a:prstGeom>
            <a:noFill/>
            <a:ln w="14288" cap="flat">
              <a:solidFill>
                <a:srgbClr val="7F7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1" name="Oval 290"/>
            <p:cNvSpPr>
              <a:spLocks noChangeArrowheads="1"/>
            </p:cNvSpPr>
            <p:nvPr/>
          </p:nvSpPr>
          <p:spPr bwMode="auto">
            <a:xfrm>
              <a:off x="2544763" y="2457450"/>
              <a:ext cx="57150" cy="57150"/>
            </a:xfrm>
            <a:prstGeom prst="ellipse">
              <a:avLst/>
            </a:prstGeom>
            <a:noFill/>
            <a:ln w="14288" cap="flat">
              <a:solidFill>
                <a:srgbClr val="7F7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2" name="Line 291"/>
            <p:cNvSpPr>
              <a:spLocks noChangeShapeType="1"/>
            </p:cNvSpPr>
            <p:nvPr/>
          </p:nvSpPr>
          <p:spPr bwMode="auto">
            <a:xfrm flipV="1">
              <a:off x="625475" y="1787525"/>
              <a:ext cx="1588" cy="63500"/>
            </a:xfrm>
            <a:prstGeom prst="line">
              <a:avLst/>
            </a:prstGeom>
            <a:noFill/>
            <a:ln w="14288" cap="flat">
              <a:solidFill>
                <a:srgbClr val="7F7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3" name="Line 292"/>
            <p:cNvSpPr>
              <a:spLocks noChangeShapeType="1"/>
            </p:cNvSpPr>
            <p:nvPr/>
          </p:nvSpPr>
          <p:spPr bwMode="auto">
            <a:xfrm flipV="1">
              <a:off x="858838" y="1816100"/>
              <a:ext cx="1588" cy="34925"/>
            </a:xfrm>
            <a:prstGeom prst="line">
              <a:avLst/>
            </a:prstGeom>
            <a:noFill/>
            <a:ln w="14288" cap="flat">
              <a:solidFill>
                <a:srgbClr val="7F7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4" name="Line 293"/>
            <p:cNvSpPr>
              <a:spLocks noChangeShapeType="1"/>
            </p:cNvSpPr>
            <p:nvPr/>
          </p:nvSpPr>
          <p:spPr bwMode="auto">
            <a:xfrm flipV="1">
              <a:off x="1049338" y="1851025"/>
              <a:ext cx="1588" cy="20638"/>
            </a:xfrm>
            <a:prstGeom prst="line">
              <a:avLst/>
            </a:prstGeom>
            <a:noFill/>
            <a:ln w="14288" cap="flat">
              <a:solidFill>
                <a:srgbClr val="7F7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5" name="Line 294"/>
            <p:cNvSpPr>
              <a:spLocks noChangeShapeType="1"/>
            </p:cNvSpPr>
            <p:nvPr/>
          </p:nvSpPr>
          <p:spPr bwMode="auto">
            <a:xfrm flipV="1">
              <a:off x="1254125" y="1920875"/>
              <a:ext cx="1588" cy="22225"/>
            </a:xfrm>
            <a:prstGeom prst="line">
              <a:avLst/>
            </a:prstGeom>
            <a:noFill/>
            <a:ln w="14288" cap="flat">
              <a:solidFill>
                <a:srgbClr val="7F7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6" name="Line 295"/>
            <p:cNvSpPr>
              <a:spLocks noChangeShapeType="1"/>
            </p:cNvSpPr>
            <p:nvPr/>
          </p:nvSpPr>
          <p:spPr bwMode="auto">
            <a:xfrm flipV="1">
              <a:off x="1485900" y="1998663"/>
              <a:ext cx="1588" cy="14288"/>
            </a:xfrm>
            <a:prstGeom prst="line">
              <a:avLst/>
            </a:prstGeom>
            <a:noFill/>
            <a:ln w="14288" cap="flat">
              <a:solidFill>
                <a:srgbClr val="7F7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7" name="Line 296"/>
            <p:cNvSpPr>
              <a:spLocks noChangeShapeType="1"/>
            </p:cNvSpPr>
            <p:nvPr/>
          </p:nvSpPr>
          <p:spPr bwMode="auto">
            <a:xfrm flipV="1">
              <a:off x="1676400" y="2041525"/>
              <a:ext cx="1588" cy="20638"/>
            </a:xfrm>
            <a:prstGeom prst="line">
              <a:avLst/>
            </a:prstGeom>
            <a:noFill/>
            <a:ln w="14288" cap="flat">
              <a:solidFill>
                <a:srgbClr val="7F7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8" name="Line 297"/>
            <p:cNvSpPr>
              <a:spLocks noChangeShapeType="1"/>
            </p:cNvSpPr>
            <p:nvPr/>
          </p:nvSpPr>
          <p:spPr bwMode="auto">
            <a:xfrm flipV="1">
              <a:off x="1938338" y="2147888"/>
              <a:ext cx="1588" cy="12700"/>
            </a:xfrm>
            <a:prstGeom prst="line">
              <a:avLst/>
            </a:prstGeom>
            <a:noFill/>
            <a:ln w="14288" cap="flat">
              <a:solidFill>
                <a:srgbClr val="7F7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9" name="Line 298"/>
            <p:cNvSpPr>
              <a:spLocks noChangeShapeType="1"/>
            </p:cNvSpPr>
            <p:nvPr/>
          </p:nvSpPr>
          <p:spPr bwMode="auto">
            <a:xfrm flipV="1">
              <a:off x="2170113" y="2246313"/>
              <a:ext cx="1588" cy="28575"/>
            </a:xfrm>
            <a:prstGeom prst="line">
              <a:avLst/>
            </a:prstGeom>
            <a:noFill/>
            <a:ln w="14288" cap="flat">
              <a:solidFill>
                <a:srgbClr val="7F7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0" name="Line 299"/>
            <p:cNvSpPr>
              <a:spLocks noChangeShapeType="1"/>
            </p:cNvSpPr>
            <p:nvPr/>
          </p:nvSpPr>
          <p:spPr bwMode="auto">
            <a:xfrm flipV="1">
              <a:off x="2389188" y="2338388"/>
              <a:ext cx="1588" cy="41275"/>
            </a:xfrm>
            <a:prstGeom prst="line">
              <a:avLst/>
            </a:prstGeom>
            <a:noFill/>
            <a:ln w="14288" cap="flat">
              <a:solidFill>
                <a:srgbClr val="7F7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1" name="Line 300"/>
            <p:cNvSpPr>
              <a:spLocks noChangeShapeType="1"/>
            </p:cNvSpPr>
            <p:nvPr/>
          </p:nvSpPr>
          <p:spPr bwMode="auto">
            <a:xfrm flipV="1">
              <a:off x="2573338" y="2457450"/>
              <a:ext cx="1588" cy="57150"/>
            </a:xfrm>
            <a:prstGeom prst="line">
              <a:avLst/>
            </a:prstGeom>
            <a:noFill/>
            <a:ln w="14288" cap="flat">
              <a:solidFill>
                <a:srgbClr val="7F7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2" name="Line 301"/>
            <p:cNvSpPr>
              <a:spLocks noChangeShapeType="1"/>
            </p:cNvSpPr>
            <p:nvPr/>
          </p:nvSpPr>
          <p:spPr bwMode="auto">
            <a:xfrm>
              <a:off x="604838" y="1674813"/>
              <a:ext cx="41275" cy="41275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3" name="Line 302"/>
            <p:cNvSpPr>
              <a:spLocks noChangeShapeType="1"/>
            </p:cNvSpPr>
            <p:nvPr/>
          </p:nvSpPr>
          <p:spPr bwMode="auto">
            <a:xfrm flipH="1">
              <a:off x="604838" y="1674813"/>
              <a:ext cx="41275" cy="41275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4" name="Line 303"/>
            <p:cNvSpPr>
              <a:spLocks noChangeShapeType="1"/>
            </p:cNvSpPr>
            <p:nvPr/>
          </p:nvSpPr>
          <p:spPr bwMode="auto">
            <a:xfrm>
              <a:off x="836613" y="1709738"/>
              <a:ext cx="42863" cy="42863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5" name="Line 304"/>
            <p:cNvSpPr>
              <a:spLocks noChangeShapeType="1"/>
            </p:cNvSpPr>
            <p:nvPr/>
          </p:nvSpPr>
          <p:spPr bwMode="auto">
            <a:xfrm flipH="1">
              <a:off x="836613" y="1709738"/>
              <a:ext cx="42863" cy="42863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6" name="Line 305"/>
            <p:cNvSpPr>
              <a:spLocks noChangeShapeType="1"/>
            </p:cNvSpPr>
            <p:nvPr/>
          </p:nvSpPr>
          <p:spPr bwMode="auto">
            <a:xfrm>
              <a:off x="1027113" y="1758950"/>
              <a:ext cx="42863" cy="42863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7" name="Line 306"/>
            <p:cNvSpPr>
              <a:spLocks noChangeShapeType="1"/>
            </p:cNvSpPr>
            <p:nvPr/>
          </p:nvSpPr>
          <p:spPr bwMode="auto">
            <a:xfrm flipH="1">
              <a:off x="1027113" y="1758950"/>
              <a:ext cx="42863" cy="42863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8" name="Line 307"/>
            <p:cNvSpPr>
              <a:spLocks noChangeShapeType="1"/>
            </p:cNvSpPr>
            <p:nvPr/>
          </p:nvSpPr>
          <p:spPr bwMode="auto">
            <a:xfrm>
              <a:off x="1231900" y="1843088"/>
              <a:ext cx="42863" cy="42863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9" name="Line 308"/>
            <p:cNvSpPr>
              <a:spLocks noChangeShapeType="1"/>
            </p:cNvSpPr>
            <p:nvPr/>
          </p:nvSpPr>
          <p:spPr bwMode="auto">
            <a:xfrm flipH="1">
              <a:off x="1231900" y="1843088"/>
              <a:ext cx="42863" cy="42863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0" name="Line 309"/>
            <p:cNvSpPr>
              <a:spLocks noChangeShapeType="1"/>
            </p:cNvSpPr>
            <p:nvPr/>
          </p:nvSpPr>
          <p:spPr bwMode="auto">
            <a:xfrm>
              <a:off x="1465263" y="1935163"/>
              <a:ext cx="42863" cy="42863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1" name="Line 310"/>
            <p:cNvSpPr>
              <a:spLocks noChangeShapeType="1"/>
            </p:cNvSpPr>
            <p:nvPr/>
          </p:nvSpPr>
          <p:spPr bwMode="auto">
            <a:xfrm flipH="1">
              <a:off x="1465263" y="1935163"/>
              <a:ext cx="42863" cy="42863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2" name="Line 311"/>
            <p:cNvSpPr>
              <a:spLocks noChangeShapeType="1"/>
            </p:cNvSpPr>
            <p:nvPr/>
          </p:nvSpPr>
          <p:spPr bwMode="auto">
            <a:xfrm>
              <a:off x="1655763" y="1998663"/>
              <a:ext cx="42863" cy="42863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3" name="Line 312"/>
            <p:cNvSpPr>
              <a:spLocks noChangeShapeType="1"/>
            </p:cNvSpPr>
            <p:nvPr/>
          </p:nvSpPr>
          <p:spPr bwMode="auto">
            <a:xfrm flipH="1">
              <a:off x="1655763" y="1998663"/>
              <a:ext cx="42863" cy="42863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4" name="Line 313"/>
            <p:cNvSpPr>
              <a:spLocks noChangeShapeType="1"/>
            </p:cNvSpPr>
            <p:nvPr/>
          </p:nvSpPr>
          <p:spPr bwMode="auto">
            <a:xfrm>
              <a:off x="1916113" y="2125663"/>
              <a:ext cx="42863" cy="42863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5" name="Line 314"/>
            <p:cNvSpPr>
              <a:spLocks noChangeShapeType="1"/>
            </p:cNvSpPr>
            <p:nvPr/>
          </p:nvSpPr>
          <p:spPr bwMode="auto">
            <a:xfrm flipH="1">
              <a:off x="1916113" y="2125663"/>
              <a:ext cx="42863" cy="42863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6" name="Line 315"/>
            <p:cNvSpPr>
              <a:spLocks noChangeShapeType="1"/>
            </p:cNvSpPr>
            <p:nvPr/>
          </p:nvSpPr>
          <p:spPr bwMode="auto">
            <a:xfrm>
              <a:off x="2149475" y="2246313"/>
              <a:ext cx="42863" cy="41275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7" name="Line 316"/>
            <p:cNvSpPr>
              <a:spLocks noChangeShapeType="1"/>
            </p:cNvSpPr>
            <p:nvPr/>
          </p:nvSpPr>
          <p:spPr bwMode="auto">
            <a:xfrm flipH="1">
              <a:off x="2149475" y="2246313"/>
              <a:ext cx="42863" cy="41275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8" name="Line 317"/>
            <p:cNvSpPr>
              <a:spLocks noChangeShapeType="1"/>
            </p:cNvSpPr>
            <p:nvPr/>
          </p:nvSpPr>
          <p:spPr bwMode="auto">
            <a:xfrm>
              <a:off x="2368550" y="2387600"/>
              <a:ext cx="42863" cy="41275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9" name="Line 318"/>
            <p:cNvSpPr>
              <a:spLocks noChangeShapeType="1"/>
            </p:cNvSpPr>
            <p:nvPr/>
          </p:nvSpPr>
          <p:spPr bwMode="auto">
            <a:xfrm flipH="1">
              <a:off x="2368550" y="2387600"/>
              <a:ext cx="42863" cy="41275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0" name="Line 319"/>
            <p:cNvSpPr>
              <a:spLocks noChangeShapeType="1"/>
            </p:cNvSpPr>
            <p:nvPr/>
          </p:nvSpPr>
          <p:spPr bwMode="auto">
            <a:xfrm>
              <a:off x="2552700" y="2535238"/>
              <a:ext cx="41275" cy="42863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1" name="Line 320"/>
            <p:cNvSpPr>
              <a:spLocks noChangeShapeType="1"/>
            </p:cNvSpPr>
            <p:nvPr/>
          </p:nvSpPr>
          <p:spPr bwMode="auto">
            <a:xfrm flipH="1">
              <a:off x="2552700" y="2535238"/>
              <a:ext cx="41275" cy="42863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2" name="Line 321"/>
            <p:cNvSpPr>
              <a:spLocks noChangeShapeType="1"/>
            </p:cNvSpPr>
            <p:nvPr/>
          </p:nvSpPr>
          <p:spPr bwMode="auto">
            <a:xfrm flipV="1">
              <a:off x="625475" y="1689100"/>
              <a:ext cx="1588" cy="14288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3" name="Line 322"/>
            <p:cNvSpPr>
              <a:spLocks noChangeShapeType="1"/>
            </p:cNvSpPr>
            <p:nvPr/>
          </p:nvSpPr>
          <p:spPr bwMode="auto">
            <a:xfrm flipV="1">
              <a:off x="858838" y="1724025"/>
              <a:ext cx="1588" cy="14288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4" name="Line 323"/>
            <p:cNvSpPr>
              <a:spLocks noChangeShapeType="1"/>
            </p:cNvSpPr>
            <p:nvPr/>
          </p:nvSpPr>
          <p:spPr bwMode="auto">
            <a:xfrm flipV="1">
              <a:off x="1049338" y="1779588"/>
              <a:ext cx="1588" cy="7938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5" name="Line 324"/>
            <p:cNvSpPr>
              <a:spLocks noChangeShapeType="1"/>
            </p:cNvSpPr>
            <p:nvPr/>
          </p:nvSpPr>
          <p:spPr bwMode="auto">
            <a:xfrm flipV="1">
              <a:off x="1254125" y="1865313"/>
              <a:ext cx="1588" cy="6350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6" name="Line 325"/>
            <p:cNvSpPr>
              <a:spLocks noChangeShapeType="1"/>
            </p:cNvSpPr>
            <p:nvPr/>
          </p:nvSpPr>
          <p:spPr bwMode="auto">
            <a:xfrm flipV="1">
              <a:off x="1485900" y="1957388"/>
              <a:ext cx="1588" cy="6350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7" name="Oval 326"/>
            <p:cNvSpPr>
              <a:spLocks noChangeArrowheads="1"/>
            </p:cNvSpPr>
            <p:nvPr/>
          </p:nvSpPr>
          <p:spPr bwMode="auto">
            <a:xfrm>
              <a:off x="1662113" y="2006600"/>
              <a:ext cx="36513" cy="34925"/>
            </a:xfrm>
            <a:prstGeom prst="ellipse">
              <a:avLst/>
            </a:prstGeom>
            <a:solidFill>
              <a:srgbClr val="9F6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8" name="Line 327"/>
            <p:cNvSpPr>
              <a:spLocks noChangeShapeType="1"/>
            </p:cNvSpPr>
            <p:nvPr/>
          </p:nvSpPr>
          <p:spPr bwMode="auto">
            <a:xfrm flipV="1">
              <a:off x="1938338" y="2139950"/>
              <a:ext cx="1588" cy="7938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9" name="Line 328"/>
            <p:cNvSpPr>
              <a:spLocks noChangeShapeType="1"/>
            </p:cNvSpPr>
            <p:nvPr/>
          </p:nvSpPr>
          <p:spPr bwMode="auto">
            <a:xfrm flipV="1">
              <a:off x="2170113" y="2260600"/>
              <a:ext cx="1588" cy="14288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0" name="Line 329"/>
            <p:cNvSpPr>
              <a:spLocks noChangeShapeType="1"/>
            </p:cNvSpPr>
            <p:nvPr/>
          </p:nvSpPr>
          <p:spPr bwMode="auto">
            <a:xfrm flipV="1">
              <a:off x="2389188" y="2401888"/>
              <a:ext cx="1588" cy="20638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1" name="Line 330"/>
            <p:cNvSpPr>
              <a:spLocks noChangeShapeType="1"/>
            </p:cNvSpPr>
            <p:nvPr/>
          </p:nvSpPr>
          <p:spPr bwMode="auto">
            <a:xfrm flipV="1">
              <a:off x="2573338" y="2549525"/>
              <a:ext cx="1588" cy="20638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2" name="Rectangle 331"/>
            <p:cNvSpPr>
              <a:spLocks noChangeArrowheads="1"/>
            </p:cNvSpPr>
            <p:nvPr/>
          </p:nvSpPr>
          <p:spPr bwMode="auto">
            <a:xfrm>
              <a:off x="596900" y="1730375"/>
              <a:ext cx="57150" cy="57150"/>
            </a:xfrm>
            <a:prstGeom prst="rect">
              <a:avLst/>
            </a:prstGeom>
            <a:noFill/>
            <a:ln w="14288" cap="flat">
              <a:solidFill>
                <a:srgbClr val="BF3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3" name="Rectangle 332"/>
            <p:cNvSpPr>
              <a:spLocks noChangeArrowheads="1"/>
            </p:cNvSpPr>
            <p:nvPr/>
          </p:nvSpPr>
          <p:spPr bwMode="auto">
            <a:xfrm>
              <a:off x="830263" y="1758950"/>
              <a:ext cx="55563" cy="57150"/>
            </a:xfrm>
            <a:prstGeom prst="rect">
              <a:avLst/>
            </a:prstGeom>
            <a:noFill/>
            <a:ln w="14288" cap="flat">
              <a:solidFill>
                <a:srgbClr val="BF3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4" name="Rectangle 333"/>
            <p:cNvSpPr>
              <a:spLocks noChangeArrowheads="1"/>
            </p:cNvSpPr>
            <p:nvPr/>
          </p:nvSpPr>
          <p:spPr bwMode="auto">
            <a:xfrm>
              <a:off x="1020763" y="1793875"/>
              <a:ext cx="55563" cy="57150"/>
            </a:xfrm>
            <a:prstGeom prst="rect">
              <a:avLst/>
            </a:prstGeom>
            <a:noFill/>
            <a:ln w="14288" cap="flat">
              <a:solidFill>
                <a:srgbClr val="BF3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5" name="Rectangle 334"/>
            <p:cNvSpPr>
              <a:spLocks noChangeArrowheads="1"/>
            </p:cNvSpPr>
            <p:nvPr/>
          </p:nvSpPr>
          <p:spPr bwMode="auto">
            <a:xfrm>
              <a:off x="1225550" y="1865313"/>
              <a:ext cx="55563" cy="55563"/>
            </a:xfrm>
            <a:prstGeom prst="rect">
              <a:avLst/>
            </a:prstGeom>
            <a:noFill/>
            <a:ln w="14288" cap="flat">
              <a:solidFill>
                <a:srgbClr val="BF3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6" name="Rectangle 335"/>
            <p:cNvSpPr>
              <a:spLocks noChangeArrowheads="1"/>
            </p:cNvSpPr>
            <p:nvPr/>
          </p:nvSpPr>
          <p:spPr bwMode="auto">
            <a:xfrm>
              <a:off x="1457325" y="1949450"/>
              <a:ext cx="57150" cy="57150"/>
            </a:xfrm>
            <a:prstGeom prst="rect">
              <a:avLst/>
            </a:prstGeom>
            <a:noFill/>
            <a:ln w="14288" cap="flat">
              <a:solidFill>
                <a:srgbClr val="BF3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7" name="Rectangle 336"/>
            <p:cNvSpPr>
              <a:spLocks noChangeArrowheads="1"/>
            </p:cNvSpPr>
            <p:nvPr/>
          </p:nvSpPr>
          <p:spPr bwMode="auto">
            <a:xfrm>
              <a:off x="1649413" y="2006600"/>
              <a:ext cx="55563" cy="55563"/>
            </a:xfrm>
            <a:prstGeom prst="rect">
              <a:avLst/>
            </a:prstGeom>
            <a:noFill/>
            <a:ln w="14288" cap="flat">
              <a:solidFill>
                <a:srgbClr val="BF3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8" name="Rectangle 337"/>
            <p:cNvSpPr>
              <a:spLocks noChangeArrowheads="1"/>
            </p:cNvSpPr>
            <p:nvPr/>
          </p:nvSpPr>
          <p:spPr bwMode="auto">
            <a:xfrm>
              <a:off x="1909763" y="2125663"/>
              <a:ext cx="57150" cy="57150"/>
            </a:xfrm>
            <a:prstGeom prst="rect">
              <a:avLst/>
            </a:prstGeom>
            <a:noFill/>
            <a:ln w="14288" cap="flat">
              <a:solidFill>
                <a:srgbClr val="BF3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9" name="Rectangle 338"/>
            <p:cNvSpPr>
              <a:spLocks noChangeArrowheads="1"/>
            </p:cNvSpPr>
            <p:nvPr/>
          </p:nvSpPr>
          <p:spPr bwMode="auto">
            <a:xfrm>
              <a:off x="2143125" y="2246313"/>
              <a:ext cx="55563" cy="55563"/>
            </a:xfrm>
            <a:prstGeom prst="rect">
              <a:avLst/>
            </a:prstGeom>
            <a:noFill/>
            <a:ln w="14288" cap="flat">
              <a:solidFill>
                <a:srgbClr val="BF3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0" name="Rectangle 339"/>
            <p:cNvSpPr>
              <a:spLocks noChangeArrowheads="1"/>
            </p:cNvSpPr>
            <p:nvPr/>
          </p:nvSpPr>
          <p:spPr bwMode="auto">
            <a:xfrm>
              <a:off x="2362200" y="2373313"/>
              <a:ext cx="55563" cy="55563"/>
            </a:xfrm>
            <a:prstGeom prst="rect">
              <a:avLst/>
            </a:prstGeom>
            <a:noFill/>
            <a:ln w="14288" cap="flat">
              <a:solidFill>
                <a:srgbClr val="BF3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1" name="Rectangle 340"/>
            <p:cNvSpPr>
              <a:spLocks noChangeArrowheads="1"/>
            </p:cNvSpPr>
            <p:nvPr/>
          </p:nvSpPr>
          <p:spPr bwMode="auto">
            <a:xfrm>
              <a:off x="2544763" y="2520950"/>
              <a:ext cx="57150" cy="57150"/>
            </a:xfrm>
            <a:prstGeom prst="rect">
              <a:avLst/>
            </a:prstGeom>
            <a:noFill/>
            <a:ln w="14288" cap="flat">
              <a:solidFill>
                <a:srgbClr val="BF3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2" name="Line 341"/>
            <p:cNvSpPr>
              <a:spLocks noChangeShapeType="1"/>
            </p:cNvSpPr>
            <p:nvPr/>
          </p:nvSpPr>
          <p:spPr bwMode="auto">
            <a:xfrm flipV="1">
              <a:off x="625475" y="1752600"/>
              <a:ext cx="1588" cy="20638"/>
            </a:xfrm>
            <a:prstGeom prst="line">
              <a:avLst/>
            </a:prstGeom>
            <a:noFill/>
            <a:ln w="14288" cap="flat">
              <a:solidFill>
                <a:srgbClr val="BF3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3" name="Line 342"/>
            <p:cNvSpPr>
              <a:spLocks noChangeShapeType="1"/>
            </p:cNvSpPr>
            <p:nvPr/>
          </p:nvSpPr>
          <p:spPr bwMode="auto">
            <a:xfrm flipV="1">
              <a:off x="858838" y="1779588"/>
              <a:ext cx="1588" cy="14288"/>
            </a:xfrm>
            <a:prstGeom prst="line">
              <a:avLst/>
            </a:prstGeom>
            <a:noFill/>
            <a:ln w="14288" cap="flat">
              <a:solidFill>
                <a:srgbClr val="BF3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4" name="Line 343"/>
            <p:cNvSpPr>
              <a:spLocks noChangeShapeType="1"/>
            </p:cNvSpPr>
            <p:nvPr/>
          </p:nvSpPr>
          <p:spPr bwMode="auto">
            <a:xfrm flipV="1">
              <a:off x="1049338" y="1822450"/>
              <a:ext cx="1588" cy="7938"/>
            </a:xfrm>
            <a:prstGeom prst="line">
              <a:avLst/>
            </a:prstGeom>
            <a:noFill/>
            <a:ln w="14288" cap="flat">
              <a:solidFill>
                <a:srgbClr val="BF3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5" name="Oval 344"/>
            <p:cNvSpPr>
              <a:spLocks noChangeArrowheads="1"/>
            </p:cNvSpPr>
            <p:nvPr/>
          </p:nvSpPr>
          <p:spPr bwMode="auto">
            <a:xfrm>
              <a:off x="1239838" y="1879600"/>
              <a:ext cx="34925" cy="34925"/>
            </a:xfrm>
            <a:prstGeom prst="ellipse">
              <a:avLst/>
            </a:prstGeom>
            <a:solidFill>
              <a:srgbClr val="BF4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6" name="Line 345"/>
            <p:cNvSpPr>
              <a:spLocks noChangeShapeType="1"/>
            </p:cNvSpPr>
            <p:nvPr/>
          </p:nvSpPr>
          <p:spPr bwMode="auto">
            <a:xfrm flipV="1">
              <a:off x="1485900" y="1978025"/>
              <a:ext cx="1588" cy="6350"/>
            </a:xfrm>
            <a:prstGeom prst="line">
              <a:avLst/>
            </a:prstGeom>
            <a:noFill/>
            <a:ln w="14288" cap="flat">
              <a:solidFill>
                <a:srgbClr val="BF3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7" name="Oval 346"/>
            <p:cNvSpPr>
              <a:spLocks noChangeArrowheads="1"/>
            </p:cNvSpPr>
            <p:nvPr/>
          </p:nvSpPr>
          <p:spPr bwMode="auto">
            <a:xfrm>
              <a:off x="1662113" y="2020888"/>
              <a:ext cx="36513" cy="34925"/>
            </a:xfrm>
            <a:prstGeom prst="ellipse">
              <a:avLst/>
            </a:prstGeom>
            <a:solidFill>
              <a:srgbClr val="BF4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8" name="Oval 347"/>
            <p:cNvSpPr>
              <a:spLocks noChangeArrowheads="1"/>
            </p:cNvSpPr>
            <p:nvPr/>
          </p:nvSpPr>
          <p:spPr bwMode="auto">
            <a:xfrm>
              <a:off x="1924050" y="2139950"/>
              <a:ext cx="34925" cy="34925"/>
            </a:xfrm>
            <a:prstGeom prst="ellipse">
              <a:avLst/>
            </a:prstGeom>
            <a:solidFill>
              <a:srgbClr val="BF4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9" name="Line 348"/>
            <p:cNvSpPr>
              <a:spLocks noChangeShapeType="1"/>
            </p:cNvSpPr>
            <p:nvPr/>
          </p:nvSpPr>
          <p:spPr bwMode="auto">
            <a:xfrm flipV="1">
              <a:off x="2170113" y="2274888"/>
              <a:ext cx="1588" cy="6350"/>
            </a:xfrm>
            <a:prstGeom prst="line">
              <a:avLst/>
            </a:prstGeom>
            <a:noFill/>
            <a:ln w="14288" cap="flat">
              <a:solidFill>
                <a:srgbClr val="BF3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0" name="Line 349"/>
            <p:cNvSpPr>
              <a:spLocks noChangeShapeType="1"/>
            </p:cNvSpPr>
            <p:nvPr/>
          </p:nvSpPr>
          <p:spPr bwMode="auto">
            <a:xfrm flipV="1">
              <a:off x="2389188" y="2393950"/>
              <a:ext cx="1588" cy="7938"/>
            </a:xfrm>
            <a:prstGeom prst="line">
              <a:avLst/>
            </a:prstGeom>
            <a:noFill/>
            <a:ln w="14288" cap="flat">
              <a:solidFill>
                <a:srgbClr val="BF3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1" name="Line 350"/>
            <p:cNvSpPr>
              <a:spLocks noChangeShapeType="1"/>
            </p:cNvSpPr>
            <p:nvPr/>
          </p:nvSpPr>
          <p:spPr bwMode="auto">
            <a:xfrm flipV="1">
              <a:off x="2573338" y="2541588"/>
              <a:ext cx="1588" cy="14288"/>
            </a:xfrm>
            <a:prstGeom prst="line">
              <a:avLst/>
            </a:prstGeom>
            <a:noFill/>
            <a:ln w="14288" cap="flat">
              <a:solidFill>
                <a:srgbClr val="BF3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2" name="Rectangle 360"/>
            <p:cNvSpPr>
              <a:spLocks noChangeArrowheads="1"/>
            </p:cNvSpPr>
            <p:nvPr/>
          </p:nvSpPr>
          <p:spPr bwMode="auto">
            <a:xfrm>
              <a:off x="484188" y="3671888"/>
              <a:ext cx="69850" cy="13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3" name="Rectangle 361"/>
            <p:cNvSpPr>
              <a:spLocks noChangeArrowheads="1"/>
            </p:cNvSpPr>
            <p:nvPr/>
          </p:nvSpPr>
          <p:spPr bwMode="auto">
            <a:xfrm>
              <a:off x="3652838" y="1293813"/>
              <a:ext cx="69850" cy="133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 395"/>
            <p:cNvGrpSpPr/>
            <p:nvPr/>
          </p:nvGrpSpPr>
          <p:grpSpPr>
            <a:xfrm>
              <a:off x="664167" y="2316727"/>
              <a:ext cx="1060735" cy="1295787"/>
              <a:chOff x="4019550" y="5083175"/>
              <a:chExt cx="1060735" cy="1295787"/>
            </a:xfrm>
          </p:grpSpPr>
          <p:sp>
            <p:nvSpPr>
              <p:cNvPr id="346" name="Rectangle 362"/>
              <p:cNvSpPr>
                <a:spLocks noChangeArrowheads="1"/>
              </p:cNvSpPr>
              <p:nvPr/>
            </p:nvSpPr>
            <p:spPr bwMode="auto">
              <a:xfrm>
                <a:off x="4019550" y="5083175"/>
                <a:ext cx="1044575" cy="12906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347" name="Rectangle 363"/>
              <p:cNvSpPr>
                <a:spLocks noChangeArrowheads="1"/>
              </p:cNvSpPr>
              <p:nvPr/>
            </p:nvSpPr>
            <p:spPr bwMode="auto">
              <a:xfrm>
                <a:off x="4019550" y="5083175"/>
                <a:ext cx="1044575" cy="1290638"/>
              </a:xfrm>
              <a:prstGeom prst="rect">
                <a:avLst/>
              </a:prstGeom>
              <a:noFill/>
              <a:ln w="0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348" name="Line 364"/>
              <p:cNvSpPr>
                <a:spLocks noChangeShapeType="1"/>
              </p:cNvSpPr>
              <p:nvPr/>
            </p:nvSpPr>
            <p:spPr bwMode="auto">
              <a:xfrm>
                <a:off x="4019550" y="5083175"/>
                <a:ext cx="104457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349" name="Line 365"/>
              <p:cNvSpPr>
                <a:spLocks noChangeShapeType="1"/>
              </p:cNvSpPr>
              <p:nvPr/>
            </p:nvSpPr>
            <p:spPr bwMode="auto">
              <a:xfrm>
                <a:off x="4019550" y="6373813"/>
                <a:ext cx="104457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350" name="Line 366"/>
              <p:cNvSpPr>
                <a:spLocks noChangeShapeType="1"/>
              </p:cNvSpPr>
              <p:nvPr/>
            </p:nvSpPr>
            <p:spPr bwMode="auto">
              <a:xfrm flipV="1">
                <a:off x="5064125" y="5083175"/>
                <a:ext cx="1588" cy="12906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351" name="Line 367"/>
              <p:cNvSpPr>
                <a:spLocks noChangeShapeType="1"/>
              </p:cNvSpPr>
              <p:nvPr/>
            </p:nvSpPr>
            <p:spPr bwMode="auto">
              <a:xfrm flipV="1">
                <a:off x="4019550" y="5083175"/>
                <a:ext cx="1588" cy="12906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352" name="Line 368"/>
              <p:cNvSpPr>
                <a:spLocks noChangeShapeType="1"/>
              </p:cNvSpPr>
              <p:nvPr/>
            </p:nvSpPr>
            <p:spPr bwMode="auto">
              <a:xfrm>
                <a:off x="4019550" y="6373813"/>
                <a:ext cx="104457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353" name="Line 369"/>
              <p:cNvSpPr>
                <a:spLocks noChangeShapeType="1"/>
              </p:cNvSpPr>
              <p:nvPr/>
            </p:nvSpPr>
            <p:spPr bwMode="auto">
              <a:xfrm flipV="1">
                <a:off x="4019550" y="5083175"/>
                <a:ext cx="1588" cy="12906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354" name="Line 370"/>
              <p:cNvSpPr>
                <a:spLocks noChangeShapeType="1"/>
              </p:cNvSpPr>
              <p:nvPr/>
            </p:nvSpPr>
            <p:spPr bwMode="auto">
              <a:xfrm>
                <a:off x="4019550" y="5083175"/>
                <a:ext cx="104457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355" name="Line 371"/>
              <p:cNvSpPr>
                <a:spLocks noChangeShapeType="1"/>
              </p:cNvSpPr>
              <p:nvPr/>
            </p:nvSpPr>
            <p:spPr bwMode="auto">
              <a:xfrm>
                <a:off x="4019550" y="6373813"/>
                <a:ext cx="1044575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356" name="Line 372"/>
              <p:cNvSpPr>
                <a:spLocks noChangeShapeType="1"/>
              </p:cNvSpPr>
              <p:nvPr/>
            </p:nvSpPr>
            <p:spPr bwMode="auto">
              <a:xfrm flipV="1">
                <a:off x="5064125" y="5083175"/>
                <a:ext cx="1588" cy="12906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357" name="Line 373"/>
              <p:cNvSpPr>
                <a:spLocks noChangeShapeType="1"/>
              </p:cNvSpPr>
              <p:nvPr/>
            </p:nvSpPr>
            <p:spPr bwMode="auto">
              <a:xfrm flipV="1">
                <a:off x="4019550" y="5083175"/>
                <a:ext cx="1588" cy="12906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358" name="Rectangle 374"/>
              <p:cNvSpPr>
                <a:spLocks noChangeArrowheads="1"/>
              </p:cNvSpPr>
              <p:nvPr/>
            </p:nvSpPr>
            <p:spPr bwMode="auto">
              <a:xfrm>
                <a:off x="4394200" y="5124450"/>
                <a:ext cx="686085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lanl97a_sopa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9" name="Rectangle 375"/>
              <p:cNvSpPr>
                <a:spLocks noChangeArrowheads="1"/>
              </p:cNvSpPr>
              <p:nvPr/>
            </p:nvSpPr>
            <p:spPr bwMode="auto">
              <a:xfrm>
                <a:off x="4189413" y="5138738"/>
                <a:ext cx="55563" cy="57150"/>
              </a:xfrm>
              <a:prstGeom prst="rect">
                <a:avLst/>
              </a:prstGeom>
              <a:noFill/>
              <a:ln w="14288" cap="flat">
                <a:solidFill>
                  <a:srgbClr val="BF3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360" name="Rectangle 376"/>
              <p:cNvSpPr>
                <a:spLocks noChangeArrowheads="1"/>
              </p:cNvSpPr>
              <p:nvPr/>
            </p:nvSpPr>
            <p:spPr bwMode="auto">
              <a:xfrm>
                <a:off x="4394200" y="5265738"/>
                <a:ext cx="686085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lanl095_sopa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1" name="Line 377"/>
              <p:cNvSpPr>
                <a:spLocks noChangeShapeType="1"/>
              </p:cNvSpPr>
              <p:nvPr/>
            </p:nvSpPr>
            <p:spPr bwMode="auto">
              <a:xfrm>
                <a:off x="4195763" y="5287963"/>
                <a:ext cx="42863" cy="41275"/>
              </a:xfrm>
              <a:prstGeom prst="line">
                <a:avLst/>
              </a:prstGeom>
              <a:noFill/>
              <a:ln w="14288" cap="flat">
                <a:solidFill>
                  <a:srgbClr val="9F5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362" name="Line 378"/>
              <p:cNvSpPr>
                <a:spLocks noChangeShapeType="1"/>
              </p:cNvSpPr>
              <p:nvPr/>
            </p:nvSpPr>
            <p:spPr bwMode="auto">
              <a:xfrm flipH="1">
                <a:off x="4195763" y="5287963"/>
                <a:ext cx="42863" cy="41275"/>
              </a:xfrm>
              <a:prstGeom prst="line">
                <a:avLst/>
              </a:prstGeom>
              <a:noFill/>
              <a:ln w="14288" cap="flat">
                <a:solidFill>
                  <a:srgbClr val="9F5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363" name="Rectangle 379"/>
              <p:cNvSpPr>
                <a:spLocks noChangeArrowheads="1"/>
              </p:cNvSpPr>
              <p:nvPr/>
            </p:nvSpPr>
            <p:spPr bwMode="auto">
              <a:xfrm>
                <a:off x="4394200" y="5400675"/>
                <a:ext cx="686085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lanl046_sopa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4" name="Oval 380"/>
              <p:cNvSpPr>
                <a:spLocks noChangeArrowheads="1"/>
              </p:cNvSpPr>
              <p:nvPr/>
            </p:nvSpPr>
            <p:spPr bwMode="auto">
              <a:xfrm>
                <a:off x="4189413" y="5421313"/>
                <a:ext cx="55563" cy="57150"/>
              </a:xfrm>
              <a:prstGeom prst="ellipse">
                <a:avLst/>
              </a:prstGeom>
              <a:noFill/>
              <a:ln w="14288" cap="flat">
                <a:solidFill>
                  <a:srgbClr val="7F7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365" name="Rectangle 381"/>
              <p:cNvSpPr>
                <a:spLocks noChangeArrowheads="1"/>
              </p:cNvSpPr>
              <p:nvPr/>
            </p:nvSpPr>
            <p:spPr bwMode="auto">
              <a:xfrm>
                <a:off x="4394200" y="5541963"/>
                <a:ext cx="686085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lanl02a_sopa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6" name="Line 382"/>
              <p:cNvSpPr>
                <a:spLocks noChangeShapeType="1"/>
              </p:cNvSpPr>
              <p:nvPr/>
            </p:nvSpPr>
            <p:spPr bwMode="auto">
              <a:xfrm>
                <a:off x="4189413" y="5583238"/>
                <a:ext cx="55563" cy="1588"/>
              </a:xfrm>
              <a:prstGeom prst="line">
                <a:avLst/>
              </a:prstGeom>
              <a:noFill/>
              <a:ln w="14288" cap="flat">
                <a:solidFill>
                  <a:srgbClr val="5F9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367" name="Line 383"/>
              <p:cNvSpPr>
                <a:spLocks noChangeShapeType="1"/>
              </p:cNvSpPr>
              <p:nvPr/>
            </p:nvSpPr>
            <p:spPr bwMode="auto">
              <a:xfrm>
                <a:off x="4217988" y="5556250"/>
                <a:ext cx="1588" cy="55563"/>
              </a:xfrm>
              <a:prstGeom prst="line">
                <a:avLst/>
              </a:prstGeom>
              <a:noFill/>
              <a:ln w="14288" cap="flat">
                <a:solidFill>
                  <a:srgbClr val="5F9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368" name="Line 384"/>
              <p:cNvSpPr>
                <a:spLocks noChangeShapeType="1"/>
              </p:cNvSpPr>
              <p:nvPr/>
            </p:nvSpPr>
            <p:spPr bwMode="auto">
              <a:xfrm>
                <a:off x="4195763" y="5562600"/>
                <a:ext cx="42863" cy="42863"/>
              </a:xfrm>
              <a:prstGeom prst="line">
                <a:avLst/>
              </a:prstGeom>
              <a:noFill/>
              <a:ln w="14288" cap="flat">
                <a:solidFill>
                  <a:srgbClr val="5F9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369" name="Line 385"/>
              <p:cNvSpPr>
                <a:spLocks noChangeShapeType="1"/>
              </p:cNvSpPr>
              <p:nvPr/>
            </p:nvSpPr>
            <p:spPr bwMode="auto">
              <a:xfrm flipH="1">
                <a:off x="4195763" y="5562600"/>
                <a:ext cx="42863" cy="42863"/>
              </a:xfrm>
              <a:prstGeom prst="line">
                <a:avLst/>
              </a:prstGeom>
              <a:noFill/>
              <a:ln w="14288" cap="flat">
                <a:solidFill>
                  <a:srgbClr val="5F9F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370" name="Rectangle 386"/>
              <p:cNvSpPr>
                <a:spLocks noChangeArrowheads="1"/>
              </p:cNvSpPr>
              <p:nvPr/>
            </p:nvSpPr>
            <p:spPr bwMode="auto">
              <a:xfrm>
                <a:off x="4394200" y="5683250"/>
                <a:ext cx="583493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scatha_sc3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1" name="Freeform 387"/>
              <p:cNvSpPr>
                <a:spLocks/>
              </p:cNvSpPr>
              <p:nvPr/>
            </p:nvSpPr>
            <p:spPr bwMode="auto">
              <a:xfrm>
                <a:off x="4189413" y="5689600"/>
                <a:ext cx="55563" cy="71438"/>
              </a:xfrm>
              <a:custGeom>
                <a:avLst/>
                <a:gdLst/>
                <a:ahLst/>
                <a:cxnLst>
                  <a:cxn ang="0">
                    <a:pos x="18" y="45"/>
                  </a:cxn>
                  <a:cxn ang="0">
                    <a:pos x="35" y="22"/>
                  </a:cxn>
                  <a:cxn ang="0">
                    <a:pos x="18" y="0"/>
                  </a:cxn>
                  <a:cxn ang="0">
                    <a:pos x="0" y="22"/>
                  </a:cxn>
                  <a:cxn ang="0">
                    <a:pos x="18" y="45"/>
                  </a:cxn>
                </a:cxnLst>
                <a:rect l="0" t="0" r="r" b="b"/>
                <a:pathLst>
                  <a:path w="35" h="45">
                    <a:moveTo>
                      <a:pt x="18" y="45"/>
                    </a:moveTo>
                    <a:lnTo>
                      <a:pt x="35" y="22"/>
                    </a:lnTo>
                    <a:lnTo>
                      <a:pt x="18" y="0"/>
                    </a:lnTo>
                    <a:lnTo>
                      <a:pt x="0" y="22"/>
                    </a:lnTo>
                    <a:lnTo>
                      <a:pt x="18" y="45"/>
                    </a:lnTo>
                    <a:close/>
                  </a:path>
                </a:pathLst>
              </a:custGeom>
              <a:noFill/>
              <a:ln w="14288" cap="flat">
                <a:solidFill>
                  <a:srgbClr val="005F9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372" name="Rectangle 388"/>
              <p:cNvSpPr>
                <a:spLocks noChangeArrowheads="1"/>
              </p:cNvSpPr>
              <p:nvPr/>
            </p:nvSpPr>
            <p:spPr bwMode="auto">
              <a:xfrm>
                <a:off x="4394200" y="5824538"/>
                <a:ext cx="564257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polar_histe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3" name="Rectangle 389"/>
              <p:cNvSpPr>
                <a:spLocks noChangeArrowheads="1"/>
              </p:cNvSpPr>
              <p:nvPr/>
            </p:nvSpPr>
            <p:spPr bwMode="auto">
              <a:xfrm>
                <a:off x="4189413" y="5837238"/>
                <a:ext cx="55563" cy="57150"/>
              </a:xfrm>
              <a:prstGeom prst="rect">
                <a:avLst/>
              </a:prstGeom>
              <a:noFill/>
              <a:ln w="14288" cap="flat">
                <a:solidFill>
                  <a:srgbClr val="003FB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374" name="Rectangle 390"/>
              <p:cNvSpPr>
                <a:spLocks noChangeArrowheads="1"/>
              </p:cNvSpPr>
              <p:nvPr/>
            </p:nvSpPr>
            <p:spPr bwMode="auto">
              <a:xfrm>
                <a:off x="4394200" y="5964238"/>
                <a:ext cx="545021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crres_heef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5" name="Line 391"/>
              <p:cNvSpPr>
                <a:spLocks noChangeShapeType="1"/>
              </p:cNvSpPr>
              <p:nvPr/>
            </p:nvSpPr>
            <p:spPr bwMode="auto">
              <a:xfrm>
                <a:off x="4195763" y="5978525"/>
                <a:ext cx="42863" cy="42863"/>
              </a:xfrm>
              <a:prstGeom prst="line">
                <a:avLst/>
              </a:prstGeom>
              <a:noFill/>
              <a:ln w="14288" cap="flat">
                <a:solidFill>
                  <a:srgbClr val="001FD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376" name="Line 392"/>
              <p:cNvSpPr>
                <a:spLocks noChangeShapeType="1"/>
              </p:cNvSpPr>
              <p:nvPr/>
            </p:nvSpPr>
            <p:spPr bwMode="auto">
              <a:xfrm flipH="1">
                <a:off x="4195763" y="5978525"/>
                <a:ext cx="42863" cy="42863"/>
              </a:xfrm>
              <a:prstGeom prst="line">
                <a:avLst/>
              </a:prstGeom>
              <a:noFill/>
              <a:ln w="14288" cap="flat">
                <a:solidFill>
                  <a:srgbClr val="001FD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377" name="Rectangle 393"/>
              <p:cNvSpPr>
                <a:spLocks noChangeArrowheads="1"/>
              </p:cNvSpPr>
              <p:nvPr/>
            </p:nvSpPr>
            <p:spPr bwMode="auto">
              <a:xfrm>
                <a:off x="4394200" y="6099175"/>
                <a:ext cx="545021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crres_mea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8" name="Oval 394"/>
              <p:cNvSpPr>
                <a:spLocks noChangeArrowheads="1"/>
              </p:cNvSpPr>
              <p:nvPr/>
            </p:nvSpPr>
            <p:spPr bwMode="auto">
              <a:xfrm>
                <a:off x="4189413" y="6113463"/>
                <a:ext cx="55563" cy="55563"/>
              </a:xfrm>
              <a:prstGeom prst="ellipse">
                <a:avLst/>
              </a:prstGeom>
              <a:noFill/>
              <a:ln w="14288" cap="flat">
                <a:solidFill>
                  <a:srgbClr val="0000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379" name="Rectangle 395"/>
              <p:cNvSpPr>
                <a:spLocks noChangeArrowheads="1"/>
              </p:cNvSpPr>
              <p:nvPr/>
            </p:nvSpPr>
            <p:spPr bwMode="auto">
              <a:xfrm>
                <a:off x="4394200" y="6240463"/>
                <a:ext cx="314189" cy="138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Helvetica" charset="0"/>
                    <a:cs typeface="Arial" pitchFamily="34" charset="0"/>
                  </a:rPr>
                  <a:t>model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" name="Line 396"/>
              <p:cNvSpPr>
                <a:spLocks noChangeShapeType="1"/>
              </p:cNvSpPr>
              <p:nvPr/>
            </p:nvSpPr>
            <p:spPr bwMode="auto">
              <a:xfrm>
                <a:off x="4076700" y="6281738"/>
                <a:ext cx="282575" cy="1588"/>
              </a:xfrm>
              <a:prstGeom prst="line">
                <a:avLst/>
              </a:prstGeom>
              <a:noFill/>
              <a:ln w="14288" cap="flat">
                <a:solidFill>
                  <a:srgbClr val="7F7F7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</p:grpSp>
        <p:sp>
          <p:nvSpPr>
            <p:cNvPr id="345" name="Rectangle 7"/>
            <p:cNvSpPr>
              <a:spLocks noChangeArrowheads="1"/>
            </p:cNvSpPr>
            <p:nvPr/>
          </p:nvSpPr>
          <p:spPr bwMode="auto">
            <a:xfrm>
              <a:off x="2062943" y="1493595"/>
              <a:ext cx="1463542" cy="5078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AE9 V1.20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 smtClean="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K</a:t>
              </a:r>
              <a:r>
                <a:rPr lang="en-US" sz="1100" baseline="30000" dirty="0" smtClean="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1/2</a:t>
              </a:r>
              <a:r>
                <a:rPr lang="en-US" sz="1100" dirty="0" smtClean="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=0.2, log</a:t>
              </a:r>
              <a:r>
                <a:rPr lang="en-US" sz="1100" baseline="-25000" dirty="0" smtClean="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10</a:t>
              </a:r>
              <a:r>
                <a:rPr lang="en-US" sz="1100" dirty="0" smtClean="0">
                  <a:solidFill>
                    <a:srgbClr val="000000"/>
                  </a:solidFill>
                  <a:latin typeface="Symbol" pitchFamily="18" charset="2"/>
                  <a:cs typeface="Arial" pitchFamily="34" charset="0"/>
                </a:rPr>
                <a:t>F</a:t>
              </a:r>
              <a:r>
                <a:rPr lang="en-US" sz="1100" dirty="0" smtClean="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=-0.525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L*=6.34, 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a</a:t>
              </a:r>
              <a:r>
                <a:rPr kumimoji="0" lang="en-US" sz="1100" b="0" i="0" u="none" strike="noStrike" cap="none" normalizeH="0" baseline="-25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 ~ 63</a:t>
              </a:r>
              <a:r>
                <a:rPr kumimoji="0" lang="en-US" sz="1100" b="0" i="0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o</a:t>
              </a:r>
              <a:endParaRPr kumimoji="0" lang="en-US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380"/>
          <p:cNvGrpSpPr/>
          <p:nvPr/>
        </p:nvGrpSpPr>
        <p:grpSpPr>
          <a:xfrm>
            <a:off x="5359999" y="3887534"/>
            <a:ext cx="3611563" cy="2543175"/>
            <a:chOff x="1468438" y="1816100"/>
            <a:chExt cx="3611563" cy="2543175"/>
          </a:xfrm>
        </p:grpSpPr>
        <p:sp>
          <p:nvSpPr>
            <p:cNvPr id="382" name="Rectangle 412"/>
            <p:cNvSpPr>
              <a:spLocks noChangeArrowheads="1"/>
            </p:cNvSpPr>
            <p:nvPr/>
          </p:nvSpPr>
          <p:spPr bwMode="auto">
            <a:xfrm>
              <a:off x="1843088" y="1908175"/>
              <a:ext cx="3173413" cy="23796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3" name="Rectangle 413"/>
            <p:cNvSpPr>
              <a:spLocks noChangeArrowheads="1"/>
            </p:cNvSpPr>
            <p:nvPr/>
          </p:nvSpPr>
          <p:spPr bwMode="auto">
            <a:xfrm>
              <a:off x="1843088" y="1908175"/>
              <a:ext cx="3173413" cy="237966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4" name="Line 414"/>
            <p:cNvSpPr>
              <a:spLocks noChangeShapeType="1"/>
            </p:cNvSpPr>
            <p:nvPr/>
          </p:nvSpPr>
          <p:spPr bwMode="auto">
            <a:xfrm flipV="1">
              <a:off x="2368550" y="1908175"/>
              <a:ext cx="1588" cy="23796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5" name="Line 415"/>
            <p:cNvSpPr>
              <a:spLocks noChangeShapeType="1"/>
            </p:cNvSpPr>
            <p:nvPr/>
          </p:nvSpPr>
          <p:spPr bwMode="auto">
            <a:xfrm flipV="1">
              <a:off x="3692525" y="1908175"/>
              <a:ext cx="1588" cy="23796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6" name="Line 416"/>
            <p:cNvSpPr>
              <a:spLocks noChangeShapeType="1"/>
            </p:cNvSpPr>
            <p:nvPr/>
          </p:nvSpPr>
          <p:spPr bwMode="auto">
            <a:xfrm flipV="1">
              <a:off x="5016500" y="1908175"/>
              <a:ext cx="1588" cy="23796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7" name="Line 417"/>
            <p:cNvSpPr>
              <a:spLocks noChangeShapeType="1"/>
            </p:cNvSpPr>
            <p:nvPr/>
          </p:nvSpPr>
          <p:spPr bwMode="auto">
            <a:xfrm>
              <a:off x="1843088" y="4068763"/>
              <a:ext cx="3173413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8" name="Line 418"/>
            <p:cNvSpPr>
              <a:spLocks noChangeShapeType="1"/>
            </p:cNvSpPr>
            <p:nvPr/>
          </p:nvSpPr>
          <p:spPr bwMode="auto">
            <a:xfrm>
              <a:off x="1843088" y="3636963"/>
              <a:ext cx="3173413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9" name="Line 419"/>
            <p:cNvSpPr>
              <a:spLocks noChangeShapeType="1"/>
            </p:cNvSpPr>
            <p:nvPr/>
          </p:nvSpPr>
          <p:spPr bwMode="auto">
            <a:xfrm>
              <a:off x="1843088" y="3205163"/>
              <a:ext cx="3173413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0" name="Line 420"/>
            <p:cNvSpPr>
              <a:spLocks noChangeShapeType="1"/>
            </p:cNvSpPr>
            <p:nvPr/>
          </p:nvSpPr>
          <p:spPr bwMode="auto">
            <a:xfrm>
              <a:off x="1843088" y="2773363"/>
              <a:ext cx="3173413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1" name="Line 421"/>
            <p:cNvSpPr>
              <a:spLocks noChangeShapeType="1"/>
            </p:cNvSpPr>
            <p:nvPr/>
          </p:nvSpPr>
          <p:spPr bwMode="auto">
            <a:xfrm>
              <a:off x="1843088" y="2339975"/>
              <a:ext cx="3173413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2" name="Line 422"/>
            <p:cNvSpPr>
              <a:spLocks noChangeShapeType="1"/>
            </p:cNvSpPr>
            <p:nvPr/>
          </p:nvSpPr>
          <p:spPr bwMode="auto">
            <a:xfrm>
              <a:off x="1843088" y="1908175"/>
              <a:ext cx="3173413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3" name="Line 423"/>
            <p:cNvSpPr>
              <a:spLocks noChangeShapeType="1"/>
            </p:cNvSpPr>
            <p:nvPr/>
          </p:nvSpPr>
          <p:spPr bwMode="auto">
            <a:xfrm>
              <a:off x="1843088" y="1908175"/>
              <a:ext cx="3173413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4" name="Line 424"/>
            <p:cNvSpPr>
              <a:spLocks noChangeShapeType="1"/>
            </p:cNvSpPr>
            <p:nvPr/>
          </p:nvSpPr>
          <p:spPr bwMode="auto">
            <a:xfrm>
              <a:off x="1843088" y="4287838"/>
              <a:ext cx="3173413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5" name="Line 425"/>
            <p:cNvSpPr>
              <a:spLocks noChangeShapeType="1"/>
            </p:cNvSpPr>
            <p:nvPr/>
          </p:nvSpPr>
          <p:spPr bwMode="auto">
            <a:xfrm flipV="1">
              <a:off x="5016500" y="1908175"/>
              <a:ext cx="1588" cy="23796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6" name="Line 426"/>
            <p:cNvSpPr>
              <a:spLocks noChangeShapeType="1"/>
            </p:cNvSpPr>
            <p:nvPr/>
          </p:nvSpPr>
          <p:spPr bwMode="auto">
            <a:xfrm flipV="1">
              <a:off x="1843088" y="1908175"/>
              <a:ext cx="1588" cy="23796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7" name="Line 427"/>
            <p:cNvSpPr>
              <a:spLocks noChangeShapeType="1"/>
            </p:cNvSpPr>
            <p:nvPr/>
          </p:nvSpPr>
          <p:spPr bwMode="auto">
            <a:xfrm>
              <a:off x="1843088" y="4287838"/>
              <a:ext cx="3173413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8" name="Line 428"/>
            <p:cNvSpPr>
              <a:spLocks noChangeShapeType="1"/>
            </p:cNvSpPr>
            <p:nvPr/>
          </p:nvSpPr>
          <p:spPr bwMode="auto">
            <a:xfrm flipV="1">
              <a:off x="1843088" y="1908175"/>
              <a:ext cx="1588" cy="23796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9" name="Line 429"/>
            <p:cNvSpPr>
              <a:spLocks noChangeShapeType="1"/>
            </p:cNvSpPr>
            <p:nvPr/>
          </p:nvSpPr>
          <p:spPr bwMode="auto">
            <a:xfrm flipV="1">
              <a:off x="2368550" y="4267200"/>
              <a:ext cx="1588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0" name="Line 430"/>
            <p:cNvSpPr>
              <a:spLocks noChangeShapeType="1"/>
            </p:cNvSpPr>
            <p:nvPr/>
          </p:nvSpPr>
          <p:spPr bwMode="auto">
            <a:xfrm>
              <a:off x="2368550" y="1908175"/>
              <a:ext cx="1588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1" name="Line 431"/>
            <p:cNvSpPr>
              <a:spLocks noChangeShapeType="1"/>
            </p:cNvSpPr>
            <p:nvPr/>
          </p:nvSpPr>
          <p:spPr bwMode="auto">
            <a:xfrm flipV="1">
              <a:off x="2368550" y="1908175"/>
              <a:ext cx="1588" cy="23796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2" name="Line 432"/>
            <p:cNvSpPr>
              <a:spLocks noChangeShapeType="1"/>
            </p:cNvSpPr>
            <p:nvPr/>
          </p:nvSpPr>
          <p:spPr bwMode="auto">
            <a:xfrm flipV="1">
              <a:off x="2303463" y="4267200"/>
              <a:ext cx="1588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3" name="Line 433"/>
            <p:cNvSpPr>
              <a:spLocks noChangeShapeType="1"/>
            </p:cNvSpPr>
            <p:nvPr/>
          </p:nvSpPr>
          <p:spPr bwMode="auto">
            <a:xfrm>
              <a:off x="2303463" y="1908175"/>
              <a:ext cx="1588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4" name="Line 434"/>
            <p:cNvSpPr>
              <a:spLocks noChangeShapeType="1"/>
            </p:cNvSpPr>
            <p:nvPr/>
          </p:nvSpPr>
          <p:spPr bwMode="auto">
            <a:xfrm flipV="1">
              <a:off x="2303463" y="1908175"/>
              <a:ext cx="1588" cy="23796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5" name="Line 435"/>
            <p:cNvSpPr>
              <a:spLocks noChangeShapeType="1"/>
            </p:cNvSpPr>
            <p:nvPr/>
          </p:nvSpPr>
          <p:spPr bwMode="auto">
            <a:xfrm flipV="1">
              <a:off x="2239963" y="4267200"/>
              <a:ext cx="1588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6" name="Line 436"/>
            <p:cNvSpPr>
              <a:spLocks noChangeShapeType="1"/>
            </p:cNvSpPr>
            <p:nvPr/>
          </p:nvSpPr>
          <p:spPr bwMode="auto">
            <a:xfrm>
              <a:off x="2239963" y="1908175"/>
              <a:ext cx="1588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7" name="Line 437"/>
            <p:cNvSpPr>
              <a:spLocks noChangeShapeType="1"/>
            </p:cNvSpPr>
            <p:nvPr/>
          </p:nvSpPr>
          <p:spPr bwMode="auto">
            <a:xfrm flipV="1">
              <a:off x="2239963" y="1908175"/>
              <a:ext cx="1588" cy="23796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8" name="Line 438"/>
            <p:cNvSpPr>
              <a:spLocks noChangeShapeType="1"/>
            </p:cNvSpPr>
            <p:nvPr/>
          </p:nvSpPr>
          <p:spPr bwMode="auto">
            <a:xfrm flipV="1">
              <a:off x="2162175" y="4267200"/>
              <a:ext cx="1588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9" name="Line 439"/>
            <p:cNvSpPr>
              <a:spLocks noChangeShapeType="1"/>
            </p:cNvSpPr>
            <p:nvPr/>
          </p:nvSpPr>
          <p:spPr bwMode="auto">
            <a:xfrm>
              <a:off x="2162175" y="1908175"/>
              <a:ext cx="1588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0" name="Line 440"/>
            <p:cNvSpPr>
              <a:spLocks noChangeShapeType="1"/>
            </p:cNvSpPr>
            <p:nvPr/>
          </p:nvSpPr>
          <p:spPr bwMode="auto">
            <a:xfrm flipV="1">
              <a:off x="2162175" y="1908175"/>
              <a:ext cx="1588" cy="23796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1" name="Line 441"/>
            <p:cNvSpPr>
              <a:spLocks noChangeShapeType="1"/>
            </p:cNvSpPr>
            <p:nvPr/>
          </p:nvSpPr>
          <p:spPr bwMode="auto">
            <a:xfrm flipV="1">
              <a:off x="2070100" y="4267200"/>
              <a:ext cx="1588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2" name="Line 442"/>
            <p:cNvSpPr>
              <a:spLocks noChangeShapeType="1"/>
            </p:cNvSpPr>
            <p:nvPr/>
          </p:nvSpPr>
          <p:spPr bwMode="auto">
            <a:xfrm>
              <a:off x="2070100" y="1908175"/>
              <a:ext cx="1588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3" name="Line 443"/>
            <p:cNvSpPr>
              <a:spLocks noChangeShapeType="1"/>
            </p:cNvSpPr>
            <p:nvPr/>
          </p:nvSpPr>
          <p:spPr bwMode="auto">
            <a:xfrm flipV="1">
              <a:off x="2070100" y="1908175"/>
              <a:ext cx="1588" cy="23796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4" name="Line 444"/>
            <p:cNvSpPr>
              <a:spLocks noChangeShapeType="1"/>
            </p:cNvSpPr>
            <p:nvPr/>
          </p:nvSpPr>
          <p:spPr bwMode="auto">
            <a:xfrm flipV="1">
              <a:off x="1971675" y="4267200"/>
              <a:ext cx="1588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5" name="Line 445"/>
            <p:cNvSpPr>
              <a:spLocks noChangeShapeType="1"/>
            </p:cNvSpPr>
            <p:nvPr/>
          </p:nvSpPr>
          <p:spPr bwMode="auto">
            <a:xfrm>
              <a:off x="1971675" y="1908175"/>
              <a:ext cx="1588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6" name="Line 446"/>
            <p:cNvSpPr>
              <a:spLocks noChangeShapeType="1"/>
            </p:cNvSpPr>
            <p:nvPr/>
          </p:nvSpPr>
          <p:spPr bwMode="auto">
            <a:xfrm flipV="1">
              <a:off x="1971675" y="1908175"/>
              <a:ext cx="1588" cy="23796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7" name="Line 447"/>
            <p:cNvSpPr>
              <a:spLocks noChangeShapeType="1"/>
            </p:cNvSpPr>
            <p:nvPr/>
          </p:nvSpPr>
          <p:spPr bwMode="auto">
            <a:xfrm flipV="1">
              <a:off x="1843088" y="4267200"/>
              <a:ext cx="1588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8" name="Line 448"/>
            <p:cNvSpPr>
              <a:spLocks noChangeShapeType="1"/>
            </p:cNvSpPr>
            <p:nvPr/>
          </p:nvSpPr>
          <p:spPr bwMode="auto">
            <a:xfrm>
              <a:off x="1843088" y="1908175"/>
              <a:ext cx="1588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9" name="Line 449"/>
            <p:cNvSpPr>
              <a:spLocks noChangeShapeType="1"/>
            </p:cNvSpPr>
            <p:nvPr/>
          </p:nvSpPr>
          <p:spPr bwMode="auto">
            <a:xfrm flipV="1">
              <a:off x="1843088" y="1908175"/>
              <a:ext cx="1588" cy="23796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0" name="Line 450"/>
            <p:cNvSpPr>
              <a:spLocks noChangeShapeType="1"/>
            </p:cNvSpPr>
            <p:nvPr/>
          </p:nvSpPr>
          <p:spPr bwMode="auto">
            <a:xfrm flipV="1">
              <a:off x="2368550" y="4252913"/>
              <a:ext cx="1588" cy="34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1" name="Line 451"/>
            <p:cNvSpPr>
              <a:spLocks noChangeShapeType="1"/>
            </p:cNvSpPr>
            <p:nvPr/>
          </p:nvSpPr>
          <p:spPr bwMode="auto">
            <a:xfrm>
              <a:off x="2368550" y="1908175"/>
              <a:ext cx="1588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2" name="Line 452"/>
            <p:cNvSpPr>
              <a:spLocks noChangeShapeType="1"/>
            </p:cNvSpPr>
            <p:nvPr/>
          </p:nvSpPr>
          <p:spPr bwMode="auto">
            <a:xfrm flipV="1">
              <a:off x="2763838" y="4267200"/>
              <a:ext cx="1588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3" name="Line 453"/>
            <p:cNvSpPr>
              <a:spLocks noChangeShapeType="1"/>
            </p:cNvSpPr>
            <p:nvPr/>
          </p:nvSpPr>
          <p:spPr bwMode="auto">
            <a:xfrm>
              <a:off x="2763838" y="1908175"/>
              <a:ext cx="1588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4" name="Line 454"/>
            <p:cNvSpPr>
              <a:spLocks noChangeShapeType="1"/>
            </p:cNvSpPr>
            <p:nvPr/>
          </p:nvSpPr>
          <p:spPr bwMode="auto">
            <a:xfrm flipV="1">
              <a:off x="2763838" y="1908175"/>
              <a:ext cx="1588" cy="23796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5" name="Line 455"/>
            <p:cNvSpPr>
              <a:spLocks noChangeShapeType="1"/>
            </p:cNvSpPr>
            <p:nvPr/>
          </p:nvSpPr>
          <p:spPr bwMode="auto">
            <a:xfrm flipV="1">
              <a:off x="2997200" y="4267200"/>
              <a:ext cx="1588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6" name="Line 456"/>
            <p:cNvSpPr>
              <a:spLocks noChangeShapeType="1"/>
            </p:cNvSpPr>
            <p:nvPr/>
          </p:nvSpPr>
          <p:spPr bwMode="auto">
            <a:xfrm>
              <a:off x="2997200" y="1908175"/>
              <a:ext cx="1588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7" name="Line 457"/>
            <p:cNvSpPr>
              <a:spLocks noChangeShapeType="1"/>
            </p:cNvSpPr>
            <p:nvPr/>
          </p:nvSpPr>
          <p:spPr bwMode="auto">
            <a:xfrm flipV="1">
              <a:off x="2997200" y="1908175"/>
              <a:ext cx="1588" cy="23796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8" name="Line 458"/>
            <p:cNvSpPr>
              <a:spLocks noChangeShapeType="1"/>
            </p:cNvSpPr>
            <p:nvPr/>
          </p:nvSpPr>
          <p:spPr bwMode="auto">
            <a:xfrm flipV="1">
              <a:off x="3160713" y="4267200"/>
              <a:ext cx="1588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9" name="Line 459"/>
            <p:cNvSpPr>
              <a:spLocks noChangeShapeType="1"/>
            </p:cNvSpPr>
            <p:nvPr/>
          </p:nvSpPr>
          <p:spPr bwMode="auto">
            <a:xfrm>
              <a:off x="3160713" y="1908175"/>
              <a:ext cx="1588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0" name="Line 460"/>
            <p:cNvSpPr>
              <a:spLocks noChangeShapeType="1"/>
            </p:cNvSpPr>
            <p:nvPr/>
          </p:nvSpPr>
          <p:spPr bwMode="auto">
            <a:xfrm flipV="1">
              <a:off x="3160713" y="1908175"/>
              <a:ext cx="1588" cy="23796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1" name="Line 461"/>
            <p:cNvSpPr>
              <a:spLocks noChangeShapeType="1"/>
            </p:cNvSpPr>
            <p:nvPr/>
          </p:nvSpPr>
          <p:spPr bwMode="auto">
            <a:xfrm flipV="1">
              <a:off x="3287713" y="4267200"/>
              <a:ext cx="1588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2" name="Line 462"/>
            <p:cNvSpPr>
              <a:spLocks noChangeShapeType="1"/>
            </p:cNvSpPr>
            <p:nvPr/>
          </p:nvSpPr>
          <p:spPr bwMode="auto">
            <a:xfrm>
              <a:off x="3287713" y="1908175"/>
              <a:ext cx="1588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3" name="Line 463"/>
            <p:cNvSpPr>
              <a:spLocks noChangeShapeType="1"/>
            </p:cNvSpPr>
            <p:nvPr/>
          </p:nvSpPr>
          <p:spPr bwMode="auto">
            <a:xfrm flipV="1">
              <a:off x="3287713" y="1908175"/>
              <a:ext cx="1588" cy="23796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4" name="Line 464"/>
            <p:cNvSpPr>
              <a:spLocks noChangeShapeType="1"/>
            </p:cNvSpPr>
            <p:nvPr/>
          </p:nvSpPr>
          <p:spPr bwMode="auto">
            <a:xfrm flipV="1">
              <a:off x="3394075" y="4267200"/>
              <a:ext cx="1588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5" name="Line 465"/>
            <p:cNvSpPr>
              <a:spLocks noChangeShapeType="1"/>
            </p:cNvSpPr>
            <p:nvPr/>
          </p:nvSpPr>
          <p:spPr bwMode="auto">
            <a:xfrm>
              <a:off x="3394075" y="1908175"/>
              <a:ext cx="1588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6" name="Line 466"/>
            <p:cNvSpPr>
              <a:spLocks noChangeShapeType="1"/>
            </p:cNvSpPr>
            <p:nvPr/>
          </p:nvSpPr>
          <p:spPr bwMode="auto">
            <a:xfrm flipV="1">
              <a:off x="3394075" y="1908175"/>
              <a:ext cx="1588" cy="23796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7" name="Line 467"/>
            <p:cNvSpPr>
              <a:spLocks noChangeShapeType="1"/>
            </p:cNvSpPr>
            <p:nvPr/>
          </p:nvSpPr>
          <p:spPr bwMode="auto">
            <a:xfrm flipV="1">
              <a:off x="3486150" y="4267200"/>
              <a:ext cx="1588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8" name="Line 468"/>
            <p:cNvSpPr>
              <a:spLocks noChangeShapeType="1"/>
            </p:cNvSpPr>
            <p:nvPr/>
          </p:nvSpPr>
          <p:spPr bwMode="auto">
            <a:xfrm>
              <a:off x="3486150" y="1908175"/>
              <a:ext cx="1588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9" name="Line 469"/>
            <p:cNvSpPr>
              <a:spLocks noChangeShapeType="1"/>
            </p:cNvSpPr>
            <p:nvPr/>
          </p:nvSpPr>
          <p:spPr bwMode="auto">
            <a:xfrm flipV="1">
              <a:off x="3486150" y="1908175"/>
              <a:ext cx="1588" cy="23796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0" name="Line 470"/>
            <p:cNvSpPr>
              <a:spLocks noChangeShapeType="1"/>
            </p:cNvSpPr>
            <p:nvPr/>
          </p:nvSpPr>
          <p:spPr bwMode="auto">
            <a:xfrm flipV="1">
              <a:off x="3563938" y="4267200"/>
              <a:ext cx="1588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1" name="Line 471"/>
            <p:cNvSpPr>
              <a:spLocks noChangeShapeType="1"/>
            </p:cNvSpPr>
            <p:nvPr/>
          </p:nvSpPr>
          <p:spPr bwMode="auto">
            <a:xfrm>
              <a:off x="3563938" y="1908175"/>
              <a:ext cx="1588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2" name="Line 472"/>
            <p:cNvSpPr>
              <a:spLocks noChangeShapeType="1"/>
            </p:cNvSpPr>
            <p:nvPr/>
          </p:nvSpPr>
          <p:spPr bwMode="auto">
            <a:xfrm flipV="1">
              <a:off x="3563938" y="1908175"/>
              <a:ext cx="1588" cy="23796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3" name="Line 473"/>
            <p:cNvSpPr>
              <a:spLocks noChangeShapeType="1"/>
            </p:cNvSpPr>
            <p:nvPr/>
          </p:nvSpPr>
          <p:spPr bwMode="auto">
            <a:xfrm flipV="1">
              <a:off x="3627438" y="4267200"/>
              <a:ext cx="1588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4" name="Line 474"/>
            <p:cNvSpPr>
              <a:spLocks noChangeShapeType="1"/>
            </p:cNvSpPr>
            <p:nvPr/>
          </p:nvSpPr>
          <p:spPr bwMode="auto">
            <a:xfrm>
              <a:off x="3627438" y="1908175"/>
              <a:ext cx="1588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5" name="Line 475"/>
            <p:cNvSpPr>
              <a:spLocks noChangeShapeType="1"/>
            </p:cNvSpPr>
            <p:nvPr/>
          </p:nvSpPr>
          <p:spPr bwMode="auto">
            <a:xfrm flipV="1">
              <a:off x="3627438" y="1908175"/>
              <a:ext cx="1588" cy="23796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6" name="Line 476"/>
            <p:cNvSpPr>
              <a:spLocks noChangeShapeType="1"/>
            </p:cNvSpPr>
            <p:nvPr/>
          </p:nvSpPr>
          <p:spPr bwMode="auto">
            <a:xfrm flipV="1">
              <a:off x="3692525" y="4267200"/>
              <a:ext cx="1588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7" name="Line 477"/>
            <p:cNvSpPr>
              <a:spLocks noChangeShapeType="1"/>
            </p:cNvSpPr>
            <p:nvPr/>
          </p:nvSpPr>
          <p:spPr bwMode="auto">
            <a:xfrm>
              <a:off x="3692525" y="1908175"/>
              <a:ext cx="1588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8" name="Line 478"/>
            <p:cNvSpPr>
              <a:spLocks noChangeShapeType="1"/>
            </p:cNvSpPr>
            <p:nvPr/>
          </p:nvSpPr>
          <p:spPr bwMode="auto">
            <a:xfrm flipV="1">
              <a:off x="3692525" y="1908175"/>
              <a:ext cx="1588" cy="23796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9" name="Line 479"/>
            <p:cNvSpPr>
              <a:spLocks noChangeShapeType="1"/>
            </p:cNvSpPr>
            <p:nvPr/>
          </p:nvSpPr>
          <p:spPr bwMode="auto">
            <a:xfrm flipV="1">
              <a:off x="3692525" y="4252913"/>
              <a:ext cx="1588" cy="34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0" name="Line 480"/>
            <p:cNvSpPr>
              <a:spLocks noChangeShapeType="1"/>
            </p:cNvSpPr>
            <p:nvPr/>
          </p:nvSpPr>
          <p:spPr bwMode="auto">
            <a:xfrm>
              <a:off x="3692525" y="1908175"/>
              <a:ext cx="1588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1" name="Line 481"/>
            <p:cNvSpPr>
              <a:spLocks noChangeShapeType="1"/>
            </p:cNvSpPr>
            <p:nvPr/>
          </p:nvSpPr>
          <p:spPr bwMode="auto">
            <a:xfrm flipV="1">
              <a:off x="4087813" y="4267200"/>
              <a:ext cx="1588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2" name="Line 482"/>
            <p:cNvSpPr>
              <a:spLocks noChangeShapeType="1"/>
            </p:cNvSpPr>
            <p:nvPr/>
          </p:nvSpPr>
          <p:spPr bwMode="auto">
            <a:xfrm>
              <a:off x="4087813" y="1908175"/>
              <a:ext cx="1588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3" name="Line 483"/>
            <p:cNvSpPr>
              <a:spLocks noChangeShapeType="1"/>
            </p:cNvSpPr>
            <p:nvPr/>
          </p:nvSpPr>
          <p:spPr bwMode="auto">
            <a:xfrm flipV="1">
              <a:off x="4087813" y="1908175"/>
              <a:ext cx="1588" cy="23796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4" name="Line 484"/>
            <p:cNvSpPr>
              <a:spLocks noChangeShapeType="1"/>
            </p:cNvSpPr>
            <p:nvPr/>
          </p:nvSpPr>
          <p:spPr bwMode="auto">
            <a:xfrm flipV="1">
              <a:off x="4321175" y="4267200"/>
              <a:ext cx="1588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5" name="Line 485"/>
            <p:cNvSpPr>
              <a:spLocks noChangeShapeType="1"/>
            </p:cNvSpPr>
            <p:nvPr/>
          </p:nvSpPr>
          <p:spPr bwMode="auto">
            <a:xfrm>
              <a:off x="4321175" y="1908175"/>
              <a:ext cx="1588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6" name="Line 486"/>
            <p:cNvSpPr>
              <a:spLocks noChangeShapeType="1"/>
            </p:cNvSpPr>
            <p:nvPr/>
          </p:nvSpPr>
          <p:spPr bwMode="auto">
            <a:xfrm flipV="1">
              <a:off x="4321175" y="1908175"/>
              <a:ext cx="1588" cy="23796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7" name="Line 487"/>
            <p:cNvSpPr>
              <a:spLocks noChangeShapeType="1"/>
            </p:cNvSpPr>
            <p:nvPr/>
          </p:nvSpPr>
          <p:spPr bwMode="auto">
            <a:xfrm flipV="1">
              <a:off x="4484688" y="4267200"/>
              <a:ext cx="1588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8" name="Line 488"/>
            <p:cNvSpPr>
              <a:spLocks noChangeShapeType="1"/>
            </p:cNvSpPr>
            <p:nvPr/>
          </p:nvSpPr>
          <p:spPr bwMode="auto">
            <a:xfrm>
              <a:off x="4484688" y="1908175"/>
              <a:ext cx="1588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9" name="Line 489"/>
            <p:cNvSpPr>
              <a:spLocks noChangeShapeType="1"/>
            </p:cNvSpPr>
            <p:nvPr/>
          </p:nvSpPr>
          <p:spPr bwMode="auto">
            <a:xfrm flipV="1">
              <a:off x="4484688" y="1908175"/>
              <a:ext cx="1588" cy="23796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0" name="Line 490"/>
            <p:cNvSpPr>
              <a:spLocks noChangeShapeType="1"/>
            </p:cNvSpPr>
            <p:nvPr/>
          </p:nvSpPr>
          <p:spPr bwMode="auto">
            <a:xfrm flipV="1">
              <a:off x="4611688" y="4267200"/>
              <a:ext cx="1588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1" name="Line 491"/>
            <p:cNvSpPr>
              <a:spLocks noChangeShapeType="1"/>
            </p:cNvSpPr>
            <p:nvPr/>
          </p:nvSpPr>
          <p:spPr bwMode="auto">
            <a:xfrm>
              <a:off x="4611688" y="1908175"/>
              <a:ext cx="1588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2" name="Line 492"/>
            <p:cNvSpPr>
              <a:spLocks noChangeShapeType="1"/>
            </p:cNvSpPr>
            <p:nvPr/>
          </p:nvSpPr>
          <p:spPr bwMode="auto">
            <a:xfrm flipV="1">
              <a:off x="4611688" y="1908175"/>
              <a:ext cx="1588" cy="23796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3" name="Line 493"/>
            <p:cNvSpPr>
              <a:spLocks noChangeShapeType="1"/>
            </p:cNvSpPr>
            <p:nvPr/>
          </p:nvSpPr>
          <p:spPr bwMode="auto">
            <a:xfrm flipV="1">
              <a:off x="4718050" y="4267200"/>
              <a:ext cx="1588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4" name="Line 494"/>
            <p:cNvSpPr>
              <a:spLocks noChangeShapeType="1"/>
            </p:cNvSpPr>
            <p:nvPr/>
          </p:nvSpPr>
          <p:spPr bwMode="auto">
            <a:xfrm>
              <a:off x="4718050" y="1908175"/>
              <a:ext cx="1588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5" name="Line 495"/>
            <p:cNvSpPr>
              <a:spLocks noChangeShapeType="1"/>
            </p:cNvSpPr>
            <p:nvPr/>
          </p:nvSpPr>
          <p:spPr bwMode="auto">
            <a:xfrm flipV="1">
              <a:off x="4718050" y="1908175"/>
              <a:ext cx="1588" cy="23796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6" name="Line 496"/>
            <p:cNvSpPr>
              <a:spLocks noChangeShapeType="1"/>
            </p:cNvSpPr>
            <p:nvPr/>
          </p:nvSpPr>
          <p:spPr bwMode="auto">
            <a:xfrm flipV="1">
              <a:off x="4810125" y="4267200"/>
              <a:ext cx="1588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7" name="Line 497"/>
            <p:cNvSpPr>
              <a:spLocks noChangeShapeType="1"/>
            </p:cNvSpPr>
            <p:nvPr/>
          </p:nvSpPr>
          <p:spPr bwMode="auto">
            <a:xfrm>
              <a:off x="4810125" y="1908175"/>
              <a:ext cx="1588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8" name="Line 498"/>
            <p:cNvSpPr>
              <a:spLocks noChangeShapeType="1"/>
            </p:cNvSpPr>
            <p:nvPr/>
          </p:nvSpPr>
          <p:spPr bwMode="auto">
            <a:xfrm flipV="1">
              <a:off x="4810125" y="1908175"/>
              <a:ext cx="1588" cy="23796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9" name="Line 499"/>
            <p:cNvSpPr>
              <a:spLocks noChangeShapeType="1"/>
            </p:cNvSpPr>
            <p:nvPr/>
          </p:nvSpPr>
          <p:spPr bwMode="auto">
            <a:xfrm flipV="1">
              <a:off x="4881563" y="4267200"/>
              <a:ext cx="1588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0" name="Line 500"/>
            <p:cNvSpPr>
              <a:spLocks noChangeShapeType="1"/>
            </p:cNvSpPr>
            <p:nvPr/>
          </p:nvSpPr>
          <p:spPr bwMode="auto">
            <a:xfrm>
              <a:off x="4881563" y="1908175"/>
              <a:ext cx="1588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1" name="Line 501"/>
            <p:cNvSpPr>
              <a:spLocks noChangeShapeType="1"/>
            </p:cNvSpPr>
            <p:nvPr/>
          </p:nvSpPr>
          <p:spPr bwMode="auto">
            <a:xfrm flipV="1">
              <a:off x="4881563" y="1908175"/>
              <a:ext cx="1588" cy="23796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2" name="Line 502"/>
            <p:cNvSpPr>
              <a:spLocks noChangeShapeType="1"/>
            </p:cNvSpPr>
            <p:nvPr/>
          </p:nvSpPr>
          <p:spPr bwMode="auto">
            <a:xfrm flipV="1">
              <a:off x="4951413" y="4267200"/>
              <a:ext cx="1588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3" name="Line 503"/>
            <p:cNvSpPr>
              <a:spLocks noChangeShapeType="1"/>
            </p:cNvSpPr>
            <p:nvPr/>
          </p:nvSpPr>
          <p:spPr bwMode="auto">
            <a:xfrm>
              <a:off x="4951413" y="1908175"/>
              <a:ext cx="1588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4" name="Line 504"/>
            <p:cNvSpPr>
              <a:spLocks noChangeShapeType="1"/>
            </p:cNvSpPr>
            <p:nvPr/>
          </p:nvSpPr>
          <p:spPr bwMode="auto">
            <a:xfrm flipV="1">
              <a:off x="4951413" y="1908175"/>
              <a:ext cx="1588" cy="23796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5" name="Line 505"/>
            <p:cNvSpPr>
              <a:spLocks noChangeShapeType="1"/>
            </p:cNvSpPr>
            <p:nvPr/>
          </p:nvSpPr>
          <p:spPr bwMode="auto">
            <a:xfrm flipV="1">
              <a:off x="5016500" y="4267200"/>
              <a:ext cx="1588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6" name="Line 506"/>
            <p:cNvSpPr>
              <a:spLocks noChangeShapeType="1"/>
            </p:cNvSpPr>
            <p:nvPr/>
          </p:nvSpPr>
          <p:spPr bwMode="auto">
            <a:xfrm>
              <a:off x="5016500" y="1908175"/>
              <a:ext cx="1588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7" name="Line 507"/>
            <p:cNvSpPr>
              <a:spLocks noChangeShapeType="1"/>
            </p:cNvSpPr>
            <p:nvPr/>
          </p:nvSpPr>
          <p:spPr bwMode="auto">
            <a:xfrm flipV="1">
              <a:off x="5016500" y="1908175"/>
              <a:ext cx="1588" cy="23796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8" name="Line 508"/>
            <p:cNvSpPr>
              <a:spLocks noChangeShapeType="1"/>
            </p:cNvSpPr>
            <p:nvPr/>
          </p:nvSpPr>
          <p:spPr bwMode="auto">
            <a:xfrm flipV="1">
              <a:off x="5016500" y="4252913"/>
              <a:ext cx="1588" cy="34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9" name="Line 509"/>
            <p:cNvSpPr>
              <a:spLocks noChangeShapeType="1"/>
            </p:cNvSpPr>
            <p:nvPr/>
          </p:nvSpPr>
          <p:spPr bwMode="auto">
            <a:xfrm>
              <a:off x="5016500" y="1908175"/>
              <a:ext cx="1588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0" name="Line 510"/>
            <p:cNvSpPr>
              <a:spLocks noChangeShapeType="1"/>
            </p:cNvSpPr>
            <p:nvPr/>
          </p:nvSpPr>
          <p:spPr bwMode="auto">
            <a:xfrm>
              <a:off x="1843088" y="4068763"/>
              <a:ext cx="2857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" name="Line 511"/>
            <p:cNvSpPr>
              <a:spLocks noChangeShapeType="1"/>
            </p:cNvSpPr>
            <p:nvPr/>
          </p:nvSpPr>
          <p:spPr bwMode="auto">
            <a:xfrm flipH="1">
              <a:off x="4979988" y="4068763"/>
              <a:ext cx="36513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2" name="Rectangle 512"/>
            <p:cNvSpPr>
              <a:spLocks noChangeArrowheads="1"/>
            </p:cNvSpPr>
            <p:nvPr/>
          </p:nvSpPr>
          <p:spPr bwMode="auto">
            <a:xfrm>
              <a:off x="1660525" y="4011613"/>
              <a:ext cx="149225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3" name="Rectangle 513"/>
            <p:cNvSpPr>
              <a:spLocks noChangeArrowheads="1"/>
            </p:cNvSpPr>
            <p:nvPr/>
          </p:nvSpPr>
          <p:spPr bwMode="auto">
            <a:xfrm>
              <a:off x="1758950" y="3976688"/>
              <a:ext cx="85725" cy="85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-2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4" name="Line 514"/>
            <p:cNvSpPr>
              <a:spLocks noChangeShapeType="1"/>
            </p:cNvSpPr>
            <p:nvPr/>
          </p:nvSpPr>
          <p:spPr bwMode="auto">
            <a:xfrm>
              <a:off x="1843088" y="3636963"/>
              <a:ext cx="2857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5" name="Line 515"/>
            <p:cNvSpPr>
              <a:spLocks noChangeShapeType="1"/>
            </p:cNvSpPr>
            <p:nvPr/>
          </p:nvSpPr>
          <p:spPr bwMode="auto">
            <a:xfrm flipH="1">
              <a:off x="4979988" y="3636963"/>
              <a:ext cx="36513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6" name="Rectangle 516"/>
            <p:cNvSpPr>
              <a:spLocks noChangeArrowheads="1"/>
            </p:cNvSpPr>
            <p:nvPr/>
          </p:nvSpPr>
          <p:spPr bwMode="auto">
            <a:xfrm>
              <a:off x="1660525" y="3579813"/>
              <a:ext cx="149225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7" name="Rectangle 517"/>
            <p:cNvSpPr>
              <a:spLocks noChangeArrowheads="1"/>
            </p:cNvSpPr>
            <p:nvPr/>
          </p:nvSpPr>
          <p:spPr bwMode="auto">
            <a:xfrm>
              <a:off x="1758950" y="3544888"/>
              <a:ext cx="63500" cy="85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8" name="Line 518"/>
            <p:cNvSpPr>
              <a:spLocks noChangeShapeType="1"/>
            </p:cNvSpPr>
            <p:nvPr/>
          </p:nvSpPr>
          <p:spPr bwMode="auto">
            <a:xfrm>
              <a:off x="1843088" y="3205163"/>
              <a:ext cx="2857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9" name="Line 519"/>
            <p:cNvSpPr>
              <a:spLocks noChangeShapeType="1"/>
            </p:cNvSpPr>
            <p:nvPr/>
          </p:nvSpPr>
          <p:spPr bwMode="auto">
            <a:xfrm flipH="1">
              <a:off x="4979988" y="3205163"/>
              <a:ext cx="36513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0" name="Rectangle 520"/>
            <p:cNvSpPr>
              <a:spLocks noChangeArrowheads="1"/>
            </p:cNvSpPr>
            <p:nvPr/>
          </p:nvSpPr>
          <p:spPr bwMode="auto">
            <a:xfrm>
              <a:off x="1660525" y="3148013"/>
              <a:ext cx="149225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" name="Rectangle 521"/>
            <p:cNvSpPr>
              <a:spLocks noChangeArrowheads="1"/>
            </p:cNvSpPr>
            <p:nvPr/>
          </p:nvSpPr>
          <p:spPr bwMode="auto">
            <a:xfrm>
              <a:off x="1758950" y="3113088"/>
              <a:ext cx="63500" cy="85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2" name="Line 522"/>
            <p:cNvSpPr>
              <a:spLocks noChangeShapeType="1"/>
            </p:cNvSpPr>
            <p:nvPr/>
          </p:nvSpPr>
          <p:spPr bwMode="auto">
            <a:xfrm>
              <a:off x="1843088" y="2773363"/>
              <a:ext cx="2857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3" name="Line 523"/>
            <p:cNvSpPr>
              <a:spLocks noChangeShapeType="1"/>
            </p:cNvSpPr>
            <p:nvPr/>
          </p:nvSpPr>
          <p:spPr bwMode="auto">
            <a:xfrm flipH="1">
              <a:off x="4979988" y="2773363"/>
              <a:ext cx="36513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4" name="Rectangle 524"/>
            <p:cNvSpPr>
              <a:spLocks noChangeArrowheads="1"/>
            </p:cNvSpPr>
            <p:nvPr/>
          </p:nvSpPr>
          <p:spPr bwMode="auto">
            <a:xfrm>
              <a:off x="1660525" y="2716213"/>
              <a:ext cx="149225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5" name="Rectangle 525"/>
            <p:cNvSpPr>
              <a:spLocks noChangeArrowheads="1"/>
            </p:cNvSpPr>
            <p:nvPr/>
          </p:nvSpPr>
          <p:spPr bwMode="auto">
            <a:xfrm>
              <a:off x="1758950" y="2681288"/>
              <a:ext cx="63500" cy="85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6" name="Line 526"/>
            <p:cNvSpPr>
              <a:spLocks noChangeShapeType="1"/>
            </p:cNvSpPr>
            <p:nvPr/>
          </p:nvSpPr>
          <p:spPr bwMode="auto">
            <a:xfrm>
              <a:off x="1843088" y="2339975"/>
              <a:ext cx="2857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7" name="Line 527"/>
            <p:cNvSpPr>
              <a:spLocks noChangeShapeType="1"/>
            </p:cNvSpPr>
            <p:nvPr/>
          </p:nvSpPr>
          <p:spPr bwMode="auto">
            <a:xfrm flipH="1">
              <a:off x="4979988" y="2339975"/>
              <a:ext cx="36513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8" name="Rectangle 528"/>
            <p:cNvSpPr>
              <a:spLocks noChangeArrowheads="1"/>
            </p:cNvSpPr>
            <p:nvPr/>
          </p:nvSpPr>
          <p:spPr bwMode="auto">
            <a:xfrm>
              <a:off x="1660525" y="2284413"/>
              <a:ext cx="149225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9" name="Rectangle 529"/>
            <p:cNvSpPr>
              <a:spLocks noChangeArrowheads="1"/>
            </p:cNvSpPr>
            <p:nvPr/>
          </p:nvSpPr>
          <p:spPr bwMode="auto">
            <a:xfrm>
              <a:off x="1758950" y="2247900"/>
              <a:ext cx="63500" cy="85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0" name="Line 530"/>
            <p:cNvSpPr>
              <a:spLocks noChangeShapeType="1"/>
            </p:cNvSpPr>
            <p:nvPr/>
          </p:nvSpPr>
          <p:spPr bwMode="auto">
            <a:xfrm>
              <a:off x="1843088" y="1908175"/>
              <a:ext cx="2857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1" name="Line 531"/>
            <p:cNvSpPr>
              <a:spLocks noChangeShapeType="1"/>
            </p:cNvSpPr>
            <p:nvPr/>
          </p:nvSpPr>
          <p:spPr bwMode="auto">
            <a:xfrm flipH="1">
              <a:off x="4979988" y="1908175"/>
              <a:ext cx="36513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2" name="Rectangle 532"/>
            <p:cNvSpPr>
              <a:spLocks noChangeArrowheads="1"/>
            </p:cNvSpPr>
            <p:nvPr/>
          </p:nvSpPr>
          <p:spPr bwMode="auto">
            <a:xfrm>
              <a:off x="1660525" y="1852613"/>
              <a:ext cx="149225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3" name="Rectangle 533"/>
            <p:cNvSpPr>
              <a:spLocks noChangeArrowheads="1"/>
            </p:cNvSpPr>
            <p:nvPr/>
          </p:nvSpPr>
          <p:spPr bwMode="auto">
            <a:xfrm>
              <a:off x="1758950" y="1816100"/>
              <a:ext cx="63500" cy="85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8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4" name="Line 534"/>
            <p:cNvSpPr>
              <a:spLocks noChangeShapeType="1"/>
            </p:cNvSpPr>
            <p:nvPr/>
          </p:nvSpPr>
          <p:spPr bwMode="auto">
            <a:xfrm>
              <a:off x="1843088" y="1908175"/>
              <a:ext cx="3173413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5" name="Line 535"/>
            <p:cNvSpPr>
              <a:spLocks noChangeShapeType="1"/>
            </p:cNvSpPr>
            <p:nvPr/>
          </p:nvSpPr>
          <p:spPr bwMode="auto">
            <a:xfrm>
              <a:off x="1843088" y="4287838"/>
              <a:ext cx="3173413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6" name="Line 536"/>
            <p:cNvSpPr>
              <a:spLocks noChangeShapeType="1"/>
            </p:cNvSpPr>
            <p:nvPr/>
          </p:nvSpPr>
          <p:spPr bwMode="auto">
            <a:xfrm flipV="1">
              <a:off x="5016500" y="1908175"/>
              <a:ext cx="1588" cy="23796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7" name="Line 537"/>
            <p:cNvSpPr>
              <a:spLocks noChangeShapeType="1"/>
            </p:cNvSpPr>
            <p:nvPr/>
          </p:nvSpPr>
          <p:spPr bwMode="auto">
            <a:xfrm flipV="1">
              <a:off x="1843088" y="1908175"/>
              <a:ext cx="1588" cy="237966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8" name="Freeform 538"/>
            <p:cNvSpPr>
              <a:spLocks/>
            </p:cNvSpPr>
            <p:nvPr/>
          </p:nvSpPr>
          <p:spPr bwMode="auto">
            <a:xfrm>
              <a:off x="1843088" y="2241550"/>
              <a:ext cx="3173413" cy="18192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1" y="9"/>
                </a:cxn>
                <a:cxn ang="0">
                  <a:pos x="331" y="58"/>
                </a:cxn>
                <a:cxn ang="0">
                  <a:pos x="661" y="134"/>
                </a:cxn>
                <a:cxn ang="0">
                  <a:pos x="910" y="232"/>
                </a:cxn>
                <a:cxn ang="0">
                  <a:pos x="1057" y="317"/>
                </a:cxn>
                <a:cxn ang="0">
                  <a:pos x="1165" y="415"/>
                </a:cxn>
                <a:cxn ang="0">
                  <a:pos x="1312" y="504"/>
                </a:cxn>
                <a:cxn ang="0">
                  <a:pos x="1414" y="598"/>
                </a:cxn>
                <a:cxn ang="0">
                  <a:pos x="1495" y="678"/>
                </a:cxn>
                <a:cxn ang="0">
                  <a:pos x="1561" y="740"/>
                </a:cxn>
                <a:cxn ang="0">
                  <a:pos x="1615" y="798"/>
                </a:cxn>
                <a:cxn ang="0">
                  <a:pos x="1664" y="852"/>
                </a:cxn>
                <a:cxn ang="0">
                  <a:pos x="1709" y="906"/>
                </a:cxn>
                <a:cxn ang="0">
                  <a:pos x="1744" y="946"/>
                </a:cxn>
                <a:cxn ang="0">
                  <a:pos x="1780" y="977"/>
                </a:cxn>
                <a:cxn ang="0">
                  <a:pos x="1811" y="1004"/>
                </a:cxn>
                <a:cxn ang="0">
                  <a:pos x="1842" y="1030"/>
                </a:cxn>
                <a:cxn ang="0">
                  <a:pos x="1869" y="1066"/>
                </a:cxn>
                <a:cxn ang="0">
                  <a:pos x="1936" y="1115"/>
                </a:cxn>
                <a:cxn ang="0">
                  <a:pos x="1999" y="1146"/>
                </a:cxn>
              </a:cxnLst>
              <a:rect l="0" t="0" r="r" b="b"/>
              <a:pathLst>
                <a:path w="1999" h="1146">
                  <a:moveTo>
                    <a:pt x="0" y="0"/>
                  </a:moveTo>
                  <a:lnTo>
                    <a:pt x="201" y="9"/>
                  </a:lnTo>
                  <a:lnTo>
                    <a:pt x="331" y="58"/>
                  </a:lnTo>
                  <a:lnTo>
                    <a:pt x="661" y="134"/>
                  </a:lnTo>
                  <a:lnTo>
                    <a:pt x="910" y="232"/>
                  </a:lnTo>
                  <a:lnTo>
                    <a:pt x="1057" y="317"/>
                  </a:lnTo>
                  <a:lnTo>
                    <a:pt x="1165" y="415"/>
                  </a:lnTo>
                  <a:lnTo>
                    <a:pt x="1312" y="504"/>
                  </a:lnTo>
                  <a:lnTo>
                    <a:pt x="1414" y="598"/>
                  </a:lnTo>
                  <a:lnTo>
                    <a:pt x="1495" y="678"/>
                  </a:lnTo>
                  <a:lnTo>
                    <a:pt x="1561" y="740"/>
                  </a:lnTo>
                  <a:lnTo>
                    <a:pt x="1615" y="798"/>
                  </a:lnTo>
                  <a:lnTo>
                    <a:pt x="1664" y="852"/>
                  </a:lnTo>
                  <a:lnTo>
                    <a:pt x="1709" y="906"/>
                  </a:lnTo>
                  <a:lnTo>
                    <a:pt x="1744" y="946"/>
                  </a:lnTo>
                  <a:lnTo>
                    <a:pt x="1780" y="977"/>
                  </a:lnTo>
                  <a:lnTo>
                    <a:pt x="1811" y="1004"/>
                  </a:lnTo>
                  <a:lnTo>
                    <a:pt x="1842" y="1030"/>
                  </a:lnTo>
                  <a:lnTo>
                    <a:pt x="1869" y="1066"/>
                  </a:lnTo>
                  <a:lnTo>
                    <a:pt x="1936" y="1115"/>
                  </a:lnTo>
                  <a:lnTo>
                    <a:pt x="1999" y="1146"/>
                  </a:lnTo>
                </a:path>
              </a:pathLst>
            </a:custGeom>
            <a:noFill/>
            <a:ln w="14288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9" name="Freeform 539"/>
            <p:cNvSpPr>
              <a:spLocks/>
            </p:cNvSpPr>
            <p:nvPr/>
          </p:nvSpPr>
          <p:spPr bwMode="auto">
            <a:xfrm>
              <a:off x="1843088" y="2135188"/>
              <a:ext cx="3173413" cy="18700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1" y="13"/>
                </a:cxn>
                <a:cxn ang="0">
                  <a:pos x="331" y="76"/>
                </a:cxn>
                <a:cxn ang="0">
                  <a:pos x="661" y="165"/>
                </a:cxn>
                <a:cxn ang="0">
                  <a:pos x="910" y="272"/>
                </a:cxn>
                <a:cxn ang="0">
                  <a:pos x="1057" y="361"/>
                </a:cxn>
                <a:cxn ang="0">
                  <a:pos x="1165" y="460"/>
                </a:cxn>
                <a:cxn ang="0">
                  <a:pos x="1312" y="549"/>
                </a:cxn>
                <a:cxn ang="0">
                  <a:pos x="1414" y="634"/>
                </a:cxn>
                <a:cxn ang="0">
                  <a:pos x="1495" y="705"/>
                </a:cxn>
                <a:cxn ang="0">
                  <a:pos x="1561" y="772"/>
                </a:cxn>
                <a:cxn ang="0">
                  <a:pos x="1615" y="834"/>
                </a:cxn>
                <a:cxn ang="0">
                  <a:pos x="1664" y="888"/>
                </a:cxn>
                <a:cxn ang="0">
                  <a:pos x="1709" y="941"/>
                </a:cxn>
                <a:cxn ang="0">
                  <a:pos x="1744" y="981"/>
                </a:cxn>
                <a:cxn ang="0">
                  <a:pos x="1780" y="1013"/>
                </a:cxn>
                <a:cxn ang="0">
                  <a:pos x="1811" y="1039"/>
                </a:cxn>
                <a:cxn ang="0">
                  <a:pos x="1842" y="1062"/>
                </a:cxn>
                <a:cxn ang="0">
                  <a:pos x="1869" y="1102"/>
                </a:cxn>
                <a:cxn ang="0">
                  <a:pos x="1936" y="1146"/>
                </a:cxn>
                <a:cxn ang="0">
                  <a:pos x="1999" y="1178"/>
                </a:cxn>
              </a:cxnLst>
              <a:rect l="0" t="0" r="r" b="b"/>
              <a:pathLst>
                <a:path w="1999" h="1178">
                  <a:moveTo>
                    <a:pt x="0" y="0"/>
                  </a:moveTo>
                  <a:lnTo>
                    <a:pt x="201" y="13"/>
                  </a:lnTo>
                  <a:lnTo>
                    <a:pt x="331" y="76"/>
                  </a:lnTo>
                  <a:lnTo>
                    <a:pt x="661" y="165"/>
                  </a:lnTo>
                  <a:lnTo>
                    <a:pt x="910" y="272"/>
                  </a:lnTo>
                  <a:lnTo>
                    <a:pt x="1057" y="361"/>
                  </a:lnTo>
                  <a:lnTo>
                    <a:pt x="1165" y="460"/>
                  </a:lnTo>
                  <a:lnTo>
                    <a:pt x="1312" y="549"/>
                  </a:lnTo>
                  <a:lnTo>
                    <a:pt x="1414" y="634"/>
                  </a:lnTo>
                  <a:lnTo>
                    <a:pt x="1495" y="705"/>
                  </a:lnTo>
                  <a:lnTo>
                    <a:pt x="1561" y="772"/>
                  </a:lnTo>
                  <a:lnTo>
                    <a:pt x="1615" y="834"/>
                  </a:lnTo>
                  <a:lnTo>
                    <a:pt x="1664" y="888"/>
                  </a:lnTo>
                  <a:lnTo>
                    <a:pt x="1709" y="941"/>
                  </a:lnTo>
                  <a:lnTo>
                    <a:pt x="1744" y="981"/>
                  </a:lnTo>
                  <a:lnTo>
                    <a:pt x="1780" y="1013"/>
                  </a:lnTo>
                  <a:lnTo>
                    <a:pt x="1811" y="1039"/>
                  </a:lnTo>
                  <a:lnTo>
                    <a:pt x="1842" y="1062"/>
                  </a:lnTo>
                  <a:lnTo>
                    <a:pt x="1869" y="1102"/>
                  </a:lnTo>
                  <a:lnTo>
                    <a:pt x="1936" y="1146"/>
                  </a:lnTo>
                  <a:lnTo>
                    <a:pt x="1999" y="1178"/>
                  </a:lnTo>
                </a:path>
              </a:pathLst>
            </a:custGeom>
            <a:noFill/>
            <a:ln w="14288" cap="flat">
              <a:solidFill>
                <a:srgbClr val="7F7F7F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0" name="Freeform 540"/>
            <p:cNvSpPr>
              <a:spLocks/>
            </p:cNvSpPr>
            <p:nvPr/>
          </p:nvSpPr>
          <p:spPr bwMode="auto">
            <a:xfrm>
              <a:off x="1843088" y="2347913"/>
              <a:ext cx="3173413" cy="17700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1" y="4"/>
                </a:cxn>
                <a:cxn ang="0">
                  <a:pos x="331" y="40"/>
                </a:cxn>
                <a:cxn ang="0">
                  <a:pos x="661" y="103"/>
                </a:cxn>
                <a:cxn ang="0">
                  <a:pos x="910" y="187"/>
                </a:cxn>
                <a:cxn ang="0">
                  <a:pos x="1057" y="276"/>
                </a:cxn>
                <a:cxn ang="0">
                  <a:pos x="1165" y="370"/>
                </a:cxn>
                <a:cxn ang="0">
                  <a:pos x="1312" y="464"/>
                </a:cxn>
                <a:cxn ang="0">
                  <a:pos x="1414" y="562"/>
                </a:cxn>
                <a:cxn ang="0">
                  <a:pos x="1495" y="647"/>
                </a:cxn>
                <a:cxn ang="0">
                  <a:pos x="1561" y="714"/>
                </a:cxn>
                <a:cxn ang="0">
                  <a:pos x="1615" y="767"/>
                </a:cxn>
                <a:cxn ang="0">
                  <a:pos x="1664" y="816"/>
                </a:cxn>
                <a:cxn ang="0">
                  <a:pos x="1709" y="870"/>
                </a:cxn>
                <a:cxn ang="0">
                  <a:pos x="1744" y="910"/>
                </a:cxn>
                <a:cxn ang="0">
                  <a:pos x="1780" y="946"/>
                </a:cxn>
                <a:cxn ang="0">
                  <a:pos x="1811" y="968"/>
                </a:cxn>
                <a:cxn ang="0">
                  <a:pos x="1842" y="995"/>
                </a:cxn>
                <a:cxn ang="0">
                  <a:pos x="1869" y="1035"/>
                </a:cxn>
                <a:cxn ang="0">
                  <a:pos x="1936" y="1084"/>
                </a:cxn>
                <a:cxn ang="0">
                  <a:pos x="1999" y="1115"/>
                </a:cxn>
              </a:cxnLst>
              <a:rect l="0" t="0" r="r" b="b"/>
              <a:pathLst>
                <a:path w="1999" h="1115">
                  <a:moveTo>
                    <a:pt x="0" y="0"/>
                  </a:moveTo>
                  <a:lnTo>
                    <a:pt x="201" y="4"/>
                  </a:lnTo>
                  <a:lnTo>
                    <a:pt x="331" y="40"/>
                  </a:lnTo>
                  <a:lnTo>
                    <a:pt x="661" y="103"/>
                  </a:lnTo>
                  <a:lnTo>
                    <a:pt x="910" y="187"/>
                  </a:lnTo>
                  <a:lnTo>
                    <a:pt x="1057" y="276"/>
                  </a:lnTo>
                  <a:lnTo>
                    <a:pt x="1165" y="370"/>
                  </a:lnTo>
                  <a:lnTo>
                    <a:pt x="1312" y="464"/>
                  </a:lnTo>
                  <a:lnTo>
                    <a:pt x="1414" y="562"/>
                  </a:lnTo>
                  <a:lnTo>
                    <a:pt x="1495" y="647"/>
                  </a:lnTo>
                  <a:lnTo>
                    <a:pt x="1561" y="714"/>
                  </a:lnTo>
                  <a:lnTo>
                    <a:pt x="1615" y="767"/>
                  </a:lnTo>
                  <a:lnTo>
                    <a:pt x="1664" y="816"/>
                  </a:lnTo>
                  <a:lnTo>
                    <a:pt x="1709" y="870"/>
                  </a:lnTo>
                  <a:lnTo>
                    <a:pt x="1744" y="910"/>
                  </a:lnTo>
                  <a:lnTo>
                    <a:pt x="1780" y="946"/>
                  </a:lnTo>
                  <a:lnTo>
                    <a:pt x="1811" y="968"/>
                  </a:lnTo>
                  <a:lnTo>
                    <a:pt x="1842" y="995"/>
                  </a:lnTo>
                  <a:lnTo>
                    <a:pt x="1869" y="1035"/>
                  </a:lnTo>
                  <a:lnTo>
                    <a:pt x="1936" y="1084"/>
                  </a:lnTo>
                  <a:lnTo>
                    <a:pt x="1999" y="1115"/>
                  </a:lnTo>
                </a:path>
              </a:pathLst>
            </a:custGeom>
            <a:noFill/>
            <a:ln w="14288" cap="flat">
              <a:solidFill>
                <a:srgbClr val="7F7F7F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1" name="Rectangle 541"/>
            <p:cNvSpPr>
              <a:spLocks noChangeArrowheads="1"/>
            </p:cNvSpPr>
            <p:nvPr/>
          </p:nvSpPr>
          <p:spPr bwMode="auto">
            <a:xfrm rot="16200000">
              <a:off x="1133475" y="3232150"/>
              <a:ext cx="842962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Median Flux, #/cm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" name="Rectangle 542"/>
            <p:cNvSpPr>
              <a:spLocks noChangeArrowheads="1"/>
            </p:cNvSpPr>
            <p:nvPr/>
          </p:nvSpPr>
          <p:spPr bwMode="auto">
            <a:xfrm rot="16200000">
              <a:off x="1485900" y="2840038"/>
              <a:ext cx="92075" cy="12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" name="Rectangle 543"/>
            <p:cNvSpPr>
              <a:spLocks noChangeArrowheads="1"/>
            </p:cNvSpPr>
            <p:nvPr/>
          </p:nvSpPr>
          <p:spPr bwMode="auto">
            <a:xfrm rot="16200000">
              <a:off x="1365786" y="2625839"/>
              <a:ext cx="381515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/sr/s/MeV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" name="Oval 545"/>
            <p:cNvSpPr>
              <a:spLocks noChangeArrowheads="1"/>
            </p:cNvSpPr>
            <p:nvPr/>
          </p:nvSpPr>
          <p:spPr bwMode="auto">
            <a:xfrm>
              <a:off x="2565400" y="2376488"/>
              <a:ext cx="57150" cy="55562"/>
            </a:xfrm>
            <a:prstGeom prst="ellips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5" name="Oval 546"/>
            <p:cNvSpPr>
              <a:spLocks noChangeArrowheads="1"/>
            </p:cNvSpPr>
            <p:nvPr/>
          </p:nvSpPr>
          <p:spPr bwMode="auto">
            <a:xfrm>
              <a:off x="2778125" y="2474913"/>
              <a:ext cx="57150" cy="57150"/>
            </a:xfrm>
            <a:prstGeom prst="ellips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6" name="Oval 547"/>
            <p:cNvSpPr>
              <a:spLocks noChangeArrowheads="1"/>
            </p:cNvSpPr>
            <p:nvPr/>
          </p:nvSpPr>
          <p:spPr bwMode="auto">
            <a:xfrm>
              <a:off x="2913063" y="2589213"/>
              <a:ext cx="57150" cy="55562"/>
            </a:xfrm>
            <a:prstGeom prst="ellips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7" name="Oval 548"/>
            <p:cNvSpPr>
              <a:spLocks noChangeArrowheads="1"/>
            </p:cNvSpPr>
            <p:nvPr/>
          </p:nvSpPr>
          <p:spPr bwMode="auto">
            <a:xfrm>
              <a:off x="3040063" y="2687638"/>
              <a:ext cx="57150" cy="57150"/>
            </a:xfrm>
            <a:prstGeom prst="ellips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8" name="Oval 549"/>
            <p:cNvSpPr>
              <a:spLocks noChangeArrowheads="1"/>
            </p:cNvSpPr>
            <p:nvPr/>
          </p:nvSpPr>
          <p:spPr bwMode="auto">
            <a:xfrm>
              <a:off x="3160713" y="2773363"/>
              <a:ext cx="57150" cy="55562"/>
            </a:xfrm>
            <a:prstGeom prst="ellips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9" name="Oval 550"/>
            <p:cNvSpPr>
              <a:spLocks noChangeArrowheads="1"/>
            </p:cNvSpPr>
            <p:nvPr/>
          </p:nvSpPr>
          <p:spPr bwMode="auto">
            <a:xfrm>
              <a:off x="3273425" y="2857500"/>
              <a:ext cx="57150" cy="57150"/>
            </a:xfrm>
            <a:prstGeom prst="ellips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0" name="Oval 551"/>
            <p:cNvSpPr>
              <a:spLocks noChangeArrowheads="1"/>
            </p:cNvSpPr>
            <p:nvPr/>
          </p:nvSpPr>
          <p:spPr bwMode="auto">
            <a:xfrm>
              <a:off x="3373438" y="2935288"/>
              <a:ext cx="55563" cy="57150"/>
            </a:xfrm>
            <a:prstGeom prst="ellips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1" name="Oval 552"/>
            <p:cNvSpPr>
              <a:spLocks noChangeArrowheads="1"/>
            </p:cNvSpPr>
            <p:nvPr/>
          </p:nvSpPr>
          <p:spPr bwMode="auto">
            <a:xfrm>
              <a:off x="3451225" y="2984500"/>
              <a:ext cx="57150" cy="57150"/>
            </a:xfrm>
            <a:prstGeom prst="ellips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2" name="Oval 553"/>
            <p:cNvSpPr>
              <a:spLocks noChangeArrowheads="1"/>
            </p:cNvSpPr>
            <p:nvPr/>
          </p:nvSpPr>
          <p:spPr bwMode="auto">
            <a:xfrm>
              <a:off x="3521075" y="3041650"/>
              <a:ext cx="57150" cy="57150"/>
            </a:xfrm>
            <a:prstGeom prst="ellips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3" name="Oval 554"/>
            <p:cNvSpPr>
              <a:spLocks noChangeArrowheads="1"/>
            </p:cNvSpPr>
            <p:nvPr/>
          </p:nvSpPr>
          <p:spPr bwMode="auto">
            <a:xfrm>
              <a:off x="3586163" y="3098800"/>
              <a:ext cx="55563" cy="55562"/>
            </a:xfrm>
            <a:prstGeom prst="ellips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4" name="Oval 555"/>
            <p:cNvSpPr>
              <a:spLocks noChangeArrowheads="1"/>
            </p:cNvSpPr>
            <p:nvPr/>
          </p:nvSpPr>
          <p:spPr bwMode="auto">
            <a:xfrm>
              <a:off x="3649663" y="3141663"/>
              <a:ext cx="55563" cy="55562"/>
            </a:xfrm>
            <a:prstGeom prst="ellips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5" name="Oval 556"/>
            <p:cNvSpPr>
              <a:spLocks noChangeArrowheads="1"/>
            </p:cNvSpPr>
            <p:nvPr/>
          </p:nvSpPr>
          <p:spPr bwMode="auto">
            <a:xfrm>
              <a:off x="3713163" y="3205163"/>
              <a:ext cx="57150" cy="55562"/>
            </a:xfrm>
            <a:prstGeom prst="ellips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6" name="Oval 557"/>
            <p:cNvSpPr>
              <a:spLocks noChangeArrowheads="1"/>
            </p:cNvSpPr>
            <p:nvPr/>
          </p:nvSpPr>
          <p:spPr bwMode="auto">
            <a:xfrm>
              <a:off x="3756025" y="3246438"/>
              <a:ext cx="55563" cy="57150"/>
            </a:xfrm>
            <a:prstGeom prst="ellips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7" name="Oval 558"/>
            <p:cNvSpPr>
              <a:spLocks noChangeArrowheads="1"/>
            </p:cNvSpPr>
            <p:nvPr/>
          </p:nvSpPr>
          <p:spPr bwMode="auto">
            <a:xfrm>
              <a:off x="3805238" y="3260725"/>
              <a:ext cx="57150" cy="57150"/>
            </a:xfrm>
            <a:prstGeom prst="ellips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8" name="Oval 559"/>
            <p:cNvSpPr>
              <a:spLocks noChangeArrowheads="1"/>
            </p:cNvSpPr>
            <p:nvPr/>
          </p:nvSpPr>
          <p:spPr bwMode="auto">
            <a:xfrm>
              <a:off x="3840163" y="3289300"/>
              <a:ext cx="57150" cy="57150"/>
            </a:xfrm>
            <a:prstGeom prst="ellips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9" name="Oval 560"/>
            <p:cNvSpPr>
              <a:spLocks noChangeArrowheads="1"/>
            </p:cNvSpPr>
            <p:nvPr/>
          </p:nvSpPr>
          <p:spPr bwMode="auto">
            <a:xfrm>
              <a:off x="3883025" y="3324225"/>
              <a:ext cx="57150" cy="57150"/>
            </a:xfrm>
            <a:prstGeom prst="ellips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0" name="Oval 561"/>
            <p:cNvSpPr>
              <a:spLocks noChangeArrowheads="1"/>
            </p:cNvSpPr>
            <p:nvPr/>
          </p:nvSpPr>
          <p:spPr bwMode="auto">
            <a:xfrm>
              <a:off x="3925888" y="3352800"/>
              <a:ext cx="55563" cy="57150"/>
            </a:xfrm>
            <a:prstGeom prst="ellips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1" name="Line 562"/>
            <p:cNvSpPr>
              <a:spLocks noChangeShapeType="1"/>
            </p:cNvSpPr>
            <p:nvPr/>
          </p:nvSpPr>
          <p:spPr bwMode="auto">
            <a:xfrm flipV="1">
              <a:off x="2593975" y="2368550"/>
              <a:ext cx="1588" cy="71437"/>
            </a:xfrm>
            <a:prstGeom prst="lin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" name="Line 563"/>
            <p:cNvSpPr>
              <a:spLocks noChangeShapeType="1"/>
            </p:cNvSpPr>
            <p:nvPr/>
          </p:nvSpPr>
          <p:spPr bwMode="auto">
            <a:xfrm flipV="1">
              <a:off x="2806700" y="2474913"/>
              <a:ext cx="1588" cy="63500"/>
            </a:xfrm>
            <a:prstGeom prst="lin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3" name="Line 564"/>
            <p:cNvSpPr>
              <a:spLocks noChangeShapeType="1"/>
            </p:cNvSpPr>
            <p:nvPr/>
          </p:nvSpPr>
          <p:spPr bwMode="auto">
            <a:xfrm flipV="1">
              <a:off x="2941638" y="2574925"/>
              <a:ext cx="1588" cy="84137"/>
            </a:xfrm>
            <a:prstGeom prst="lin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4" name="Line 565"/>
            <p:cNvSpPr>
              <a:spLocks noChangeShapeType="1"/>
            </p:cNvSpPr>
            <p:nvPr/>
          </p:nvSpPr>
          <p:spPr bwMode="auto">
            <a:xfrm flipV="1">
              <a:off x="3068638" y="2673350"/>
              <a:ext cx="1588" cy="85725"/>
            </a:xfrm>
            <a:prstGeom prst="lin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5" name="Line 566"/>
            <p:cNvSpPr>
              <a:spLocks noChangeShapeType="1"/>
            </p:cNvSpPr>
            <p:nvPr/>
          </p:nvSpPr>
          <p:spPr bwMode="auto">
            <a:xfrm flipV="1">
              <a:off x="3189288" y="2751138"/>
              <a:ext cx="1588" cy="106362"/>
            </a:xfrm>
            <a:prstGeom prst="lin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6" name="Line 567"/>
            <p:cNvSpPr>
              <a:spLocks noChangeShapeType="1"/>
            </p:cNvSpPr>
            <p:nvPr/>
          </p:nvSpPr>
          <p:spPr bwMode="auto">
            <a:xfrm flipV="1">
              <a:off x="3302000" y="2822575"/>
              <a:ext cx="1588" cy="120650"/>
            </a:xfrm>
            <a:prstGeom prst="lin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7" name="Line 568"/>
            <p:cNvSpPr>
              <a:spLocks noChangeShapeType="1"/>
            </p:cNvSpPr>
            <p:nvPr/>
          </p:nvSpPr>
          <p:spPr bwMode="auto">
            <a:xfrm flipV="1">
              <a:off x="3402013" y="2906713"/>
              <a:ext cx="1588" cy="106362"/>
            </a:xfrm>
            <a:prstGeom prst="lin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8" name="Line 569"/>
            <p:cNvSpPr>
              <a:spLocks noChangeShapeType="1"/>
            </p:cNvSpPr>
            <p:nvPr/>
          </p:nvSpPr>
          <p:spPr bwMode="auto">
            <a:xfrm flipV="1">
              <a:off x="3479800" y="2963863"/>
              <a:ext cx="1588" cy="106362"/>
            </a:xfrm>
            <a:prstGeom prst="lin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9" name="Line 570"/>
            <p:cNvSpPr>
              <a:spLocks noChangeShapeType="1"/>
            </p:cNvSpPr>
            <p:nvPr/>
          </p:nvSpPr>
          <p:spPr bwMode="auto">
            <a:xfrm flipV="1">
              <a:off x="3549650" y="3013075"/>
              <a:ext cx="1588" cy="114300"/>
            </a:xfrm>
            <a:prstGeom prst="lin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0" name="Line 571"/>
            <p:cNvSpPr>
              <a:spLocks noChangeShapeType="1"/>
            </p:cNvSpPr>
            <p:nvPr/>
          </p:nvSpPr>
          <p:spPr bwMode="auto">
            <a:xfrm flipV="1">
              <a:off x="3613150" y="3070225"/>
              <a:ext cx="1588" cy="120650"/>
            </a:xfrm>
            <a:prstGeom prst="lin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1" name="Line 572"/>
            <p:cNvSpPr>
              <a:spLocks noChangeShapeType="1"/>
            </p:cNvSpPr>
            <p:nvPr/>
          </p:nvSpPr>
          <p:spPr bwMode="auto">
            <a:xfrm flipV="1">
              <a:off x="3678238" y="3113088"/>
              <a:ext cx="1588" cy="112712"/>
            </a:xfrm>
            <a:prstGeom prst="lin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2" name="Line 573"/>
            <p:cNvSpPr>
              <a:spLocks noChangeShapeType="1"/>
            </p:cNvSpPr>
            <p:nvPr/>
          </p:nvSpPr>
          <p:spPr bwMode="auto">
            <a:xfrm flipV="1">
              <a:off x="3741738" y="3168650"/>
              <a:ext cx="1588" cy="134937"/>
            </a:xfrm>
            <a:prstGeom prst="lin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3" name="Line 574"/>
            <p:cNvSpPr>
              <a:spLocks noChangeShapeType="1"/>
            </p:cNvSpPr>
            <p:nvPr/>
          </p:nvSpPr>
          <p:spPr bwMode="auto">
            <a:xfrm flipV="1">
              <a:off x="3783013" y="3205163"/>
              <a:ext cx="1588" cy="133350"/>
            </a:xfrm>
            <a:prstGeom prst="lin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4" name="Line 575"/>
            <p:cNvSpPr>
              <a:spLocks noChangeShapeType="1"/>
            </p:cNvSpPr>
            <p:nvPr/>
          </p:nvSpPr>
          <p:spPr bwMode="auto">
            <a:xfrm flipV="1">
              <a:off x="3833813" y="3225800"/>
              <a:ext cx="1588" cy="134937"/>
            </a:xfrm>
            <a:prstGeom prst="lin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5" name="Line 576"/>
            <p:cNvSpPr>
              <a:spLocks noChangeShapeType="1"/>
            </p:cNvSpPr>
            <p:nvPr/>
          </p:nvSpPr>
          <p:spPr bwMode="auto">
            <a:xfrm flipV="1">
              <a:off x="3868738" y="3254375"/>
              <a:ext cx="1588" cy="134937"/>
            </a:xfrm>
            <a:prstGeom prst="lin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6" name="Line 577"/>
            <p:cNvSpPr>
              <a:spLocks noChangeShapeType="1"/>
            </p:cNvSpPr>
            <p:nvPr/>
          </p:nvSpPr>
          <p:spPr bwMode="auto">
            <a:xfrm flipV="1">
              <a:off x="3911600" y="3282950"/>
              <a:ext cx="1588" cy="141287"/>
            </a:xfrm>
            <a:prstGeom prst="lin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7" name="Line 578"/>
            <p:cNvSpPr>
              <a:spLocks noChangeShapeType="1"/>
            </p:cNvSpPr>
            <p:nvPr/>
          </p:nvSpPr>
          <p:spPr bwMode="auto">
            <a:xfrm flipV="1">
              <a:off x="3954463" y="3311525"/>
              <a:ext cx="1588" cy="141287"/>
            </a:xfrm>
            <a:prstGeom prst="line">
              <a:avLst/>
            </a:pr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8" name="Line 579"/>
            <p:cNvSpPr>
              <a:spLocks noChangeShapeType="1"/>
            </p:cNvSpPr>
            <p:nvPr/>
          </p:nvSpPr>
          <p:spPr bwMode="auto">
            <a:xfrm>
              <a:off x="3422650" y="2963863"/>
              <a:ext cx="42863" cy="42862"/>
            </a:xfrm>
            <a:prstGeom prst="line">
              <a:avLst/>
            </a:prstGeom>
            <a:noFill/>
            <a:ln w="14288" cap="flat">
              <a:solidFill>
                <a:srgbClr val="001F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9" name="Line 580"/>
            <p:cNvSpPr>
              <a:spLocks noChangeShapeType="1"/>
            </p:cNvSpPr>
            <p:nvPr/>
          </p:nvSpPr>
          <p:spPr bwMode="auto">
            <a:xfrm flipH="1">
              <a:off x="3422650" y="2963863"/>
              <a:ext cx="42863" cy="42862"/>
            </a:xfrm>
            <a:prstGeom prst="line">
              <a:avLst/>
            </a:prstGeom>
            <a:noFill/>
            <a:ln w="14288" cap="flat">
              <a:solidFill>
                <a:srgbClr val="001F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0" name="Line 581"/>
            <p:cNvSpPr>
              <a:spLocks noChangeShapeType="1"/>
            </p:cNvSpPr>
            <p:nvPr/>
          </p:nvSpPr>
          <p:spPr bwMode="auto">
            <a:xfrm>
              <a:off x="3641725" y="3154363"/>
              <a:ext cx="42863" cy="42862"/>
            </a:xfrm>
            <a:prstGeom prst="line">
              <a:avLst/>
            </a:prstGeom>
            <a:noFill/>
            <a:ln w="14288" cap="flat">
              <a:solidFill>
                <a:srgbClr val="001F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1" name="Line 582"/>
            <p:cNvSpPr>
              <a:spLocks noChangeShapeType="1"/>
            </p:cNvSpPr>
            <p:nvPr/>
          </p:nvSpPr>
          <p:spPr bwMode="auto">
            <a:xfrm flipH="1">
              <a:off x="3641725" y="3154363"/>
              <a:ext cx="42863" cy="42862"/>
            </a:xfrm>
            <a:prstGeom prst="line">
              <a:avLst/>
            </a:prstGeom>
            <a:noFill/>
            <a:ln w="14288" cap="flat">
              <a:solidFill>
                <a:srgbClr val="001F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2" name="Line 583"/>
            <p:cNvSpPr>
              <a:spLocks noChangeShapeType="1"/>
            </p:cNvSpPr>
            <p:nvPr/>
          </p:nvSpPr>
          <p:spPr bwMode="auto">
            <a:xfrm flipV="1">
              <a:off x="3443288" y="2928938"/>
              <a:ext cx="1588" cy="120650"/>
            </a:xfrm>
            <a:prstGeom prst="line">
              <a:avLst/>
            </a:prstGeom>
            <a:noFill/>
            <a:ln w="14288" cap="flat">
              <a:solidFill>
                <a:srgbClr val="001F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3" name="Line 584"/>
            <p:cNvSpPr>
              <a:spLocks noChangeShapeType="1"/>
            </p:cNvSpPr>
            <p:nvPr/>
          </p:nvSpPr>
          <p:spPr bwMode="auto">
            <a:xfrm flipV="1">
              <a:off x="3663950" y="3098800"/>
              <a:ext cx="1588" cy="155575"/>
            </a:xfrm>
            <a:prstGeom prst="line">
              <a:avLst/>
            </a:prstGeom>
            <a:noFill/>
            <a:ln w="14288" cap="flat">
              <a:solidFill>
                <a:srgbClr val="001F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4" name="Rectangle 585"/>
            <p:cNvSpPr>
              <a:spLocks noChangeArrowheads="1"/>
            </p:cNvSpPr>
            <p:nvPr/>
          </p:nvSpPr>
          <p:spPr bwMode="auto">
            <a:xfrm>
              <a:off x="3535363" y="2673350"/>
              <a:ext cx="57150" cy="57150"/>
            </a:xfrm>
            <a:prstGeom prst="rect">
              <a:avLst/>
            </a:prstGeom>
            <a:noFill/>
            <a:ln w="14288" cap="flat">
              <a:solidFill>
                <a:srgbClr val="003FB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5" name="Rectangle 586"/>
            <p:cNvSpPr>
              <a:spLocks noChangeArrowheads="1"/>
            </p:cNvSpPr>
            <p:nvPr/>
          </p:nvSpPr>
          <p:spPr bwMode="auto">
            <a:xfrm>
              <a:off x="3713163" y="2794000"/>
              <a:ext cx="57150" cy="57150"/>
            </a:xfrm>
            <a:prstGeom prst="rect">
              <a:avLst/>
            </a:prstGeom>
            <a:noFill/>
            <a:ln w="14288" cap="flat">
              <a:solidFill>
                <a:srgbClr val="003FB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6" name="Rectangle 587"/>
            <p:cNvSpPr>
              <a:spLocks noChangeArrowheads="1"/>
            </p:cNvSpPr>
            <p:nvPr/>
          </p:nvSpPr>
          <p:spPr bwMode="auto">
            <a:xfrm>
              <a:off x="3932238" y="2992438"/>
              <a:ext cx="57150" cy="57150"/>
            </a:xfrm>
            <a:prstGeom prst="rect">
              <a:avLst/>
            </a:prstGeom>
            <a:noFill/>
            <a:ln w="14288" cap="flat">
              <a:solidFill>
                <a:srgbClr val="003FB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7" name="Line 588"/>
            <p:cNvSpPr>
              <a:spLocks noChangeShapeType="1"/>
            </p:cNvSpPr>
            <p:nvPr/>
          </p:nvSpPr>
          <p:spPr bwMode="auto">
            <a:xfrm flipV="1">
              <a:off x="3563938" y="2681288"/>
              <a:ext cx="1588" cy="34925"/>
            </a:xfrm>
            <a:prstGeom prst="line">
              <a:avLst/>
            </a:prstGeom>
            <a:noFill/>
            <a:ln w="14288" cap="flat">
              <a:solidFill>
                <a:srgbClr val="003FB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8" name="Line 589"/>
            <p:cNvSpPr>
              <a:spLocks noChangeShapeType="1"/>
            </p:cNvSpPr>
            <p:nvPr/>
          </p:nvSpPr>
          <p:spPr bwMode="auto">
            <a:xfrm flipV="1">
              <a:off x="3741738" y="2794000"/>
              <a:ext cx="1588" cy="63500"/>
            </a:xfrm>
            <a:prstGeom prst="line">
              <a:avLst/>
            </a:prstGeom>
            <a:noFill/>
            <a:ln w="14288" cap="flat">
              <a:solidFill>
                <a:srgbClr val="003FB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9" name="Line 590"/>
            <p:cNvSpPr>
              <a:spLocks noChangeShapeType="1"/>
            </p:cNvSpPr>
            <p:nvPr/>
          </p:nvSpPr>
          <p:spPr bwMode="auto">
            <a:xfrm flipV="1">
              <a:off x="3960813" y="2957513"/>
              <a:ext cx="1588" cy="127000"/>
            </a:xfrm>
            <a:prstGeom prst="line">
              <a:avLst/>
            </a:prstGeom>
            <a:noFill/>
            <a:ln w="14288" cap="flat">
              <a:solidFill>
                <a:srgbClr val="003FB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0" name="Line 591"/>
            <p:cNvSpPr>
              <a:spLocks noChangeShapeType="1"/>
            </p:cNvSpPr>
            <p:nvPr/>
          </p:nvSpPr>
          <p:spPr bwMode="auto">
            <a:xfrm>
              <a:off x="1943100" y="1916113"/>
              <a:ext cx="57150" cy="1587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1" name="Line 592"/>
            <p:cNvSpPr>
              <a:spLocks noChangeShapeType="1"/>
            </p:cNvSpPr>
            <p:nvPr/>
          </p:nvSpPr>
          <p:spPr bwMode="auto">
            <a:xfrm>
              <a:off x="1971675" y="1887538"/>
              <a:ext cx="1588" cy="57150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2" name="Line 593"/>
            <p:cNvSpPr>
              <a:spLocks noChangeShapeType="1"/>
            </p:cNvSpPr>
            <p:nvPr/>
          </p:nvSpPr>
          <p:spPr bwMode="auto">
            <a:xfrm>
              <a:off x="2176463" y="1958975"/>
              <a:ext cx="57150" cy="1587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3" name="Line 594"/>
            <p:cNvSpPr>
              <a:spLocks noChangeShapeType="1"/>
            </p:cNvSpPr>
            <p:nvPr/>
          </p:nvSpPr>
          <p:spPr bwMode="auto">
            <a:xfrm>
              <a:off x="2205038" y="1930400"/>
              <a:ext cx="1588" cy="55562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4" name="Line 595"/>
            <p:cNvSpPr>
              <a:spLocks noChangeShapeType="1"/>
            </p:cNvSpPr>
            <p:nvPr/>
          </p:nvSpPr>
          <p:spPr bwMode="auto">
            <a:xfrm>
              <a:off x="2368550" y="2022475"/>
              <a:ext cx="55563" cy="1587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5" name="Line 596"/>
            <p:cNvSpPr>
              <a:spLocks noChangeShapeType="1"/>
            </p:cNvSpPr>
            <p:nvPr/>
          </p:nvSpPr>
          <p:spPr bwMode="auto">
            <a:xfrm>
              <a:off x="2395538" y="1993900"/>
              <a:ext cx="1588" cy="57150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6" name="Line 597"/>
            <p:cNvSpPr>
              <a:spLocks noChangeShapeType="1"/>
            </p:cNvSpPr>
            <p:nvPr/>
          </p:nvSpPr>
          <p:spPr bwMode="auto">
            <a:xfrm>
              <a:off x="2573338" y="2114550"/>
              <a:ext cx="57150" cy="1587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7" name="Line 598"/>
            <p:cNvSpPr>
              <a:spLocks noChangeShapeType="1"/>
            </p:cNvSpPr>
            <p:nvPr/>
          </p:nvSpPr>
          <p:spPr bwMode="auto">
            <a:xfrm>
              <a:off x="2601913" y="2085975"/>
              <a:ext cx="1588" cy="57150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8" name="Line 599"/>
            <p:cNvSpPr>
              <a:spLocks noChangeShapeType="1"/>
            </p:cNvSpPr>
            <p:nvPr/>
          </p:nvSpPr>
          <p:spPr bwMode="auto">
            <a:xfrm>
              <a:off x="2806700" y="2235200"/>
              <a:ext cx="57150" cy="1587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9" name="Line 600"/>
            <p:cNvSpPr>
              <a:spLocks noChangeShapeType="1"/>
            </p:cNvSpPr>
            <p:nvPr/>
          </p:nvSpPr>
          <p:spPr bwMode="auto">
            <a:xfrm>
              <a:off x="2835275" y="2206625"/>
              <a:ext cx="1588" cy="55562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0" name="Line 602"/>
            <p:cNvSpPr>
              <a:spLocks noChangeShapeType="1"/>
            </p:cNvSpPr>
            <p:nvPr/>
          </p:nvSpPr>
          <p:spPr bwMode="auto">
            <a:xfrm>
              <a:off x="2997200" y="2290763"/>
              <a:ext cx="57150" cy="1587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1" name="Line 603"/>
            <p:cNvSpPr>
              <a:spLocks noChangeShapeType="1"/>
            </p:cNvSpPr>
            <p:nvPr/>
          </p:nvSpPr>
          <p:spPr bwMode="auto">
            <a:xfrm>
              <a:off x="3025775" y="2262188"/>
              <a:ext cx="1588" cy="57150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2" name="Line 604"/>
            <p:cNvSpPr>
              <a:spLocks noChangeShapeType="1"/>
            </p:cNvSpPr>
            <p:nvPr/>
          </p:nvSpPr>
          <p:spPr bwMode="auto">
            <a:xfrm>
              <a:off x="3259138" y="2419350"/>
              <a:ext cx="57150" cy="1587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3" name="Line 605"/>
            <p:cNvSpPr>
              <a:spLocks noChangeShapeType="1"/>
            </p:cNvSpPr>
            <p:nvPr/>
          </p:nvSpPr>
          <p:spPr bwMode="auto">
            <a:xfrm>
              <a:off x="3287713" y="2390775"/>
              <a:ext cx="1588" cy="55562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4" name="Line 606"/>
            <p:cNvSpPr>
              <a:spLocks noChangeShapeType="1"/>
            </p:cNvSpPr>
            <p:nvPr/>
          </p:nvSpPr>
          <p:spPr bwMode="auto">
            <a:xfrm>
              <a:off x="3494088" y="2546350"/>
              <a:ext cx="55563" cy="1587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5" name="Line 607"/>
            <p:cNvSpPr>
              <a:spLocks noChangeShapeType="1"/>
            </p:cNvSpPr>
            <p:nvPr/>
          </p:nvSpPr>
          <p:spPr bwMode="auto">
            <a:xfrm>
              <a:off x="3521075" y="2517775"/>
              <a:ext cx="1588" cy="57150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6" name="Line 608"/>
            <p:cNvSpPr>
              <a:spLocks noChangeShapeType="1"/>
            </p:cNvSpPr>
            <p:nvPr/>
          </p:nvSpPr>
          <p:spPr bwMode="auto">
            <a:xfrm>
              <a:off x="3713163" y="2687638"/>
              <a:ext cx="57150" cy="1587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7" name="Line 609"/>
            <p:cNvSpPr>
              <a:spLocks noChangeShapeType="1"/>
            </p:cNvSpPr>
            <p:nvPr/>
          </p:nvSpPr>
          <p:spPr bwMode="auto">
            <a:xfrm>
              <a:off x="3741738" y="2659063"/>
              <a:ext cx="1588" cy="57150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8" name="Line 610"/>
            <p:cNvSpPr>
              <a:spLocks noChangeShapeType="1"/>
            </p:cNvSpPr>
            <p:nvPr/>
          </p:nvSpPr>
          <p:spPr bwMode="auto">
            <a:xfrm>
              <a:off x="3897313" y="2857500"/>
              <a:ext cx="57150" cy="1587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9" name="Line 611"/>
            <p:cNvSpPr>
              <a:spLocks noChangeShapeType="1"/>
            </p:cNvSpPr>
            <p:nvPr/>
          </p:nvSpPr>
          <p:spPr bwMode="auto">
            <a:xfrm>
              <a:off x="3925888" y="2828925"/>
              <a:ext cx="1588" cy="57150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0" name="Line 612"/>
            <p:cNvSpPr>
              <a:spLocks noChangeShapeType="1"/>
            </p:cNvSpPr>
            <p:nvPr/>
          </p:nvSpPr>
          <p:spPr bwMode="auto">
            <a:xfrm>
              <a:off x="1949450" y="1893888"/>
              <a:ext cx="42863" cy="42862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1" name="Line 613"/>
            <p:cNvSpPr>
              <a:spLocks noChangeShapeType="1"/>
            </p:cNvSpPr>
            <p:nvPr/>
          </p:nvSpPr>
          <p:spPr bwMode="auto">
            <a:xfrm flipH="1">
              <a:off x="1949450" y="1893888"/>
              <a:ext cx="42863" cy="42862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2" name="Line 614"/>
            <p:cNvSpPr>
              <a:spLocks noChangeShapeType="1"/>
            </p:cNvSpPr>
            <p:nvPr/>
          </p:nvSpPr>
          <p:spPr bwMode="auto">
            <a:xfrm>
              <a:off x="2184400" y="1936750"/>
              <a:ext cx="41275" cy="42862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3" name="Line 615"/>
            <p:cNvSpPr>
              <a:spLocks noChangeShapeType="1"/>
            </p:cNvSpPr>
            <p:nvPr/>
          </p:nvSpPr>
          <p:spPr bwMode="auto">
            <a:xfrm flipH="1">
              <a:off x="2184400" y="1936750"/>
              <a:ext cx="41275" cy="42862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4" name="Line 616"/>
            <p:cNvSpPr>
              <a:spLocks noChangeShapeType="1"/>
            </p:cNvSpPr>
            <p:nvPr/>
          </p:nvSpPr>
          <p:spPr bwMode="auto">
            <a:xfrm>
              <a:off x="2374900" y="2000250"/>
              <a:ext cx="42863" cy="42862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5" name="Line 617"/>
            <p:cNvSpPr>
              <a:spLocks noChangeShapeType="1"/>
            </p:cNvSpPr>
            <p:nvPr/>
          </p:nvSpPr>
          <p:spPr bwMode="auto">
            <a:xfrm flipH="1">
              <a:off x="2374900" y="2000250"/>
              <a:ext cx="42863" cy="42862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6" name="Line 618"/>
            <p:cNvSpPr>
              <a:spLocks noChangeShapeType="1"/>
            </p:cNvSpPr>
            <p:nvPr/>
          </p:nvSpPr>
          <p:spPr bwMode="auto">
            <a:xfrm>
              <a:off x="2579688" y="2092325"/>
              <a:ext cx="42863" cy="42862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7" name="Line 619"/>
            <p:cNvSpPr>
              <a:spLocks noChangeShapeType="1"/>
            </p:cNvSpPr>
            <p:nvPr/>
          </p:nvSpPr>
          <p:spPr bwMode="auto">
            <a:xfrm flipH="1">
              <a:off x="2579688" y="2092325"/>
              <a:ext cx="42863" cy="42862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8" name="Line 620"/>
            <p:cNvSpPr>
              <a:spLocks noChangeShapeType="1"/>
            </p:cNvSpPr>
            <p:nvPr/>
          </p:nvSpPr>
          <p:spPr bwMode="auto">
            <a:xfrm>
              <a:off x="2813050" y="2212975"/>
              <a:ext cx="42863" cy="42862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9" name="Line 621"/>
            <p:cNvSpPr>
              <a:spLocks noChangeShapeType="1"/>
            </p:cNvSpPr>
            <p:nvPr/>
          </p:nvSpPr>
          <p:spPr bwMode="auto">
            <a:xfrm flipH="1">
              <a:off x="2813050" y="2212975"/>
              <a:ext cx="42863" cy="42862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0" name="Line 622"/>
            <p:cNvSpPr>
              <a:spLocks noChangeShapeType="1"/>
            </p:cNvSpPr>
            <p:nvPr/>
          </p:nvSpPr>
          <p:spPr bwMode="auto">
            <a:xfrm>
              <a:off x="3005138" y="2270125"/>
              <a:ext cx="42863" cy="42862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1" name="Line 623"/>
            <p:cNvSpPr>
              <a:spLocks noChangeShapeType="1"/>
            </p:cNvSpPr>
            <p:nvPr/>
          </p:nvSpPr>
          <p:spPr bwMode="auto">
            <a:xfrm flipH="1">
              <a:off x="3005138" y="2270125"/>
              <a:ext cx="42863" cy="42862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2" name="Line 624"/>
            <p:cNvSpPr>
              <a:spLocks noChangeShapeType="1"/>
            </p:cNvSpPr>
            <p:nvPr/>
          </p:nvSpPr>
          <p:spPr bwMode="auto">
            <a:xfrm>
              <a:off x="3267075" y="2397125"/>
              <a:ext cx="42863" cy="42862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3" name="Line 625"/>
            <p:cNvSpPr>
              <a:spLocks noChangeShapeType="1"/>
            </p:cNvSpPr>
            <p:nvPr/>
          </p:nvSpPr>
          <p:spPr bwMode="auto">
            <a:xfrm flipH="1">
              <a:off x="3267075" y="2397125"/>
              <a:ext cx="42863" cy="42862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4" name="Line 626"/>
            <p:cNvSpPr>
              <a:spLocks noChangeShapeType="1"/>
            </p:cNvSpPr>
            <p:nvPr/>
          </p:nvSpPr>
          <p:spPr bwMode="auto">
            <a:xfrm>
              <a:off x="3500438" y="2524125"/>
              <a:ext cx="42863" cy="42862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5" name="Line 627"/>
            <p:cNvSpPr>
              <a:spLocks noChangeShapeType="1"/>
            </p:cNvSpPr>
            <p:nvPr/>
          </p:nvSpPr>
          <p:spPr bwMode="auto">
            <a:xfrm flipH="1">
              <a:off x="3500438" y="2524125"/>
              <a:ext cx="42863" cy="42862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6" name="Line 628"/>
            <p:cNvSpPr>
              <a:spLocks noChangeShapeType="1"/>
            </p:cNvSpPr>
            <p:nvPr/>
          </p:nvSpPr>
          <p:spPr bwMode="auto">
            <a:xfrm>
              <a:off x="3719513" y="2667000"/>
              <a:ext cx="42863" cy="41275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7" name="Line 629"/>
            <p:cNvSpPr>
              <a:spLocks noChangeShapeType="1"/>
            </p:cNvSpPr>
            <p:nvPr/>
          </p:nvSpPr>
          <p:spPr bwMode="auto">
            <a:xfrm flipH="1">
              <a:off x="3719513" y="2667000"/>
              <a:ext cx="42863" cy="41275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8" name="Line 630"/>
            <p:cNvSpPr>
              <a:spLocks noChangeShapeType="1"/>
            </p:cNvSpPr>
            <p:nvPr/>
          </p:nvSpPr>
          <p:spPr bwMode="auto">
            <a:xfrm>
              <a:off x="3903663" y="2836863"/>
              <a:ext cx="42863" cy="41275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9" name="Line 631"/>
            <p:cNvSpPr>
              <a:spLocks noChangeShapeType="1"/>
            </p:cNvSpPr>
            <p:nvPr/>
          </p:nvSpPr>
          <p:spPr bwMode="auto">
            <a:xfrm flipH="1">
              <a:off x="3903663" y="2836863"/>
              <a:ext cx="42863" cy="41275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0" name="Line 632"/>
            <p:cNvSpPr>
              <a:spLocks noChangeShapeType="1"/>
            </p:cNvSpPr>
            <p:nvPr/>
          </p:nvSpPr>
          <p:spPr bwMode="auto">
            <a:xfrm flipV="1">
              <a:off x="1971675" y="1908175"/>
              <a:ext cx="1588" cy="22225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1" name="Line 633"/>
            <p:cNvSpPr>
              <a:spLocks noChangeShapeType="1"/>
            </p:cNvSpPr>
            <p:nvPr/>
          </p:nvSpPr>
          <p:spPr bwMode="auto">
            <a:xfrm flipV="1">
              <a:off x="2205038" y="1944688"/>
              <a:ext cx="1588" cy="20637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2" name="Line 634"/>
            <p:cNvSpPr>
              <a:spLocks noChangeShapeType="1"/>
            </p:cNvSpPr>
            <p:nvPr/>
          </p:nvSpPr>
          <p:spPr bwMode="auto">
            <a:xfrm flipV="1">
              <a:off x="2395538" y="2008188"/>
              <a:ext cx="1588" cy="20637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3" name="Line 635"/>
            <p:cNvSpPr>
              <a:spLocks noChangeShapeType="1"/>
            </p:cNvSpPr>
            <p:nvPr/>
          </p:nvSpPr>
          <p:spPr bwMode="auto">
            <a:xfrm flipV="1">
              <a:off x="2601913" y="2100263"/>
              <a:ext cx="1588" cy="28575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4" name="Line 636"/>
            <p:cNvSpPr>
              <a:spLocks noChangeShapeType="1"/>
            </p:cNvSpPr>
            <p:nvPr/>
          </p:nvSpPr>
          <p:spPr bwMode="auto">
            <a:xfrm flipV="1">
              <a:off x="2835275" y="2220913"/>
              <a:ext cx="1588" cy="20637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5" name="Line 637"/>
            <p:cNvSpPr>
              <a:spLocks noChangeShapeType="1"/>
            </p:cNvSpPr>
            <p:nvPr/>
          </p:nvSpPr>
          <p:spPr bwMode="auto">
            <a:xfrm flipV="1">
              <a:off x="3025775" y="2284413"/>
              <a:ext cx="1588" cy="20637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6" name="Line 638"/>
            <p:cNvSpPr>
              <a:spLocks noChangeShapeType="1"/>
            </p:cNvSpPr>
            <p:nvPr/>
          </p:nvSpPr>
          <p:spPr bwMode="auto">
            <a:xfrm flipV="1">
              <a:off x="3287713" y="2405063"/>
              <a:ext cx="1588" cy="20637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7" name="Line 639"/>
            <p:cNvSpPr>
              <a:spLocks noChangeShapeType="1"/>
            </p:cNvSpPr>
            <p:nvPr/>
          </p:nvSpPr>
          <p:spPr bwMode="auto">
            <a:xfrm flipV="1">
              <a:off x="3521075" y="2538413"/>
              <a:ext cx="1588" cy="22225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8" name="Line 640"/>
            <p:cNvSpPr>
              <a:spLocks noChangeShapeType="1"/>
            </p:cNvSpPr>
            <p:nvPr/>
          </p:nvSpPr>
          <p:spPr bwMode="auto">
            <a:xfrm flipV="1">
              <a:off x="3741738" y="2673350"/>
              <a:ext cx="1588" cy="34925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9" name="Line 641"/>
            <p:cNvSpPr>
              <a:spLocks noChangeShapeType="1"/>
            </p:cNvSpPr>
            <p:nvPr/>
          </p:nvSpPr>
          <p:spPr bwMode="auto">
            <a:xfrm flipV="1">
              <a:off x="3925888" y="2822575"/>
              <a:ext cx="1588" cy="69850"/>
            </a:xfrm>
            <a:prstGeom prst="line">
              <a:avLst/>
            </a:prstGeom>
            <a:noFill/>
            <a:ln w="14288" cap="flat">
              <a:solidFill>
                <a:srgbClr val="5F9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0" name="Line 642"/>
            <p:cNvSpPr>
              <a:spLocks noChangeShapeType="1"/>
            </p:cNvSpPr>
            <p:nvPr/>
          </p:nvSpPr>
          <p:spPr bwMode="auto">
            <a:xfrm>
              <a:off x="2184400" y="1936750"/>
              <a:ext cx="41275" cy="42862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1" name="Line 643"/>
            <p:cNvSpPr>
              <a:spLocks noChangeShapeType="1"/>
            </p:cNvSpPr>
            <p:nvPr/>
          </p:nvSpPr>
          <p:spPr bwMode="auto">
            <a:xfrm flipH="1">
              <a:off x="2184400" y="1936750"/>
              <a:ext cx="41275" cy="42862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2" name="Line 644"/>
            <p:cNvSpPr>
              <a:spLocks noChangeShapeType="1"/>
            </p:cNvSpPr>
            <p:nvPr/>
          </p:nvSpPr>
          <p:spPr bwMode="auto">
            <a:xfrm>
              <a:off x="2374900" y="2014538"/>
              <a:ext cx="42863" cy="42862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3" name="Line 645"/>
            <p:cNvSpPr>
              <a:spLocks noChangeShapeType="1"/>
            </p:cNvSpPr>
            <p:nvPr/>
          </p:nvSpPr>
          <p:spPr bwMode="auto">
            <a:xfrm flipH="1">
              <a:off x="2374900" y="2014538"/>
              <a:ext cx="42863" cy="42862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4" name="Line 646"/>
            <p:cNvSpPr>
              <a:spLocks noChangeShapeType="1"/>
            </p:cNvSpPr>
            <p:nvPr/>
          </p:nvSpPr>
          <p:spPr bwMode="auto">
            <a:xfrm>
              <a:off x="2579688" y="2135188"/>
              <a:ext cx="42863" cy="42862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5" name="Line 647"/>
            <p:cNvSpPr>
              <a:spLocks noChangeShapeType="1"/>
            </p:cNvSpPr>
            <p:nvPr/>
          </p:nvSpPr>
          <p:spPr bwMode="auto">
            <a:xfrm flipH="1">
              <a:off x="2579688" y="2135188"/>
              <a:ext cx="42863" cy="42862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6" name="Line 648"/>
            <p:cNvSpPr>
              <a:spLocks noChangeShapeType="1"/>
            </p:cNvSpPr>
            <p:nvPr/>
          </p:nvSpPr>
          <p:spPr bwMode="auto">
            <a:xfrm>
              <a:off x="2813050" y="2270125"/>
              <a:ext cx="42863" cy="42862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7" name="Line 649"/>
            <p:cNvSpPr>
              <a:spLocks noChangeShapeType="1"/>
            </p:cNvSpPr>
            <p:nvPr/>
          </p:nvSpPr>
          <p:spPr bwMode="auto">
            <a:xfrm flipH="1">
              <a:off x="2813050" y="2270125"/>
              <a:ext cx="42863" cy="42862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8" name="Line 650"/>
            <p:cNvSpPr>
              <a:spLocks noChangeShapeType="1"/>
            </p:cNvSpPr>
            <p:nvPr/>
          </p:nvSpPr>
          <p:spPr bwMode="auto">
            <a:xfrm>
              <a:off x="3005138" y="2333625"/>
              <a:ext cx="42863" cy="42862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9" name="Line 651"/>
            <p:cNvSpPr>
              <a:spLocks noChangeShapeType="1"/>
            </p:cNvSpPr>
            <p:nvPr/>
          </p:nvSpPr>
          <p:spPr bwMode="auto">
            <a:xfrm flipH="1">
              <a:off x="3005138" y="2333625"/>
              <a:ext cx="42863" cy="42862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0" name="Line 652"/>
            <p:cNvSpPr>
              <a:spLocks noChangeShapeType="1"/>
            </p:cNvSpPr>
            <p:nvPr/>
          </p:nvSpPr>
          <p:spPr bwMode="auto">
            <a:xfrm>
              <a:off x="3267075" y="2503488"/>
              <a:ext cx="42863" cy="42862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1" name="Line 653"/>
            <p:cNvSpPr>
              <a:spLocks noChangeShapeType="1"/>
            </p:cNvSpPr>
            <p:nvPr/>
          </p:nvSpPr>
          <p:spPr bwMode="auto">
            <a:xfrm flipH="1">
              <a:off x="3267075" y="2503488"/>
              <a:ext cx="42863" cy="42862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2" name="Line 654"/>
            <p:cNvSpPr>
              <a:spLocks noChangeShapeType="1"/>
            </p:cNvSpPr>
            <p:nvPr/>
          </p:nvSpPr>
          <p:spPr bwMode="auto">
            <a:xfrm>
              <a:off x="3500438" y="2687638"/>
              <a:ext cx="42863" cy="42862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3" name="Line 655"/>
            <p:cNvSpPr>
              <a:spLocks noChangeShapeType="1"/>
            </p:cNvSpPr>
            <p:nvPr/>
          </p:nvSpPr>
          <p:spPr bwMode="auto">
            <a:xfrm flipH="1">
              <a:off x="3500438" y="2687638"/>
              <a:ext cx="42863" cy="42862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4" name="Line 656"/>
            <p:cNvSpPr>
              <a:spLocks noChangeShapeType="1"/>
            </p:cNvSpPr>
            <p:nvPr/>
          </p:nvSpPr>
          <p:spPr bwMode="auto">
            <a:xfrm>
              <a:off x="3719513" y="2900363"/>
              <a:ext cx="42863" cy="42862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5" name="Line 657"/>
            <p:cNvSpPr>
              <a:spLocks noChangeShapeType="1"/>
            </p:cNvSpPr>
            <p:nvPr/>
          </p:nvSpPr>
          <p:spPr bwMode="auto">
            <a:xfrm flipH="1">
              <a:off x="3719513" y="2900363"/>
              <a:ext cx="42863" cy="42862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6" name="Line 658"/>
            <p:cNvSpPr>
              <a:spLocks noChangeShapeType="1"/>
            </p:cNvSpPr>
            <p:nvPr/>
          </p:nvSpPr>
          <p:spPr bwMode="auto">
            <a:xfrm>
              <a:off x="3903663" y="3141663"/>
              <a:ext cx="42863" cy="41275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7" name="Line 659"/>
            <p:cNvSpPr>
              <a:spLocks noChangeShapeType="1"/>
            </p:cNvSpPr>
            <p:nvPr/>
          </p:nvSpPr>
          <p:spPr bwMode="auto">
            <a:xfrm flipH="1">
              <a:off x="3903663" y="3141663"/>
              <a:ext cx="42863" cy="41275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8" name="Oval 660"/>
            <p:cNvSpPr>
              <a:spLocks noChangeArrowheads="1"/>
            </p:cNvSpPr>
            <p:nvPr/>
          </p:nvSpPr>
          <p:spPr bwMode="auto">
            <a:xfrm>
              <a:off x="1957388" y="1893888"/>
              <a:ext cx="34925" cy="36512"/>
            </a:xfrm>
            <a:prstGeom prst="ellipse">
              <a:avLst/>
            </a:prstGeom>
            <a:solidFill>
              <a:srgbClr val="9F6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9" name="Line 661"/>
            <p:cNvSpPr>
              <a:spLocks noChangeShapeType="1"/>
            </p:cNvSpPr>
            <p:nvPr/>
          </p:nvSpPr>
          <p:spPr bwMode="auto">
            <a:xfrm flipV="1">
              <a:off x="2205038" y="1951038"/>
              <a:ext cx="1588" cy="14287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0" name="Line 662"/>
            <p:cNvSpPr>
              <a:spLocks noChangeShapeType="1"/>
            </p:cNvSpPr>
            <p:nvPr/>
          </p:nvSpPr>
          <p:spPr bwMode="auto">
            <a:xfrm flipV="1">
              <a:off x="2395538" y="2028825"/>
              <a:ext cx="1588" cy="14287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1" name="Line 663"/>
            <p:cNvSpPr>
              <a:spLocks noChangeShapeType="1"/>
            </p:cNvSpPr>
            <p:nvPr/>
          </p:nvSpPr>
          <p:spPr bwMode="auto">
            <a:xfrm flipV="1">
              <a:off x="2601913" y="2149475"/>
              <a:ext cx="1588" cy="14287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2" name="Line 664"/>
            <p:cNvSpPr>
              <a:spLocks noChangeShapeType="1"/>
            </p:cNvSpPr>
            <p:nvPr/>
          </p:nvSpPr>
          <p:spPr bwMode="auto">
            <a:xfrm flipV="1">
              <a:off x="2835275" y="2284413"/>
              <a:ext cx="1588" cy="6350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3" name="Line 665"/>
            <p:cNvSpPr>
              <a:spLocks noChangeShapeType="1"/>
            </p:cNvSpPr>
            <p:nvPr/>
          </p:nvSpPr>
          <p:spPr bwMode="auto">
            <a:xfrm flipV="1">
              <a:off x="3025775" y="2354263"/>
              <a:ext cx="1588" cy="7937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4" name="Line 666"/>
            <p:cNvSpPr>
              <a:spLocks noChangeShapeType="1"/>
            </p:cNvSpPr>
            <p:nvPr/>
          </p:nvSpPr>
          <p:spPr bwMode="auto">
            <a:xfrm flipV="1">
              <a:off x="3287713" y="2517775"/>
              <a:ext cx="1588" cy="14287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5" name="Line 667"/>
            <p:cNvSpPr>
              <a:spLocks noChangeShapeType="1"/>
            </p:cNvSpPr>
            <p:nvPr/>
          </p:nvSpPr>
          <p:spPr bwMode="auto">
            <a:xfrm flipV="1">
              <a:off x="3521075" y="2693988"/>
              <a:ext cx="1588" cy="28575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6" name="Line 668"/>
            <p:cNvSpPr>
              <a:spLocks noChangeShapeType="1"/>
            </p:cNvSpPr>
            <p:nvPr/>
          </p:nvSpPr>
          <p:spPr bwMode="auto">
            <a:xfrm flipV="1">
              <a:off x="3741738" y="2900363"/>
              <a:ext cx="1588" cy="42862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7" name="Line 669"/>
            <p:cNvSpPr>
              <a:spLocks noChangeShapeType="1"/>
            </p:cNvSpPr>
            <p:nvPr/>
          </p:nvSpPr>
          <p:spPr bwMode="auto">
            <a:xfrm flipV="1">
              <a:off x="3925888" y="3119438"/>
              <a:ext cx="1588" cy="85725"/>
            </a:xfrm>
            <a:prstGeom prst="line">
              <a:avLst/>
            </a:prstGeom>
            <a:noFill/>
            <a:ln w="14288" cap="flat">
              <a:solidFill>
                <a:srgbClr val="9F5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8" name="Rectangle 695"/>
            <p:cNvSpPr>
              <a:spLocks noChangeArrowheads="1"/>
            </p:cNvSpPr>
            <p:nvPr/>
          </p:nvSpPr>
          <p:spPr bwMode="auto">
            <a:xfrm>
              <a:off x="1830388" y="4238625"/>
              <a:ext cx="71438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9" name="Rectangle 696"/>
            <p:cNvSpPr>
              <a:spLocks noChangeArrowheads="1"/>
            </p:cNvSpPr>
            <p:nvPr/>
          </p:nvSpPr>
          <p:spPr bwMode="auto">
            <a:xfrm>
              <a:off x="5008563" y="1852613"/>
              <a:ext cx="71438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0" name="Rectangle 7"/>
            <p:cNvSpPr>
              <a:spLocks noChangeArrowheads="1"/>
            </p:cNvSpPr>
            <p:nvPr/>
          </p:nvSpPr>
          <p:spPr bwMode="auto">
            <a:xfrm>
              <a:off x="3450041" y="1950795"/>
              <a:ext cx="1463542" cy="5078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AE9 V1.20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 smtClean="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K</a:t>
              </a:r>
              <a:r>
                <a:rPr lang="en-US" sz="1100" baseline="30000" dirty="0" smtClean="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1/2</a:t>
              </a:r>
              <a:r>
                <a:rPr lang="en-US" sz="1100" dirty="0" smtClean="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=1.8, log</a:t>
              </a:r>
              <a:r>
                <a:rPr lang="en-US" sz="1100" baseline="-25000" dirty="0" smtClean="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10</a:t>
              </a:r>
              <a:r>
                <a:rPr lang="en-US" sz="1100" dirty="0" smtClean="0">
                  <a:solidFill>
                    <a:srgbClr val="000000"/>
                  </a:solidFill>
                  <a:latin typeface="Symbol" pitchFamily="18" charset="2"/>
                  <a:cs typeface="Arial" pitchFamily="34" charset="0"/>
                </a:rPr>
                <a:t>F</a:t>
              </a:r>
              <a:r>
                <a:rPr lang="en-US" sz="1100" dirty="0" smtClean="0">
                  <a:solidFill>
                    <a:srgbClr val="000000"/>
                  </a:solidFill>
                  <a:latin typeface="Helvetica" charset="0"/>
                  <a:cs typeface="Arial" pitchFamily="34" charset="0"/>
                </a:rPr>
                <a:t>=-0.525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L*=6.34, 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a</a:t>
              </a:r>
              <a:r>
                <a:rPr kumimoji="0" lang="en-US" sz="1100" b="0" i="0" u="none" strike="noStrike" cap="none" normalizeH="0" baseline="-25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 ~ 7.5</a:t>
              </a:r>
              <a:r>
                <a:rPr kumimoji="0" lang="en-US" sz="1100" b="0" i="0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o</a:t>
              </a:r>
              <a:endParaRPr kumimoji="0" lang="en-US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986"/>
          <p:cNvGrpSpPr/>
          <p:nvPr/>
        </p:nvGrpSpPr>
        <p:grpSpPr>
          <a:xfrm>
            <a:off x="497841" y="3596641"/>
            <a:ext cx="4450080" cy="3048000"/>
            <a:chOff x="4122550" y="3533911"/>
            <a:chExt cx="4411715" cy="3042267"/>
          </a:xfrm>
        </p:grpSpPr>
        <p:sp>
          <p:nvSpPr>
            <p:cNvPr id="643" name="Rectangle 702"/>
            <p:cNvSpPr>
              <a:spLocks noChangeArrowheads="1"/>
            </p:cNvSpPr>
            <p:nvPr/>
          </p:nvSpPr>
          <p:spPr bwMode="auto">
            <a:xfrm>
              <a:off x="4564323" y="3871078"/>
              <a:ext cx="3837409" cy="23907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4" name="Rectangle 703"/>
            <p:cNvSpPr>
              <a:spLocks noChangeArrowheads="1"/>
            </p:cNvSpPr>
            <p:nvPr/>
          </p:nvSpPr>
          <p:spPr bwMode="auto">
            <a:xfrm>
              <a:off x="4564323" y="3871078"/>
              <a:ext cx="3837409" cy="2390775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5" name="Line 704"/>
            <p:cNvSpPr>
              <a:spLocks noChangeShapeType="1"/>
            </p:cNvSpPr>
            <p:nvPr/>
          </p:nvSpPr>
          <p:spPr bwMode="auto">
            <a:xfrm flipV="1">
              <a:off x="4564323" y="3871078"/>
              <a:ext cx="2007" cy="23907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6" name="Line 705"/>
            <p:cNvSpPr>
              <a:spLocks noChangeShapeType="1"/>
            </p:cNvSpPr>
            <p:nvPr/>
          </p:nvSpPr>
          <p:spPr bwMode="auto">
            <a:xfrm flipV="1">
              <a:off x="5837435" y="3871078"/>
              <a:ext cx="2007" cy="23907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7" name="Line 706"/>
            <p:cNvSpPr>
              <a:spLocks noChangeShapeType="1"/>
            </p:cNvSpPr>
            <p:nvPr/>
          </p:nvSpPr>
          <p:spPr bwMode="auto">
            <a:xfrm flipV="1">
              <a:off x="7118580" y="3871078"/>
              <a:ext cx="2007" cy="23907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8" name="Line 707"/>
            <p:cNvSpPr>
              <a:spLocks noChangeShapeType="1"/>
            </p:cNvSpPr>
            <p:nvPr/>
          </p:nvSpPr>
          <p:spPr bwMode="auto">
            <a:xfrm flipV="1">
              <a:off x="8401733" y="3871078"/>
              <a:ext cx="2007" cy="23907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9" name="Line 708"/>
            <p:cNvSpPr>
              <a:spLocks noChangeShapeType="1"/>
            </p:cNvSpPr>
            <p:nvPr/>
          </p:nvSpPr>
          <p:spPr bwMode="auto">
            <a:xfrm>
              <a:off x="4564323" y="6261853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0" name="Line 709"/>
            <p:cNvSpPr>
              <a:spLocks noChangeShapeType="1"/>
            </p:cNvSpPr>
            <p:nvPr/>
          </p:nvSpPr>
          <p:spPr bwMode="auto">
            <a:xfrm>
              <a:off x="4564323" y="5863391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1" name="Line 710"/>
            <p:cNvSpPr>
              <a:spLocks noChangeShapeType="1"/>
            </p:cNvSpPr>
            <p:nvPr/>
          </p:nvSpPr>
          <p:spPr bwMode="auto">
            <a:xfrm>
              <a:off x="4564323" y="5464928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2" name="Line 711"/>
            <p:cNvSpPr>
              <a:spLocks noChangeShapeType="1"/>
            </p:cNvSpPr>
            <p:nvPr/>
          </p:nvSpPr>
          <p:spPr bwMode="auto">
            <a:xfrm>
              <a:off x="4564323" y="5066466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3" name="Line 712"/>
            <p:cNvSpPr>
              <a:spLocks noChangeShapeType="1"/>
            </p:cNvSpPr>
            <p:nvPr/>
          </p:nvSpPr>
          <p:spPr bwMode="auto">
            <a:xfrm>
              <a:off x="4564323" y="4668003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4" name="Line 713"/>
            <p:cNvSpPr>
              <a:spLocks noChangeShapeType="1"/>
            </p:cNvSpPr>
            <p:nvPr/>
          </p:nvSpPr>
          <p:spPr bwMode="auto">
            <a:xfrm>
              <a:off x="4564323" y="4269541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5" name="Line 714"/>
            <p:cNvSpPr>
              <a:spLocks noChangeShapeType="1"/>
            </p:cNvSpPr>
            <p:nvPr/>
          </p:nvSpPr>
          <p:spPr bwMode="auto">
            <a:xfrm>
              <a:off x="4564323" y="3871078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6" name="Line 715"/>
            <p:cNvSpPr>
              <a:spLocks noChangeShapeType="1"/>
            </p:cNvSpPr>
            <p:nvPr/>
          </p:nvSpPr>
          <p:spPr bwMode="auto">
            <a:xfrm>
              <a:off x="4564323" y="3871078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7" name="Line 716"/>
            <p:cNvSpPr>
              <a:spLocks noChangeShapeType="1"/>
            </p:cNvSpPr>
            <p:nvPr/>
          </p:nvSpPr>
          <p:spPr bwMode="auto">
            <a:xfrm>
              <a:off x="4564323" y="6261853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8" name="Line 717"/>
            <p:cNvSpPr>
              <a:spLocks noChangeShapeType="1"/>
            </p:cNvSpPr>
            <p:nvPr/>
          </p:nvSpPr>
          <p:spPr bwMode="auto">
            <a:xfrm flipV="1">
              <a:off x="8401733" y="3871078"/>
              <a:ext cx="2007" cy="23907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9" name="Line 718"/>
            <p:cNvSpPr>
              <a:spLocks noChangeShapeType="1"/>
            </p:cNvSpPr>
            <p:nvPr/>
          </p:nvSpPr>
          <p:spPr bwMode="auto">
            <a:xfrm flipV="1">
              <a:off x="4564323" y="3871078"/>
              <a:ext cx="2007" cy="23907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0" name="Line 719"/>
            <p:cNvSpPr>
              <a:spLocks noChangeShapeType="1"/>
            </p:cNvSpPr>
            <p:nvPr/>
          </p:nvSpPr>
          <p:spPr bwMode="auto">
            <a:xfrm>
              <a:off x="4564323" y="6261853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1" name="Line 720"/>
            <p:cNvSpPr>
              <a:spLocks noChangeShapeType="1"/>
            </p:cNvSpPr>
            <p:nvPr/>
          </p:nvSpPr>
          <p:spPr bwMode="auto">
            <a:xfrm flipV="1">
              <a:off x="4564323" y="3871078"/>
              <a:ext cx="2007" cy="23907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2" name="Line 721"/>
            <p:cNvSpPr>
              <a:spLocks noChangeShapeType="1"/>
            </p:cNvSpPr>
            <p:nvPr/>
          </p:nvSpPr>
          <p:spPr bwMode="auto">
            <a:xfrm flipV="1">
              <a:off x="4564323" y="6241216"/>
              <a:ext cx="2007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3" name="Line 722"/>
            <p:cNvSpPr>
              <a:spLocks noChangeShapeType="1"/>
            </p:cNvSpPr>
            <p:nvPr/>
          </p:nvSpPr>
          <p:spPr bwMode="auto">
            <a:xfrm>
              <a:off x="4564323" y="3871078"/>
              <a:ext cx="2007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4" name="Line 723"/>
            <p:cNvSpPr>
              <a:spLocks noChangeShapeType="1"/>
            </p:cNvSpPr>
            <p:nvPr/>
          </p:nvSpPr>
          <p:spPr bwMode="auto">
            <a:xfrm flipV="1">
              <a:off x="4564323" y="3871078"/>
              <a:ext cx="2007" cy="23907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5" name="Line 724"/>
            <p:cNvSpPr>
              <a:spLocks noChangeShapeType="1"/>
            </p:cNvSpPr>
            <p:nvPr/>
          </p:nvSpPr>
          <p:spPr bwMode="auto">
            <a:xfrm flipV="1">
              <a:off x="4564323" y="6226928"/>
              <a:ext cx="2007" cy="34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6" name="Line 725"/>
            <p:cNvSpPr>
              <a:spLocks noChangeShapeType="1"/>
            </p:cNvSpPr>
            <p:nvPr/>
          </p:nvSpPr>
          <p:spPr bwMode="auto">
            <a:xfrm>
              <a:off x="4564323" y="3871078"/>
              <a:ext cx="2007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7" name="Rectangle 726"/>
            <p:cNvSpPr>
              <a:spLocks noChangeArrowheads="1"/>
            </p:cNvSpPr>
            <p:nvPr/>
          </p:nvSpPr>
          <p:spPr bwMode="auto">
            <a:xfrm>
              <a:off x="4467936" y="6317416"/>
              <a:ext cx="212855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8" name="Rectangle 727"/>
            <p:cNvSpPr>
              <a:spLocks noChangeArrowheads="1"/>
            </p:cNvSpPr>
            <p:nvPr/>
          </p:nvSpPr>
          <p:spPr bwMode="auto">
            <a:xfrm>
              <a:off x="4592436" y="6282491"/>
              <a:ext cx="106427" cy="84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-2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9" name="Line 728"/>
            <p:cNvSpPr>
              <a:spLocks noChangeShapeType="1"/>
            </p:cNvSpPr>
            <p:nvPr/>
          </p:nvSpPr>
          <p:spPr bwMode="auto">
            <a:xfrm flipV="1">
              <a:off x="4945855" y="6241216"/>
              <a:ext cx="2007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0" name="Line 729"/>
            <p:cNvSpPr>
              <a:spLocks noChangeShapeType="1"/>
            </p:cNvSpPr>
            <p:nvPr/>
          </p:nvSpPr>
          <p:spPr bwMode="auto">
            <a:xfrm>
              <a:off x="4945855" y="3871078"/>
              <a:ext cx="2007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1" name="Line 730"/>
            <p:cNvSpPr>
              <a:spLocks noChangeShapeType="1"/>
            </p:cNvSpPr>
            <p:nvPr/>
          </p:nvSpPr>
          <p:spPr bwMode="auto">
            <a:xfrm flipV="1">
              <a:off x="4945855" y="3871078"/>
              <a:ext cx="2007" cy="23907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2" name="Line 731"/>
            <p:cNvSpPr>
              <a:spLocks noChangeShapeType="1"/>
            </p:cNvSpPr>
            <p:nvPr/>
          </p:nvSpPr>
          <p:spPr bwMode="auto">
            <a:xfrm flipV="1">
              <a:off x="5174774" y="6241216"/>
              <a:ext cx="2007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3" name="Line 732"/>
            <p:cNvSpPr>
              <a:spLocks noChangeShapeType="1"/>
            </p:cNvSpPr>
            <p:nvPr/>
          </p:nvSpPr>
          <p:spPr bwMode="auto">
            <a:xfrm>
              <a:off x="5174774" y="3871078"/>
              <a:ext cx="2007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4" name="Line 733"/>
            <p:cNvSpPr>
              <a:spLocks noChangeShapeType="1"/>
            </p:cNvSpPr>
            <p:nvPr/>
          </p:nvSpPr>
          <p:spPr bwMode="auto">
            <a:xfrm flipV="1">
              <a:off x="5174774" y="3871078"/>
              <a:ext cx="2007" cy="23907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5" name="Line 734"/>
            <p:cNvSpPr>
              <a:spLocks noChangeShapeType="1"/>
            </p:cNvSpPr>
            <p:nvPr/>
          </p:nvSpPr>
          <p:spPr bwMode="auto">
            <a:xfrm flipV="1">
              <a:off x="5333412" y="6241216"/>
              <a:ext cx="2007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6" name="Line 735"/>
            <p:cNvSpPr>
              <a:spLocks noChangeShapeType="1"/>
            </p:cNvSpPr>
            <p:nvPr/>
          </p:nvSpPr>
          <p:spPr bwMode="auto">
            <a:xfrm>
              <a:off x="5333412" y="3871078"/>
              <a:ext cx="2007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7" name="Line 736"/>
            <p:cNvSpPr>
              <a:spLocks noChangeShapeType="1"/>
            </p:cNvSpPr>
            <p:nvPr/>
          </p:nvSpPr>
          <p:spPr bwMode="auto">
            <a:xfrm flipV="1">
              <a:off x="5333412" y="3871078"/>
              <a:ext cx="2007" cy="23907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8" name="Line 737"/>
            <p:cNvSpPr>
              <a:spLocks noChangeShapeType="1"/>
            </p:cNvSpPr>
            <p:nvPr/>
          </p:nvSpPr>
          <p:spPr bwMode="auto">
            <a:xfrm flipV="1">
              <a:off x="5457912" y="6241216"/>
              <a:ext cx="2007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9" name="Line 738"/>
            <p:cNvSpPr>
              <a:spLocks noChangeShapeType="1"/>
            </p:cNvSpPr>
            <p:nvPr/>
          </p:nvSpPr>
          <p:spPr bwMode="auto">
            <a:xfrm>
              <a:off x="5457912" y="3871078"/>
              <a:ext cx="2007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0" name="Line 739"/>
            <p:cNvSpPr>
              <a:spLocks noChangeShapeType="1"/>
            </p:cNvSpPr>
            <p:nvPr/>
          </p:nvSpPr>
          <p:spPr bwMode="auto">
            <a:xfrm flipV="1">
              <a:off x="5457912" y="3871078"/>
              <a:ext cx="2007" cy="23907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1" name="Line 740"/>
            <p:cNvSpPr>
              <a:spLocks noChangeShapeType="1"/>
            </p:cNvSpPr>
            <p:nvPr/>
          </p:nvSpPr>
          <p:spPr bwMode="auto">
            <a:xfrm flipV="1">
              <a:off x="5554299" y="6241216"/>
              <a:ext cx="2007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2" name="Line 741"/>
            <p:cNvSpPr>
              <a:spLocks noChangeShapeType="1"/>
            </p:cNvSpPr>
            <p:nvPr/>
          </p:nvSpPr>
          <p:spPr bwMode="auto">
            <a:xfrm>
              <a:off x="5554299" y="3871078"/>
              <a:ext cx="2007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3" name="Line 742"/>
            <p:cNvSpPr>
              <a:spLocks noChangeShapeType="1"/>
            </p:cNvSpPr>
            <p:nvPr/>
          </p:nvSpPr>
          <p:spPr bwMode="auto">
            <a:xfrm flipV="1">
              <a:off x="5554299" y="3871078"/>
              <a:ext cx="2007" cy="23907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4" name="Line 743"/>
            <p:cNvSpPr>
              <a:spLocks noChangeShapeType="1"/>
            </p:cNvSpPr>
            <p:nvPr/>
          </p:nvSpPr>
          <p:spPr bwMode="auto">
            <a:xfrm flipV="1">
              <a:off x="5642654" y="6241216"/>
              <a:ext cx="2007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5" name="Line 744"/>
            <p:cNvSpPr>
              <a:spLocks noChangeShapeType="1"/>
            </p:cNvSpPr>
            <p:nvPr/>
          </p:nvSpPr>
          <p:spPr bwMode="auto">
            <a:xfrm>
              <a:off x="5642654" y="3871078"/>
              <a:ext cx="2007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6" name="Line 745"/>
            <p:cNvSpPr>
              <a:spLocks noChangeShapeType="1"/>
            </p:cNvSpPr>
            <p:nvPr/>
          </p:nvSpPr>
          <p:spPr bwMode="auto">
            <a:xfrm flipV="1">
              <a:off x="5642654" y="3871078"/>
              <a:ext cx="2007" cy="23907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7" name="Line 746"/>
            <p:cNvSpPr>
              <a:spLocks noChangeShapeType="1"/>
            </p:cNvSpPr>
            <p:nvPr/>
          </p:nvSpPr>
          <p:spPr bwMode="auto">
            <a:xfrm flipV="1">
              <a:off x="5714944" y="6241216"/>
              <a:ext cx="2007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8" name="Line 747"/>
            <p:cNvSpPr>
              <a:spLocks noChangeShapeType="1"/>
            </p:cNvSpPr>
            <p:nvPr/>
          </p:nvSpPr>
          <p:spPr bwMode="auto">
            <a:xfrm>
              <a:off x="5714944" y="3871078"/>
              <a:ext cx="2007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9" name="Line 748"/>
            <p:cNvSpPr>
              <a:spLocks noChangeShapeType="1"/>
            </p:cNvSpPr>
            <p:nvPr/>
          </p:nvSpPr>
          <p:spPr bwMode="auto">
            <a:xfrm flipV="1">
              <a:off x="5714944" y="3871078"/>
              <a:ext cx="2007" cy="23907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0" name="Line 749"/>
            <p:cNvSpPr>
              <a:spLocks noChangeShapeType="1"/>
            </p:cNvSpPr>
            <p:nvPr/>
          </p:nvSpPr>
          <p:spPr bwMode="auto">
            <a:xfrm flipV="1">
              <a:off x="5785226" y="6241216"/>
              <a:ext cx="2007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1" name="Line 750"/>
            <p:cNvSpPr>
              <a:spLocks noChangeShapeType="1"/>
            </p:cNvSpPr>
            <p:nvPr/>
          </p:nvSpPr>
          <p:spPr bwMode="auto">
            <a:xfrm>
              <a:off x="5785226" y="3871078"/>
              <a:ext cx="2007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2" name="Line 751"/>
            <p:cNvSpPr>
              <a:spLocks noChangeShapeType="1"/>
            </p:cNvSpPr>
            <p:nvPr/>
          </p:nvSpPr>
          <p:spPr bwMode="auto">
            <a:xfrm flipV="1">
              <a:off x="5785226" y="3871078"/>
              <a:ext cx="2007" cy="23907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3" name="Line 752"/>
            <p:cNvSpPr>
              <a:spLocks noChangeShapeType="1"/>
            </p:cNvSpPr>
            <p:nvPr/>
          </p:nvSpPr>
          <p:spPr bwMode="auto">
            <a:xfrm flipV="1">
              <a:off x="5837435" y="6241216"/>
              <a:ext cx="2007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4" name="Line 753"/>
            <p:cNvSpPr>
              <a:spLocks noChangeShapeType="1"/>
            </p:cNvSpPr>
            <p:nvPr/>
          </p:nvSpPr>
          <p:spPr bwMode="auto">
            <a:xfrm>
              <a:off x="5837435" y="3871078"/>
              <a:ext cx="2007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5" name="Line 754"/>
            <p:cNvSpPr>
              <a:spLocks noChangeShapeType="1"/>
            </p:cNvSpPr>
            <p:nvPr/>
          </p:nvSpPr>
          <p:spPr bwMode="auto">
            <a:xfrm flipV="1">
              <a:off x="5837435" y="3871078"/>
              <a:ext cx="2007" cy="23907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6" name="Line 755"/>
            <p:cNvSpPr>
              <a:spLocks noChangeShapeType="1"/>
            </p:cNvSpPr>
            <p:nvPr/>
          </p:nvSpPr>
          <p:spPr bwMode="auto">
            <a:xfrm flipV="1">
              <a:off x="5837435" y="6226928"/>
              <a:ext cx="2007" cy="34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7" name="Line 756"/>
            <p:cNvSpPr>
              <a:spLocks noChangeShapeType="1"/>
            </p:cNvSpPr>
            <p:nvPr/>
          </p:nvSpPr>
          <p:spPr bwMode="auto">
            <a:xfrm>
              <a:off x="5837435" y="3871078"/>
              <a:ext cx="2007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8" name="Rectangle 757"/>
            <p:cNvSpPr>
              <a:spLocks noChangeArrowheads="1"/>
            </p:cNvSpPr>
            <p:nvPr/>
          </p:nvSpPr>
          <p:spPr bwMode="auto">
            <a:xfrm>
              <a:off x="5741048" y="6317416"/>
              <a:ext cx="212855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9" name="Rectangle 758"/>
            <p:cNvSpPr>
              <a:spLocks noChangeArrowheads="1"/>
            </p:cNvSpPr>
            <p:nvPr/>
          </p:nvSpPr>
          <p:spPr bwMode="auto">
            <a:xfrm>
              <a:off x="5863541" y="6282491"/>
              <a:ext cx="106427" cy="84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-1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0" name="Line 759"/>
            <p:cNvSpPr>
              <a:spLocks noChangeShapeType="1"/>
            </p:cNvSpPr>
            <p:nvPr/>
          </p:nvSpPr>
          <p:spPr bwMode="auto">
            <a:xfrm flipV="1">
              <a:off x="6226999" y="6241216"/>
              <a:ext cx="2007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1" name="Line 760"/>
            <p:cNvSpPr>
              <a:spLocks noChangeShapeType="1"/>
            </p:cNvSpPr>
            <p:nvPr/>
          </p:nvSpPr>
          <p:spPr bwMode="auto">
            <a:xfrm>
              <a:off x="6226999" y="3871078"/>
              <a:ext cx="2007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2" name="Line 761"/>
            <p:cNvSpPr>
              <a:spLocks noChangeShapeType="1"/>
            </p:cNvSpPr>
            <p:nvPr/>
          </p:nvSpPr>
          <p:spPr bwMode="auto">
            <a:xfrm flipV="1">
              <a:off x="6226999" y="3871078"/>
              <a:ext cx="2007" cy="23907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3" name="Line 762"/>
            <p:cNvSpPr>
              <a:spLocks noChangeShapeType="1"/>
            </p:cNvSpPr>
            <p:nvPr/>
          </p:nvSpPr>
          <p:spPr bwMode="auto">
            <a:xfrm flipV="1">
              <a:off x="6447886" y="6241216"/>
              <a:ext cx="2007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4" name="Line 763"/>
            <p:cNvSpPr>
              <a:spLocks noChangeShapeType="1"/>
            </p:cNvSpPr>
            <p:nvPr/>
          </p:nvSpPr>
          <p:spPr bwMode="auto">
            <a:xfrm>
              <a:off x="6447886" y="3871078"/>
              <a:ext cx="2007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5" name="Line 764"/>
            <p:cNvSpPr>
              <a:spLocks noChangeShapeType="1"/>
            </p:cNvSpPr>
            <p:nvPr/>
          </p:nvSpPr>
          <p:spPr bwMode="auto">
            <a:xfrm flipV="1">
              <a:off x="6447886" y="3871078"/>
              <a:ext cx="2007" cy="23907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6" name="Line 765"/>
            <p:cNvSpPr>
              <a:spLocks noChangeShapeType="1"/>
            </p:cNvSpPr>
            <p:nvPr/>
          </p:nvSpPr>
          <p:spPr bwMode="auto">
            <a:xfrm flipV="1">
              <a:off x="6606524" y="6241216"/>
              <a:ext cx="2007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7" name="Line 766"/>
            <p:cNvSpPr>
              <a:spLocks noChangeShapeType="1"/>
            </p:cNvSpPr>
            <p:nvPr/>
          </p:nvSpPr>
          <p:spPr bwMode="auto">
            <a:xfrm>
              <a:off x="6606524" y="3871078"/>
              <a:ext cx="2007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8" name="Line 767"/>
            <p:cNvSpPr>
              <a:spLocks noChangeShapeType="1"/>
            </p:cNvSpPr>
            <p:nvPr/>
          </p:nvSpPr>
          <p:spPr bwMode="auto">
            <a:xfrm flipV="1">
              <a:off x="6606524" y="3871078"/>
              <a:ext cx="2007" cy="23907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9" name="Line 768"/>
            <p:cNvSpPr>
              <a:spLocks noChangeShapeType="1"/>
            </p:cNvSpPr>
            <p:nvPr/>
          </p:nvSpPr>
          <p:spPr bwMode="auto">
            <a:xfrm flipV="1">
              <a:off x="6731024" y="6241216"/>
              <a:ext cx="2007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0" name="Line 769"/>
            <p:cNvSpPr>
              <a:spLocks noChangeShapeType="1"/>
            </p:cNvSpPr>
            <p:nvPr/>
          </p:nvSpPr>
          <p:spPr bwMode="auto">
            <a:xfrm>
              <a:off x="6731024" y="3871078"/>
              <a:ext cx="2007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1" name="Line 770"/>
            <p:cNvSpPr>
              <a:spLocks noChangeShapeType="1"/>
            </p:cNvSpPr>
            <p:nvPr/>
          </p:nvSpPr>
          <p:spPr bwMode="auto">
            <a:xfrm flipV="1">
              <a:off x="6731024" y="3871078"/>
              <a:ext cx="2007" cy="23907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2" name="Line 771"/>
            <p:cNvSpPr>
              <a:spLocks noChangeShapeType="1"/>
            </p:cNvSpPr>
            <p:nvPr/>
          </p:nvSpPr>
          <p:spPr bwMode="auto">
            <a:xfrm flipV="1">
              <a:off x="6837451" y="6241216"/>
              <a:ext cx="2007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3" name="Line 772"/>
            <p:cNvSpPr>
              <a:spLocks noChangeShapeType="1"/>
            </p:cNvSpPr>
            <p:nvPr/>
          </p:nvSpPr>
          <p:spPr bwMode="auto">
            <a:xfrm>
              <a:off x="6837451" y="3871078"/>
              <a:ext cx="2007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4" name="Line 773"/>
            <p:cNvSpPr>
              <a:spLocks noChangeShapeType="1"/>
            </p:cNvSpPr>
            <p:nvPr/>
          </p:nvSpPr>
          <p:spPr bwMode="auto">
            <a:xfrm flipV="1">
              <a:off x="6837451" y="3871078"/>
              <a:ext cx="2007" cy="23907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5" name="Line 774"/>
            <p:cNvSpPr>
              <a:spLocks noChangeShapeType="1"/>
            </p:cNvSpPr>
            <p:nvPr/>
          </p:nvSpPr>
          <p:spPr bwMode="auto">
            <a:xfrm flipV="1">
              <a:off x="6915766" y="6241216"/>
              <a:ext cx="2007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6" name="Line 775"/>
            <p:cNvSpPr>
              <a:spLocks noChangeShapeType="1"/>
            </p:cNvSpPr>
            <p:nvPr/>
          </p:nvSpPr>
          <p:spPr bwMode="auto">
            <a:xfrm>
              <a:off x="6915766" y="3871078"/>
              <a:ext cx="2007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7" name="Line 776"/>
            <p:cNvSpPr>
              <a:spLocks noChangeShapeType="1"/>
            </p:cNvSpPr>
            <p:nvPr/>
          </p:nvSpPr>
          <p:spPr bwMode="auto">
            <a:xfrm flipV="1">
              <a:off x="6915766" y="3871078"/>
              <a:ext cx="2007" cy="23907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8" name="Line 777"/>
            <p:cNvSpPr>
              <a:spLocks noChangeShapeType="1"/>
            </p:cNvSpPr>
            <p:nvPr/>
          </p:nvSpPr>
          <p:spPr bwMode="auto">
            <a:xfrm flipV="1">
              <a:off x="6996088" y="6241216"/>
              <a:ext cx="2007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9" name="Line 778"/>
            <p:cNvSpPr>
              <a:spLocks noChangeShapeType="1"/>
            </p:cNvSpPr>
            <p:nvPr/>
          </p:nvSpPr>
          <p:spPr bwMode="auto">
            <a:xfrm>
              <a:off x="6996088" y="3871078"/>
              <a:ext cx="2007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0" name="Line 779"/>
            <p:cNvSpPr>
              <a:spLocks noChangeShapeType="1"/>
            </p:cNvSpPr>
            <p:nvPr/>
          </p:nvSpPr>
          <p:spPr bwMode="auto">
            <a:xfrm flipV="1">
              <a:off x="6996088" y="3871078"/>
              <a:ext cx="2007" cy="23907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1" name="Line 780"/>
            <p:cNvSpPr>
              <a:spLocks noChangeShapeType="1"/>
            </p:cNvSpPr>
            <p:nvPr/>
          </p:nvSpPr>
          <p:spPr bwMode="auto">
            <a:xfrm flipV="1">
              <a:off x="7058338" y="6241216"/>
              <a:ext cx="2007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2" name="Line 781"/>
            <p:cNvSpPr>
              <a:spLocks noChangeShapeType="1"/>
            </p:cNvSpPr>
            <p:nvPr/>
          </p:nvSpPr>
          <p:spPr bwMode="auto">
            <a:xfrm>
              <a:off x="7058338" y="3871078"/>
              <a:ext cx="2007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3" name="Line 782"/>
            <p:cNvSpPr>
              <a:spLocks noChangeShapeType="1"/>
            </p:cNvSpPr>
            <p:nvPr/>
          </p:nvSpPr>
          <p:spPr bwMode="auto">
            <a:xfrm flipV="1">
              <a:off x="7058338" y="3871078"/>
              <a:ext cx="2007" cy="23907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4" name="Line 783"/>
            <p:cNvSpPr>
              <a:spLocks noChangeShapeType="1"/>
            </p:cNvSpPr>
            <p:nvPr/>
          </p:nvSpPr>
          <p:spPr bwMode="auto">
            <a:xfrm flipV="1">
              <a:off x="7118580" y="6241216"/>
              <a:ext cx="2007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5" name="Line 784"/>
            <p:cNvSpPr>
              <a:spLocks noChangeShapeType="1"/>
            </p:cNvSpPr>
            <p:nvPr/>
          </p:nvSpPr>
          <p:spPr bwMode="auto">
            <a:xfrm>
              <a:off x="7118580" y="3871078"/>
              <a:ext cx="2007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6" name="Line 785"/>
            <p:cNvSpPr>
              <a:spLocks noChangeShapeType="1"/>
            </p:cNvSpPr>
            <p:nvPr/>
          </p:nvSpPr>
          <p:spPr bwMode="auto">
            <a:xfrm flipV="1">
              <a:off x="7118580" y="3871078"/>
              <a:ext cx="2007" cy="23907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7" name="Line 786"/>
            <p:cNvSpPr>
              <a:spLocks noChangeShapeType="1"/>
            </p:cNvSpPr>
            <p:nvPr/>
          </p:nvSpPr>
          <p:spPr bwMode="auto">
            <a:xfrm flipV="1">
              <a:off x="7118580" y="6226928"/>
              <a:ext cx="2007" cy="34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8" name="Line 787"/>
            <p:cNvSpPr>
              <a:spLocks noChangeShapeType="1"/>
            </p:cNvSpPr>
            <p:nvPr/>
          </p:nvSpPr>
          <p:spPr bwMode="auto">
            <a:xfrm>
              <a:off x="7118580" y="3871078"/>
              <a:ext cx="2007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9" name="Rectangle 788"/>
            <p:cNvSpPr>
              <a:spLocks noChangeArrowheads="1"/>
            </p:cNvSpPr>
            <p:nvPr/>
          </p:nvSpPr>
          <p:spPr bwMode="auto">
            <a:xfrm>
              <a:off x="7040266" y="6317416"/>
              <a:ext cx="212855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0" name="Rectangle 789"/>
            <p:cNvSpPr>
              <a:spLocks noChangeArrowheads="1"/>
            </p:cNvSpPr>
            <p:nvPr/>
          </p:nvSpPr>
          <p:spPr bwMode="auto">
            <a:xfrm>
              <a:off x="7162757" y="6282491"/>
              <a:ext cx="80323" cy="84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1" name="Line 790"/>
            <p:cNvSpPr>
              <a:spLocks noChangeShapeType="1"/>
            </p:cNvSpPr>
            <p:nvPr/>
          </p:nvSpPr>
          <p:spPr bwMode="auto">
            <a:xfrm flipV="1">
              <a:off x="7500112" y="6241216"/>
              <a:ext cx="2007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2" name="Line 791"/>
            <p:cNvSpPr>
              <a:spLocks noChangeShapeType="1"/>
            </p:cNvSpPr>
            <p:nvPr/>
          </p:nvSpPr>
          <p:spPr bwMode="auto">
            <a:xfrm>
              <a:off x="7500112" y="3871078"/>
              <a:ext cx="2007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3" name="Line 792"/>
            <p:cNvSpPr>
              <a:spLocks noChangeShapeType="1"/>
            </p:cNvSpPr>
            <p:nvPr/>
          </p:nvSpPr>
          <p:spPr bwMode="auto">
            <a:xfrm flipV="1">
              <a:off x="7500112" y="3871078"/>
              <a:ext cx="2007" cy="23907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4" name="Line 793"/>
            <p:cNvSpPr>
              <a:spLocks noChangeShapeType="1"/>
            </p:cNvSpPr>
            <p:nvPr/>
          </p:nvSpPr>
          <p:spPr bwMode="auto">
            <a:xfrm flipV="1">
              <a:off x="7729031" y="6241216"/>
              <a:ext cx="2007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5" name="Line 794"/>
            <p:cNvSpPr>
              <a:spLocks noChangeShapeType="1"/>
            </p:cNvSpPr>
            <p:nvPr/>
          </p:nvSpPr>
          <p:spPr bwMode="auto">
            <a:xfrm>
              <a:off x="7729031" y="3871078"/>
              <a:ext cx="2007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6" name="Line 795"/>
            <p:cNvSpPr>
              <a:spLocks noChangeShapeType="1"/>
            </p:cNvSpPr>
            <p:nvPr/>
          </p:nvSpPr>
          <p:spPr bwMode="auto">
            <a:xfrm flipV="1">
              <a:off x="7729031" y="3871078"/>
              <a:ext cx="2007" cy="23907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7" name="Line 796"/>
            <p:cNvSpPr>
              <a:spLocks noChangeShapeType="1"/>
            </p:cNvSpPr>
            <p:nvPr/>
          </p:nvSpPr>
          <p:spPr bwMode="auto">
            <a:xfrm flipV="1">
              <a:off x="7887669" y="6241216"/>
              <a:ext cx="2007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8" name="Line 797"/>
            <p:cNvSpPr>
              <a:spLocks noChangeShapeType="1"/>
            </p:cNvSpPr>
            <p:nvPr/>
          </p:nvSpPr>
          <p:spPr bwMode="auto">
            <a:xfrm>
              <a:off x="7887669" y="3871078"/>
              <a:ext cx="2007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9" name="Line 798"/>
            <p:cNvSpPr>
              <a:spLocks noChangeShapeType="1"/>
            </p:cNvSpPr>
            <p:nvPr/>
          </p:nvSpPr>
          <p:spPr bwMode="auto">
            <a:xfrm flipV="1">
              <a:off x="7887669" y="3871078"/>
              <a:ext cx="2007" cy="23907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0" name="Line 799"/>
            <p:cNvSpPr>
              <a:spLocks noChangeShapeType="1"/>
            </p:cNvSpPr>
            <p:nvPr/>
          </p:nvSpPr>
          <p:spPr bwMode="auto">
            <a:xfrm flipV="1">
              <a:off x="8012169" y="6241216"/>
              <a:ext cx="2007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1" name="Line 800"/>
            <p:cNvSpPr>
              <a:spLocks noChangeShapeType="1"/>
            </p:cNvSpPr>
            <p:nvPr/>
          </p:nvSpPr>
          <p:spPr bwMode="auto">
            <a:xfrm>
              <a:off x="8012169" y="3871078"/>
              <a:ext cx="2007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2" name="Line 801"/>
            <p:cNvSpPr>
              <a:spLocks noChangeShapeType="1"/>
            </p:cNvSpPr>
            <p:nvPr/>
          </p:nvSpPr>
          <p:spPr bwMode="auto">
            <a:xfrm flipV="1">
              <a:off x="8012169" y="3871078"/>
              <a:ext cx="2007" cy="23907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3" name="Line 802"/>
            <p:cNvSpPr>
              <a:spLocks noChangeShapeType="1"/>
            </p:cNvSpPr>
            <p:nvPr/>
          </p:nvSpPr>
          <p:spPr bwMode="auto">
            <a:xfrm flipV="1">
              <a:off x="8108556" y="6241216"/>
              <a:ext cx="2007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4" name="Line 803"/>
            <p:cNvSpPr>
              <a:spLocks noChangeShapeType="1"/>
            </p:cNvSpPr>
            <p:nvPr/>
          </p:nvSpPr>
          <p:spPr bwMode="auto">
            <a:xfrm>
              <a:off x="8108556" y="3871078"/>
              <a:ext cx="2007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5" name="Line 804"/>
            <p:cNvSpPr>
              <a:spLocks noChangeShapeType="1"/>
            </p:cNvSpPr>
            <p:nvPr/>
          </p:nvSpPr>
          <p:spPr bwMode="auto">
            <a:xfrm flipV="1">
              <a:off x="8108556" y="3871078"/>
              <a:ext cx="2007" cy="23907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6" name="Line 805"/>
            <p:cNvSpPr>
              <a:spLocks noChangeShapeType="1"/>
            </p:cNvSpPr>
            <p:nvPr/>
          </p:nvSpPr>
          <p:spPr bwMode="auto">
            <a:xfrm flipV="1">
              <a:off x="8196910" y="6241216"/>
              <a:ext cx="2007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7" name="Line 806"/>
            <p:cNvSpPr>
              <a:spLocks noChangeShapeType="1"/>
            </p:cNvSpPr>
            <p:nvPr/>
          </p:nvSpPr>
          <p:spPr bwMode="auto">
            <a:xfrm>
              <a:off x="8196910" y="3871078"/>
              <a:ext cx="2007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8" name="Line 807"/>
            <p:cNvSpPr>
              <a:spLocks noChangeShapeType="1"/>
            </p:cNvSpPr>
            <p:nvPr/>
          </p:nvSpPr>
          <p:spPr bwMode="auto">
            <a:xfrm flipV="1">
              <a:off x="8196910" y="3871078"/>
              <a:ext cx="2007" cy="23907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9" name="Line 808"/>
            <p:cNvSpPr>
              <a:spLocks noChangeShapeType="1"/>
            </p:cNvSpPr>
            <p:nvPr/>
          </p:nvSpPr>
          <p:spPr bwMode="auto">
            <a:xfrm flipV="1">
              <a:off x="8269201" y="6241216"/>
              <a:ext cx="2007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0" name="Line 809"/>
            <p:cNvSpPr>
              <a:spLocks noChangeShapeType="1"/>
            </p:cNvSpPr>
            <p:nvPr/>
          </p:nvSpPr>
          <p:spPr bwMode="auto">
            <a:xfrm>
              <a:off x="8269201" y="3871078"/>
              <a:ext cx="2007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1" name="Line 810"/>
            <p:cNvSpPr>
              <a:spLocks noChangeShapeType="1"/>
            </p:cNvSpPr>
            <p:nvPr/>
          </p:nvSpPr>
          <p:spPr bwMode="auto">
            <a:xfrm flipV="1">
              <a:off x="8269201" y="3871078"/>
              <a:ext cx="2007" cy="23907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2" name="Line 811"/>
            <p:cNvSpPr>
              <a:spLocks noChangeShapeType="1"/>
            </p:cNvSpPr>
            <p:nvPr/>
          </p:nvSpPr>
          <p:spPr bwMode="auto">
            <a:xfrm flipV="1">
              <a:off x="8339482" y="6241216"/>
              <a:ext cx="2007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3" name="Line 812"/>
            <p:cNvSpPr>
              <a:spLocks noChangeShapeType="1"/>
            </p:cNvSpPr>
            <p:nvPr/>
          </p:nvSpPr>
          <p:spPr bwMode="auto">
            <a:xfrm>
              <a:off x="8339482" y="3871078"/>
              <a:ext cx="2007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4" name="Line 813"/>
            <p:cNvSpPr>
              <a:spLocks noChangeShapeType="1"/>
            </p:cNvSpPr>
            <p:nvPr/>
          </p:nvSpPr>
          <p:spPr bwMode="auto">
            <a:xfrm flipV="1">
              <a:off x="8339482" y="3871078"/>
              <a:ext cx="2007" cy="23907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5" name="Line 814"/>
            <p:cNvSpPr>
              <a:spLocks noChangeShapeType="1"/>
            </p:cNvSpPr>
            <p:nvPr/>
          </p:nvSpPr>
          <p:spPr bwMode="auto">
            <a:xfrm flipV="1">
              <a:off x="8401733" y="6241216"/>
              <a:ext cx="2007" cy="206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6" name="Line 815"/>
            <p:cNvSpPr>
              <a:spLocks noChangeShapeType="1"/>
            </p:cNvSpPr>
            <p:nvPr/>
          </p:nvSpPr>
          <p:spPr bwMode="auto">
            <a:xfrm>
              <a:off x="8401733" y="3871078"/>
              <a:ext cx="2007" cy="142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7" name="Line 816"/>
            <p:cNvSpPr>
              <a:spLocks noChangeShapeType="1"/>
            </p:cNvSpPr>
            <p:nvPr/>
          </p:nvSpPr>
          <p:spPr bwMode="auto">
            <a:xfrm flipV="1">
              <a:off x="8401733" y="3871078"/>
              <a:ext cx="2007" cy="23907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8" name="Line 817"/>
            <p:cNvSpPr>
              <a:spLocks noChangeShapeType="1"/>
            </p:cNvSpPr>
            <p:nvPr/>
          </p:nvSpPr>
          <p:spPr bwMode="auto">
            <a:xfrm flipV="1">
              <a:off x="8401733" y="6226928"/>
              <a:ext cx="2007" cy="349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9" name="Line 818"/>
            <p:cNvSpPr>
              <a:spLocks noChangeShapeType="1"/>
            </p:cNvSpPr>
            <p:nvPr/>
          </p:nvSpPr>
          <p:spPr bwMode="auto">
            <a:xfrm>
              <a:off x="8401733" y="3871078"/>
              <a:ext cx="2007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0" name="Rectangle 819"/>
            <p:cNvSpPr>
              <a:spLocks noChangeArrowheads="1"/>
            </p:cNvSpPr>
            <p:nvPr/>
          </p:nvSpPr>
          <p:spPr bwMode="auto">
            <a:xfrm>
              <a:off x="8321410" y="6317416"/>
              <a:ext cx="212855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1" name="Rectangle 820"/>
            <p:cNvSpPr>
              <a:spLocks noChangeArrowheads="1"/>
            </p:cNvSpPr>
            <p:nvPr/>
          </p:nvSpPr>
          <p:spPr bwMode="auto">
            <a:xfrm>
              <a:off x="8445910" y="6282491"/>
              <a:ext cx="80323" cy="84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2" name="Line 821"/>
            <p:cNvSpPr>
              <a:spLocks noChangeShapeType="1"/>
            </p:cNvSpPr>
            <p:nvPr/>
          </p:nvSpPr>
          <p:spPr bwMode="auto">
            <a:xfrm>
              <a:off x="4564323" y="6261853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3" name="Line 822"/>
            <p:cNvSpPr>
              <a:spLocks noChangeShapeType="1"/>
            </p:cNvSpPr>
            <p:nvPr/>
          </p:nvSpPr>
          <p:spPr bwMode="auto">
            <a:xfrm flipH="1">
              <a:off x="8375627" y="6261853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4" name="Line 823"/>
            <p:cNvSpPr>
              <a:spLocks noChangeShapeType="1"/>
            </p:cNvSpPr>
            <p:nvPr/>
          </p:nvSpPr>
          <p:spPr bwMode="auto">
            <a:xfrm>
              <a:off x="4564323" y="6261853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5" name="Line 824"/>
            <p:cNvSpPr>
              <a:spLocks noChangeShapeType="1"/>
            </p:cNvSpPr>
            <p:nvPr/>
          </p:nvSpPr>
          <p:spPr bwMode="auto">
            <a:xfrm>
              <a:off x="4564323" y="6261853"/>
              <a:ext cx="3614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6" name="Line 825"/>
            <p:cNvSpPr>
              <a:spLocks noChangeShapeType="1"/>
            </p:cNvSpPr>
            <p:nvPr/>
          </p:nvSpPr>
          <p:spPr bwMode="auto">
            <a:xfrm flipH="1">
              <a:off x="8357555" y="6261853"/>
              <a:ext cx="4417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7" name="Rectangle 826"/>
            <p:cNvSpPr>
              <a:spLocks noChangeArrowheads="1"/>
            </p:cNvSpPr>
            <p:nvPr/>
          </p:nvSpPr>
          <p:spPr bwMode="auto">
            <a:xfrm>
              <a:off x="4361509" y="6206291"/>
              <a:ext cx="212855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8" name="Rectangle 827"/>
            <p:cNvSpPr>
              <a:spLocks noChangeArrowheads="1"/>
            </p:cNvSpPr>
            <p:nvPr/>
          </p:nvSpPr>
          <p:spPr bwMode="auto">
            <a:xfrm>
              <a:off x="4486009" y="6171366"/>
              <a:ext cx="80323" cy="84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3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9" name="Line 828"/>
            <p:cNvSpPr>
              <a:spLocks noChangeShapeType="1"/>
            </p:cNvSpPr>
            <p:nvPr/>
          </p:nvSpPr>
          <p:spPr bwMode="auto">
            <a:xfrm>
              <a:off x="4564323" y="6136441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0" name="Line 829"/>
            <p:cNvSpPr>
              <a:spLocks noChangeShapeType="1"/>
            </p:cNvSpPr>
            <p:nvPr/>
          </p:nvSpPr>
          <p:spPr bwMode="auto">
            <a:xfrm flipH="1">
              <a:off x="8375627" y="6136441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1" name="Line 830"/>
            <p:cNvSpPr>
              <a:spLocks noChangeShapeType="1"/>
            </p:cNvSpPr>
            <p:nvPr/>
          </p:nvSpPr>
          <p:spPr bwMode="auto">
            <a:xfrm>
              <a:off x="4564323" y="6136441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2" name="Line 831"/>
            <p:cNvSpPr>
              <a:spLocks noChangeShapeType="1"/>
            </p:cNvSpPr>
            <p:nvPr/>
          </p:nvSpPr>
          <p:spPr bwMode="auto">
            <a:xfrm>
              <a:off x="4564323" y="6066591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3" name="Line 832"/>
            <p:cNvSpPr>
              <a:spLocks noChangeShapeType="1"/>
            </p:cNvSpPr>
            <p:nvPr/>
          </p:nvSpPr>
          <p:spPr bwMode="auto">
            <a:xfrm flipH="1">
              <a:off x="8375627" y="6066591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4" name="Line 833"/>
            <p:cNvSpPr>
              <a:spLocks noChangeShapeType="1"/>
            </p:cNvSpPr>
            <p:nvPr/>
          </p:nvSpPr>
          <p:spPr bwMode="auto">
            <a:xfrm>
              <a:off x="4564323" y="6066591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5" name="Line 834"/>
            <p:cNvSpPr>
              <a:spLocks noChangeShapeType="1"/>
            </p:cNvSpPr>
            <p:nvPr/>
          </p:nvSpPr>
          <p:spPr bwMode="auto">
            <a:xfrm>
              <a:off x="4564323" y="6017378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6" name="Line 835"/>
            <p:cNvSpPr>
              <a:spLocks noChangeShapeType="1"/>
            </p:cNvSpPr>
            <p:nvPr/>
          </p:nvSpPr>
          <p:spPr bwMode="auto">
            <a:xfrm flipH="1">
              <a:off x="8375627" y="6017378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7" name="Line 836"/>
            <p:cNvSpPr>
              <a:spLocks noChangeShapeType="1"/>
            </p:cNvSpPr>
            <p:nvPr/>
          </p:nvSpPr>
          <p:spPr bwMode="auto">
            <a:xfrm>
              <a:off x="4564323" y="6017378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8" name="Line 837"/>
            <p:cNvSpPr>
              <a:spLocks noChangeShapeType="1"/>
            </p:cNvSpPr>
            <p:nvPr/>
          </p:nvSpPr>
          <p:spPr bwMode="auto">
            <a:xfrm>
              <a:off x="4564323" y="5982453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9" name="Line 838"/>
            <p:cNvSpPr>
              <a:spLocks noChangeShapeType="1"/>
            </p:cNvSpPr>
            <p:nvPr/>
          </p:nvSpPr>
          <p:spPr bwMode="auto">
            <a:xfrm flipH="1">
              <a:off x="8375627" y="5982453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0" name="Line 839"/>
            <p:cNvSpPr>
              <a:spLocks noChangeShapeType="1"/>
            </p:cNvSpPr>
            <p:nvPr/>
          </p:nvSpPr>
          <p:spPr bwMode="auto">
            <a:xfrm>
              <a:off x="4564323" y="5982453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1" name="Line 840"/>
            <p:cNvSpPr>
              <a:spLocks noChangeShapeType="1"/>
            </p:cNvSpPr>
            <p:nvPr/>
          </p:nvSpPr>
          <p:spPr bwMode="auto">
            <a:xfrm>
              <a:off x="4564323" y="5947528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2" name="Line 841"/>
            <p:cNvSpPr>
              <a:spLocks noChangeShapeType="1"/>
            </p:cNvSpPr>
            <p:nvPr/>
          </p:nvSpPr>
          <p:spPr bwMode="auto">
            <a:xfrm flipH="1">
              <a:off x="8375627" y="5947528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3" name="Line 842"/>
            <p:cNvSpPr>
              <a:spLocks noChangeShapeType="1"/>
            </p:cNvSpPr>
            <p:nvPr/>
          </p:nvSpPr>
          <p:spPr bwMode="auto">
            <a:xfrm>
              <a:off x="4564323" y="5947528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4" name="Line 843"/>
            <p:cNvSpPr>
              <a:spLocks noChangeShapeType="1"/>
            </p:cNvSpPr>
            <p:nvPr/>
          </p:nvSpPr>
          <p:spPr bwMode="auto">
            <a:xfrm>
              <a:off x="4564323" y="5918953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5" name="Line 844"/>
            <p:cNvSpPr>
              <a:spLocks noChangeShapeType="1"/>
            </p:cNvSpPr>
            <p:nvPr/>
          </p:nvSpPr>
          <p:spPr bwMode="auto">
            <a:xfrm flipH="1">
              <a:off x="8375627" y="5918953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6" name="Line 845"/>
            <p:cNvSpPr>
              <a:spLocks noChangeShapeType="1"/>
            </p:cNvSpPr>
            <p:nvPr/>
          </p:nvSpPr>
          <p:spPr bwMode="auto">
            <a:xfrm>
              <a:off x="4564323" y="5918953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7" name="Line 846"/>
            <p:cNvSpPr>
              <a:spLocks noChangeShapeType="1"/>
            </p:cNvSpPr>
            <p:nvPr/>
          </p:nvSpPr>
          <p:spPr bwMode="auto">
            <a:xfrm>
              <a:off x="4564323" y="5898316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8" name="Line 847"/>
            <p:cNvSpPr>
              <a:spLocks noChangeShapeType="1"/>
            </p:cNvSpPr>
            <p:nvPr/>
          </p:nvSpPr>
          <p:spPr bwMode="auto">
            <a:xfrm flipH="1">
              <a:off x="8375627" y="5898316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9" name="Line 848"/>
            <p:cNvSpPr>
              <a:spLocks noChangeShapeType="1"/>
            </p:cNvSpPr>
            <p:nvPr/>
          </p:nvSpPr>
          <p:spPr bwMode="auto">
            <a:xfrm>
              <a:off x="4564323" y="5898316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0" name="Line 849"/>
            <p:cNvSpPr>
              <a:spLocks noChangeShapeType="1"/>
            </p:cNvSpPr>
            <p:nvPr/>
          </p:nvSpPr>
          <p:spPr bwMode="auto">
            <a:xfrm>
              <a:off x="4564323" y="5877678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1" name="Line 850"/>
            <p:cNvSpPr>
              <a:spLocks noChangeShapeType="1"/>
            </p:cNvSpPr>
            <p:nvPr/>
          </p:nvSpPr>
          <p:spPr bwMode="auto">
            <a:xfrm flipH="1">
              <a:off x="8375627" y="5877678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2" name="Line 851"/>
            <p:cNvSpPr>
              <a:spLocks noChangeShapeType="1"/>
            </p:cNvSpPr>
            <p:nvPr/>
          </p:nvSpPr>
          <p:spPr bwMode="auto">
            <a:xfrm>
              <a:off x="4564323" y="5877678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3" name="Line 852"/>
            <p:cNvSpPr>
              <a:spLocks noChangeShapeType="1"/>
            </p:cNvSpPr>
            <p:nvPr/>
          </p:nvSpPr>
          <p:spPr bwMode="auto">
            <a:xfrm>
              <a:off x="4564323" y="5863391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4" name="Line 853"/>
            <p:cNvSpPr>
              <a:spLocks noChangeShapeType="1"/>
            </p:cNvSpPr>
            <p:nvPr/>
          </p:nvSpPr>
          <p:spPr bwMode="auto">
            <a:xfrm flipH="1">
              <a:off x="8375627" y="5863391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5" name="Line 854"/>
            <p:cNvSpPr>
              <a:spLocks noChangeShapeType="1"/>
            </p:cNvSpPr>
            <p:nvPr/>
          </p:nvSpPr>
          <p:spPr bwMode="auto">
            <a:xfrm>
              <a:off x="4564323" y="5863391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6" name="Line 855"/>
            <p:cNvSpPr>
              <a:spLocks noChangeShapeType="1"/>
            </p:cNvSpPr>
            <p:nvPr/>
          </p:nvSpPr>
          <p:spPr bwMode="auto">
            <a:xfrm>
              <a:off x="4564323" y="5863391"/>
              <a:ext cx="3614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7" name="Line 856"/>
            <p:cNvSpPr>
              <a:spLocks noChangeShapeType="1"/>
            </p:cNvSpPr>
            <p:nvPr/>
          </p:nvSpPr>
          <p:spPr bwMode="auto">
            <a:xfrm flipH="1">
              <a:off x="8357555" y="5863391"/>
              <a:ext cx="4417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8" name="Rectangle 857"/>
            <p:cNvSpPr>
              <a:spLocks noChangeArrowheads="1"/>
            </p:cNvSpPr>
            <p:nvPr/>
          </p:nvSpPr>
          <p:spPr bwMode="auto">
            <a:xfrm>
              <a:off x="4361509" y="5807828"/>
              <a:ext cx="212855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9" name="Rectangle 858"/>
            <p:cNvSpPr>
              <a:spLocks noChangeArrowheads="1"/>
            </p:cNvSpPr>
            <p:nvPr/>
          </p:nvSpPr>
          <p:spPr bwMode="auto">
            <a:xfrm>
              <a:off x="4486009" y="5772903"/>
              <a:ext cx="80323" cy="84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00" name="Line 859"/>
            <p:cNvSpPr>
              <a:spLocks noChangeShapeType="1"/>
            </p:cNvSpPr>
            <p:nvPr/>
          </p:nvSpPr>
          <p:spPr bwMode="auto">
            <a:xfrm>
              <a:off x="4564323" y="5737978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1" name="Line 860"/>
            <p:cNvSpPr>
              <a:spLocks noChangeShapeType="1"/>
            </p:cNvSpPr>
            <p:nvPr/>
          </p:nvSpPr>
          <p:spPr bwMode="auto">
            <a:xfrm flipH="1">
              <a:off x="8375627" y="5737978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2" name="Line 861"/>
            <p:cNvSpPr>
              <a:spLocks noChangeShapeType="1"/>
            </p:cNvSpPr>
            <p:nvPr/>
          </p:nvSpPr>
          <p:spPr bwMode="auto">
            <a:xfrm>
              <a:off x="4564323" y="5737978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3" name="Line 862"/>
            <p:cNvSpPr>
              <a:spLocks noChangeShapeType="1"/>
            </p:cNvSpPr>
            <p:nvPr/>
          </p:nvSpPr>
          <p:spPr bwMode="auto">
            <a:xfrm>
              <a:off x="4564323" y="5668128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4" name="Line 863"/>
            <p:cNvSpPr>
              <a:spLocks noChangeShapeType="1"/>
            </p:cNvSpPr>
            <p:nvPr/>
          </p:nvSpPr>
          <p:spPr bwMode="auto">
            <a:xfrm flipH="1">
              <a:off x="8375627" y="5668128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5" name="Line 864"/>
            <p:cNvSpPr>
              <a:spLocks noChangeShapeType="1"/>
            </p:cNvSpPr>
            <p:nvPr/>
          </p:nvSpPr>
          <p:spPr bwMode="auto">
            <a:xfrm>
              <a:off x="4564323" y="5668128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6" name="Line 865"/>
            <p:cNvSpPr>
              <a:spLocks noChangeShapeType="1"/>
            </p:cNvSpPr>
            <p:nvPr/>
          </p:nvSpPr>
          <p:spPr bwMode="auto">
            <a:xfrm>
              <a:off x="4564323" y="5618916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7" name="Line 866"/>
            <p:cNvSpPr>
              <a:spLocks noChangeShapeType="1"/>
            </p:cNvSpPr>
            <p:nvPr/>
          </p:nvSpPr>
          <p:spPr bwMode="auto">
            <a:xfrm flipH="1">
              <a:off x="8375627" y="5618916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8" name="Line 867"/>
            <p:cNvSpPr>
              <a:spLocks noChangeShapeType="1"/>
            </p:cNvSpPr>
            <p:nvPr/>
          </p:nvSpPr>
          <p:spPr bwMode="auto">
            <a:xfrm>
              <a:off x="4564323" y="5618916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9" name="Line 868"/>
            <p:cNvSpPr>
              <a:spLocks noChangeShapeType="1"/>
            </p:cNvSpPr>
            <p:nvPr/>
          </p:nvSpPr>
          <p:spPr bwMode="auto">
            <a:xfrm>
              <a:off x="4564323" y="5583991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0" name="Line 869"/>
            <p:cNvSpPr>
              <a:spLocks noChangeShapeType="1"/>
            </p:cNvSpPr>
            <p:nvPr/>
          </p:nvSpPr>
          <p:spPr bwMode="auto">
            <a:xfrm flipH="1">
              <a:off x="8375627" y="5583991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1" name="Line 870"/>
            <p:cNvSpPr>
              <a:spLocks noChangeShapeType="1"/>
            </p:cNvSpPr>
            <p:nvPr/>
          </p:nvSpPr>
          <p:spPr bwMode="auto">
            <a:xfrm>
              <a:off x="4564323" y="5583991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2" name="Line 871"/>
            <p:cNvSpPr>
              <a:spLocks noChangeShapeType="1"/>
            </p:cNvSpPr>
            <p:nvPr/>
          </p:nvSpPr>
          <p:spPr bwMode="auto">
            <a:xfrm>
              <a:off x="4564323" y="5549066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3" name="Line 872"/>
            <p:cNvSpPr>
              <a:spLocks noChangeShapeType="1"/>
            </p:cNvSpPr>
            <p:nvPr/>
          </p:nvSpPr>
          <p:spPr bwMode="auto">
            <a:xfrm flipH="1">
              <a:off x="8375627" y="5549066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4" name="Line 873"/>
            <p:cNvSpPr>
              <a:spLocks noChangeShapeType="1"/>
            </p:cNvSpPr>
            <p:nvPr/>
          </p:nvSpPr>
          <p:spPr bwMode="auto">
            <a:xfrm>
              <a:off x="4564323" y="5549066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5" name="Line 874"/>
            <p:cNvSpPr>
              <a:spLocks noChangeShapeType="1"/>
            </p:cNvSpPr>
            <p:nvPr/>
          </p:nvSpPr>
          <p:spPr bwMode="auto">
            <a:xfrm>
              <a:off x="4564323" y="5520491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6" name="Line 875"/>
            <p:cNvSpPr>
              <a:spLocks noChangeShapeType="1"/>
            </p:cNvSpPr>
            <p:nvPr/>
          </p:nvSpPr>
          <p:spPr bwMode="auto">
            <a:xfrm flipH="1">
              <a:off x="8375627" y="5520491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7" name="Line 876"/>
            <p:cNvSpPr>
              <a:spLocks noChangeShapeType="1"/>
            </p:cNvSpPr>
            <p:nvPr/>
          </p:nvSpPr>
          <p:spPr bwMode="auto">
            <a:xfrm>
              <a:off x="4564323" y="5520491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8" name="Line 877"/>
            <p:cNvSpPr>
              <a:spLocks noChangeShapeType="1"/>
            </p:cNvSpPr>
            <p:nvPr/>
          </p:nvSpPr>
          <p:spPr bwMode="auto">
            <a:xfrm>
              <a:off x="4564323" y="5499853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9" name="Line 878"/>
            <p:cNvSpPr>
              <a:spLocks noChangeShapeType="1"/>
            </p:cNvSpPr>
            <p:nvPr/>
          </p:nvSpPr>
          <p:spPr bwMode="auto">
            <a:xfrm flipH="1">
              <a:off x="8375627" y="5499853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0" name="Line 879"/>
            <p:cNvSpPr>
              <a:spLocks noChangeShapeType="1"/>
            </p:cNvSpPr>
            <p:nvPr/>
          </p:nvSpPr>
          <p:spPr bwMode="auto">
            <a:xfrm>
              <a:off x="4564323" y="5499853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1" name="Line 880"/>
            <p:cNvSpPr>
              <a:spLocks noChangeShapeType="1"/>
            </p:cNvSpPr>
            <p:nvPr/>
          </p:nvSpPr>
          <p:spPr bwMode="auto">
            <a:xfrm>
              <a:off x="4564323" y="5479216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2" name="Line 881"/>
            <p:cNvSpPr>
              <a:spLocks noChangeShapeType="1"/>
            </p:cNvSpPr>
            <p:nvPr/>
          </p:nvSpPr>
          <p:spPr bwMode="auto">
            <a:xfrm flipH="1">
              <a:off x="8375627" y="5479216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3" name="Line 882"/>
            <p:cNvSpPr>
              <a:spLocks noChangeShapeType="1"/>
            </p:cNvSpPr>
            <p:nvPr/>
          </p:nvSpPr>
          <p:spPr bwMode="auto">
            <a:xfrm>
              <a:off x="4564323" y="5479216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4" name="Line 883"/>
            <p:cNvSpPr>
              <a:spLocks noChangeShapeType="1"/>
            </p:cNvSpPr>
            <p:nvPr/>
          </p:nvSpPr>
          <p:spPr bwMode="auto">
            <a:xfrm>
              <a:off x="4564323" y="5464928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5" name="Line 884"/>
            <p:cNvSpPr>
              <a:spLocks noChangeShapeType="1"/>
            </p:cNvSpPr>
            <p:nvPr/>
          </p:nvSpPr>
          <p:spPr bwMode="auto">
            <a:xfrm flipH="1">
              <a:off x="8375627" y="5464928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6" name="Line 885"/>
            <p:cNvSpPr>
              <a:spLocks noChangeShapeType="1"/>
            </p:cNvSpPr>
            <p:nvPr/>
          </p:nvSpPr>
          <p:spPr bwMode="auto">
            <a:xfrm>
              <a:off x="4609899" y="5464928"/>
              <a:ext cx="3837409" cy="15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7" name="Line 886"/>
            <p:cNvSpPr>
              <a:spLocks noChangeShapeType="1"/>
            </p:cNvSpPr>
            <p:nvPr/>
          </p:nvSpPr>
          <p:spPr bwMode="auto">
            <a:xfrm>
              <a:off x="4564323" y="5464928"/>
              <a:ext cx="3614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8" name="Line 887"/>
            <p:cNvSpPr>
              <a:spLocks noChangeShapeType="1"/>
            </p:cNvSpPr>
            <p:nvPr/>
          </p:nvSpPr>
          <p:spPr bwMode="auto">
            <a:xfrm flipH="1">
              <a:off x="8357555" y="5464928"/>
              <a:ext cx="4417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9" name="Rectangle 888"/>
            <p:cNvSpPr>
              <a:spLocks noChangeArrowheads="1"/>
            </p:cNvSpPr>
            <p:nvPr/>
          </p:nvSpPr>
          <p:spPr bwMode="auto">
            <a:xfrm>
              <a:off x="4361509" y="5409366"/>
              <a:ext cx="212855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0" name="Rectangle 889"/>
            <p:cNvSpPr>
              <a:spLocks noChangeArrowheads="1"/>
            </p:cNvSpPr>
            <p:nvPr/>
          </p:nvSpPr>
          <p:spPr bwMode="auto">
            <a:xfrm>
              <a:off x="4486009" y="5374441"/>
              <a:ext cx="80323" cy="84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31" name="Line 890"/>
            <p:cNvSpPr>
              <a:spLocks noChangeShapeType="1"/>
            </p:cNvSpPr>
            <p:nvPr/>
          </p:nvSpPr>
          <p:spPr bwMode="auto">
            <a:xfrm>
              <a:off x="4564323" y="5339516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2" name="Line 891"/>
            <p:cNvSpPr>
              <a:spLocks noChangeShapeType="1"/>
            </p:cNvSpPr>
            <p:nvPr/>
          </p:nvSpPr>
          <p:spPr bwMode="auto">
            <a:xfrm flipH="1">
              <a:off x="8375627" y="5339516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3" name="Line 892"/>
            <p:cNvSpPr>
              <a:spLocks noChangeShapeType="1"/>
            </p:cNvSpPr>
            <p:nvPr/>
          </p:nvSpPr>
          <p:spPr bwMode="auto">
            <a:xfrm>
              <a:off x="4564323" y="5339516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4" name="Line 893"/>
            <p:cNvSpPr>
              <a:spLocks noChangeShapeType="1"/>
            </p:cNvSpPr>
            <p:nvPr/>
          </p:nvSpPr>
          <p:spPr bwMode="auto">
            <a:xfrm>
              <a:off x="4564323" y="5269666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5" name="Line 894"/>
            <p:cNvSpPr>
              <a:spLocks noChangeShapeType="1"/>
            </p:cNvSpPr>
            <p:nvPr/>
          </p:nvSpPr>
          <p:spPr bwMode="auto">
            <a:xfrm flipH="1">
              <a:off x="8375627" y="5269666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6" name="Line 895"/>
            <p:cNvSpPr>
              <a:spLocks noChangeShapeType="1"/>
            </p:cNvSpPr>
            <p:nvPr/>
          </p:nvSpPr>
          <p:spPr bwMode="auto">
            <a:xfrm>
              <a:off x="4564323" y="5269666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7" name="Line 896"/>
            <p:cNvSpPr>
              <a:spLocks noChangeShapeType="1"/>
            </p:cNvSpPr>
            <p:nvPr/>
          </p:nvSpPr>
          <p:spPr bwMode="auto">
            <a:xfrm>
              <a:off x="4564323" y="5220453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8" name="Line 897"/>
            <p:cNvSpPr>
              <a:spLocks noChangeShapeType="1"/>
            </p:cNvSpPr>
            <p:nvPr/>
          </p:nvSpPr>
          <p:spPr bwMode="auto">
            <a:xfrm flipH="1">
              <a:off x="8375627" y="5220453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9" name="Line 898"/>
            <p:cNvSpPr>
              <a:spLocks noChangeShapeType="1"/>
            </p:cNvSpPr>
            <p:nvPr/>
          </p:nvSpPr>
          <p:spPr bwMode="auto">
            <a:xfrm>
              <a:off x="4564323" y="5220453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0" name="Line 899"/>
            <p:cNvSpPr>
              <a:spLocks noChangeShapeType="1"/>
            </p:cNvSpPr>
            <p:nvPr/>
          </p:nvSpPr>
          <p:spPr bwMode="auto">
            <a:xfrm>
              <a:off x="4564323" y="5185528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1" name="Line 900"/>
            <p:cNvSpPr>
              <a:spLocks noChangeShapeType="1"/>
            </p:cNvSpPr>
            <p:nvPr/>
          </p:nvSpPr>
          <p:spPr bwMode="auto">
            <a:xfrm flipH="1">
              <a:off x="8375627" y="5185528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2" name="Line 902"/>
            <p:cNvSpPr>
              <a:spLocks noChangeShapeType="1"/>
            </p:cNvSpPr>
            <p:nvPr/>
          </p:nvSpPr>
          <p:spPr bwMode="auto">
            <a:xfrm>
              <a:off x="4564323" y="5185528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3" name="Line 903"/>
            <p:cNvSpPr>
              <a:spLocks noChangeShapeType="1"/>
            </p:cNvSpPr>
            <p:nvPr/>
          </p:nvSpPr>
          <p:spPr bwMode="auto">
            <a:xfrm>
              <a:off x="4564323" y="5150603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4" name="Line 904"/>
            <p:cNvSpPr>
              <a:spLocks noChangeShapeType="1"/>
            </p:cNvSpPr>
            <p:nvPr/>
          </p:nvSpPr>
          <p:spPr bwMode="auto">
            <a:xfrm flipH="1">
              <a:off x="8375627" y="5150603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5" name="Line 905"/>
            <p:cNvSpPr>
              <a:spLocks noChangeShapeType="1"/>
            </p:cNvSpPr>
            <p:nvPr/>
          </p:nvSpPr>
          <p:spPr bwMode="auto">
            <a:xfrm>
              <a:off x="4564323" y="5150603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6" name="Line 906"/>
            <p:cNvSpPr>
              <a:spLocks noChangeShapeType="1"/>
            </p:cNvSpPr>
            <p:nvPr/>
          </p:nvSpPr>
          <p:spPr bwMode="auto">
            <a:xfrm>
              <a:off x="4564323" y="5122028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7" name="Line 907"/>
            <p:cNvSpPr>
              <a:spLocks noChangeShapeType="1"/>
            </p:cNvSpPr>
            <p:nvPr/>
          </p:nvSpPr>
          <p:spPr bwMode="auto">
            <a:xfrm flipH="1">
              <a:off x="8375627" y="5122028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8" name="Line 908"/>
            <p:cNvSpPr>
              <a:spLocks noChangeShapeType="1"/>
            </p:cNvSpPr>
            <p:nvPr/>
          </p:nvSpPr>
          <p:spPr bwMode="auto">
            <a:xfrm>
              <a:off x="4564323" y="5122028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9" name="Line 909"/>
            <p:cNvSpPr>
              <a:spLocks noChangeShapeType="1"/>
            </p:cNvSpPr>
            <p:nvPr/>
          </p:nvSpPr>
          <p:spPr bwMode="auto">
            <a:xfrm>
              <a:off x="4564323" y="5101391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0" name="Line 910"/>
            <p:cNvSpPr>
              <a:spLocks noChangeShapeType="1"/>
            </p:cNvSpPr>
            <p:nvPr/>
          </p:nvSpPr>
          <p:spPr bwMode="auto">
            <a:xfrm flipH="1">
              <a:off x="8375627" y="5101391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1" name="Line 911"/>
            <p:cNvSpPr>
              <a:spLocks noChangeShapeType="1"/>
            </p:cNvSpPr>
            <p:nvPr/>
          </p:nvSpPr>
          <p:spPr bwMode="auto">
            <a:xfrm>
              <a:off x="4564323" y="5101391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2" name="Line 912"/>
            <p:cNvSpPr>
              <a:spLocks noChangeShapeType="1"/>
            </p:cNvSpPr>
            <p:nvPr/>
          </p:nvSpPr>
          <p:spPr bwMode="auto">
            <a:xfrm>
              <a:off x="4564323" y="5080753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3" name="Line 913"/>
            <p:cNvSpPr>
              <a:spLocks noChangeShapeType="1"/>
            </p:cNvSpPr>
            <p:nvPr/>
          </p:nvSpPr>
          <p:spPr bwMode="auto">
            <a:xfrm flipH="1">
              <a:off x="8375627" y="5080753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4" name="Line 914"/>
            <p:cNvSpPr>
              <a:spLocks noChangeShapeType="1"/>
            </p:cNvSpPr>
            <p:nvPr/>
          </p:nvSpPr>
          <p:spPr bwMode="auto">
            <a:xfrm>
              <a:off x="4564323" y="5080753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5" name="Line 915"/>
            <p:cNvSpPr>
              <a:spLocks noChangeShapeType="1"/>
            </p:cNvSpPr>
            <p:nvPr/>
          </p:nvSpPr>
          <p:spPr bwMode="auto">
            <a:xfrm>
              <a:off x="4564323" y="5066466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6" name="Line 916"/>
            <p:cNvSpPr>
              <a:spLocks noChangeShapeType="1"/>
            </p:cNvSpPr>
            <p:nvPr/>
          </p:nvSpPr>
          <p:spPr bwMode="auto">
            <a:xfrm flipH="1">
              <a:off x="8375627" y="5066466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7" name="Line 917"/>
            <p:cNvSpPr>
              <a:spLocks noChangeShapeType="1"/>
            </p:cNvSpPr>
            <p:nvPr/>
          </p:nvSpPr>
          <p:spPr bwMode="auto">
            <a:xfrm>
              <a:off x="4564323" y="5066466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8" name="Line 918"/>
            <p:cNvSpPr>
              <a:spLocks noChangeShapeType="1"/>
            </p:cNvSpPr>
            <p:nvPr/>
          </p:nvSpPr>
          <p:spPr bwMode="auto">
            <a:xfrm>
              <a:off x="4564323" y="5066466"/>
              <a:ext cx="3614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9" name="Line 919"/>
            <p:cNvSpPr>
              <a:spLocks noChangeShapeType="1"/>
            </p:cNvSpPr>
            <p:nvPr/>
          </p:nvSpPr>
          <p:spPr bwMode="auto">
            <a:xfrm flipH="1">
              <a:off x="8357555" y="5066466"/>
              <a:ext cx="4417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0" name="Rectangle 920"/>
            <p:cNvSpPr>
              <a:spLocks noChangeArrowheads="1"/>
            </p:cNvSpPr>
            <p:nvPr/>
          </p:nvSpPr>
          <p:spPr bwMode="auto">
            <a:xfrm>
              <a:off x="4361509" y="5010903"/>
              <a:ext cx="212855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1" name="Rectangle 921"/>
            <p:cNvSpPr>
              <a:spLocks noChangeArrowheads="1"/>
            </p:cNvSpPr>
            <p:nvPr/>
          </p:nvSpPr>
          <p:spPr bwMode="auto">
            <a:xfrm>
              <a:off x="4486009" y="4975978"/>
              <a:ext cx="80323" cy="84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6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2" name="Line 922"/>
            <p:cNvSpPr>
              <a:spLocks noChangeShapeType="1"/>
            </p:cNvSpPr>
            <p:nvPr/>
          </p:nvSpPr>
          <p:spPr bwMode="auto">
            <a:xfrm>
              <a:off x="4564323" y="4941053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3" name="Line 923"/>
            <p:cNvSpPr>
              <a:spLocks noChangeShapeType="1"/>
            </p:cNvSpPr>
            <p:nvPr/>
          </p:nvSpPr>
          <p:spPr bwMode="auto">
            <a:xfrm flipH="1">
              <a:off x="8375627" y="4941053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4" name="Line 924"/>
            <p:cNvSpPr>
              <a:spLocks noChangeShapeType="1"/>
            </p:cNvSpPr>
            <p:nvPr/>
          </p:nvSpPr>
          <p:spPr bwMode="auto">
            <a:xfrm>
              <a:off x="4564323" y="4941053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5" name="Line 925"/>
            <p:cNvSpPr>
              <a:spLocks noChangeShapeType="1"/>
            </p:cNvSpPr>
            <p:nvPr/>
          </p:nvSpPr>
          <p:spPr bwMode="auto">
            <a:xfrm>
              <a:off x="4564323" y="4871203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6" name="Line 926"/>
            <p:cNvSpPr>
              <a:spLocks noChangeShapeType="1"/>
            </p:cNvSpPr>
            <p:nvPr/>
          </p:nvSpPr>
          <p:spPr bwMode="auto">
            <a:xfrm flipH="1">
              <a:off x="8375627" y="4871203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7" name="Line 927"/>
            <p:cNvSpPr>
              <a:spLocks noChangeShapeType="1"/>
            </p:cNvSpPr>
            <p:nvPr/>
          </p:nvSpPr>
          <p:spPr bwMode="auto">
            <a:xfrm>
              <a:off x="4564323" y="4871203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8" name="Line 928"/>
            <p:cNvSpPr>
              <a:spLocks noChangeShapeType="1"/>
            </p:cNvSpPr>
            <p:nvPr/>
          </p:nvSpPr>
          <p:spPr bwMode="auto">
            <a:xfrm>
              <a:off x="4564323" y="4821991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9" name="Line 929"/>
            <p:cNvSpPr>
              <a:spLocks noChangeShapeType="1"/>
            </p:cNvSpPr>
            <p:nvPr/>
          </p:nvSpPr>
          <p:spPr bwMode="auto">
            <a:xfrm flipH="1">
              <a:off x="8375627" y="4821991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0" name="Line 930"/>
            <p:cNvSpPr>
              <a:spLocks noChangeShapeType="1"/>
            </p:cNvSpPr>
            <p:nvPr/>
          </p:nvSpPr>
          <p:spPr bwMode="auto">
            <a:xfrm>
              <a:off x="4564323" y="4821991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1" name="Line 931"/>
            <p:cNvSpPr>
              <a:spLocks noChangeShapeType="1"/>
            </p:cNvSpPr>
            <p:nvPr/>
          </p:nvSpPr>
          <p:spPr bwMode="auto">
            <a:xfrm>
              <a:off x="4564323" y="4787066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2" name="Line 932"/>
            <p:cNvSpPr>
              <a:spLocks noChangeShapeType="1"/>
            </p:cNvSpPr>
            <p:nvPr/>
          </p:nvSpPr>
          <p:spPr bwMode="auto">
            <a:xfrm flipH="1">
              <a:off x="8375627" y="4787066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3" name="Line 933"/>
            <p:cNvSpPr>
              <a:spLocks noChangeShapeType="1"/>
            </p:cNvSpPr>
            <p:nvPr/>
          </p:nvSpPr>
          <p:spPr bwMode="auto">
            <a:xfrm>
              <a:off x="4564323" y="4787066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4" name="Line 934"/>
            <p:cNvSpPr>
              <a:spLocks noChangeShapeType="1"/>
            </p:cNvSpPr>
            <p:nvPr/>
          </p:nvSpPr>
          <p:spPr bwMode="auto">
            <a:xfrm>
              <a:off x="4564323" y="4752141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5" name="Line 935"/>
            <p:cNvSpPr>
              <a:spLocks noChangeShapeType="1"/>
            </p:cNvSpPr>
            <p:nvPr/>
          </p:nvSpPr>
          <p:spPr bwMode="auto">
            <a:xfrm flipH="1">
              <a:off x="8375627" y="4752141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6" name="Line 936"/>
            <p:cNvSpPr>
              <a:spLocks noChangeShapeType="1"/>
            </p:cNvSpPr>
            <p:nvPr/>
          </p:nvSpPr>
          <p:spPr bwMode="auto">
            <a:xfrm>
              <a:off x="4564323" y="4752141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7" name="Line 937"/>
            <p:cNvSpPr>
              <a:spLocks noChangeShapeType="1"/>
            </p:cNvSpPr>
            <p:nvPr/>
          </p:nvSpPr>
          <p:spPr bwMode="auto">
            <a:xfrm>
              <a:off x="4564323" y="4723566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8" name="Line 938"/>
            <p:cNvSpPr>
              <a:spLocks noChangeShapeType="1"/>
            </p:cNvSpPr>
            <p:nvPr/>
          </p:nvSpPr>
          <p:spPr bwMode="auto">
            <a:xfrm flipH="1">
              <a:off x="8375627" y="4723566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9" name="Line 939"/>
            <p:cNvSpPr>
              <a:spLocks noChangeShapeType="1"/>
            </p:cNvSpPr>
            <p:nvPr/>
          </p:nvSpPr>
          <p:spPr bwMode="auto">
            <a:xfrm>
              <a:off x="4564323" y="4723566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0" name="Line 940"/>
            <p:cNvSpPr>
              <a:spLocks noChangeShapeType="1"/>
            </p:cNvSpPr>
            <p:nvPr/>
          </p:nvSpPr>
          <p:spPr bwMode="auto">
            <a:xfrm>
              <a:off x="4564323" y="4702928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1" name="Line 941"/>
            <p:cNvSpPr>
              <a:spLocks noChangeShapeType="1"/>
            </p:cNvSpPr>
            <p:nvPr/>
          </p:nvSpPr>
          <p:spPr bwMode="auto">
            <a:xfrm flipH="1">
              <a:off x="8375627" y="4702928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2" name="Line 942"/>
            <p:cNvSpPr>
              <a:spLocks noChangeShapeType="1"/>
            </p:cNvSpPr>
            <p:nvPr/>
          </p:nvSpPr>
          <p:spPr bwMode="auto">
            <a:xfrm>
              <a:off x="4564323" y="4702928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3" name="Line 943"/>
            <p:cNvSpPr>
              <a:spLocks noChangeShapeType="1"/>
            </p:cNvSpPr>
            <p:nvPr/>
          </p:nvSpPr>
          <p:spPr bwMode="auto">
            <a:xfrm>
              <a:off x="4564323" y="4682291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4" name="Line 944"/>
            <p:cNvSpPr>
              <a:spLocks noChangeShapeType="1"/>
            </p:cNvSpPr>
            <p:nvPr/>
          </p:nvSpPr>
          <p:spPr bwMode="auto">
            <a:xfrm flipH="1">
              <a:off x="8375627" y="4682291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5" name="Line 945"/>
            <p:cNvSpPr>
              <a:spLocks noChangeShapeType="1"/>
            </p:cNvSpPr>
            <p:nvPr/>
          </p:nvSpPr>
          <p:spPr bwMode="auto">
            <a:xfrm>
              <a:off x="4564323" y="4682291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6" name="Line 946"/>
            <p:cNvSpPr>
              <a:spLocks noChangeShapeType="1"/>
            </p:cNvSpPr>
            <p:nvPr/>
          </p:nvSpPr>
          <p:spPr bwMode="auto">
            <a:xfrm>
              <a:off x="4564323" y="4668003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7" name="Line 947"/>
            <p:cNvSpPr>
              <a:spLocks noChangeShapeType="1"/>
            </p:cNvSpPr>
            <p:nvPr/>
          </p:nvSpPr>
          <p:spPr bwMode="auto">
            <a:xfrm flipH="1">
              <a:off x="8375627" y="4668003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8" name="Line 948"/>
            <p:cNvSpPr>
              <a:spLocks noChangeShapeType="1"/>
            </p:cNvSpPr>
            <p:nvPr/>
          </p:nvSpPr>
          <p:spPr bwMode="auto">
            <a:xfrm>
              <a:off x="4564323" y="4668003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9" name="Line 949"/>
            <p:cNvSpPr>
              <a:spLocks noChangeShapeType="1"/>
            </p:cNvSpPr>
            <p:nvPr/>
          </p:nvSpPr>
          <p:spPr bwMode="auto">
            <a:xfrm>
              <a:off x="4564323" y="4668003"/>
              <a:ext cx="3614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0" name="Line 950"/>
            <p:cNvSpPr>
              <a:spLocks noChangeShapeType="1"/>
            </p:cNvSpPr>
            <p:nvPr/>
          </p:nvSpPr>
          <p:spPr bwMode="auto">
            <a:xfrm flipH="1">
              <a:off x="8357555" y="4668003"/>
              <a:ext cx="4417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1" name="Rectangle 951"/>
            <p:cNvSpPr>
              <a:spLocks noChangeArrowheads="1"/>
            </p:cNvSpPr>
            <p:nvPr/>
          </p:nvSpPr>
          <p:spPr bwMode="auto">
            <a:xfrm>
              <a:off x="4361509" y="4612441"/>
              <a:ext cx="212855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2" name="Rectangle 952"/>
            <p:cNvSpPr>
              <a:spLocks noChangeArrowheads="1"/>
            </p:cNvSpPr>
            <p:nvPr/>
          </p:nvSpPr>
          <p:spPr bwMode="auto">
            <a:xfrm>
              <a:off x="4486009" y="4577516"/>
              <a:ext cx="80323" cy="84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7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3" name="Line 953"/>
            <p:cNvSpPr>
              <a:spLocks noChangeShapeType="1"/>
            </p:cNvSpPr>
            <p:nvPr/>
          </p:nvSpPr>
          <p:spPr bwMode="auto">
            <a:xfrm>
              <a:off x="4564323" y="4542591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4" name="Line 954"/>
            <p:cNvSpPr>
              <a:spLocks noChangeShapeType="1"/>
            </p:cNvSpPr>
            <p:nvPr/>
          </p:nvSpPr>
          <p:spPr bwMode="auto">
            <a:xfrm flipH="1">
              <a:off x="8375627" y="4542591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5" name="Line 955"/>
            <p:cNvSpPr>
              <a:spLocks noChangeShapeType="1"/>
            </p:cNvSpPr>
            <p:nvPr/>
          </p:nvSpPr>
          <p:spPr bwMode="auto">
            <a:xfrm>
              <a:off x="4564323" y="4542591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6" name="Line 956"/>
            <p:cNvSpPr>
              <a:spLocks noChangeShapeType="1"/>
            </p:cNvSpPr>
            <p:nvPr/>
          </p:nvSpPr>
          <p:spPr bwMode="auto">
            <a:xfrm>
              <a:off x="4564323" y="4472741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7" name="Line 957"/>
            <p:cNvSpPr>
              <a:spLocks noChangeShapeType="1"/>
            </p:cNvSpPr>
            <p:nvPr/>
          </p:nvSpPr>
          <p:spPr bwMode="auto">
            <a:xfrm flipH="1">
              <a:off x="8375627" y="4472741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8" name="Line 958"/>
            <p:cNvSpPr>
              <a:spLocks noChangeShapeType="1"/>
            </p:cNvSpPr>
            <p:nvPr/>
          </p:nvSpPr>
          <p:spPr bwMode="auto">
            <a:xfrm>
              <a:off x="4598505" y="4472741"/>
              <a:ext cx="3837409" cy="158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9" name="Line 959"/>
            <p:cNvSpPr>
              <a:spLocks noChangeShapeType="1"/>
            </p:cNvSpPr>
            <p:nvPr/>
          </p:nvSpPr>
          <p:spPr bwMode="auto">
            <a:xfrm>
              <a:off x="4564323" y="4423528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0" name="Line 960"/>
            <p:cNvSpPr>
              <a:spLocks noChangeShapeType="1"/>
            </p:cNvSpPr>
            <p:nvPr/>
          </p:nvSpPr>
          <p:spPr bwMode="auto">
            <a:xfrm flipH="1">
              <a:off x="8375627" y="4423528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1" name="Line 961"/>
            <p:cNvSpPr>
              <a:spLocks noChangeShapeType="1"/>
            </p:cNvSpPr>
            <p:nvPr/>
          </p:nvSpPr>
          <p:spPr bwMode="auto">
            <a:xfrm>
              <a:off x="4564323" y="4423528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2" name="Line 962"/>
            <p:cNvSpPr>
              <a:spLocks noChangeShapeType="1"/>
            </p:cNvSpPr>
            <p:nvPr/>
          </p:nvSpPr>
          <p:spPr bwMode="auto">
            <a:xfrm>
              <a:off x="4564323" y="4388603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3" name="Line 963"/>
            <p:cNvSpPr>
              <a:spLocks noChangeShapeType="1"/>
            </p:cNvSpPr>
            <p:nvPr/>
          </p:nvSpPr>
          <p:spPr bwMode="auto">
            <a:xfrm flipH="1">
              <a:off x="8375627" y="4388603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4" name="Line 964"/>
            <p:cNvSpPr>
              <a:spLocks noChangeShapeType="1"/>
            </p:cNvSpPr>
            <p:nvPr/>
          </p:nvSpPr>
          <p:spPr bwMode="auto">
            <a:xfrm>
              <a:off x="4564323" y="4388603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5" name="Line 965"/>
            <p:cNvSpPr>
              <a:spLocks noChangeShapeType="1"/>
            </p:cNvSpPr>
            <p:nvPr/>
          </p:nvSpPr>
          <p:spPr bwMode="auto">
            <a:xfrm>
              <a:off x="4564323" y="4353678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6" name="Line 966"/>
            <p:cNvSpPr>
              <a:spLocks noChangeShapeType="1"/>
            </p:cNvSpPr>
            <p:nvPr/>
          </p:nvSpPr>
          <p:spPr bwMode="auto">
            <a:xfrm flipH="1">
              <a:off x="8375627" y="4353678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7" name="Line 967"/>
            <p:cNvSpPr>
              <a:spLocks noChangeShapeType="1"/>
            </p:cNvSpPr>
            <p:nvPr/>
          </p:nvSpPr>
          <p:spPr bwMode="auto">
            <a:xfrm>
              <a:off x="4564323" y="4353678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8" name="Line 968"/>
            <p:cNvSpPr>
              <a:spLocks noChangeShapeType="1"/>
            </p:cNvSpPr>
            <p:nvPr/>
          </p:nvSpPr>
          <p:spPr bwMode="auto">
            <a:xfrm>
              <a:off x="4564323" y="4325103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9" name="Line 969"/>
            <p:cNvSpPr>
              <a:spLocks noChangeShapeType="1"/>
            </p:cNvSpPr>
            <p:nvPr/>
          </p:nvSpPr>
          <p:spPr bwMode="auto">
            <a:xfrm flipH="1">
              <a:off x="8375627" y="4325103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0" name="Line 970"/>
            <p:cNvSpPr>
              <a:spLocks noChangeShapeType="1"/>
            </p:cNvSpPr>
            <p:nvPr/>
          </p:nvSpPr>
          <p:spPr bwMode="auto">
            <a:xfrm>
              <a:off x="4564323" y="4325103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1" name="Line 971"/>
            <p:cNvSpPr>
              <a:spLocks noChangeShapeType="1"/>
            </p:cNvSpPr>
            <p:nvPr/>
          </p:nvSpPr>
          <p:spPr bwMode="auto">
            <a:xfrm>
              <a:off x="4564323" y="4304466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2" name="Line 972"/>
            <p:cNvSpPr>
              <a:spLocks noChangeShapeType="1"/>
            </p:cNvSpPr>
            <p:nvPr/>
          </p:nvSpPr>
          <p:spPr bwMode="auto">
            <a:xfrm flipH="1">
              <a:off x="8375627" y="4304466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3" name="Line 973"/>
            <p:cNvSpPr>
              <a:spLocks noChangeShapeType="1"/>
            </p:cNvSpPr>
            <p:nvPr/>
          </p:nvSpPr>
          <p:spPr bwMode="auto">
            <a:xfrm>
              <a:off x="4564323" y="4304466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4" name="Line 974"/>
            <p:cNvSpPr>
              <a:spLocks noChangeShapeType="1"/>
            </p:cNvSpPr>
            <p:nvPr/>
          </p:nvSpPr>
          <p:spPr bwMode="auto">
            <a:xfrm>
              <a:off x="4564323" y="4283828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5" name="Line 975"/>
            <p:cNvSpPr>
              <a:spLocks noChangeShapeType="1"/>
            </p:cNvSpPr>
            <p:nvPr/>
          </p:nvSpPr>
          <p:spPr bwMode="auto">
            <a:xfrm flipH="1">
              <a:off x="8375627" y="4283828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6" name="Line 976"/>
            <p:cNvSpPr>
              <a:spLocks noChangeShapeType="1"/>
            </p:cNvSpPr>
            <p:nvPr/>
          </p:nvSpPr>
          <p:spPr bwMode="auto">
            <a:xfrm>
              <a:off x="4564323" y="4283828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7" name="Line 977"/>
            <p:cNvSpPr>
              <a:spLocks noChangeShapeType="1"/>
            </p:cNvSpPr>
            <p:nvPr/>
          </p:nvSpPr>
          <p:spPr bwMode="auto">
            <a:xfrm>
              <a:off x="4564323" y="4269541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8" name="Line 978"/>
            <p:cNvSpPr>
              <a:spLocks noChangeShapeType="1"/>
            </p:cNvSpPr>
            <p:nvPr/>
          </p:nvSpPr>
          <p:spPr bwMode="auto">
            <a:xfrm flipH="1">
              <a:off x="8375627" y="4269541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9" name="Line 979"/>
            <p:cNvSpPr>
              <a:spLocks noChangeShapeType="1"/>
            </p:cNvSpPr>
            <p:nvPr/>
          </p:nvSpPr>
          <p:spPr bwMode="auto">
            <a:xfrm>
              <a:off x="4564323" y="4269541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0" name="Line 980"/>
            <p:cNvSpPr>
              <a:spLocks noChangeShapeType="1"/>
            </p:cNvSpPr>
            <p:nvPr/>
          </p:nvSpPr>
          <p:spPr bwMode="auto">
            <a:xfrm>
              <a:off x="4564323" y="4269541"/>
              <a:ext cx="3614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1" name="Line 981"/>
            <p:cNvSpPr>
              <a:spLocks noChangeShapeType="1"/>
            </p:cNvSpPr>
            <p:nvPr/>
          </p:nvSpPr>
          <p:spPr bwMode="auto">
            <a:xfrm flipH="1">
              <a:off x="8357555" y="4269541"/>
              <a:ext cx="4417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2" name="Rectangle 982"/>
            <p:cNvSpPr>
              <a:spLocks noChangeArrowheads="1"/>
            </p:cNvSpPr>
            <p:nvPr/>
          </p:nvSpPr>
          <p:spPr bwMode="auto">
            <a:xfrm>
              <a:off x="4361509" y="4213978"/>
              <a:ext cx="212855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3" name="Rectangle 983"/>
            <p:cNvSpPr>
              <a:spLocks noChangeArrowheads="1"/>
            </p:cNvSpPr>
            <p:nvPr/>
          </p:nvSpPr>
          <p:spPr bwMode="auto">
            <a:xfrm>
              <a:off x="4486009" y="4179053"/>
              <a:ext cx="80323" cy="84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8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4" name="Line 984"/>
            <p:cNvSpPr>
              <a:spLocks noChangeShapeType="1"/>
            </p:cNvSpPr>
            <p:nvPr/>
          </p:nvSpPr>
          <p:spPr bwMode="auto">
            <a:xfrm>
              <a:off x="4564323" y="4144128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5" name="Line 985"/>
            <p:cNvSpPr>
              <a:spLocks noChangeShapeType="1"/>
            </p:cNvSpPr>
            <p:nvPr/>
          </p:nvSpPr>
          <p:spPr bwMode="auto">
            <a:xfrm flipH="1">
              <a:off x="8375627" y="4144128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6" name="Line 986"/>
            <p:cNvSpPr>
              <a:spLocks noChangeShapeType="1"/>
            </p:cNvSpPr>
            <p:nvPr/>
          </p:nvSpPr>
          <p:spPr bwMode="auto">
            <a:xfrm>
              <a:off x="4564323" y="4144128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7" name="Line 987"/>
            <p:cNvSpPr>
              <a:spLocks noChangeShapeType="1"/>
            </p:cNvSpPr>
            <p:nvPr/>
          </p:nvSpPr>
          <p:spPr bwMode="auto">
            <a:xfrm>
              <a:off x="4564323" y="4074278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8" name="Line 988"/>
            <p:cNvSpPr>
              <a:spLocks noChangeShapeType="1"/>
            </p:cNvSpPr>
            <p:nvPr/>
          </p:nvSpPr>
          <p:spPr bwMode="auto">
            <a:xfrm flipH="1">
              <a:off x="8375627" y="4074278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9" name="Line 989"/>
            <p:cNvSpPr>
              <a:spLocks noChangeShapeType="1"/>
            </p:cNvSpPr>
            <p:nvPr/>
          </p:nvSpPr>
          <p:spPr bwMode="auto">
            <a:xfrm>
              <a:off x="4564323" y="4074278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0" name="Line 990"/>
            <p:cNvSpPr>
              <a:spLocks noChangeShapeType="1"/>
            </p:cNvSpPr>
            <p:nvPr/>
          </p:nvSpPr>
          <p:spPr bwMode="auto">
            <a:xfrm>
              <a:off x="4564323" y="4025066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1" name="Line 991"/>
            <p:cNvSpPr>
              <a:spLocks noChangeShapeType="1"/>
            </p:cNvSpPr>
            <p:nvPr/>
          </p:nvSpPr>
          <p:spPr bwMode="auto">
            <a:xfrm flipH="1">
              <a:off x="8375627" y="4025066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2" name="Line 992"/>
            <p:cNvSpPr>
              <a:spLocks noChangeShapeType="1"/>
            </p:cNvSpPr>
            <p:nvPr/>
          </p:nvSpPr>
          <p:spPr bwMode="auto">
            <a:xfrm>
              <a:off x="4564323" y="4025066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3" name="Line 993"/>
            <p:cNvSpPr>
              <a:spLocks noChangeShapeType="1"/>
            </p:cNvSpPr>
            <p:nvPr/>
          </p:nvSpPr>
          <p:spPr bwMode="auto">
            <a:xfrm>
              <a:off x="4564323" y="3990141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4" name="Line 994"/>
            <p:cNvSpPr>
              <a:spLocks noChangeShapeType="1"/>
            </p:cNvSpPr>
            <p:nvPr/>
          </p:nvSpPr>
          <p:spPr bwMode="auto">
            <a:xfrm flipH="1">
              <a:off x="8375627" y="3990141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5" name="Line 995"/>
            <p:cNvSpPr>
              <a:spLocks noChangeShapeType="1"/>
            </p:cNvSpPr>
            <p:nvPr/>
          </p:nvSpPr>
          <p:spPr bwMode="auto">
            <a:xfrm>
              <a:off x="4564323" y="3990141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6" name="Line 996"/>
            <p:cNvSpPr>
              <a:spLocks noChangeShapeType="1"/>
            </p:cNvSpPr>
            <p:nvPr/>
          </p:nvSpPr>
          <p:spPr bwMode="auto">
            <a:xfrm>
              <a:off x="4564323" y="3955216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7" name="Line 997"/>
            <p:cNvSpPr>
              <a:spLocks noChangeShapeType="1"/>
            </p:cNvSpPr>
            <p:nvPr/>
          </p:nvSpPr>
          <p:spPr bwMode="auto">
            <a:xfrm flipH="1">
              <a:off x="8375627" y="3955216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8" name="Line 998"/>
            <p:cNvSpPr>
              <a:spLocks noChangeShapeType="1"/>
            </p:cNvSpPr>
            <p:nvPr/>
          </p:nvSpPr>
          <p:spPr bwMode="auto">
            <a:xfrm>
              <a:off x="4564323" y="3955216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9" name="Line 999"/>
            <p:cNvSpPr>
              <a:spLocks noChangeShapeType="1"/>
            </p:cNvSpPr>
            <p:nvPr/>
          </p:nvSpPr>
          <p:spPr bwMode="auto">
            <a:xfrm>
              <a:off x="4564323" y="3926641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0" name="Line 1000"/>
            <p:cNvSpPr>
              <a:spLocks noChangeShapeType="1"/>
            </p:cNvSpPr>
            <p:nvPr/>
          </p:nvSpPr>
          <p:spPr bwMode="auto">
            <a:xfrm flipH="1">
              <a:off x="8375627" y="3926641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1" name="Line 1001"/>
            <p:cNvSpPr>
              <a:spLocks noChangeShapeType="1"/>
            </p:cNvSpPr>
            <p:nvPr/>
          </p:nvSpPr>
          <p:spPr bwMode="auto">
            <a:xfrm>
              <a:off x="4564323" y="3926641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2" name="Line 1002"/>
            <p:cNvSpPr>
              <a:spLocks noChangeShapeType="1"/>
            </p:cNvSpPr>
            <p:nvPr/>
          </p:nvSpPr>
          <p:spPr bwMode="auto">
            <a:xfrm>
              <a:off x="4564323" y="3906003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3" name="Line 1003"/>
            <p:cNvSpPr>
              <a:spLocks noChangeShapeType="1"/>
            </p:cNvSpPr>
            <p:nvPr/>
          </p:nvSpPr>
          <p:spPr bwMode="auto">
            <a:xfrm flipH="1">
              <a:off x="8375627" y="3906003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4" name="Line 1004"/>
            <p:cNvSpPr>
              <a:spLocks noChangeShapeType="1"/>
            </p:cNvSpPr>
            <p:nvPr/>
          </p:nvSpPr>
          <p:spPr bwMode="auto">
            <a:xfrm>
              <a:off x="4564323" y="3906003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5" name="Line 1005"/>
            <p:cNvSpPr>
              <a:spLocks noChangeShapeType="1"/>
            </p:cNvSpPr>
            <p:nvPr/>
          </p:nvSpPr>
          <p:spPr bwMode="auto">
            <a:xfrm>
              <a:off x="4564323" y="3885366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6" name="Line 1006"/>
            <p:cNvSpPr>
              <a:spLocks noChangeShapeType="1"/>
            </p:cNvSpPr>
            <p:nvPr/>
          </p:nvSpPr>
          <p:spPr bwMode="auto">
            <a:xfrm flipH="1">
              <a:off x="8375627" y="3885366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7" name="Line 1007"/>
            <p:cNvSpPr>
              <a:spLocks noChangeShapeType="1"/>
            </p:cNvSpPr>
            <p:nvPr/>
          </p:nvSpPr>
          <p:spPr bwMode="auto">
            <a:xfrm>
              <a:off x="4564323" y="3885366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8" name="Line 1008"/>
            <p:cNvSpPr>
              <a:spLocks noChangeShapeType="1"/>
            </p:cNvSpPr>
            <p:nvPr/>
          </p:nvSpPr>
          <p:spPr bwMode="auto">
            <a:xfrm>
              <a:off x="4564323" y="3871078"/>
              <a:ext cx="1807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9" name="Line 1009"/>
            <p:cNvSpPr>
              <a:spLocks noChangeShapeType="1"/>
            </p:cNvSpPr>
            <p:nvPr/>
          </p:nvSpPr>
          <p:spPr bwMode="auto">
            <a:xfrm flipH="1">
              <a:off x="8375627" y="3871078"/>
              <a:ext cx="26104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0" name="Line 1010"/>
            <p:cNvSpPr>
              <a:spLocks noChangeShapeType="1"/>
            </p:cNvSpPr>
            <p:nvPr/>
          </p:nvSpPr>
          <p:spPr bwMode="auto">
            <a:xfrm>
              <a:off x="4564323" y="3871078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1" name="Line 1011"/>
            <p:cNvSpPr>
              <a:spLocks noChangeShapeType="1"/>
            </p:cNvSpPr>
            <p:nvPr/>
          </p:nvSpPr>
          <p:spPr bwMode="auto">
            <a:xfrm>
              <a:off x="4564323" y="3871078"/>
              <a:ext cx="3614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2" name="Line 1012"/>
            <p:cNvSpPr>
              <a:spLocks noChangeShapeType="1"/>
            </p:cNvSpPr>
            <p:nvPr/>
          </p:nvSpPr>
          <p:spPr bwMode="auto">
            <a:xfrm flipH="1">
              <a:off x="8357555" y="3871078"/>
              <a:ext cx="44177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3" name="Rectangle 1013"/>
            <p:cNvSpPr>
              <a:spLocks noChangeArrowheads="1"/>
            </p:cNvSpPr>
            <p:nvPr/>
          </p:nvSpPr>
          <p:spPr bwMode="auto">
            <a:xfrm>
              <a:off x="4361509" y="3815516"/>
              <a:ext cx="212855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10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4" name="Rectangle 1014"/>
            <p:cNvSpPr>
              <a:spLocks noChangeArrowheads="1"/>
            </p:cNvSpPr>
            <p:nvPr/>
          </p:nvSpPr>
          <p:spPr bwMode="auto">
            <a:xfrm>
              <a:off x="4486009" y="3780591"/>
              <a:ext cx="80323" cy="84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9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5" name="Line 1015"/>
            <p:cNvSpPr>
              <a:spLocks noChangeShapeType="1"/>
            </p:cNvSpPr>
            <p:nvPr/>
          </p:nvSpPr>
          <p:spPr bwMode="auto">
            <a:xfrm>
              <a:off x="4564323" y="3871078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6" name="Line 1016"/>
            <p:cNvSpPr>
              <a:spLocks noChangeShapeType="1"/>
            </p:cNvSpPr>
            <p:nvPr/>
          </p:nvSpPr>
          <p:spPr bwMode="auto">
            <a:xfrm>
              <a:off x="4564323" y="6261853"/>
              <a:ext cx="3837409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7" name="Line 1017"/>
            <p:cNvSpPr>
              <a:spLocks noChangeShapeType="1"/>
            </p:cNvSpPr>
            <p:nvPr/>
          </p:nvSpPr>
          <p:spPr bwMode="auto">
            <a:xfrm flipV="1">
              <a:off x="8401733" y="3871078"/>
              <a:ext cx="2007" cy="23907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8" name="Line 1018"/>
            <p:cNvSpPr>
              <a:spLocks noChangeShapeType="1"/>
            </p:cNvSpPr>
            <p:nvPr/>
          </p:nvSpPr>
          <p:spPr bwMode="auto">
            <a:xfrm flipV="1">
              <a:off x="4564323" y="3871078"/>
              <a:ext cx="2007" cy="23907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9" name="Freeform 1019"/>
            <p:cNvSpPr>
              <a:spLocks/>
            </p:cNvSpPr>
            <p:nvPr/>
          </p:nvSpPr>
          <p:spPr bwMode="auto">
            <a:xfrm>
              <a:off x="5457912" y="4353678"/>
              <a:ext cx="1881555" cy="19002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0" y="88"/>
                </a:cxn>
                <a:cxn ang="0">
                  <a:pos x="202" y="193"/>
                </a:cxn>
                <a:cxn ang="0">
                  <a:pos x="304" y="308"/>
                </a:cxn>
                <a:cxn ang="0">
                  <a:pos x="414" y="427"/>
                </a:cxn>
                <a:cxn ang="0">
                  <a:pos x="506" y="541"/>
                </a:cxn>
                <a:cxn ang="0">
                  <a:pos x="634" y="717"/>
                </a:cxn>
                <a:cxn ang="0">
                  <a:pos x="748" y="885"/>
                </a:cxn>
                <a:cxn ang="0">
                  <a:pos x="854" y="1043"/>
                </a:cxn>
                <a:cxn ang="0">
                  <a:pos x="937" y="1197"/>
                </a:cxn>
              </a:cxnLst>
              <a:rect l="0" t="0" r="r" b="b"/>
              <a:pathLst>
                <a:path w="937" h="1197">
                  <a:moveTo>
                    <a:pt x="0" y="0"/>
                  </a:moveTo>
                  <a:lnTo>
                    <a:pt x="110" y="88"/>
                  </a:lnTo>
                  <a:lnTo>
                    <a:pt x="202" y="193"/>
                  </a:lnTo>
                  <a:lnTo>
                    <a:pt x="304" y="308"/>
                  </a:lnTo>
                  <a:lnTo>
                    <a:pt x="414" y="427"/>
                  </a:lnTo>
                  <a:lnTo>
                    <a:pt x="506" y="541"/>
                  </a:lnTo>
                  <a:lnTo>
                    <a:pt x="634" y="717"/>
                  </a:lnTo>
                  <a:lnTo>
                    <a:pt x="748" y="885"/>
                  </a:lnTo>
                  <a:lnTo>
                    <a:pt x="854" y="1043"/>
                  </a:lnTo>
                  <a:lnTo>
                    <a:pt x="937" y="1197"/>
                  </a:ln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0" name="Freeform 1020"/>
            <p:cNvSpPr>
              <a:spLocks/>
            </p:cNvSpPr>
            <p:nvPr/>
          </p:nvSpPr>
          <p:spPr bwMode="auto">
            <a:xfrm>
              <a:off x="5457912" y="4290178"/>
              <a:ext cx="1881555" cy="18240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0" y="88"/>
                </a:cxn>
                <a:cxn ang="0">
                  <a:pos x="202" y="194"/>
                </a:cxn>
                <a:cxn ang="0">
                  <a:pos x="304" y="304"/>
                </a:cxn>
                <a:cxn ang="0">
                  <a:pos x="414" y="423"/>
                </a:cxn>
                <a:cxn ang="0">
                  <a:pos x="506" y="533"/>
                </a:cxn>
                <a:cxn ang="0">
                  <a:pos x="634" y="705"/>
                </a:cxn>
                <a:cxn ang="0">
                  <a:pos x="748" y="868"/>
                </a:cxn>
                <a:cxn ang="0">
                  <a:pos x="854" y="1013"/>
                </a:cxn>
                <a:cxn ang="0">
                  <a:pos x="937" y="1149"/>
                </a:cxn>
              </a:cxnLst>
              <a:rect l="0" t="0" r="r" b="b"/>
              <a:pathLst>
                <a:path w="937" h="1149">
                  <a:moveTo>
                    <a:pt x="0" y="0"/>
                  </a:moveTo>
                  <a:lnTo>
                    <a:pt x="110" y="88"/>
                  </a:lnTo>
                  <a:lnTo>
                    <a:pt x="202" y="194"/>
                  </a:lnTo>
                  <a:lnTo>
                    <a:pt x="304" y="304"/>
                  </a:lnTo>
                  <a:lnTo>
                    <a:pt x="414" y="423"/>
                  </a:lnTo>
                  <a:lnTo>
                    <a:pt x="506" y="533"/>
                  </a:lnTo>
                  <a:lnTo>
                    <a:pt x="634" y="705"/>
                  </a:lnTo>
                  <a:lnTo>
                    <a:pt x="748" y="868"/>
                  </a:lnTo>
                  <a:lnTo>
                    <a:pt x="854" y="1013"/>
                  </a:lnTo>
                  <a:lnTo>
                    <a:pt x="937" y="1149"/>
                  </a:ln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1" name="Freeform 1021"/>
            <p:cNvSpPr>
              <a:spLocks/>
            </p:cNvSpPr>
            <p:nvPr/>
          </p:nvSpPr>
          <p:spPr bwMode="auto">
            <a:xfrm>
              <a:off x="5457912" y="4226678"/>
              <a:ext cx="1881555" cy="1741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0" y="89"/>
                </a:cxn>
                <a:cxn ang="0">
                  <a:pos x="202" y="194"/>
                </a:cxn>
                <a:cxn ang="0">
                  <a:pos x="304" y="300"/>
                </a:cxn>
                <a:cxn ang="0">
                  <a:pos x="414" y="419"/>
                </a:cxn>
                <a:cxn ang="0">
                  <a:pos x="506" y="524"/>
                </a:cxn>
                <a:cxn ang="0">
                  <a:pos x="634" y="692"/>
                </a:cxn>
                <a:cxn ang="0">
                  <a:pos x="748" y="846"/>
                </a:cxn>
                <a:cxn ang="0">
                  <a:pos x="854" y="982"/>
                </a:cxn>
                <a:cxn ang="0">
                  <a:pos x="937" y="1097"/>
                </a:cxn>
              </a:cxnLst>
              <a:rect l="0" t="0" r="r" b="b"/>
              <a:pathLst>
                <a:path w="937" h="1097">
                  <a:moveTo>
                    <a:pt x="0" y="0"/>
                  </a:moveTo>
                  <a:lnTo>
                    <a:pt x="110" y="89"/>
                  </a:lnTo>
                  <a:lnTo>
                    <a:pt x="202" y="194"/>
                  </a:lnTo>
                  <a:lnTo>
                    <a:pt x="304" y="300"/>
                  </a:lnTo>
                  <a:lnTo>
                    <a:pt x="414" y="419"/>
                  </a:lnTo>
                  <a:lnTo>
                    <a:pt x="506" y="524"/>
                  </a:lnTo>
                  <a:lnTo>
                    <a:pt x="634" y="692"/>
                  </a:lnTo>
                  <a:lnTo>
                    <a:pt x="748" y="846"/>
                  </a:lnTo>
                  <a:lnTo>
                    <a:pt x="854" y="982"/>
                  </a:lnTo>
                  <a:lnTo>
                    <a:pt x="937" y="1097"/>
                  </a:lnTo>
                </a:path>
              </a:pathLst>
            </a:custGeom>
            <a:noFill/>
            <a:ln w="142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2" name="Rectangle 1028"/>
            <p:cNvSpPr>
              <a:spLocks noChangeArrowheads="1"/>
            </p:cNvSpPr>
            <p:nvPr/>
          </p:nvSpPr>
          <p:spPr bwMode="auto">
            <a:xfrm>
              <a:off x="6349492" y="6436478"/>
              <a:ext cx="335346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MeV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3" name="Rectangle 1029"/>
            <p:cNvSpPr>
              <a:spLocks noChangeArrowheads="1"/>
            </p:cNvSpPr>
            <p:nvPr/>
          </p:nvSpPr>
          <p:spPr bwMode="auto">
            <a:xfrm rot="16200000">
              <a:off x="4110524" y="5168611"/>
              <a:ext cx="273050" cy="176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#/cm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4" name="Rectangle 1035"/>
            <p:cNvSpPr>
              <a:spLocks noChangeArrowheads="1"/>
            </p:cNvSpPr>
            <p:nvPr/>
          </p:nvSpPr>
          <p:spPr bwMode="auto">
            <a:xfrm>
              <a:off x="6358386" y="3897049"/>
              <a:ext cx="1948701" cy="73694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965" name="Rectangle 1030"/>
            <p:cNvSpPr>
              <a:spLocks noChangeArrowheads="1"/>
            </p:cNvSpPr>
            <p:nvPr/>
          </p:nvSpPr>
          <p:spPr bwMode="auto">
            <a:xfrm rot="16200000">
              <a:off x="4146700" y="5091529"/>
              <a:ext cx="76200" cy="12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6" name="Rectangle 1031"/>
            <p:cNvSpPr>
              <a:spLocks noChangeArrowheads="1"/>
            </p:cNvSpPr>
            <p:nvPr/>
          </p:nvSpPr>
          <p:spPr bwMode="auto">
            <a:xfrm rot="16200000">
              <a:off x="4056651" y="4852731"/>
              <a:ext cx="380797" cy="106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/s/sr/MeV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7" name="Rectangle 1032"/>
            <p:cNvSpPr>
              <a:spLocks noChangeArrowheads="1"/>
            </p:cNvSpPr>
            <p:nvPr/>
          </p:nvSpPr>
          <p:spPr bwMode="auto">
            <a:xfrm>
              <a:off x="4791659" y="3533911"/>
              <a:ext cx="3281100" cy="246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LANL and</a:t>
              </a:r>
              <a:r>
                <a:rPr kumimoji="0" lang="en-US" sz="16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 IGE for Year </a:t>
              </a: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2003</a:t>
              </a:r>
              <a:endParaRPr kumimoji="0" 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8" name="Rectangle 1033"/>
            <p:cNvSpPr>
              <a:spLocks noChangeArrowheads="1"/>
            </p:cNvSpPr>
            <p:nvPr/>
          </p:nvSpPr>
          <p:spPr bwMode="auto">
            <a:xfrm>
              <a:off x="4548258" y="6212641"/>
              <a:ext cx="96387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9" name="Rectangle 1034"/>
            <p:cNvSpPr>
              <a:spLocks noChangeArrowheads="1"/>
            </p:cNvSpPr>
            <p:nvPr/>
          </p:nvSpPr>
          <p:spPr bwMode="auto">
            <a:xfrm>
              <a:off x="8391692" y="3815516"/>
              <a:ext cx="96387" cy="13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0" name="Rectangle 1047"/>
            <p:cNvSpPr>
              <a:spLocks noChangeArrowheads="1"/>
            </p:cNvSpPr>
            <p:nvPr/>
          </p:nvSpPr>
          <p:spPr bwMode="auto">
            <a:xfrm>
              <a:off x="6671358" y="3979014"/>
              <a:ext cx="1646394" cy="138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LANL02A AE9 V1.20 Calibration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1" name="Rectangle 1049"/>
            <p:cNvSpPr>
              <a:spLocks noChangeArrowheads="1"/>
            </p:cNvSpPr>
            <p:nvPr/>
          </p:nvSpPr>
          <p:spPr bwMode="auto">
            <a:xfrm>
              <a:off x="6671359" y="4145292"/>
              <a:ext cx="1633680" cy="138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LANL095 AE9 V1.20 Calibration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2" name="Rectangle 1051"/>
            <p:cNvSpPr>
              <a:spLocks noChangeArrowheads="1"/>
            </p:cNvSpPr>
            <p:nvPr/>
          </p:nvSpPr>
          <p:spPr bwMode="auto">
            <a:xfrm>
              <a:off x="6671360" y="4311573"/>
              <a:ext cx="1646394" cy="138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LANL97A AE9 V1.20 Calibration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3" name="Rectangle 1055"/>
            <p:cNvSpPr>
              <a:spLocks noChangeArrowheads="1"/>
            </p:cNvSpPr>
            <p:nvPr/>
          </p:nvSpPr>
          <p:spPr bwMode="auto">
            <a:xfrm>
              <a:off x="6671354" y="4460316"/>
              <a:ext cx="493725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9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0"/>
                  <a:cs typeface="Arial" pitchFamily="34" charset="0"/>
                </a:rPr>
                <a:t>IGE-2006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1060"/>
            <p:cNvGrpSpPr/>
            <p:nvPr/>
          </p:nvGrpSpPr>
          <p:grpSpPr>
            <a:xfrm>
              <a:off x="6417198" y="4040380"/>
              <a:ext cx="213175" cy="481302"/>
              <a:chOff x="3885937" y="2684279"/>
              <a:chExt cx="335398" cy="481302"/>
            </a:xfrm>
          </p:grpSpPr>
          <p:sp>
            <p:nvSpPr>
              <p:cNvPr id="978" name="Line 1048"/>
              <p:cNvSpPr>
                <a:spLocks noChangeShapeType="1"/>
              </p:cNvSpPr>
              <p:nvPr/>
            </p:nvSpPr>
            <p:spPr bwMode="auto">
              <a:xfrm>
                <a:off x="3885937" y="2684279"/>
                <a:ext cx="335398" cy="1979"/>
              </a:xfrm>
              <a:prstGeom prst="line">
                <a:avLst/>
              </a:prstGeom>
              <a:noFill/>
              <a:ln w="142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979" name="Line 1050"/>
              <p:cNvSpPr>
                <a:spLocks noChangeShapeType="1"/>
              </p:cNvSpPr>
              <p:nvPr/>
            </p:nvSpPr>
            <p:spPr bwMode="auto">
              <a:xfrm>
                <a:off x="3885937" y="2850561"/>
                <a:ext cx="335398" cy="1979"/>
              </a:xfrm>
              <a:prstGeom prst="line">
                <a:avLst/>
              </a:prstGeom>
              <a:noFill/>
              <a:ln w="14288" cap="flat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980" name="Line 1052"/>
              <p:cNvSpPr>
                <a:spLocks noChangeShapeType="1"/>
              </p:cNvSpPr>
              <p:nvPr/>
            </p:nvSpPr>
            <p:spPr bwMode="auto">
              <a:xfrm>
                <a:off x="3885937" y="3014863"/>
                <a:ext cx="335398" cy="1979"/>
              </a:xfrm>
              <a:prstGeom prst="line">
                <a:avLst/>
              </a:prstGeom>
              <a:noFill/>
              <a:ln w="14288" cap="flat">
                <a:solidFill>
                  <a:srgbClr val="B200B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  <p:sp>
            <p:nvSpPr>
              <p:cNvPr id="981" name="Line 1056"/>
              <p:cNvSpPr>
                <a:spLocks noChangeShapeType="1"/>
              </p:cNvSpPr>
              <p:nvPr/>
            </p:nvSpPr>
            <p:spPr bwMode="auto">
              <a:xfrm>
                <a:off x="3885937" y="3163602"/>
                <a:ext cx="335398" cy="1979"/>
              </a:xfrm>
              <a:prstGeom prst="line">
                <a:avLst/>
              </a:prstGeom>
              <a:noFill/>
              <a:ln w="1428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 dirty="0"/>
              </a:p>
            </p:txBody>
          </p:sp>
        </p:grpSp>
        <p:sp>
          <p:nvSpPr>
            <p:cNvPr id="975" name="Freeform 1022"/>
            <p:cNvSpPr>
              <a:spLocks/>
            </p:cNvSpPr>
            <p:nvPr/>
          </p:nvSpPr>
          <p:spPr bwMode="auto">
            <a:xfrm>
              <a:off x="5457912" y="4101266"/>
              <a:ext cx="1881555" cy="16716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0" y="66"/>
                </a:cxn>
                <a:cxn ang="0">
                  <a:pos x="202" y="159"/>
                </a:cxn>
                <a:cxn ang="0">
                  <a:pos x="304" y="278"/>
                </a:cxn>
                <a:cxn ang="0">
                  <a:pos x="414" y="414"/>
                </a:cxn>
                <a:cxn ang="0">
                  <a:pos x="506" y="498"/>
                </a:cxn>
                <a:cxn ang="0">
                  <a:pos x="634" y="652"/>
                </a:cxn>
                <a:cxn ang="0">
                  <a:pos x="748" y="788"/>
                </a:cxn>
                <a:cxn ang="0">
                  <a:pos x="854" y="912"/>
                </a:cxn>
                <a:cxn ang="0">
                  <a:pos x="937" y="1053"/>
                </a:cxn>
              </a:cxnLst>
              <a:rect l="0" t="0" r="r" b="b"/>
              <a:pathLst>
                <a:path w="937" h="1053">
                  <a:moveTo>
                    <a:pt x="0" y="0"/>
                  </a:moveTo>
                  <a:lnTo>
                    <a:pt x="110" y="66"/>
                  </a:lnTo>
                  <a:lnTo>
                    <a:pt x="202" y="159"/>
                  </a:lnTo>
                  <a:lnTo>
                    <a:pt x="304" y="278"/>
                  </a:lnTo>
                  <a:lnTo>
                    <a:pt x="414" y="414"/>
                  </a:lnTo>
                  <a:lnTo>
                    <a:pt x="506" y="498"/>
                  </a:lnTo>
                  <a:lnTo>
                    <a:pt x="634" y="652"/>
                  </a:lnTo>
                  <a:lnTo>
                    <a:pt x="748" y="788"/>
                  </a:lnTo>
                  <a:lnTo>
                    <a:pt x="854" y="912"/>
                  </a:lnTo>
                  <a:lnTo>
                    <a:pt x="937" y="1053"/>
                  </a:lnTo>
                </a:path>
              </a:pathLst>
            </a:custGeom>
            <a:noFill/>
            <a:ln w="142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6" name="Freeform 1024"/>
            <p:cNvSpPr>
              <a:spLocks/>
            </p:cNvSpPr>
            <p:nvPr/>
          </p:nvSpPr>
          <p:spPr bwMode="auto">
            <a:xfrm>
              <a:off x="5457912" y="4052053"/>
              <a:ext cx="1881555" cy="18176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0" y="71"/>
                </a:cxn>
                <a:cxn ang="0">
                  <a:pos x="202" y="168"/>
                </a:cxn>
                <a:cxn ang="0">
                  <a:pos x="304" y="300"/>
                </a:cxn>
                <a:cxn ang="0">
                  <a:pos x="414" y="445"/>
                </a:cxn>
                <a:cxn ang="0">
                  <a:pos x="506" y="538"/>
                </a:cxn>
                <a:cxn ang="0">
                  <a:pos x="634" y="701"/>
                </a:cxn>
                <a:cxn ang="0">
                  <a:pos x="748" y="850"/>
                </a:cxn>
                <a:cxn ang="0">
                  <a:pos x="854" y="1000"/>
                </a:cxn>
                <a:cxn ang="0">
                  <a:pos x="937" y="1145"/>
                </a:cxn>
              </a:cxnLst>
              <a:rect l="0" t="0" r="r" b="b"/>
              <a:pathLst>
                <a:path w="937" h="1145">
                  <a:moveTo>
                    <a:pt x="0" y="0"/>
                  </a:moveTo>
                  <a:lnTo>
                    <a:pt x="110" y="71"/>
                  </a:lnTo>
                  <a:lnTo>
                    <a:pt x="202" y="168"/>
                  </a:lnTo>
                  <a:lnTo>
                    <a:pt x="304" y="300"/>
                  </a:lnTo>
                  <a:lnTo>
                    <a:pt x="414" y="445"/>
                  </a:lnTo>
                  <a:lnTo>
                    <a:pt x="506" y="538"/>
                  </a:lnTo>
                  <a:lnTo>
                    <a:pt x="634" y="701"/>
                  </a:lnTo>
                  <a:lnTo>
                    <a:pt x="748" y="850"/>
                  </a:lnTo>
                  <a:lnTo>
                    <a:pt x="854" y="1000"/>
                  </a:lnTo>
                  <a:lnTo>
                    <a:pt x="937" y="1145"/>
                  </a:lnTo>
                </a:path>
              </a:pathLst>
            </a:custGeom>
            <a:noFill/>
            <a:ln w="1428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7" name="Freeform 1026"/>
            <p:cNvSpPr>
              <a:spLocks/>
            </p:cNvSpPr>
            <p:nvPr/>
          </p:nvSpPr>
          <p:spPr bwMode="auto">
            <a:xfrm>
              <a:off x="5457912" y="4101266"/>
              <a:ext cx="1881555" cy="1649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0" y="66"/>
                </a:cxn>
                <a:cxn ang="0">
                  <a:pos x="202" y="154"/>
                </a:cxn>
                <a:cxn ang="0">
                  <a:pos x="304" y="273"/>
                </a:cxn>
                <a:cxn ang="0">
                  <a:pos x="414" y="405"/>
                </a:cxn>
                <a:cxn ang="0">
                  <a:pos x="506" y="489"/>
                </a:cxn>
                <a:cxn ang="0">
                  <a:pos x="634" y="647"/>
                </a:cxn>
                <a:cxn ang="0">
                  <a:pos x="748" y="784"/>
                </a:cxn>
                <a:cxn ang="0">
                  <a:pos x="854" y="903"/>
                </a:cxn>
                <a:cxn ang="0">
                  <a:pos x="937" y="1039"/>
                </a:cxn>
              </a:cxnLst>
              <a:rect l="0" t="0" r="r" b="b"/>
              <a:pathLst>
                <a:path w="937" h="1039">
                  <a:moveTo>
                    <a:pt x="0" y="0"/>
                  </a:moveTo>
                  <a:lnTo>
                    <a:pt x="110" y="66"/>
                  </a:lnTo>
                  <a:lnTo>
                    <a:pt x="202" y="154"/>
                  </a:lnTo>
                  <a:lnTo>
                    <a:pt x="304" y="273"/>
                  </a:lnTo>
                  <a:lnTo>
                    <a:pt x="414" y="405"/>
                  </a:lnTo>
                  <a:lnTo>
                    <a:pt x="506" y="489"/>
                  </a:lnTo>
                  <a:lnTo>
                    <a:pt x="634" y="647"/>
                  </a:lnTo>
                  <a:lnTo>
                    <a:pt x="748" y="784"/>
                  </a:lnTo>
                  <a:lnTo>
                    <a:pt x="854" y="903"/>
                  </a:lnTo>
                  <a:lnTo>
                    <a:pt x="937" y="1039"/>
                  </a:lnTo>
                </a:path>
              </a:pathLst>
            </a:custGeom>
            <a:noFill/>
            <a:ln w="14288" cap="flat">
              <a:solidFill>
                <a:srgbClr val="B200B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83" name="Rectangle 7"/>
          <p:cNvSpPr>
            <a:spLocks noChangeArrowheads="1"/>
          </p:cNvSpPr>
          <p:nvPr/>
        </p:nvSpPr>
        <p:spPr bwMode="auto">
          <a:xfrm>
            <a:off x="5954332" y="5737547"/>
            <a:ext cx="2002151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 charset="0"/>
                <a:cs typeface="Arial" pitchFamily="34" charset="0"/>
              </a:rPr>
              <a:t>Data spread is ~100x!</a:t>
            </a:r>
            <a:endParaRPr kumimoji="0" lang="en-US" sz="48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AE9 V1.20 Model Comparison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325" y="1141528"/>
            <a:ext cx="3935752" cy="29518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2111" y="1476697"/>
            <a:ext cx="18431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AE8           0.5 MeV</a:t>
            </a:r>
          </a:p>
          <a:p>
            <a:pPr algn="l"/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algn="l"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AE9 V1.20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010"/>
          <a:stretch/>
        </p:blipFill>
        <p:spPr bwMode="auto">
          <a:xfrm>
            <a:off x="407731" y="3808309"/>
            <a:ext cx="3891492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55244" y="4110285"/>
            <a:ext cx="21228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400" b="1" dirty="0">
                <a:latin typeface="Arial" pitchFamily="34" charset="0"/>
                <a:cs typeface="Arial" pitchFamily="34" charset="0"/>
              </a:rPr>
              <a:t>AE9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V1.0      5 MeV</a:t>
            </a:r>
          </a:p>
          <a:p>
            <a:pPr algn="l"/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pPr algn="l"/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pPr algn="l"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AE9 V1.20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4676" y="1141529"/>
            <a:ext cx="4894004" cy="36705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751110" y="5017770"/>
            <a:ext cx="3921550" cy="1459230"/>
          </a:xfrm>
        </p:spPr>
        <p:txBody>
          <a:bodyPr/>
          <a:lstStyle/>
          <a:p>
            <a:pPr marL="282575" indent="-282575" defTabSz="457200" eaLnBrk="1" hangingPunct="1">
              <a:spcBef>
                <a:spcPts val="600"/>
              </a:spcBef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Inner zone electrons at E&gt;3 MeV are lower in V1.20 than V1.00</a:t>
            </a:r>
          </a:p>
          <a:p>
            <a:pPr marL="682625" lvl="1" indent="-282575" defTabSz="457200" eaLnBrk="1" hangingPunct="1">
              <a:spcBef>
                <a:spcPts val="6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Result is more consistent with Van Allen Probe results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5120642" y="3403162"/>
            <a:ext cx="0" cy="62657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="" xmlns:p14="http://schemas.microsoft.com/office/powerpoint/2010/main" val="402004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FRL 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FRL 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32592</TotalTime>
  <Words>3912</Words>
  <Application>Microsoft Office PowerPoint</Application>
  <PresentationFormat>On-screen Show (4:3)</PresentationFormat>
  <Paragraphs>875</Paragraphs>
  <Slides>46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Default Design</vt:lpstr>
      <vt:lpstr>AFRL Office Theme</vt:lpstr>
      <vt:lpstr>1_AFRL Office Theme</vt:lpstr>
      <vt:lpstr>Slide 1</vt:lpstr>
      <vt:lpstr>Outline</vt:lpstr>
      <vt:lpstr>Version 1.20 – Database Updates</vt:lpstr>
      <vt:lpstr>Version 1.20 – Software Updates</vt:lpstr>
      <vt:lpstr>Issues Noted</vt:lpstr>
      <vt:lpstr>AP9 V1.20 Validation—SAA</vt:lpstr>
      <vt:lpstr>AP9 LEO Issue</vt:lpstr>
      <vt:lpstr>AE9 GEO Issue</vt:lpstr>
      <vt:lpstr>AE9 V1.20 Model Comparison</vt:lpstr>
      <vt:lpstr>Version 1.5</vt:lpstr>
      <vt:lpstr>Version 2.0</vt:lpstr>
      <vt:lpstr>Slide 12</vt:lpstr>
      <vt:lpstr>Slide 13</vt:lpstr>
      <vt:lpstr>BACKUP Material </vt:lpstr>
      <vt:lpstr>Outline</vt:lpstr>
      <vt:lpstr>The Team</vt:lpstr>
      <vt:lpstr>Slide 17</vt:lpstr>
      <vt:lpstr>Slide 18</vt:lpstr>
      <vt:lpstr>Requirements </vt:lpstr>
      <vt:lpstr>What is AE9/AP9?</vt:lpstr>
      <vt:lpstr>Architecture Overview </vt:lpstr>
      <vt:lpstr>Data Sets – Energy Coverage </vt:lpstr>
      <vt:lpstr>Data Sets – Temporal Coverage </vt:lpstr>
      <vt:lpstr>Coordinate System</vt:lpstr>
      <vt:lpstr>Slide 25</vt:lpstr>
      <vt:lpstr>Slide 26</vt:lpstr>
      <vt:lpstr>Slide 27</vt:lpstr>
      <vt:lpstr>Software Applications (1) </vt:lpstr>
      <vt:lpstr>Software Applications (2) </vt:lpstr>
      <vt:lpstr>AP9/AE9 Code Stack </vt:lpstr>
      <vt:lpstr>Run Modes</vt:lpstr>
      <vt:lpstr>What Type of Run</vt:lpstr>
      <vt:lpstr>AE9/AP9 Use Example: LEO Dipper</vt:lpstr>
      <vt:lpstr>Model &amp; Data Comparisons</vt:lpstr>
      <vt:lpstr>Slide 35</vt:lpstr>
      <vt:lpstr>Slide 36</vt:lpstr>
      <vt:lpstr>Slide 37</vt:lpstr>
      <vt:lpstr>AE9-to-AE8 flux ratio</vt:lpstr>
      <vt:lpstr>AP9-to-AP8 flux ratio</vt:lpstr>
      <vt:lpstr>Known Issues—V1.0</vt:lpstr>
      <vt:lpstr>International Collaboration</vt:lpstr>
      <vt:lpstr>Recent AE9/AP9 Improvements</vt:lpstr>
      <vt:lpstr>Comparison of AE8/AP8 (legacy) models to external implementations</vt:lpstr>
      <vt:lpstr>Future Versions</vt:lpstr>
      <vt:lpstr>Version 1.05</vt:lpstr>
      <vt:lpstr>Slide 46</vt:lpstr>
    </vt:vector>
  </TitlesOfParts>
  <Company>U.S. Government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mazurjos</dc:creator>
  <cp:lastModifiedBy>Rick Quinn</cp:lastModifiedBy>
  <cp:revision>1684</cp:revision>
  <dcterms:created xsi:type="dcterms:W3CDTF">2005-11-29T15:00:41Z</dcterms:created>
  <dcterms:modified xsi:type="dcterms:W3CDTF">2014-11-19T12:20:18Z</dcterms:modified>
</cp:coreProperties>
</file>