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56" r:id="rId2"/>
    <p:sldId id="284" r:id="rId3"/>
    <p:sldId id="278" r:id="rId4"/>
    <p:sldId id="279" r:id="rId5"/>
    <p:sldId id="285" r:id="rId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B90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9" autoAdjust="0"/>
    <p:restoredTop sz="94579" autoAdjust="0"/>
  </p:normalViewPr>
  <p:slideViewPr>
    <p:cSldViewPr>
      <p:cViewPr varScale="1">
        <p:scale>
          <a:sx n="99" d="100"/>
          <a:sy n="99" d="100"/>
        </p:scale>
        <p:origin x="-510"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2862"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4B991EC-CF95-4D47-B047-28187202B4D1}" type="datetimeFigureOut">
              <a:rPr lang="en-GB" smtClean="0"/>
              <a:pPr/>
              <a:t>18/11/2014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4E8DA81-BE3A-4D0C-9782-97DE98C9F6E7}" type="slidenum">
              <a:rPr lang="en-GB" smtClean="0"/>
              <a:pPr/>
              <a:t>‹#›</a:t>
            </a:fld>
            <a:endParaRPr lang="en-GB"/>
          </a:p>
        </p:txBody>
      </p:sp>
    </p:spTree>
    <p:extLst>
      <p:ext uri="{BB962C8B-B14F-4D97-AF65-F5344CB8AC3E}">
        <p14:creationId xmlns="" xmlns:p14="http://schemas.microsoft.com/office/powerpoint/2010/main" val="11102067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07858A-24B5-4335-A5BD-3C5898F4FC76}" type="datetimeFigureOut">
              <a:rPr lang="en-GB" smtClean="0"/>
              <a:pPr/>
              <a:t>18/11/2014</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F9935E-F0EE-453F-B3F3-284B21E97EA8}" type="slidenum">
              <a:rPr lang="en-GB" smtClean="0"/>
              <a:pPr/>
              <a:t>‹#›</a:t>
            </a:fld>
            <a:endParaRPr lang="en-GB"/>
          </a:p>
        </p:txBody>
      </p:sp>
    </p:spTree>
    <p:extLst>
      <p:ext uri="{BB962C8B-B14F-4D97-AF65-F5344CB8AC3E}">
        <p14:creationId xmlns="" xmlns:p14="http://schemas.microsoft.com/office/powerpoint/2010/main" val="3916822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lvl1pPr>
              <a:defRPr>
                <a:solidFill>
                  <a:schemeClr val="tx1"/>
                </a:solidFill>
              </a:defRPr>
            </a:lvl1pPr>
            <a:extLst/>
          </a:lstStyle>
          <a:p>
            <a:r>
              <a:rPr lang="en-GB" dirty="0" smtClean="0"/>
              <a:t>27/07/2012</a:t>
            </a:r>
            <a:endParaRPr lang="en-GB" dirty="0"/>
          </a:p>
        </p:txBody>
      </p:sp>
      <p:sp>
        <p:nvSpPr>
          <p:cNvPr id="17" name="Footer Placeholder 16"/>
          <p:cNvSpPr>
            <a:spLocks noGrp="1"/>
          </p:cNvSpPr>
          <p:nvPr>
            <p:ph type="ftr" sz="quarter" idx="11"/>
          </p:nvPr>
        </p:nvSpPr>
        <p:spPr/>
        <p:txBody>
          <a:bodyPr/>
          <a:lstStyle>
            <a:extLst/>
          </a:lstStyle>
          <a:p>
            <a:endParaRPr lang="en-GB"/>
          </a:p>
        </p:txBody>
      </p:sp>
      <p:sp>
        <p:nvSpPr>
          <p:cNvPr id="29" name="Slide Number Placeholder 28"/>
          <p:cNvSpPr>
            <a:spLocks noGrp="1"/>
          </p:cNvSpPr>
          <p:nvPr>
            <p:ph type="sldNum" sz="quarter" idx="12"/>
          </p:nvPr>
        </p:nvSpPr>
        <p:spPr/>
        <p:txBody>
          <a:bodyPr/>
          <a:lstStyle>
            <a:lvl1pPr>
              <a:defRPr>
                <a:solidFill>
                  <a:schemeClr val="tx1"/>
                </a:solidFill>
              </a:defRPr>
            </a:lvl1pPr>
            <a:extLst/>
          </a:lstStyle>
          <a:p>
            <a:fld id="{C7D386BE-265B-4E18-98CB-BDCE8D4E6494}" type="slidenum">
              <a:rPr lang="en-GB" smtClean="0"/>
              <a:pPr/>
              <a:t>‹#›</a:t>
            </a:fld>
            <a:endParaRPr lang="en-GB" dirty="0"/>
          </a:p>
        </p:txBody>
      </p:sp>
      <p:sp>
        <p:nvSpPr>
          <p:cNvPr id="32" name="Rectangle 31"/>
          <p:cNvSpPr/>
          <p:nvPr/>
        </p:nvSpPr>
        <p:spPr>
          <a:xfrm>
            <a:off x="0" y="-1"/>
            <a:ext cx="365760" cy="5140842"/>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510358"/>
            <a:ext cx="45720"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3257550"/>
            <a:ext cx="7772400" cy="1481328"/>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125980"/>
            <a:ext cx="7772400" cy="113157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3785546"/>
            <a:ext cx="73152" cy="12687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3597614"/>
            <a:ext cx="73152"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3478264"/>
            <a:ext cx="73152" cy="10287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3406919"/>
            <a:ext cx="73152" cy="5486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grpSp>
        <p:nvGrpSpPr>
          <p:cNvPr id="16" name="Group 15"/>
          <p:cNvGrpSpPr/>
          <p:nvPr userDrawn="1"/>
        </p:nvGrpSpPr>
        <p:grpSpPr>
          <a:xfrm>
            <a:off x="395537" y="0"/>
            <a:ext cx="4608511" cy="385763"/>
            <a:chOff x="539552" y="6235479"/>
            <a:chExt cx="5220151" cy="514350"/>
          </a:xfrm>
        </p:grpSpPr>
        <p:sp>
          <p:nvSpPr>
            <p:cNvPr id="18" name="Rectangle 17"/>
            <p:cNvSpPr/>
            <p:nvPr userDrawn="1"/>
          </p:nvSpPr>
          <p:spPr>
            <a:xfrm>
              <a:off x="539552" y="6235479"/>
              <a:ext cx="5220151" cy="5143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907704" y="6245004"/>
              <a:ext cx="1036320" cy="503555"/>
            </a:xfrm>
            <a:prstGeom prst="rect">
              <a:avLst/>
            </a:prstGeom>
            <a:noFill/>
            <a:ln>
              <a:noFill/>
            </a:ln>
          </p:spPr>
        </p:pic>
        <p:pic>
          <p:nvPicPr>
            <p:cNvPr id="20" name="Picture 19"/>
            <p:cNvPicPr/>
            <p:nvPr userDrawn="1"/>
          </p:nvPicPr>
          <p:blipFill>
            <a:blip r:embed="rId3" cstate="print">
              <a:extLst>
                <a:ext uri="{28A0092B-C50C-407E-A947-70E740481C1C}">
                  <a14:useLocalDpi xmlns="" xmlns:a14="http://schemas.microsoft.com/office/drawing/2010/main" val="0"/>
                </a:ext>
              </a:extLst>
            </a:blip>
            <a:stretch>
              <a:fillRect/>
            </a:stretch>
          </p:blipFill>
          <p:spPr>
            <a:xfrm>
              <a:off x="539552" y="6235479"/>
              <a:ext cx="852805" cy="503555"/>
            </a:xfrm>
            <a:prstGeom prst="rect">
              <a:avLst/>
            </a:prstGeom>
          </p:spPr>
        </p:pic>
        <p:pic>
          <p:nvPicPr>
            <p:cNvPr id="21" name="Picture 20"/>
            <p:cNvPicPr/>
            <p:nvPr userDrawn="1"/>
          </p:nvPicPr>
          <p:blipFill>
            <a:blip r:embed="rId4" cstate="print">
              <a:extLst>
                <a:ext uri="{28A0092B-C50C-407E-A947-70E740481C1C}">
                  <a14:useLocalDpi xmlns="" xmlns:a14="http://schemas.microsoft.com/office/drawing/2010/main" val="0"/>
                </a:ext>
              </a:extLst>
            </a:blip>
            <a:srcRect/>
            <a:stretch>
              <a:fillRect/>
            </a:stretch>
          </p:blipFill>
          <p:spPr bwMode="auto">
            <a:xfrm>
              <a:off x="3419872" y="6245004"/>
              <a:ext cx="712470" cy="503555"/>
            </a:xfrm>
            <a:prstGeom prst="rect">
              <a:avLst/>
            </a:prstGeom>
            <a:noFill/>
            <a:ln>
              <a:noFill/>
            </a:ln>
          </p:spPr>
        </p:pic>
        <p:pic>
          <p:nvPicPr>
            <p:cNvPr id="22" name="Picture 21"/>
            <p:cNvPicPr/>
            <p:nvPr userDrawn="1"/>
          </p:nvPicPr>
          <p:blipFill>
            <a:blip r:embed="rId5" cstate="print">
              <a:extLst>
                <a:ext uri="{28A0092B-C50C-407E-A947-70E740481C1C}">
                  <a14:useLocalDpi xmlns="" xmlns:a14="http://schemas.microsoft.com/office/drawing/2010/main" val="0"/>
                </a:ext>
              </a:extLst>
            </a:blip>
            <a:srcRect/>
            <a:stretch>
              <a:fillRect/>
            </a:stretch>
          </p:blipFill>
          <p:spPr bwMode="auto">
            <a:xfrm>
              <a:off x="4644008" y="6246274"/>
              <a:ext cx="1115695" cy="503555"/>
            </a:xfrm>
            <a:prstGeom prst="rect">
              <a:avLst/>
            </a:prstGeom>
            <a:noFill/>
            <a:ln>
              <a:noFill/>
            </a:ln>
          </p:spPr>
        </p:pic>
      </p:grpSp>
      <p:sp>
        <p:nvSpPr>
          <p:cNvPr id="22530" name="AutoShape 2" descr="data:image/jpeg;base64,/9j/4AAQSkZJRgABAQAAAQABAAD/2wCEAAkGBxMSEhUUExQVFhUXFxwYGBgYGBYcHhwbGBgWHRcdHBsaHCggHCIlHBcaIjEhJSksLi4uHB8zODMsOCgtLisBCgoKDg0OGxAQGywmICQ0LCwuMCwsLCwsLCwsLCwsLCwsLCwsLCwsLCwsLCwsLCwsLCwsLCwsLCwsLCwsLCwsLP/AABEIAJMBVwMBEQACEQEDEQH/xAAcAAEAAgIDAQAAAAAAAAAAAAAABQYEBwIDCAH/xABQEAACAQMABgYFBwYMBQMFAAABAgMABBEFEiExQVEGBxNhcYEUIjKRoTNCUmJygrEjJENTc8EVFhc0VJKistHS8PEIRJOzw1XT4TV0g5TC/8QAGgEBAAMBAQEAAAAAAAAAAAAAAAIDBAEFBv/EADgRAAIBAgMECAUDBAMBAQAAAAABAgMREiExBCJBURMyYXGBkaHwBUJSsdEjM8EUFUPhU3LxYoL/2gAMAwEAAhEDEQA/AN40AoBQCgFAKAUAoBQCgFAKAUAoBQCgFAKAUAoBQCgFAKAUAoBQCgFAKAUAoBQCgFAKAUAoBQCgFAKAUAoBQCgFAKAwbnS8KdrlwTCuvIo2kDGRkcyOFTVOTtlroQc4q/YYkfSBWlt41Rvy8fagkgaq6uRkbdp3b6m6LUZNvTIiqibSXEjY+lzNbrMIhl7gQouudoO5s6uzjsxVj2ZKeG+iuQVe8b242M2bpHqvdgp6tsitnW9osuQuMbNoxmoKhdRz6xJ1bOWWhk2mnY3eKMhleWITAb8KRxI3GoypNJvgnYkqibS55mdZXkcyB43V1O4g58ahKLi7NE4yUldHfUTooBQCgFAKAUAoBQCgFAKAUAoBQCgFAKAUAoBQCgFAKAUAoBQCgFAKAUAoBQCgFAYc2kkWZIDnXkBYDGzCjaSamoNxcuCIuSUlEpl7pWS4trWRzgveqrBcgaoZsDGdo2ca2RpxhOSX0maU3KMW+Zxvj62lzx1Yx8DXY6UvE5LWp4GVa7L21xwsBj+1UJftS/7El+4u4idG/wA00aOBvAT5SEVdP9yp3fwVx6kO8yNJt+R0qePbRjy11H4Gow61PuZ2fVmSIGL5sfN0f6vvFV/4v/0Wf5PAjNGbItFAEgGWQnB46+74kVZPrVe5FcNIeJN2PSZkjuZJ8ssVy0fqgAhCwA5ZxnHPZxqmVBOUVHirlsatlJy4MtYbO6shoPtAKAUAoBQCgFAKAUAoBQCgFAKAUAoBQCgFAKAUAoBQCgFAKAUAoBQCgFAKAgdLaYy1xboGEiWzyB84249XV9421fTp5Rm9L2Kpz1itbEDo2XMuinJzrRSISeapj8TWia3ai7UUxecH3kdJ6tj/APb35z5E/wCarFnV74kH1O5klfx/nGk0+nbiQd+og/eari9ym+TsTkt6a7D5YSj0jRknB7YxHxRNv9oikluVFydxF70H2EXCezsUJ32t8NbwG0/E1a86r/8AqJWsqa7GSt9b5l0nD+siSZBz1VycfewKqjLdpy5OxZJZzXifbO5Hb6PnPszW5gY/WXh5ucVyUdyceTuE96MuasR2o0drqgZksLrWxxMZYkHwJOfAGrbqVS/Ca9SGkP8AqzOmij9IliJ/IaQjDxPwEm8eesc+aiq03gUuMNe4m0sTXCX3PujbyXWWPXEV7CBGVkJ1LiMeyCeeNoYbdpO4nCcY2va8XnlqmIyemkl6l2tJWdAWQo3FSQcHxGwjvrDJJPJ3NSd0d1cOigFAKAUAoBQCgFAKAUAoBQCgFAKAUAoBQCgFAKAUAoBQCgFAKAUAoCC6TX4MNzFG5EqQmQ43hdvHgSAe8ZB5VfRhvRk1k3Yqqy3WlrYhbWQNd2kh3XNmYz4qNZv3Cr5K1OS+l3Kk9+L5oi7SQpaWrnfa3hR+5WYlvxAq2SvUkvqRWsoRfJmbfWuf4Ut+ercIOe52x5gCq4y/bn4E5R68fE7ILgNc2M59m5tzC/2gNo82IHlXHG0Jx5O51PejLmrEYC0dmp3vYXeDzKlvwLHHlVuTqdk0V6Q/6skJLQNPe2wwVuohPCeBYbfi2T4LValaEJ/S7Mm43lKPPNHXBpDAsr07lHotxnhwBblt9bzFdcOvS8UcUurPwZxOjmCz2I2SRP6TaHmu/A7948STwpjV41eDyYwa0+KzRkekNJ2d9HE0gkXsbuFVJJ2YJC7zjZ5Y3ZOOWSvSbtbOLO3vaolrk0dUujjCptp0kktHOvDKqsXhJ2+sMZXGduRz5kDqnieOLSlxXM4423JLd4Pkfb2CTUC3UHpkQH5O4hOZAO/ByfPZzJpFxveDwvk9BJO1prEua1OrRelbW3cMkmkGIBHZNqkbeGqR+Brs6dSas1HvEZwi7py7i/2k4kRXAYBgDhgQRngQdxrz5Kzsa07q521w6KAUAoBQHRdXkcQzJIiDm7BR7ya6ot6IEdH0rsGOqL21J5CeIn3a1WOhVWbi/JnMS5krFKrDKsGHMEEe8VW1Y6c64BQCgFAKAUBhXmlreL5WeKP7ciL+JqUYSlomcbSOq16QWkhxHc27n6ssbfg1SlSnHWL8gpJ6EkDVZ0UAoBQCgFACaAj7nTlrH8pcQJ9qVB+JqapzeifkcukcYukNo+xbq3bwljP4NXXSmtYvyGJEgjgjIII5iqzpyoBQGPpG57KKSTGtqIzY56oJx8KlCOKSXM5J2TZUUnD3lvKcal5amNuWsBlh+C1rtanKP0u5mveaf1IiopDHZxOfbsboq/2C3re8kDyq1pOo1wkitO0E/pZnXFlrS39qNomQXEXew2nHi/wFQUrRhU5ZMm43coc80cra+Bexuz7MqG1mP1tuM+LAnwFHDKdPlmgpZxnzyZhNastvcW4+Vspu3i+xnPnsJbxIqeJOcZ8JKz7yNmouPGLujN7RGuAx2QaRh1T9WUDGPEE48WPKoWahbjB+hK6xX4SXqYCNIsKnH5zo58MPpQnf5YGPs+NTeFy/+Z/chnh7Y/YmrPRolkl1F1rO8j7QnI/JybM7OedviPq1TKphSv1o5d6LVC7durL7lhstFJGIs/lHiTUWRwNbG47cbNmz/c1nlUbvwT4F0YJW7DPqsmKA4ld/fyoCv6Tsr0EtHeBYwMnXijLLz2hcEeVaITpaOGfeUyjPhL0MXoxpmLtDD6VJdSPtzqEKuqDnHIH3Z5ZqdalK2LDhSI0qivbFdlsrIaBQCgMLTGlYbWJpp3CRrvJ+AAG0k8ANpqcISnLDFZnG7Gj+lvWxdXBKWubaHmMdqw722hPBdo+ka9ijsEIZzzfp792KJVW9DXtxI0jF3ZnY72clmPiTtNbUrKyKm7nHFdOGRo6/lt214JHibnGxXPjg7fA1GUYzVpK51NrQ2l0M633DLFpABlOwTqMEftEUYI+soGOR3151f4etafl+C6NXmbkhmV1DIwZWAKsCCCDtBBGwgjjXlNNOzLznXAKAqvTrpzBo1AGHaTsMpEDg43azH5q547ztwDg407Ps0qzyyXMhKaiaM6Q9Or68J7SdkQ/o4iUQDkcHWb7xNexS2WlT0XnmZ3UkyshByFaLkD6VB4UBKaG6Q3doQbeeSPHzQ2U80bKH3VXOlCp1lf3zJKTWhtzoN1tLOyw3oWKQnCyrsjY8AwJOoTzyQfq7BXl7RsDisVPNcuJfCpfJm0q84tFAKA1F0862SjtBo/VJXIacgMM8REp2Ng/OORyB316mzbBdYqnl+SmdXgjVOlNM3FySZ55Zc8HdivkvsjyFelCnCHVSRS5N6mAFA4Cp3IgqKAzNF6Tntm1reWSI/UYqD4gbG8CDUZwjPrK5JSaNtdAetgyOsF/qgsQqTgBQSdwkA2DJ+cMDmBvry9p2GyxU/L8F0Kt8mbcrzC4gtO6SaK4tUIHZSs6Oe8gBB7zV9KClCT4oqnNqUVwZUpImS1dBtl0fc668zGWyD4HafAVrTTmnwmvUzWag1xiySMaNdSR5/I6QgDoeThfx3t4kVXdqmnxg/QssnNrhJGAl2yw210R+Us5Dbzjjqezt54Bx4tU8KcpQ4SzRDE1FS+nJmU+jwXurIEasw9Jtjw1t5APiMeAJ41HHlGryyZLDnKHPNHBtInFvpDG1fze7XHkSR47cd6Cu4OtS8YnMWlTwZwOjhmWw1sBvziyfOzO06oPvH9Y8RTHpV8JDDrT8UZOjO0uZIrmMAToexvI22ZXcWI8AdnMAfNqM7Qi4PR5x9+/U7G82pLXRlysbKOFBHGoVF3Ad5yfiaxyk5O7NUYqKsjIqJ0wLvTMEUqxSSBXYZUHIB+9jA8zVkaU5RxJZEHUinZswrzpRFC+rPHNEM4DsmUPgyFqnHZ5SV4tMi6yi7SuiWtbpJVDxsrqdxUgj4VTKLi7MsTTV0d1cOlb09BJF6yXENrBsz+TGsW27Bzz3bd++tNJxlk4uT7ymomtGkies7pJUWRDrIwyDtGQe47RVEouLsy2LUldHdUTpxkkCgsxAABJJ3ADeTRZg81dYfTB9I3BIJFvGSIU3bNxkYfSb4DA55+g2bZ1Rj2vX8GWc8TKrWkrJbo/0Zu70kW0LOAcM2xUXxdiBnjgZPdVVStCn12SjFy0LZ/I3pHGda1zy7STP/axWb+4Ue3yX5LOhZUdP9HbqycJcxNGT7LbCrfZdcg+G8cQK1U6sKivBlcotakXVhE2j1MdMTFKLGZvyUhPYkn2JDt1Psttx9b7Vedt+z4l0kdVqX0p8DeFeOXmJpW/W3hlmf2IkZ28FBJx37KlCLnJRXEM8q6Y0pJdTyTzHLyNk8hyUdyjAHhX0kIKEVGOiMcnd3Me3gaR1RFLOxCqo3kk4AHnUm0ldnErm2NB9SpZQ13cFGI+ThAOr4u2QT4L5mvMqfErPcXmXRo8yRuupK2Kns7qdW4FxGw8wqqT76gviU75xXqSdJGr+l3RO40dKEnAKtkxyLnVcDfv2gjIyp3Z4jbXo0a8KyvEplBxIIiriB6A6mukrXVoYZW1pbchcne0bA9mT3jDL90E768TbqKhPEtH9+JqpyujYNYSwoHXN0ja1sxFG2rLckoCN4jABlI96r9/PCtuw0VOpd6L78CupKyPPor3DKZ2hNETXcywwIXkbbjcABvZjuVRz8BtJAMKlSNOOKWhKMW3ZGz7HqRYqDNdgNxWOPIH3mYE/1RXnS+JK+7HzZaqPaYWmupe4jUtbTpMRt1GXs2PcG1ipPjqjvqdP4jBu0lb1OOjyNZ3EDRuyOpV1JVlYYII3givQTTV0VNWOsiunD0R1P6fa6sAshJkgbsiTvKgAxk/dOrniVJrwtupKnVy0eZrpyujlp0POby3bPaRlLiDnqqig6vuI8WNSpWhgmtHkyipeWKPHVHWt2rS29ycdleR+jzjgJMYGfEjV8Aa7hajKHGLuu45iTalwlkzCEEggkhz+cWEvaRn6Uec+Yxtxy1RU7rGpcJqz7yNnhceMfsZryxmZZf8AltIJqSfUlAwPA5yPHWPCoWlhw/ND7ErrFfhL7mLHFKYjF/zdg2tH9eLZsHMauNnLVHGpNxxYvlnr2Mik7W+aP2MlrmIMLjGbO9GpOv6uTaMnltzk+J5VHDK2D5o6dqJXXW+WWvYzo9Bc/mLtieE9pZy7tZd4XPl5Y+rt7jX7q0eUl79+ZzC/23qtGWXosgkBuWiMc8g1JRuBaIspIHDJ3+A5ZOau7bid0tPEvpZ71s+PgT1UFpDdJtJrBGNdZezfKvJHvjBGxs7xtP8ArYDdRpubytdcHxK6s1FZ/wDhWZQ4iAlUX9n82VNssfjxyP8AcjdWlWxbu7LlwZQ72z3o+o0Yz6uLG7jmj/o9x7QHIZ2+7A8aTt/ljZ80I3/xyv2MztHXz27nW0dJFrEBjB66b/aKJs2c99QnBTWVS/eSjJx1hbuLjWM0nReW6yIVZUbkHGsuRtXI44IBqUZNO6ONXVjD0DLKUInMPaK2CsR2KMDCnO476lVUb7t7dpGm5W3rX7CTqsma+669OGCx7FTh7luz/wDxgZl9/qoft1u2CliqYnw+/Arqysjz/XtmUmeh2gTfXkVuCQrHLsPmxrtc+PAd7Cqa9Xoqbl7uThHE7HqCwso4I1iiQJGgwqqNgH+uNfPSk5O71NehkVEGBpvREN3C8E66yONvMHgyngQdoNTp1JU5Yo6nGrnl3pBol7S5lt3OWifVzzGAUbuypU476+jp1FUgpLiZJKzsYCOVIKkhgQQRvBByCO8HbU9dTh6m6GabF7ZQ3GzWdcOBwdSVkHhrA47sV83XpdHUcTZF3VyL62XI0TdavJAfAyxhvgTVuxpdPG/vIjU6rPNle+ZC0dWV9FBpO3kmIVMsus25WdGVSTw2nGeGc1m2uMpUWok6btI9M18+axQFT60NCG70fKiIXlQrJEAMnWUjIHeULL51p2Sr0dVN6cSE1eJon+JGkf6HP/Ur2f6mj9SM+CXIvvU1oK9tb2QzW8sUTwEEsuAWDxlPPBf41i26rTnTWF3dyylFp5m5a8ovNO9dGhLy6u4ewt5JY0h9pBkBmd9YeOFT316mwVacIPE7Nspqpt5Gv/4kaR/oc/8AUrd/U0fqRVglyNvdTHRt7W3leeJo5pJMYcYPZoq6o8NYufPury9urKpNKLul9y+nGyzNiVhLBQHnzrvCfwn6mM9hH2mPp5kxnv1NTyxXufD79Dnzf8Gara5Qa2lRtr/h9nPaXicCsTDxBlB/Ee6vM+JLKL7/AOC+jxLXcaQYiO8we1tZWhuF4mMsRu44z7yeVUKCzp8JK67yty+fisn3HD0BdeeyyOyuB29q3ANjOAfL3D61dxuyq8VkzmFXdPg80Zmho5LmSC5UhZotaC7VuIUHhzz8SPo1Co1BSg9HmicLyalxWTJn+LFv2D2+q3Zs2vjWOVbmufZ3bv8AE1R088anxLOhjhw8CK05YSxdnPG2vcW67eBmhG/I4sM7cc88VAupTjK8Xo/Rlc4tWktV6oju1ijzKBrWF3skX9TId5wN23ly2blzZaT3fnjp2oheKz+WXozlLZE6lpM+JF9eyufpDZhCRx3fDkM8UtakVl8yOuPyPwZd7DX7JO1x2mouvjdrYGtjHfmsUrYnbQ1RvZX1O+onSsaTkd7oi3nUugVJraT2WQ+trKDvOq+3HcCeB1QSVPfWXBook257r70dzdFESTtLaWS3J9pUwUP3G2eW7uqP9Q2rTVzvQpO8XY77zoxbzjM0as/F0BQnvOqdp8ajGvOHVeXmdlSjLVGInRRk+SvLlB9EsGA8ARipvaE+tBEeha0kyxQqQoBOsQACTxwN9Z3qXo51wEXoyARzThYOzUsr9prZ7RmBLbOGD+NWzd4xu79nIrirSdl/slKqLDQ3XveFr+KL5scAI+1I763wRK9r4dG1Nvm/sZ62pret5SbW/wCH+zBnu5SNqRxoD+0Zy3/aWvN+JS3Yrv8AfqX0eJK9K+tiW0vJrdbZHETBdYyMCcqrbgp+lVVHYI1Kam5a9hKVSzsRX8t0/wDQ4v8Aqt/kq3+2x+r0/wBnOmH8t0/9Di/6rf5Kf22P1en+x0xQul3SA39y1w0axllVSqksPVGM5IHD8K2UKXRQwp3KZyxO5DVcRN1dQF/mG5gJ9iRZB4SKQcecWfOvI+JR3oy8PL/00UXkbH6Q6LF1bTW5OBLGyZ5EjYfI4PlWCnPBNS5FrV1Y8qXlq8UjxSKVkRirqeDDf/vxr6WMlJXWhjasdNdOE9oXpnf2ihYLl1QbkbVdQBwAcHVHcuKpqbPSqO8o5k1OSLTZdc1+vykdvIPsuh94Yj+zWaXw6k9G0T6Zlj0b12wnAntZU742WQePrah/Gs8vhsvlkvHL8klWXEvPR7pjZXuy3nVn39m2Vfv9RsEjvGRWOrs9Sn1l+CxST0J6qSQoBQGNf38UCF5pEjQfOdlUe8mpRjKTtFXF7FSvetXRcZIEzSEfq45CPJiAp8jWmOw1nw9SDqRIS667LUfJ21wx+t2Sj4Ox+FXL4bPjJepF1UVrTHXNdyArBDHBn5xJlYd4yFUHxU1oh8Opp7zv6EHWfA1zc3DyOzyMzux1mZjkkniTW9JJWRU3c6q6cNodQTfndyOcIPuf/wCa874l1I95dR1ZdZLtFlS6IHo92vYXK8FkGVyfiM8sniKzKLcXDjHNdxBtJ4uDyZ1NYOVe0yfSLU9tavxePOQB37McsgcFNdxq6qcJZPvOYXbBxWaJzozPHKzXSeqZlVJV+jLHn+8G+A4mqKycVgfDTuZbSabxrjr3llrMXla6Syszg2zg3Ft67RcWRx6y9+wA48OJWtNFJLfWUsr9pRUbb3dUQUdxGitcxJr2c2y5g4xMd7AcPLu7tW9pt4JZSWj5lSaW8uq9VyEsaRRiGZjLYy7YLgbTC23VBPDH+PDIBNyeKOU1quYaUVhl1Xo+Rfrceou3W9Uetz2b/OsD1Na0OyuHSnafKelD0i2YJrp2NzFvB9XY+OGtkbeG4ca2Ur4NyXO6f8GapbHvLuZcaxmkZoBQCgFAYMRX0iQBnLdlGSpPqAFpdUqPpEhs9yrU3fAsuL7+BBWxvw/kzqgTPPfXapGlD3wRke9x+INe58P/AGfF/wAGarqUKtpUbg/4fJf56v7Fvf2w/dXl/El1X3/wX0eJRus3/wCq3n7Rf+1HWzZP2I++LIVOsVitBWKAUAoDaXUCx9KuRwMKk+TnH4mvN+JdSPeX0dWbvryC8pXT3q8h0j+UVuxuAMdoBkMBuDrszyDDaO8DFa9m2uVHLVe9CE4KRpnTnQDSFqTr27Oo+fDmRfHAGsPvKK9antVKej88ih05IrOdpHEbxxHlWggKHBQH1WIIIJBByCDggjcQRuPfQ6bz6ounT3ebS5bWmRdaOQ75EGAQ3NlyNvEd4JPjbbsqp78NPsaKU75M2bXnlpQOsrrDGj/yEAD3LDO3asancWHFjwXzOzAbbsuydLvS0+5XOphyNEaU0nNcyGSeR5X5sc47lG5R3AAV7MIRgrRVjO23qYlTImTY6Pmm+Rill/Zxu/8AdBqMpRj1ml3skk3oWbRXVppOf/l+yX6UzBP7Iy/9ms89tox437iSpyZ86fdDf4MFspk7SSUSFyBhRqGPVCjf847SdvIbqbNtHTYnayVv5E4YUVGtRWbO6g/55cfsP/Ited8S/bj3l1HVl70hZJBPJDJ/NLwnB4Rzfu24Pu4Kaywm5wUl1o+qIyioycXpL7mPHHK69lnF9ZHMZ/Wxcu/I2eY5mpNxTxfJLXsZHeeXzR9UPS0Q+mRqTbT+pdRcY3+ls2jafj9YYYW/031lo+aGJLfWj1MyO8ljY2sk7akwza3OQTtxhWbid23ec79oxBxi1jS01RNSa3G9dGYf5WZwCRHpK3Gw8J0HwOR+J3ZOrPdiucH6MhnJ8pL1OEUzMz3VqmJRsu7Q/O36xC+/hnfxyD1pJKnN5fKwm+vDXihbsFjaa1XtrR/l7U+1GTvKj/Dly2qebwzyktHzCyV4Zx4rkXHo7cQvbx9gxaNQFGd41QMK3eBj4VirRkpvFqaabi4rDoSVVkyvadtbgSiS3mQFl1TBL7MmrnJHfggHGNw21opShhtNeK4FNRSveL8GVe5W3RszwT2Ev6yHPZn+rs8lHnWpY2t1qS5PUzvCnvJxfYSMEty41Yrm0vE+jKAG9w/fVbUFnKLj3Fic3o0+86ZtHn9JohPGKRB8Frqnyq+aI4OdPyMf+DoP/SZ8/bkx/eqXST/5EcwR+hmTDo9v0eiIh9aWRG+Dbai5rjVfgSUOVNeJaej8c4Q9uIRk+qsIOqFx38c59wrLVcL7t/Evp4rb1vAlKqLDSnX9o4ia2uANjo0THvRtZB5h391ev8Nnuyj4+/QorLiapr0ig2F1IaVEOkDExwJ4yo+2h11/s9p54rD8QhipX5e/wXUnnY3/AF4hoFAKAgNN9M7Gzk7K4nEcmqG1dWQ7CSAfVUjgaup7PUqLFFZEXNLUwP5TNFf0pf8Apzf5Ks/o6/0/Y50keZKaB6V2d6zLbTCQoAWAVxgE4HtKOVVVKFSnnNWOqSehl6X0zb2qhriVIlY4Bc4BOM491RhTlN2irnW7EV/H3Rn9Nt/64qz+lrfS/IYkSWh9P2t3rejzxy6mNbUYHGtnGfHB91QnSnDrKwTTOzSOh7e4GJ4Ipf2iI394VyNScOq2hZMrOkOq3Rku0QGI84ndf7OSnwrRHbq0eN+8i6cWa96cdVDWkL3FtK0scY1nSQDXCj2mDLgNgbSMDYDv3Vu2fbukkoyVmyqVK2aNaV6BSTHQ6+MF/ayLwnQH7LtqP/ZZqqrxxUpLs/2Tg7SR6g0jeLDFJK/sxozt4IpY/AV87GLlJRXE1s8n6RvpLiWSaU5kkYux7zwHcNwHAAV9LGKilFaIxN3dzHqRw3T1V9XkBgS7u4xK8o1443GUVD7LFTsZmHrbdwI45ryds2uWJwg7W1NNOCtdm1o0CgAAADcBsFeYWnKgNK/8QL/lrMco5T72i/wr1vhvVl4fyUVuBqivTKDZ3UH/ADy4/Yf+Ra874l+3HvLqOrNj9JUQzdhNsgulGq/6uddgPdrDV2dx4E1io3w4o6x9UKtr4ZaP7kUFmk9XOrpCz9k/roh+OQfjw1ji3djn8kvRle8/+0fVHMXagNeRJrQyepe2/FT85see3nnPEkcwv9uTzXVZ3EuutHqjrlgjiQQStr2Mx1oJt5hc5wCeHHf35+djqcpPFHKa1XP374HGklhfVej5H24hZ2W2uX7O5Tba3Q3SAbgx57u/Pf7RNJOcM4vVcvfvsNNvDLXgwGeaUBiLbSUYwDuScDnwOQP9wMKyjHnB+gzk+Ul6nyLMkxeH81v1+UhbYk3E44HO/wCP1qOyjaW9Dg+K9++QWbvHKXLn798yZ6M6Vg7R42T0a4YgvEdis30k4ZI9+OO801qcrJp3XP8AJbSnG7VrPkWmspeYWl9FRXMfZyjIyCCDggjcQee2p06koO8SM4KasyuyaPurchIbtJQd0VzvI5Bt7eAwBWhTpzzlG3ainDOOSlfvI28s1P8AOdFEfWtznPfqpj4mrYyfyVPMrlFfNDyMPXsk/TaQtvqnIx7gfxqdqr4RZH9NcZI++m2n/ql74Zm/wphqf8cfQYqf1v1JPRPR+2uwW7W8lT6UjEKe4ZGT4iqqladN2tFPsLIUoT4tl1t4VRVRAFVQAANwA2AVibbd2aUklZHZXDpWesTo76fYyRKB2q/lIvtpnA7tYFlz9atGy1uiqKT04kZxurHmUgjYQQRsIOwgjeCOBr6EyHO3naN1dGKujBlYbwynKkeBFcaTVmE7HoDoN1l294ixzssNzuKscI55xsdm36BOR3768TaNjlTd45r3qaY1Ey+1iLCC6VdLLbR8ZeZxr49SIEF3PcvL6x2CrqNCdV2ivHgRlJLU81ae0vJeXElxL7cjZwNygDCqO4KAPLNfQU6apxUVwMsnd3MCpkTffUloAwWbXDjD3JDD9kuez9+WbwYV4u31cVTCuH34mqlGyO/rs0WZtHa6jJgkWU/ZwyP7g+sfs1HYJ4atnxyFRXiefa9wylx6q+ki2N8DK2rDMvZyE7lOQUc9wOwngGJ4Vl2yi6tPLVZltOVmejwc7RXgGk+0BXOsHS8VrYXDSEZeNo0U/Pd1IVQOO/J5AE8Kv2am51EkRk7I8wivojGSvRS0M17axqMlp4/cHDMfJQT5VVWlhpyfYycOsj0p0yt2ksLtF2s1vKAOZMbYHvrwKElGrFvmjU9DyqDX0hiPpoD031c6ajurCBkI1o41ikXirooUjHAHGR3EV89tVNwqtPvNkHdFmrOSMfSF9FBG0kzrGijJZiAB/rlUoxcnaKzDdjzZ1h9J/wCEbxpVBESqI4gd+qCTrEcCxJPhgcK9/ZqPRU8L14mSpLEys1oIGzuoP+eXH7D/AMi153xLqR7y6jqzc2mdGJcxNFINh3Hip4Ed4/8AivKp1HCWJF04KasymdlLIwhdtTSFtthk4TRjOzJ35Gd/f9att4xWJdSWq5P370Mtm3hfWWnafYrlmZru3TEq+reWp+djewHPf8eOQ3HFJdHN5fKzqd9+OvFHxGjijMkY7bR03ysXzoGO8gcADg92wjgT3elKzymtHzOZJXWcX6HG4jSKJYpyZ7B/kZ12tCTuBOOG74Y+aCblLFHKa1XP375hpJWlnHg+QvkCqkV6e0iP83vU2lfo6xGe7n54yEc25U8nxiJcp6cGfb84VY9IDtI9nY3sW8cVyRn9/wB72qRzu6WT4xYlyqeDRzvldUX0pfSrcbY7uH5RBwJIPDG/ONm3J2VyNm9zdfFPRnZXtv5rmtS36FvkliBSVZcbCw2Hu1l+a2N+7ngbqyVIOMs1Y0QkpLJ3M+qyZ03dokqlJEV1O8MAR8alGTi7pnHFNWZBSdFdXbb3NxDyXXLoPusf31etov14p/cq6G3VbR2QaLvV33wYd9un4hq46lJ/J6hQqL5vQl7a3Kj1m1zz1VHuAFUt30LUjIqJ0UAoBQGoOtjq8Zma9tE1ifWniUbSeMiDifpKN+8bc59TY9rSXRz8H/BTUp3zRp0GvVM4IoDLt9KTxrqxzzIv0UlkUe5WxUXCLzaXkiSk0YrsSSxJJO8k5J8SdpqWmRw+UOF06teg76QmDyKRaxt67bu0I/Rrz+sRuGzeaybVtKpRsus/Tt/BbThfNnotFAAAAAAwANwA3V4JpOM8KurI4DKwKsDuIIwQfEV1Np3QPM3TzonJo65KEEwuSYX5r9En6S7jz2HjX0Gz11WhfjxMs4YWVutBWWLQPTi/s1CQzt2Y3RuA6juGsMqO5SBVFTZqVR3ksyaqSROSdb+kiMfm47xE2fi5Hwqn+30e3z/0T6VlQ0zpm4u37S4leVtwLYwBxCqAFXyArVCnCmrRVityb1MCpkTcfUt0NZSL+dcZUi3UjbhtjSd2RsXmCx3EV5W37Qn+lHx/BopR4m3jXllx5k6wei7aPu2TH5FyXhbhqE+z4pnHhqnjX0OzV1VhfitffaZKkcLKzWggZmitLT2z9pbyvE+4lDjI5MNzDuINQnTjNWkrklJrQsD9ZelSMelnxEUAPvEdU/0dD6fV/kl0kiv6T0tPctrTzSSkbtdiwH2Qdi+QFXQpxgrRViLk3qYmqcZwcZxnhnlnnsqZE+UBsnqGmAv5l+lbkj7skf8Amrz/AIiv00+0uo6m+K8Y0FZ6S6OEpRS3ZvnNvNu1ZN/ZseRxke7eBraaM8N3quK7OZRVjf8AhkKrSTS6y4h0lCMMpwFnUD3HIH4cMFb92MbPOD9CrOTuspL1PtpKWZ7izXVmGy6s22Bse0VHPfw+OQ3JJJKFTThIJ3eKGvFCzICvLZL2kLfziyfep46o4bt3HHHGAlqo1MnwkdjpeGnFHyyGqjPZfnFsflbSTa6Z36oOe/nn628dlm7VMpcJLicjpeGa4oaOX1WawYSxHPa2U29eern/AG+1upPW1XJ8JIR0/TzXJnDRurrn0GU202fXtJ86pPIZ/wB/s0ne36quuaEbX3HZ8mcbloBIPSI5dH3HCWLOox+7sOeOPM11YrbjUlyepx4b7ywvmWnRN7OFHaFLhOE8JBJ+3Hz+wT4VlqRjfLJ8n+fyaISlbPPtRMxyhtx/xHiDtFUtWLbnOuAUAoBQCgFAKAUBR+mHVlaXxaRMwTnaXQAqx5umwE94IJ4k1sobbOnk80QlTUjVmmOqvSUBOpGs6/SiYZx3q+qc9wz416MNuoy1du8pdKRAP0VvwcGyus90Ep+IXFXqvSfzLzRDDLkSOjurzScxGraugPzpSsYHiGOt7garltdGPzeRJU5M2B0Y6mkQh76XtCNvZR5Cfec4Zh3AL51irfEW8qat2v3+SyNJcTalrbJGipGqoijCqoAAA3AAbBXmttu7LjtrgFAYOmdEQ3cTQzxiSNuB4HgQRtUjmNtThUlCWKLzONXNQ9IepiZSWs5VkXhHL6rDuDgareYWvUpfEYvKa8il0eRTbzoHpKL2rOY/YCyf9stWqO1UXpJfb7lbpyXAwl6MXxOPQrv/APXm/wAtT6an9S80cwy5Ero/q30nMRi2ZB9KVkQDxBOt7lquW2UY/N5ElTkzY/Q7qiigZZbxlncbRGoPZA9+dsnmAOYNYK+3ykrQyXr/AKLY0ktTZ9ecWigI7T2hILyEw3CB0O0cCp4MpG1SM7x386sp1JU5Yos40nqac6RdTdzGS1o6zpwRyEkHIZ9hvHK+FepS+IQeU1b7fn7lMqPIp110O0hGcNZXH3Y2ce9MitcdopPSS+33K3CS4HO06E6RlOFs5/vp2fxk1RXJbTRjrJff7BQk+Bd+jfUzKxDXsqxr+riOsx7i5GqvkG8RWSr8Risqa8yyNHmXTph0Ajn0etpaJHEY5FkjyWC52q+uwDMSUZtpyScZrJQ2pxq45531LJQurI11/IzpH9Zaf9Sb/wBmt39xpcn5L8lXQsm+hnVxpKwu0uNe1YKGVlEkvrBlIx8j9LVPlVNfbKNWm45+S/JKNNxdzcNeWXHRe2iSo0cg1lYYI/1uI3g8KlGTi7o5JJqzKfpSy9ZIblysgP5reDeTvCSEfO/vbxg79kJ5OUFlxj/KM0o/LLwf5MWYNJKqTkW1+nycw2JMNwzsxt3fDHzakrKN45w4rivfvmRd27Sylz5+/fI+lu1mAf8AM9ILub9HNyzwOcd/3sYDqxy3oeqGss8pfcTFXmHa5sb4ezKvycv7jnv7ht3UV1Hd3ocuKDzlnuy9GcdI6uuPTUa1uM+pdw51GP1sf74+iKQvb9N4lyYlrv5Pmjs0iHKD02BbqLHq3UGNYDmcf7eNcha/6bwvkzsr231dc0crEyshFpcRXkWNsFxjXA5bd/ngd1JYU9+Li+a0Eb23HdcmYMgtkfLpc6OlPzk1ihPlvHcABU1jayamvUg8Ced4sl7K7vf0F1a3Y5NhX9ynZ5mqZRpfNFx+xbGVT5WmZn8YbtPlbCTxiYP8AP31Hoab6s145EulmtY+R0zdLkPtR3sR/ZJ//QNdWzPg4vxOOuuTXgTmjrVsiRpZ2yNiSdmMZ5rGq7fHOKonJaJLw/2WxXG7JGqyYoBQCgFAKAUAoBQCgFAKAUAoBQCgFAKAUAoBQCgFAKAUAoBQCgFAKAUB03lqkqMkihkYYIP+vjUoycXdHGk1ZlZ0hogonZTK1za/NYbZofDjIo7vWxswwrTCpd4o5S9H+CiULKzzXqvyRV4hSILcj0uz+ZOm2SLh63huPx+jVsXeV4bsuXB+/fMrlkrSzjz4o5kusOHA0hZHcw+Vj8eOQPMc13VzJyy3ZejO5qOe9H1OVgH7M+hyJeW+PWtpsa6jkCf3jHIGk7X/AFFhfNCN7bjuuTMey7IOfRZ3sps+tbz51Cfvc/M8gKlLFbfWJc1qcjhvuPC+TOWk4gDm9smRht9ItTs+0QN3i2T3VyD/AOOfgxJfXHxR3WNxKwxa30Nwp/RXIw2OW31m+ArklFdeDXajsW/kkn2M6L2yX/mdFsv17Y589VNg86lGT+Sp5nJRXzQ8jloq2ilfUtrq+iYbdRwxC+OBqjzNcnKUVecYsQSbtGTRcNDWEsSkS3DTsdxKqoA7gNvmSfKsdScZPdjY0wi1q7kjVZMUAoBQCgFAKAUAoBQCgFAKAUAoBQCgFAKAUAoBQCgFAKAUAoBQCgFAKAUAoBQHR6KmsWAwT7WNmt9obj4nbUsTtY5ZEDe9F9RzLZyejyHeo+TbuK8PIeVXx2i6w1FdepS6NneDs/Qi5NGNI2tPbyW043XFt6yseZVCWGfDPMirVUUVaMk1yZDA295WfNHZf290q6t1bpexDc6DVlA+zvz9nzNcg6bd4Swv0ElNK01iXqfNF6PkxmynuIcfobmJyg7gWGB5ZNJzX+RJ9qYhF/I2uxo700NJO2rd2Vuec0chTPkBrHzIrnSqCvTm+5nejcnvxXeSWj+jCQuCk9yFH6PtPU92M/Gqp13JWaXfYsjSUXk2TtUFooBQCgFAKAUAoBQCgFAKAUAoBQCgFAKAUAoBQCgFAKAUAoBQCgFAKAUAoBQCgFAKAUAoBQCgFAKAUAoBQCgFAKAUAoBQCgFAKAUAoBQCgFAKAUAoBQCgFAKAUAoBQCgFAKAUAoBQCgFAKAUAoBQCgFAKAUAoBQCgFAKAUAoBQCgFAKAUAoBQCgFAKAUAoBQCgFAKAUAoBQCgFAKAUAoBQCgP/9k="/>
          <p:cNvSpPr>
            <a:spLocks noChangeAspect="1" noChangeArrowheads="1"/>
          </p:cNvSpPr>
          <p:nvPr userDrawn="1"/>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22532" name="AutoShape 4" descr="data:image/jpeg;base64,/9j/4AAQSkZJRgABAQAAAQABAAD/2wCEAAkGBxMSEhUUExQVFhUXFxwYGBgYGBYcHhwbGBgWHRcdHBsaHCggHCIlHBcaIjEhJSksLi4uHB8zODMsOCgtLisBCgoKDg0OGxAQGywmICQ0LCwuMCwsLCwsLCwsLCwsLCwsLCwsLCwsLCwsLCwsLCwsLCwsLCwsLCwsLCwsLCwsLP/AABEIAJMBVwMBEQACEQEDEQH/xAAcAAEAAgIDAQAAAAAAAAAAAAAABQYEBwIDCAH/xABQEAACAQMABgYFBwYMBQMFAAABAgMABBEFEiExQVEGBxNhcYEUIjKRoTNCUmJygrEjJENTc8EVFhc0VJKistHS8PEIRJOzw1XT4TV0g5TC/8QAGgEBAAMBAQEAAAAAAAAAAAAAAAIDBAEFBv/EADgRAAIBAgMECAUDBAMBAQAAAAABAgMREiExBCJBURMyYXGBkaHwBUJSsdEjM8EUFUPhU3LxYoL/2gAMAwEAAhEDEQA/AN40AoBQCgFAKAUAoBQCgFAKAUAoBQCgFAKAUAoBQCgFAKAUAoBQCgFAKAUAoBQCgFAKAUAoBQCgFAKAUAoBQCgFAKAwbnS8KdrlwTCuvIo2kDGRkcyOFTVOTtlroQc4q/YYkfSBWlt41Rvy8fagkgaq6uRkbdp3b6m6LUZNvTIiqibSXEjY+lzNbrMIhl7gQouudoO5s6uzjsxVj2ZKeG+iuQVe8b242M2bpHqvdgp6tsitnW9osuQuMbNoxmoKhdRz6xJ1bOWWhk2mnY3eKMhleWITAb8KRxI3GoypNJvgnYkqibS55mdZXkcyB43V1O4g58ahKLi7NE4yUldHfUTooBQCgFAKAUAoBQCgFAKAUAoBQCgFAKAUAoBQCgFAKAUAoBQCgFAKAUAoBQCgFAYc2kkWZIDnXkBYDGzCjaSamoNxcuCIuSUlEpl7pWS4trWRzgveqrBcgaoZsDGdo2ca2RpxhOSX0maU3KMW+Zxvj62lzx1Yx8DXY6UvE5LWp4GVa7L21xwsBj+1UJftS/7El+4u4idG/wA00aOBvAT5SEVdP9yp3fwVx6kO8yNJt+R0qePbRjy11H4Gow61PuZ2fVmSIGL5sfN0f6vvFV/4v/0Wf5PAjNGbItFAEgGWQnB46+74kVZPrVe5FcNIeJN2PSZkjuZJ8ssVy0fqgAhCwA5ZxnHPZxqmVBOUVHirlsatlJy4MtYbO6shoPtAKAUAoBQCgFAKAUAoBQCgFAKAUAoBQCgFAKAUAoBQCgFAKAUAoBQCgFAKAgdLaYy1xboGEiWzyB84249XV9421fTp5Rm9L2Kpz1itbEDo2XMuinJzrRSISeapj8TWia3ai7UUxecH3kdJ6tj/APb35z5E/wCarFnV74kH1O5klfx/nGk0+nbiQd+og/eari9ym+TsTkt6a7D5YSj0jRknB7YxHxRNv9oikluVFydxF70H2EXCezsUJ32t8NbwG0/E1a86r/8AqJWsqa7GSt9b5l0nD+siSZBz1VycfewKqjLdpy5OxZJZzXifbO5Hb6PnPszW5gY/WXh5ucVyUdyceTuE96MuasR2o0drqgZksLrWxxMZYkHwJOfAGrbqVS/Ca9SGkP8AqzOmij9IliJ/IaQjDxPwEm8eesc+aiq03gUuMNe4m0sTXCX3PujbyXWWPXEV7CBGVkJ1LiMeyCeeNoYbdpO4nCcY2va8XnlqmIyemkl6l2tJWdAWQo3FSQcHxGwjvrDJJPJ3NSd0d1cOigFAKAUAoBQCgFAKAUAoBQCgFAKAUAoBQCgFAKAUAoBQCgFAKAUAoCC6TX4MNzFG5EqQmQ43hdvHgSAe8ZB5VfRhvRk1k3Yqqy3WlrYhbWQNd2kh3XNmYz4qNZv3Cr5K1OS+l3Kk9+L5oi7SQpaWrnfa3hR+5WYlvxAq2SvUkvqRWsoRfJmbfWuf4Ut+ercIOe52x5gCq4y/bn4E5R68fE7ILgNc2M59m5tzC/2gNo82IHlXHG0Jx5O51PejLmrEYC0dmp3vYXeDzKlvwLHHlVuTqdk0V6Q/6skJLQNPe2wwVuohPCeBYbfi2T4LValaEJ/S7Mm43lKPPNHXBpDAsr07lHotxnhwBblt9bzFdcOvS8UcUurPwZxOjmCz2I2SRP6TaHmu/A7948STwpjV41eDyYwa0+KzRkekNJ2d9HE0gkXsbuFVJJ2YJC7zjZ5Y3ZOOWSvSbtbOLO3vaolrk0dUujjCptp0kktHOvDKqsXhJ2+sMZXGduRz5kDqnieOLSlxXM4423JLd4Pkfb2CTUC3UHpkQH5O4hOZAO/ByfPZzJpFxveDwvk9BJO1prEua1OrRelbW3cMkmkGIBHZNqkbeGqR+Brs6dSas1HvEZwi7py7i/2k4kRXAYBgDhgQRngQdxrz5Kzsa07q521w6KAUAoBQHRdXkcQzJIiDm7BR7ya6ot6IEdH0rsGOqL21J5CeIn3a1WOhVWbi/JnMS5krFKrDKsGHMEEe8VW1Y6c64BQCgFAKAUBhXmlreL5WeKP7ciL+JqUYSlomcbSOq16QWkhxHc27n6ssbfg1SlSnHWL8gpJ6EkDVZ0UAoBQCgFACaAj7nTlrH8pcQJ9qVB+JqapzeifkcukcYukNo+xbq3bwljP4NXXSmtYvyGJEgjgjIII5iqzpyoBQGPpG57KKSTGtqIzY56oJx8KlCOKSXM5J2TZUUnD3lvKcal5amNuWsBlh+C1rtanKP0u5mveaf1IiopDHZxOfbsboq/2C3re8kDyq1pOo1wkitO0E/pZnXFlrS39qNomQXEXew2nHi/wFQUrRhU5ZMm43coc80cra+Bexuz7MqG1mP1tuM+LAnwFHDKdPlmgpZxnzyZhNastvcW4+Vspu3i+xnPnsJbxIqeJOcZ8JKz7yNmouPGLujN7RGuAx2QaRh1T9WUDGPEE48WPKoWahbjB+hK6xX4SXqYCNIsKnH5zo58MPpQnf5YGPs+NTeFy/+Z/chnh7Y/YmrPRolkl1F1rO8j7QnI/JybM7OedviPq1TKphSv1o5d6LVC7durL7lhstFJGIs/lHiTUWRwNbG47cbNmz/c1nlUbvwT4F0YJW7DPqsmKA4ld/fyoCv6Tsr0EtHeBYwMnXijLLz2hcEeVaITpaOGfeUyjPhL0MXoxpmLtDD6VJdSPtzqEKuqDnHIH3Z5ZqdalK2LDhSI0qivbFdlsrIaBQCgMLTGlYbWJpp3CRrvJ+AAG0k8ANpqcISnLDFZnG7Gj+lvWxdXBKWubaHmMdqw722hPBdo+ka9ijsEIZzzfp792KJVW9DXtxI0jF3ZnY72clmPiTtNbUrKyKm7nHFdOGRo6/lt214JHibnGxXPjg7fA1GUYzVpK51NrQ2l0M633DLFpABlOwTqMEftEUYI+soGOR3151f4etafl+C6NXmbkhmV1DIwZWAKsCCCDtBBGwgjjXlNNOzLznXAKAqvTrpzBo1AGHaTsMpEDg43azH5q547ztwDg407Ps0qzyyXMhKaiaM6Q9Or68J7SdkQ/o4iUQDkcHWb7xNexS2WlT0XnmZ3UkyshByFaLkD6VB4UBKaG6Q3doQbeeSPHzQ2U80bKH3VXOlCp1lf3zJKTWhtzoN1tLOyw3oWKQnCyrsjY8AwJOoTzyQfq7BXl7RsDisVPNcuJfCpfJm0q84tFAKA1F0862SjtBo/VJXIacgMM8REp2Ng/OORyB316mzbBdYqnl+SmdXgjVOlNM3FySZ55Zc8HdivkvsjyFelCnCHVSRS5N6mAFA4Cp3IgqKAzNF6Tntm1reWSI/UYqD4gbG8CDUZwjPrK5JSaNtdAetgyOsF/qgsQqTgBQSdwkA2DJ+cMDmBvry9p2GyxU/L8F0Kt8mbcrzC4gtO6SaK4tUIHZSs6Oe8gBB7zV9KClCT4oqnNqUVwZUpImS1dBtl0fc668zGWyD4HafAVrTTmnwmvUzWag1xiySMaNdSR5/I6QgDoeThfx3t4kVXdqmnxg/QssnNrhJGAl2yw210R+Us5Dbzjjqezt54Bx4tU8KcpQ4SzRDE1FS+nJmU+jwXurIEasw9Jtjw1t5APiMeAJ41HHlGryyZLDnKHPNHBtInFvpDG1fze7XHkSR47cd6Cu4OtS8YnMWlTwZwOjhmWw1sBvziyfOzO06oPvH9Y8RTHpV8JDDrT8UZOjO0uZIrmMAToexvI22ZXcWI8AdnMAfNqM7Qi4PR5x9+/U7G82pLXRlysbKOFBHGoVF3Ad5yfiaxyk5O7NUYqKsjIqJ0wLvTMEUqxSSBXYZUHIB+9jA8zVkaU5RxJZEHUinZswrzpRFC+rPHNEM4DsmUPgyFqnHZ5SV4tMi6yi7SuiWtbpJVDxsrqdxUgj4VTKLi7MsTTV0d1cOlb09BJF6yXENrBsz+TGsW27Bzz3bd++tNJxlk4uT7ymomtGkies7pJUWRDrIwyDtGQe47RVEouLsy2LUldHdUTpxkkCgsxAABJJ3ADeTRZg81dYfTB9I3BIJFvGSIU3bNxkYfSb4DA55+g2bZ1Rj2vX8GWc8TKrWkrJbo/0Zu70kW0LOAcM2xUXxdiBnjgZPdVVStCn12SjFy0LZ/I3pHGda1zy7STP/axWb+4Ue3yX5LOhZUdP9HbqycJcxNGT7LbCrfZdcg+G8cQK1U6sKivBlcotakXVhE2j1MdMTFKLGZvyUhPYkn2JDt1Psttx9b7Vedt+z4l0kdVqX0p8DeFeOXmJpW/W3hlmf2IkZ28FBJx37KlCLnJRXEM8q6Y0pJdTyTzHLyNk8hyUdyjAHhX0kIKEVGOiMcnd3Me3gaR1RFLOxCqo3kk4AHnUm0ldnErm2NB9SpZQ13cFGI+ThAOr4u2QT4L5mvMqfErPcXmXRo8yRuupK2Kns7qdW4FxGw8wqqT76gviU75xXqSdJGr+l3RO40dKEnAKtkxyLnVcDfv2gjIyp3Z4jbXo0a8KyvEplBxIIiriB6A6mukrXVoYZW1pbchcne0bA9mT3jDL90E768TbqKhPEtH9+JqpyujYNYSwoHXN0ja1sxFG2rLckoCN4jABlI96r9/PCtuw0VOpd6L78CupKyPPor3DKZ2hNETXcywwIXkbbjcABvZjuVRz8BtJAMKlSNOOKWhKMW3ZGz7HqRYqDNdgNxWOPIH3mYE/1RXnS+JK+7HzZaqPaYWmupe4jUtbTpMRt1GXs2PcG1ipPjqjvqdP4jBu0lb1OOjyNZ3EDRuyOpV1JVlYYII3givQTTV0VNWOsiunD0R1P6fa6sAshJkgbsiTvKgAxk/dOrniVJrwtupKnVy0eZrpyujlp0POby3bPaRlLiDnqqig6vuI8WNSpWhgmtHkyipeWKPHVHWt2rS29ycdleR+jzjgJMYGfEjV8Aa7hajKHGLuu45iTalwlkzCEEggkhz+cWEvaRn6Uec+Yxtxy1RU7rGpcJqz7yNnhceMfsZryxmZZf8AltIJqSfUlAwPA5yPHWPCoWlhw/ND7ErrFfhL7mLHFKYjF/zdg2tH9eLZsHMauNnLVHGpNxxYvlnr2Mik7W+aP2MlrmIMLjGbO9GpOv6uTaMnltzk+J5VHDK2D5o6dqJXXW+WWvYzo9Bc/mLtieE9pZy7tZd4XPl5Y+rt7jX7q0eUl79+ZzC/23qtGWXosgkBuWiMc8g1JRuBaIspIHDJ3+A5ZOau7bid0tPEvpZ71s+PgT1UFpDdJtJrBGNdZezfKvJHvjBGxs7xtP8ArYDdRpubytdcHxK6s1FZ/wDhWZQ4iAlUX9n82VNssfjxyP8AcjdWlWxbu7LlwZQ72z3o+o0Yz6uLG7jmj/o9x7QHIZ2+7A8aTt/ljZ80I3/xyv2MztHXz27nW0dJFrEBjB66b/aKJs2c99QnBTWVS/eSjJx1hbuLjWM0nReW6yIVZUbkHGsuRtXI44IBqUZNO6ONXVjD0DLKUInMPaK2CsR2KMDCnO476lVUb7t7dpGm5W3rX7CTqsma+669OGCx7FTh7luz/wDxgZl9/qoft1u2CliqYnw+/Arqysjz/XtmUmeh2gTfXkVuCQrHLsPmxrtc+PAd7Cqa9Xoqbl7uThHE7HqCwso4I1iiQJGgwqqNgH+uNfPSk5O71NehkVEGBpvREN3C8E66yONvMHgyngQdoNTp1JU5Yo6nGrnl3pBol7S5lt3OWifVzzGAUbuypU476+jp1FUgpLiZJKzsYCOVIKkhgQQRvBByCO8HbU9dTh6m6GabF7ZQ3GzWdcOBwdSVkHhrA47sV83XpdHUcTZF3VyL62XI0TdavJAfAyxhvgTVuxpdPG/vIjU6rPNle+ZC0dWV9FBpO3kmIVMsus25WdGVSTw2nGeGc1m2uMpUWok6btI9M18+axQFT60NCG70fKiIXlQrJEAMnWUjIHeULL51p2Sr0dVN6cSE1eJon+JGkf6HP/Ur2f6mj9SM+CXIvvU1oK9tb2QzW8sUTwEEsuAWDxlPPBf41i26rTnTWF3dyylFp5m5a8ovNO9dGhLy6u4ewt5JY0h9pBkBmd9YeOFT316mwVacIPE7Nspqpt5Gv/4kaR/oc/8AUrd/U0fqRVglyNvdTHRt7W3leeJo5pJMYcYPZoq6o8NYufPury9urKpNKLul9y+nGyzNiVhLBQHnzrvCfwn6mM9hH2mPp5kxnv1NTyxXufD79Dnzf8Gara5Qa2lRtr/h9nPaXicCsTDxBlB/Ee6vM+JLKL7/AOC+jxLXcaQYiO8we1tZWhuF4mMsRu44z7yeVUKCzp8JK67yty+fisn3HD0BdeeyyOyuB29q3ANjOAfL3D61dxuyq8VkzmFXdPg80Zmho5LmSC5UhZotaC7VuIUHhzz8SPo1Co1BSg9HmicLyalxWTJn+LFv2D2+q3Zs2vjWOVbmufZ3bv8AE1R088anxLOhjhw8CK05YSxdnPG2vcW67eBmhG/I4sM7cc88VAupTjK8Xo/Rlc4tWktV6oju1ijzKBrWF3skX9TId5wN23ly2blzZaT3fnjp2oheKz+WXozlLZE6lpM+JF9eyufpDZhCRx3fDkM8UtakVl8yOuPyPwZd7DX7JO1x2mouvjdrYGtjHfmsUrYnbQ1RvZX1O+onSsaTkd7oi3nUugVJraT2WQ+trKDvOq+3HcCeB1QSVPfWXBook257r70dzdFESTtLaWS3J9pUwUP3G2eW7uqP9Q2rTVzvQpO8XY77zoxbzjM0as/F0BQnvOqdp8ajGvOHVeXmdlSjLVGInRRk+SvLlB9EsGA8ARipvaE+tBEeha0kyxQqQoBOsQACTxwN9Z3qXo51wEXoyARzThYOzUsr9prZ7RmBLbOGD+NWzd4xu79nIrirSdl/slKqLDQ3XveFr+KL5scAI+1I763wRK9r4dG1Nvm/sZ62pret5SbW/wCH+zBnu5SNqRxoD+0Zy3/aWvN+JS3Yrv8AfqX0eJK9K+tiW0vJrdbZHETBdYyMCcqrbgp+lVVHYI1Kam5a9hKVSzsRX8t0/wDQ4v8Aqt/kq3+2x+r0/wBnOmH8t0/9Di/6rf5Kf22P1en+x0xQul3SA39y1w0axllVSqksPVGM5IHD8K2UKXRQwp3KZyxO5DVcRN1dQF/mG5gJ9iRZB4SKQcecWfOvI+JR3oy8PL/00UXkbH6Q6LF1bTW5OBLGyZ5EjYfI4PlWCnPBNS5FrV1Y8qXlq8UjxSKVkRirqeDDf/vxr6WMlJXWhjasdNdOE9oXpnf2ihYLl1QbkbVdQBwAcHVHcuKpqbPSqO8o5k1OSLTZdc1+vykdvIPsuh94Yj+zWaXw6k9G0T6Zlj0b12wnAntZU742WQePrah/Gs8vhsvlkvHL8klWXEvPR7pjZXuy3nVn39m2Vfv9RsEjvGRWOrs9Sn1l+CxST0J6qSQoBQGNf38UCF5pEjQfOdlUe8mpRjKTtFXF7FSvetXRcZIEzSEfq45CPJiAp8jWmOw1nw9SDqRIS667LUfJ21wx+t2Sj4Ox+FXL4bPjJepF1UVrTHXNdyArBDHBn5xJlYd4yFUHxU1oh8Opp7zv6EHWfA1zc3DyOzyMzux1mZjkkniTW9JJWRU3c6q6cNodQTfndyOcIPuf/wCa874l1I95dR1ZdZLtFlS6IHo92vYXK8FkGVyfiM8sniKzKLcXDjHNdxBtJ4uDyZ1NYOVe0yfSLU9tavxePOQB37McsgcFNdxq6qcJZPvOYXbBxWaJzozPHKzXSeqZlVJV+jLHn+8G+A4mqKycVgfDTuZbSabxrjr3llrMXla6Syszg2zg3Ft67RcWRx6y9+wA48OJWtNFJLfWUsr9pRUbb3dUQUdxGitcxJr2c2y5g4xMd7AcPLu7tW9pt4JZSWj5lSaW8uq9VyEsaRRiGZjLYy7YLgbTC23VBPDH+PDIBNyeKOU1quYaUVhl1Xo+Rfrceou3W9Uetz2b/OsD1Na0OyuHSnafKelD0i2YJrp2NzFvB9XY+OGtkbeG4ca2Ur4NyXO6f8GapbHvLuZcaxmkZoBQCgFAYMRX0iQBnLdlGSpPqAFpdUqPpEhs9yrU3fAsuL7+BBWxvw/kzqgTPPfXapGlD3wRke9x+INe58P/AGfF/wAGarqUKtpUbg/4fJf56v7Fvf2w/dXl/El1X3/wX0eJRus3/wCq3n7Rf+1HWzZP2I++LIVOsVitBWKAUAoDaXUCx9KuRwMKk+TnH4mvN+JdSPeX0dWbvryC8pXT3q8h0j+UVuxuAMdoBkMBuDrszyDDaO8DFa9m2uVHLVe9CE4KRpnTnQDSFqTr27Oo+fDmRfHAGsPvKK9antVKej88ih05IrOdpHEbxxHlWggKHBQH1WIIIJBByCDggjcQRuPfQ6bz6ounT3ebS5bWmRdaOQ75EGAQ3NlyNvEd4JPjbbsqp78NPsaKU75M2bXnlpQOsrrDGj/yEAD3LDO3asancWHFjwXzOzAbbsuydLvS0+5XOphyNEaU0nNcyGSeR5X5sc47lG5R3AAV7MIRgrRVjO23qYlTImTY6Pmm+Rill/Zxu/8AdBqMpRj1ml3skk3oWbRXVppOf/l+yX6UzBP7Iy/9ms89tox437iSpyZ86fdDf4MFspk7SSUSFyBhRqGPVCjf847SdvIbqbNtHTYnayVv5E4YUVGtRWbO6g/55cfsP/Ited8S/bj3l1HVl70hZJBPJDJ/NLwnB4Rzfu24Pu4Kaywm5wUl1o+qIyioycXpL7mPHHK69lnF9ZHMZ/Wxcu/I2eY5mpNxTxfJLXsZHeeXzR9UPS0Q+mRqTbT+pdRcY3+ls2jafj9YYYW/031lo+aGJLfWj1MyO8ljY2sk7akwza3OQTtxhWbid23ec79oxBxi1jS01RNSa3G9dGYf5WZwCRHpK3Gw8J0HwOR+J3ZOrPdiucH6MhnJ8pL1OEUzMz3VqmJRsu7Q/O36xC+/hnfxyD1pJKnN5fKwm+vDXihbsFjaa1XtrR/l7U+1GTvKj/Dly2qebwzyktHzCyV4Zx4rkXHo7cQvbx9gxaNQFGd41QMK3eBj4VirRkpvFqaabi4rDoSVVkyvadtbgSiS3mQFl1TBL7MmrnJHfggHGNw21opShhtNeK4FNRSveL8GVe5W3RszwT2Ev6yHPZn+rs8lHnWpY2t1qS5PUzvCnvJxfYSMEty41Yrm0vE+jKAG9w/fVbUFnKLj3Fic3o0+86ZtHn9JohPGKRB8Frqnyq+aI4OdPyMf+DoP/SZ8/bkx/eqXST/5EcwR+hmTDo9v0eiIh9aWRG+Dbai5rjVfgSUOVNeJaej8c4Q9uIRk+qsIOqFx38c59wrLVcL7t/Evp4rb1vAlKqLDSnX9o4ia2uANjo0THvRtZB5h391ev8Nnuyj4+/QorLiapr0ig2F1IaVEOkDExwJ4yo+2h11/s9p54rD8QhipX5e/wXUnnY3/AF4hoFAKAgNN9M7Gzk7K4nEcmqG1dWQ7CSAfVUjgaup7PUqLFFZEXNLUwP5TNFf0pf8Apzf5Ks/o6/0/Y50keZKaB6V2d6zLbTCQoAWAVxgE4HtKOVVVKFSnnNWOqSehl6X0zb2qhriVIlY4Bc4BOM491RhTlN2irnW7EV/H3Rn9Nt/64qz+lrfS/IYkSWh9P2t3rejzxy6mNbUYHGtnGfHB91QnSnDrKwTTOzSOh7e4GJ4Ipf2iI394VyNScOq2hZMrOkOq3Rku0QGI84ndf7OSnwrRHbq0eN+8i6cWa96cdVDWkL3FtK0scY1nSQDXCj2mDLgNgbSMDYDv3Vu2fbukkoyVmyqVK2aNaV6BSTHQ6+MF/ayLwnQH7LtqP/ZZqqrxxUpLs/2Tg7SR6g0jeLDFJK/sxozt4IpY/AV87GLlJRXE1s8n6RvpLiWSaU5kkYux7zwHcNwHAAV9LGKilFaIxN3dzHqRw3T1V9XkBgS7u4xK8o1443GUVD7LFTsZmHrbdwI45ryds2uWJwg7W1NNOCtdm1o0CgAAADcBsFeYWnKgNK/8QL/lrMco5T72i/wr1vhvVl4fyUVuBqivTKDZ3UH/ADy4/Yf+Ra874l+3HvLqOrNj9JUQzdhNsgulGq/6uddgPdrDV2dx4E1io3w4o6x9UKtr4ZaP7kUFmk9XOrpCz9k/roh+OQfjw1ji3djn8kvRle8/+0fVHMXagNeRJrQyepe2/FT85see3nnPEkcwv9uTzXVZ3EuutHqjrlgjiQQStr2Mx1oJt5hc5wCeHHf35+djqcpPFHKa1XP374HGklhfVej5H24hZ2W2uX7O5Tba3Q3SAbgx57u/Pf7RNJOcM4vVcvfvsNNvDLXgwGeaUBiLbSUYwDuScDnwOQP9wMKyjHnB+gzk+Ul6nyLMkxeH81v1+UhbYk3E44HO/wCP1qOyjaW9Dg+K9++QWbvHKXLn798yZ6M6Vg7R42T0a4YgvEdis30k4ZI9+OO801qcrJp3XP8AJbSnG7VrPkWmspeYWl9FRXMfZyjIyCCDggjcQee2p06koO8SM4KasyuyaPurchIbtJQd0VzvI5Bt7eAwBWhTpzzlG3ainDOOSlfvI28s1P8AOdFEfWtznPfqpj4mrYyfyVPMrlFfNDyMPXsk/TaQtvqnIx7gfxqdqr4RZH9NcZI++m2n/ql74Zm/wphqf8cfQYqf1v1JPRPR+2uwW7W8lT6UjEKe4ZGT4iqqladN2tFPsLIUoT4tl1t4VRVRAFVQAANwA2AVibbd2aUklZHZXDpWesTo76fYyRKB2q/lIvtpnA7tYFlz9atGy1uiqKT04kZxurHmUgjYQQRsIOwgjeCOBr6EyHO3naN1dGKujBlYbwynKkeBFcaTVmE7HoDoN1l294ixzssNzuKscI55xsdm36BOR3768TaNjlTd45r3qaY1Ey+1iLCC6VdLLbR8ZeZxr49SIEF3PcvL6x2CrqNCdV2ivHgRlJLU81ae0vJeXElxL7cjZwNygDCqO4KAPLNfQU6apxUVwMsnd3MCpkTffUloAwWbXDjD3JDD9kuez9+WbwYV4u31cVTCuH34mqlGyO/rs0WZtHa6jJgkWU/ZwyP7g+sfs1HYJ4atnxyFRXiefa9wylx6q+ki2N8DK2rDMvZyE7lOQUc9wOwngGJ4Vl2yi6tPLVZltOVmejwc7RXgGk+0BXOsHS8VrYXDSEZeNo0U/Pd1IVQOO/J5AE8Kv2am51EkRk7I8wivojGSvRS0M17axqMlp4/cHDMfJQT5VVWlhpyfYycOsj0p0yt2ksLtF2s1vKAOZMbYHvrwKElGrFvmjU9DyqDX0hiPpoD031c6ajurCBkI1o41ikXirooUjHAHGR3EV89tVNwqtPvNkHdFmrOSMfSF9FBG0kzrGijJZiAB/rlUoxcnaKzDdjzZ1h9J/wCEbxpVBESqI4gd+qCTrEcCxJPhgcK9/ZqPRU8L14mSpLEys1oIGzuoP+eXH7D/AMi153xLqR7y6jqzc2mdGJcxNFINh3Hip4Ed4/8AivKp1HCWJF04KasymdlLIwhdtTSFtthk4TRjOzJ35Gd/f9att4xWJdSWq5P370Mtm3hfWWnafYrlmZru3TEq+reWp+djewHPf8eOQ3HFJdHN5fKzqd9+OvFHxGjijMkY7bR03ysXzoGO8gcADg92wjgT3elKzymtHzOZJXWcX6HG4jSKJYpyZ7B/kZ12tCTuBOOG74Y+aCblLFHKa1XP375hpJWlnHg+QvkCqkV6e0iP83vU2lfo6xGe7n54yEc25U8nxiJcp6cGfb84VY9IDtI9nY3sW8cVyRn9/wB72qRzu6WT4xYlyqeDRzvldUX0pfSrcbY7uH5RBwJIPDG/ONm3J2VyNm9zdfFPRnZXtv5rmtS36FvkliBSVZcbCw2Hu1l+a2N+7ngbqyVIOMs1Y0QkpLJ3M+qyZ03dokqlJEV1O8MAR8alGTi7pnHFNWZBSdFdXbb3NxDyXXLoPusf31etov14p/cq6G3VbR2QaLvV33wYd9un4hq46lJ/J6hQqL5vQl7a3Kj1m1zz1VHuAFUt30LUjIqJ0UAoBQGoOtjq8Zma9tE1ifWniUbSeMiDifpKN+8bc59TY9rSXRz8H/BTUp3zRp0GvVM4IoDLt9KTxrqxzzIv0UlkUe5WxUXCLzaXkiSk0YrsSSxJJO8k5J8SdpqWmRw+UOF06teg76QmDyKRaxt67bu0I/Rrz+sRuGzeaybVtKpRsus/Tt/BbThfNnotFAAAAAAwANwA3V4JpOM8KurI4DKwKsDuIIwQfEV1Np3QPM3TzonJo65KEEwuSYX5r9En6S7jz2HjX0Gz11WhfjxMs4YWVutBWWLQPTi/s1CQzt2Y3RuA6juGsMqO5SBVFTZqVR3ksyaqSROSdb+kiMfm47xE2fi5Hwqn+30e3z/0T6VlQ0zpm4u37S4leVtwLYwBxCqAFXyArVCnCmrRVityb1MCpkTcfUt0NZSL+dcZUi3UjbhtjSd2RsXmCx3EV5W37Qn+lHx/BopR4m3jXllx5k6wei7aPu2TH5FyXhbhqE+z4pnHhqnjX0OzV1VhfitffaZKkcLKzWggZmitLT2z9pbyvE+4lDjI5MNzDuINQnTjNWkrklJrQsD9ZelSMelnxEUAPvEdU/0dD6fV/kl0kiv6T0tPctrTzSSkbtdiwH2Qdi+QFXQpxgrRViLk3qYmqcZwcZxnhnlnnsqZE+UBsnqGmAv5l+lbkj7skf8Amrz/AIiv00+0uo6m+K8Y0FZ6S6OEpRS3ZvnNvNu1ZN/ZseRxke7eBraaM8N3quK7OZRVjf8AhkKrSTS6y4h0lCMMpwFnUD3HIH4cMFb92MbPOD9CrOTuspL1PtpKWZ7izXVmGy6s22Bse0VHPfw+OQ3JJJKFTThIJ3eKGvFCzICvLZL2kLfziyfep46o4bt3HHHGAlqo1MnwkdjpeGnFHyyGqjPZfnFsflbSTa6Z36oOe/nn628dlm7VMpcJLicjpeGa4oaOX1WawYSxHPa2U29eern/AG+1upPW1XJ8JIR0/TzXJnDRurrn0GU202fXtJ86pPIZ/wB/s0ne36quuaEbX3HZ8mcbloBIPSI5dH3HCWLOox+7sOeOPM11YrbjUlyepx4b7ywvmWnRN7OFHaFLhOE8JBJ+3Hz+wT4VlqRjfLJ8n+fyaISlbPPtRMxyhtx/xHiDtFUtWLbnOuAUAoBQCgFAKAUBR+mHVlaXxaRMwTnaXQAqx5umwE94IJ4k1sobbOnk80QlTUjVmmOqvSUBOpGs6/SiYZx3q+qc9wz416MNuoy1du8pdKRAP0VvwcGyus90Ep+IXFXqvSfzLzRDDLkSOjurzScxGraugPzpSsYHiGOt7garltdGPzeRJU5M2B0Y6mkQh76XtCNvZR5Cfec4Zh3AL51irfEW8qat2v3+SyNJcTalrbJGipGqoijCqoAAA3AAbBXmttu7LjtrgFAYOmdEQ3cTQzxiSNuB4HgQRtUjmNtThUlCWKLzONXNQ9IepiZSWs5VkXhHL6rDuDgareYWvUpfEYvKa8il0eRTbzoHpKL2rOY/YCyf9stWqO1UXpJfb7lbpyXAwl6MXxOPQrv/APXm/wAtT6an9S80cwy5Ero/q30nMRi2ZB9KVkQDxBOt7lquW2UY/N5ElTkzY/Q7qiigZZbxlncbRGoPZA9+dsnmAOYNYK+3ykrQyXr/AKLY0ktTZ9ecWigI7T2hILyEw3CB0O0cCp4MpG1SM7x386sp1JU5Yos40nqac6RdTdzGS1o6zpwRyEkHIZ9hvHK+FepS+IQeU1b7fn7lMqPIp110O0hGcNZXH3Y2ce9MitcdopPSS+33K3CS4HO06E6RlOFs5/vp2fxk1RXJbTRjrJff7BQk+Bd+jfUzKxDXsqxr+riOsx7i5GqvkG8RWSr8Risqa8yyNHmXTph0Ajn0etpaJHEY5FkjyWC52q+uwDMSUZtpyScZrJQ2pxq45531LJQurI11/IzpH9Zaf9Sb/wBmt39xpcn5L8lXQsm+hnVxpKwu0uNe1YKGVlEkvrBlIx8j9LVPlVNfbKNWm45+S/JKNNxdzcNeWXHRe2iSo0cg1lYYI/1uI3g8KlGTi7o5JJqzKfpSy9ZIblysgP5reDeTvCSEfO/vbxg79kJ5OUFlxj/KM0o/LLwf5MWYNJKqTkW1+nycw2JMNwzsxt3fDHzakrKN45w4rivfvmRd27Sylz5+/fI+lu1mAf8AM9ILub9HNyzwOcd/3sYDqxy3oeqGss8pfcTFXmHa5sb4ezKvycv7jnv7ht3UV1Hd3ocuKDzlnuy9GcdI6uuPTUa1uM+pdw51GP1sf74+iKQvb9N4lyYlrv5Pmjs0iHKD02BbqLHq3UGNYDmcf7eNcha/6bwvkzsr231dc0crEyshFpcRXkWNsFxjXA5bd/ngd1JYU9+Li+a0Eb23HdcmYMgtkfLpc6OlPzk1ihPlvHcABU1jayamvUg8Ced4sl7K7vf0F1a3Y5NhX9ynZ5mqZRpfNFx+xbGVT5WmZn8YbtPlbCTxiYP8AP31Hoab6s145EulmtY+R0zdLkPtR3sR/ZJ//QNdWzPg4vxOOuuTXgTmjrVsiRpZ2yNiSdmMZ5rGq7fHOKonJaJLw/2WxXG7JGqyYoBQCgFAKAUAoBQCgFAKAUAoBQCgFAKAUAoBQCgFAKAUAoBQCgFAKAUB03lqkqMkihkYYIP+vjUoycXdHGk1ZlZ0hogonZTK1za/NYbZofDjIo7vWxswwrTCpd4o5S9H+CiULKzzXqvyRV4hSILcj0uz+ZOm2SLh63huPx+jVsXeV4bsuXB+/fMrlkrSzjz4o5kusOHA0hZHcw+Vj8eOQPMc13VzJyy3ZejO5qOe9H1OVgH7M+hyJeW+PWtpsa6jkCf3jHIGk7X/AFFhfNCN7bjuuTMey7IOfRZ3sps+tbz51Cfvc/M8gKlLFbfWJc1qcjhvuPC+TOWk4gDm9smRht9ItTs+0QN3i2T3VyD/AOOfgxJfXHxR3WNxKwxa30Nwp/RXIw2OW31m+ArklFdeDXajsW/kkn2M6L2yX/mdFsv17Y589VNg86lGT+Sp5nJRXzQ8jloq2ilfUtrq+iYbdRwxC+OBqjzNcnKUVecYsQSbtGTRcNDWEsSkS3DTsdxKqoA7gNvmSfKsdScZPdjY0wi1q7kjVZMUAoBQCgFAKAUAoBQCgFAKAUAoBQCgFAKAUAoBQCgFAKAUAoBQCgFAKAUAoBQHR6KmsWAwT7WNmt9obj4nbUsTtY5ZEDe9F9RzLZyejyHeo+TbuK8PIeVXx2i6w1FdepS6NneDs/Qi5NGNI2tPbyW043XFt6yseZVCWGfDPMirVUUVaMk1yZDA295WfNHZf290q6t1bpexDc6DVlA+zvz9nzNcg6bd4Swv0ElNK01iXqfNF6PkxmynuIcfobmJyg7gWGB5ZNJzX+RJ9qYhF/I2uxo700NJO2rd2Vuec0chTPkBrHzIrnSqCvTm+5nejcnvxXeSWj+jCQuCk9yFH6PtPU92M/Gqp13JWaXfYsjSUXk2TtUFooBQCgFAKAUAoBQCgFAKAUAoBQCgFAKAUAoBQCgFAKAUAoBQCgFAKAUAoBQCgFAKAUAoBQCgFAKAUAoBQCgFAKAUAoBQCgFAKAUAoBQCgFAKAUAoBQCgFAKAUAoBQCgFAKAUAoBQCgFAKAUAoBQCgFAKAUAoBQCgFAKAUAoBQCgFAKAUAoBQCgFAKAUAoBQCgFAKAUAoBQCgFAKAUAoBQCgP/9k="/>
          <p:cNvSpPr>
            <a:spLocks noChangeAspect="1" noChangeArrowheads="1"/>
          </p:cNvSpPr>
          <p:nvPr userDrawn="1"/>
        </p:nvSpPr>
        <p:spPr bwMode="auto">
          <a:xfrm>
            <a:off x="63500" y="-108347"/>
            <a:ext cx="304800" cy="2286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4" name="Picture 23" descr="esa logo.png"/>
          <p:cNvPicPr>
            <a:picLocks noChangeAspect="1"/>
          </p:cNvPicPr>
          <p:nvPr userDrawn="1"/>
        </p:nvPicPr>
        <p:blipFill>
          <a:blip r:embed="rId6" cstate="print"/>
          <a:stretch>
            <a:fillRect/>
          </a:stretch>
        </p:blipFill>
        <p:spPr>
          <a:xfrm>
            <a:off x="7596336" y="1"/>
            <a:ext cx="1008112" cy="416618"/>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2E79AA-E62F-4E25-AEA7-D655E57ED1D3}" type="datetimeFigureOut">
              <a:rPr lang="en-GB" smtClean="0"/>
              <a:pPr/>
              <a:t>18/11/2014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7D386BE-265B-4E18-98CB-BDCE8D4E649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981200" cy="4388644"/>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05980"/>
            <a:ext cx="5867400" cy="4388644"/>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22E79AA-E62F-4E25-AEA7-D655E57ED1D3}" type="datetimeFigureOut">
              <a:rPr lang="en-GB" smtClean="0"/>
              <a:pPr/>
              <a:t>18/11/2014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7D386BE-265B-4E18-98CB-BDCE8D4E649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atin typeface="+mn-lt"/>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914400" y="1113588"/>
            <a:ext cx="7772400" cy="3510390"/>
          </a:xfrm>
        </p:spPr>
        <p:txBody>
          <a:bodyPr/>
          <a:lstStyle>
            <a:lvl1pPr>
              <a:defRPr sz="2000"/>
            </a:lvl1pPr>
            <a:lvl2pPr>
              <a:defRPr sz="1800"/>
            </a:lvl2pPr>
            <a:lvl3pPr>
              <a:defRPr sz="1600"/>
            </a:lvl3pPr>
            <a:lvl4pPr>
              <a:defRPr sz="1600"/>
            </a:lvl4pPr>
            <a:lvl5pPr>
              <a:defRPr sz="14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extLst/>
          </a:lstStyle>
          <a:p>
            <a:fld id="{222E79AA-E62F-4E25-AEA7-D655E57ED1D3}" type="datetimeFigureOut">
              <a:rPr lang="en-GB" smtClean="0"/>
              <a:pPr/>
              <a:t>18/11/2014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7D386BE-265B-4E18-98CB-BDCE8D4E6494}" type="slidenum">
              <a:rPr lang="en-GB" smtClean="0"/>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805416"/>
            <a:ext cx="4322136" cy="43434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4961499"/>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976478" y="964110"/>
            <a:ext cx="30861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32004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3200400"/>
            <a:ext cx="3200400" cy="85725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32004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4" y="3184923"/>
            <a:ext cx="2090737" cy="1958578"/>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3200400"/>
            <a:ext cx="1600200" cy="19431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028700"/>
            <a:ext cx="3200400" cy="21717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314450"/>
            <a:ext cx="3200400" cy="188595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3200400"/>
            <a:ext cx="4953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3200400"/>
            <a:ext cx="5334000" cy="19431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1828800"/>
            <a:ext cx="5638800" cy="13716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1600200"/>
            <a:ext cx="5638800" cy="16002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3200400"/>
            <a:ext cx="1371600" cy="19431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013754"/>
            <a:ext cx="5718048" cy="733115"/>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extLst/>
          </a:lstStyle>
          <a:p>
            <a:fld id="{222E79AA-E62F-4E25-AEA7-D655E57ED1D3}" type="datetimeFigureOut">
              <a:rPr lang="en-GB" smtClean="0"/>
              <a:pPr/>
              <a:t>18/11/2014</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C7D386BE-265B-4E18-98CB-BDCE8D4E6494}" type="slidenum">
              <a:rPr lang="en-GB" smtClean="0"/>
              <a:pPr/>
              <a:t>‹#›</a:t>
            </a:fld>
            <a:endParaRPr lang="en-GB"/>
          </a:p>
        </p:txBody>
      </p:sp>
      <p:sp>
        <p:nvSpPr>
          <p:cNvPr id="7" name="Rectangle 6"/>
          <p:cNvSpPr/>
          <p:nvPr/>
        </p:nvSpPr>
        <p:spPr>
          <a:xfrm>
            <a:off x="363160" y="301698"/>
            <a:ext cx="8503920" cy="66469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384048"/>
            <a:ext cx="8156448" cy="582930"/>
          </a:xfrm>
        </p:spPr>
        <p:txBody>
          <a:bodyPr tIns="64008"/>
          <a:lstStyle>
            <a:lvl1pPr algn="l">
              <a:buNone/>
              <a:defRPr sz="2800" b="0" cap="none" spc="-150" baseline="0"/>
            </a:lvl1pPr>
            <a:extLst/>
          </a:lstStyle>
          <a:p>
            <a:r>
              <a:rPr kumimoji="0" lang="en-US" dirty="0" smtClean="0"/>
              <a:t>Click to edit Master title style</a:t>
            </a:r>
            <a:endParaRPr kumimoji="0" lang="en-US" dirty="0"/>
          </a:p>
        </p:txBody>
      </p:sp>
      <p:sp>
        <p:nvSpPr>
          <p:cNvPr id="8" name="Rectangle 7"/>
          <p:cNvSpPr/>
          <p:nvPr/>
        </p:nvSpPr>
        <p:spPr>
          <a:xfrm flipH="1">
            <a:off x="371538"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510358"/>
            <a:ext cx="27432"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510358"/>
            <a:ext cx="9144"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510358"/>
            <a:ext cx="36576" cy="27432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1993"/>
            <a:ext cx="8229600" cy="685800"/>
          </a:xfrm>
        </p:spPr>
        <p:txBody>
          <a:bodyPr/>
          <a:lstStyle>
            <a:lvl1pPr>
              <a:defRPr sz="2800"/>
            </a:lvl1pPr>
            <a:extLst/>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64344" y="1327876"/>
            <a:ext cx="4038600" cy="3394472"/>
          </a:xfrm>
        </p:spPr>
        <p:txBody>
          <a:bodyPr/>
          <a:lstStyle>
            <a:lvl1pPr>
              <a:defRPr sz="1800"/>
            </a:lvl1pPr>
            <a:lvl2pPr>
              <a:defRPr sz="1600"/>
            </a:lvl2pPr>
            <a:lvl3pPr>
              <a:defRPr sz="1400"/>
            </a:lvl3pPr>
            <a:lvl4pPr>
              <a:defRPr sz="1200"/>
            </a:lvl4pPr>
            <a:lvl5pPr>
              <a:defRPr sz="1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55344" y="1327876"/>
            <a:ext cx="4038600" cy="3394472"/>
          </a:xfrm>
        </p:spPr>
        <p:txBody>
          <a:bodyPr/>
          <a:lstStyle>
            <a:lvl1pPr>
              <a:defRPr sz="1800"/>
            </a:lvl1pPr>
            <a:lvl2pPr>
              <a:defRPr sz="1600"/>
            </a:lvl2pPr>
            <a:lvl3pPr>
              <a:defRPr sz="1400"/>
            </a:lvl3pPr>
            <a:lvl4pPr>
              <a:defRPr sz="1200"/>
            </a:lvl4pPr>
            <a:lvl5pPr>
              <a:defRPr sz="1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extLst/>
          </a:lstStyle>
          <a:p>
            <a:fld id="{222E79AA-E62F-4E25-AEA7-D655E57ED1D3}" type="datetimeFigureOut">
              <a:rPr lang="en-GB" smtClean="0"/>
              <a:pPr/>
              <a:t>18/11/2014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7D386BE-265B-4E18-98CB-BDCE8D4E649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301699"/>
            <a:ext cx="8867080" cy="664699"/>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384048"/>
            <a:ext cx="7772400" cy="685800"/>
          </a:xfrm>
        </p:spPr>
        <p:txBody>
          <a:bodyPr anchor="t"/>
          <a:lstStyle>
            <a:lvl1pPr>
              <a:defRPr sz="2800"/>
            </a:lvl1pPr>
            <a:extLst/>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357312"/>
            <a:ext cx="4040188" cy="479822"/>
          </a:xfrm>
        </p:spPr>
        <p:txBody>
          <a:bodyPr anchor="ctr">
            <a:normAutofit/>
          </a:bodyPr>
          <a:lstStyle>
            <a:lvl1pPr marL="73152" indent="0" algn="l">
              <a:buNone/>
              <a:defRPr sz="20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5026" y="1357312"/>
            <a:ext cx="4041775" cy="479822"/>
          </a:xfrm>
        </p:spPr>
        <p:txBody>
          <a:bodyPr anchor="ctr">
            <a:normAutofit/>
          </a:bodyPr>
          <a:lstStyle>
            <a:lvl1pPr marL="73152" indent="0">
              <a:buNone/>
              <a:defRPr sz="20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1844278"/>
            <a:ext cx="4040188" cy="2969514"/>
          </a:xfrm>
        </p:spPr>
        <p:txBody>
          <a:bodyPr/>
          <a:lstStyle>
            <a:lvl1pPr>
              <a:defRPr sz="1800"/>
            </a:lvl1pPr>
            <a:lvl2pPr>
              <a:defRPr sz="1600"/>
            </a:lvl2pPr>
            <a:lvl3pPr>
              <a:defRPr sz="1400"/>
            </a:lvl3pPr>
            <a:lvl4pPr>
              <a:defRPr sz="1200"/>
            </a:lvl4pPr>
            <a:lvl5pPr>
              <a:defRPr sz="1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26" y="1844278"/>
            <a:ext cx="4041775" cy="2969514"/>
          </a:xfrm>
        </p:spPr>
        <p:txBody>
          <a:bodyPr/>
          <a:lstStyle>
            <a:lvl1pPr>
              <a:defRPr sz="1800"/>
            </a:lvl1pPr>
            <a:lvl2pPr>
              <a:defRPr sz="1600"/>
            </a:lvl2pPr>
            <a:lvl3pPr>
              <a:defRPr sz="1400"/>
            </a:lvl3pPr>
            <a:lvl4pPr>
              <a:defRPr sz="1200"/>
            </a:lvl4pPr>
            <a:lvl5pPr>
              <a:defRPr sz="1200"/>
            </a:lvl5pPr>
            <a:extLst/>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p:txBody>
          <a:bodyPr/>
          <a:lstStyle>
            <a:extLst/>
          </a:lstStyle>
          <a:p>
            <a:fld id="{222E79AA-E62F-4E25-AEA7-D655E57ED1D3}" type="datetimeFigureOut">
              <a:rPr lang="en-GB" smtClean="0"/>
              <a:pPr/>
              <a:t>18/11/2014</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C7D386BE-265B-4E18-98CB-BDCE8D4E6494}" type="slidenum">
              <a:rPr lang="en-GB" smtClean="0"/>
              <a:pPr/>
              <a:t>‹#›</a:t>
            </a:fld>
            <a:endParaRPr lang="en-GB"/>
          </a:p>
        </p:txBody>
      </p:sp>
      <p:sp>
        <p:nvSpPr>
          <p:cNvPr id="16" name="Rectangle 15"/>
          <p:cNvSpPr/>
          <p:nvPr/>
        </p:nvSpPr>
        <p:spPr>
          <a:xfrm>
            <a:off x="87790" y="510358"/>
            <a:ext cx="45720"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510358"/>
            <a:ext cx="27432"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510358"/>
            <a:ext cx="9144"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510358"/>
            <a:ext cx="36576" cy="27432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384048"/>
            <a:ext cx="7772400" cy="685800"/>
          </a:xfrm>
        </p:spPr>
        <p:txBody>
          <a:bodyPr/>
          <a:lstStyle>
            <a:lvl1pPr>
              <a:defRPr sz="2800" cap="none" baseline="0"/>
            </a:lvl1pPr>
            <a:extLst/>
          </a:lstStyle>
          <a:p>
            <a:r>
              <a:rPr kumimoji="0" lang="en-US" dirty="0" smtClean="0"/>
              <a:t>Click to edit Master title style</a:t>
            </a:r>
            <a:endParaRPr kumimoji="0" lang="en-US" dirty="0"/>
          </a:p>
        </p:txBody>
      </p:sp>
      <p:sp>
        <p:nvSpPr>
          <p:cNvPr id="3" name="Date Placeholder 2"/>
          <p:cNvSpPr>
            <a:spLocks noGrp="1"/>
          </p:cNvSpPr>
          <p:nvPr>
            <p:ph type="dt" sz="half" idx="10"/>
          </p:nvPr>
        </p:nvSpPr>
        <p:spPr/>
        <p:txBody>
          <a:bodyPr/>
          <a:lstStyle>
            <a:extLst/>
          </a:lstStyle>
          <a:p>
            <a:fld id="{222E79AA-E62F-4E25-AEA7-D655E57ED1D3}" type="datetimeFigureOut">
              <a:rPr lang="en-GB" smtClean="0"/>
              <a:pPr/>
              <a:t>18/11/2014</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C7D386BE-265B-4E18-98CB-BDCE8D4E649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22E79AA-E62F-4E25-AEA7-D655E57ED1D3}" type="datetimeFigureOut">
              <a:rPr lang="en-GB" smtClean="0"/>
              <a:pPr/>
              <a:t>18/11/2014</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C7D386BE-265B-4E18-98CB-BDCE8D4E649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04787"/>
            <a:ext cx="8229600" cy="871538"/>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076325"/>
            <a:ext cx="2514600" cy="3429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076325"/>
            <a:ext cx="5486400"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22E79AA-E62F-4E25-AEA7-D655E57ED1D3}" type="datetimeFigureOut">
              <a:rPr lang="en-GB" smtClean="0"/>
              <a:pPr/>
              <a:t>18/11/2014</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C7D386BE-265B-4E18-98CB-BDCE8D4E649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408528"/>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413771"/>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31177" y="898342"/>
            <a:ext cx="99572"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330939"/>
            <a:ext cx="6858000" cy="526312"/>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420336"/>
            <a:ext cx="8778240" cy="3720108"/>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862608"/>
            <a:ext cx="6858000" cy="51435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83577" y="1012642"/>
            <a:ext cx="99572"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36684" y="1090014"/>
            <a:ext cx="99572"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41625"/>
            <a:ext cx="2133600" cy="273844"/>
          </a:xfrm>
        </p:spPr>
        <p:txBody>
          <a:bodyPr/>
          <a:lstStyle>
            <a:extLst/>
          </a:lstStyle>
          <a:p>
            <a:fld id="{222E79AA-E62F-4E25-AEA7-D655E57ED1D3}" type="datetimeFigureOut">
              <a:rPr lang="en-GB" smtClean="0"/>
              <a:pPr/>
              <a:t>18/11/2014</a:t>
            </a:fld>
            <a:endParaRPr lang="en-GB"/>
          </a:p>
        </p:txBody>
      </p:sp>
      <p:sp>
        <p:nvSpPr>
          <p:cNvPr id="6" name="Footer Placeholder 5"/>
          <p:cNvSpPr>
            <a:spLocks noGrp="1"/>
          </p:cNvSpPr>
          <p:nvPr>
            <p:ph type="ftr" sz="quarter" idx="11"/>
          </p:nvPr>
        </p:nvSpPr>
        <p:spPr>
          <a:xfrm>
            <a:off x="914400" y="41625"/>
            <a:ext cx="5562600" cy="273844"/>
          </a:xfrm>
        </p:spPr>
        <p:txBody>
          <a:bodyPr/>
          <a:lstStyle>
            <a:extLst/>
          </a:lstStyle>
          <a:p>
            <a:endParaRPr lang="en-GB"/>
          </a:p>
        </p:txBody>
      </p:sp>
      <p:sp>
        <p:nvSpPr>
          <p:cNvPr id="7" name="Slide Number Placeholder 6"/>
          <p:cNvSpPr>
            <a:spLocks noGrp="1"/>
          </p:cNvSpPr>
          <p:nvPr>
            <p:ph type="sldNum" sz="quarter" idx="12"/>
          </p:nvPr>
        </p:nvSpPr>
        <p:spPr>
          <a:xfrm>
            <a:off x="8610600" y="41625"/>
            <a:ext cx="457200" cy="273844"/>
          </a:xfrm>
        </p:spPr>
        <p:txBody>
          <a:bodyPr/>
          <a:lstStyle>
            <a:extLst/>
          </a:lstStyle>
          <a:p>
            <a:fld id="{C7D386BE-265B-4E18-98CB-BDCE8D4E649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5140842"/>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3785546"/>
            <a:ext cx="73152" cy="126873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3597614"/>
            <a:ext cx="73152" cy="17145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3478264"/>
            <a:ext cx="73152" cy="10287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3406919"/>
            <a:ext cx="73152" cy="5486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510358"/>
            <a:ext cx="45720"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510358"/>
            <a:ext cx="27432"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510358"/>
            <a:ext cx="9144"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510358"/>
            <a:ext cx="9144" cy="27432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384048"/>
            <a:ext cx="7772400" cy="685800"/>
          </a:xfrm>
          <a:prstGeom prst="rect">
            <a:avLst/>
          </a:prstGeom>
        </p:spPr>
        <p:txBody>
          <a:bodyPr vert="horz" anchor="t">
            <a:noAutofit/>
          </a:bodyPr>
          <a:lstStyle>
            <a:extLst/>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914400" y="1337670"/>
            <a:ext cx="7772400" cy="3429000"/>
          </a:xfrm>
          <a:prstGeom prst="rect">
            <a:avLst/>
          </a:prstGeom>
        </p:spPr>
        <p:txBody>
          <a:bodyPr vert="horz">
            <a:normAutofit/>
          </a:bodyPr>
          <a:lstStyle>
            <a:extLst/>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4" name="Date Placeholder 13"/>
          <p:cNvSpPr>
            <a:spLocks noGrp="1"/>
          </p:cNvSpPr>
          <p:nvPr>
            <p:ph type="dt" sz="half" idx="2"/>
          </p:nvPr>
        </p:nvSpPr>
        <p:spPr>
          <a:xfrm>
            <a:off x="6477000" y="4812507"/>
            <a:ext cx="2133600" cy="273844"/>
          </a:xfrm>
          <a:prstGeom prst="rect">
            <a:avLst/>
          </a:prstGeom>
        </p:spPr>
        <p:txBody>
          <a:bodyPr vert="horz" anchor="b"/>
          <a:lstStyle>
            <a:lvl1pPr algn="l" eaLnBrk="1" latinLnBrk="0" hangingPunct="1">
              <a:defRPr kumimoji="0" sz="1100">
                <a:solidFill>
                  <a:schemeClr val="tx2"/>
                </a:solidFill>
              </a:defRPr>
            </a:lvl1pPr>
            <a:extLst/>
          </a:lstStyle>
          <a:p>
            <a:r>
              <a:rPr lang="en-GB" dirty="0" smtClean="0"/>
              <a:t>23/07/2012</a:t>
            </a:r>
            <a:endParaRPr lang="en-GB" dirty="0"/>
          </a:p>
        </p:txBody>
      </p:sp>
      <p:sp>
        <p:nvSpPr>
          <p:cNvPr id="3" name="Footer Placeholder 2"/>
          <p:cNvSpPr>
            <a:spLocks noGrp="1"/>
          </p:cNvSpPr>
          <p:nvPr>
            <p:ph type="ftr" sz="quarter" idx="3"/>
          </p:nvPr>
        </p:nvSpPr>
        <p:spPr>
          <a:xfrm>
            <a:off x="914400" y="4812507"/>
            <a:ext cx="5562600" cy="273844"/>
          </a:xfrm>
          <a:prstGeom prst="rect">
            <a:avLst/>
          </a:prstGeom>
        </p:spPr>
        <p:txBody>
          <a:bodyPr vert="horz" anchor="b"/>
          <a:lstStyle>
            <a:lvl1pPr algn="r" eaLnBrk="1" latinLnBrk="0" hangingPunct="1">
              <a:defRPr kumimoji="0" sz="1100">
                <a:solidFill>
                  <a:schemeClr val="tx2"/>
                </a:solidFill>
              </a:defRPr>
            </a:lvl1pPr>
            <a:extLst/>
          </a:lstStyle>
          <a:p>
            <a:endParaRPr lang="en-GB"/>
          </a:p>
        </p:txBody>
      </p:sp>
      <p:sp>
        <p:nvSpPr>
          <p:cNvPr id="23" name="Slide Number Placeholder 22"/>
          <p:cNvSpPr>
            <a:spLocks noGrp="1"/>
          </p:cNvSpPr>
          <p:nvPr>
            <p:ph type="sldNum" sz="quarter" idx="4"/>
          </p:nvPr>
        </p:nvSpPr>
        <p:spPr>
          <a:xfrm>
            <a:off x="8610600" y="4812507"/>
            <a:ext cx="457200" cy="273844"/>
          </a:xfrm>
          <a:prstGeom prst="rect">
            <a:avLst/>
          </a:prstGeom>
        </p:spPr>
        <p:txBody>
          <a:bodyPr vert="horz" anchor="b"/>
          <a:lstStyle>
            <a:lvl1pPr algn="l" eaLnBrk="1" latinLnBrk="0" hangingPunct="1">
              <a:defRPr kumimoji="0" sz="1200">
                <a:solidFill>
                  <a:schemeClr val="tx2"/>
                </a:solidFill>
              </a:defRPr>
            </a:lvl1pPr>
            <a:extLst/>
          </a:lstStyle>
          <a:p>
            <a:fld id="{C7D386BE-265B-4E18-98CB-BDCE8D4E6494}" type="slidenum">
              <a:rPr lang="en-GB" smtClean="0"/>
              <a:pPr/>
              <a:t>‹#›</a:t>
            </a:fld>
            <a:endParaRPr lang="en-GB"/>
          </a:p>
        </p:txBody>
      </p:sp>
      <p:grpSp>
        <p:nvGrpSpPr>
          <p:cNvPr id="4" name="Group 3"/>
          <p:cNvGrpSpPr/>
          <p:nvPr userDrawn="1"/>
        </p:nvGrpSpPr>
        <p:grpSpPr>
          <a:xfrm>
            <a:off x="395537" y="0"/>
            <a:ext cx="4392487" cy="385763"/>
            <a:chOff x="539552" y="6235479"/>
            <a:chExt cx="5220151" cy="514350"/>
          </a:xfrm>
        </p:grpSpPr>
        <p:sp>
          <p:nvSpPr>
            <p:cNvPr id="2" name="Rectangle 1"/>
            <p:cNvSpPr/>
            <p:nvPr userDrawn="1"/>
          </p:nvSpPr>
          <p:spPr>
            <a:xfrm>
              <a:off x="539552" y="6235479"/>
              <a:ext cx="5220151" cy="5143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p:nvPr userDrawn="1"/>
          </p:nvPicPr>
          <p:blipFill>
            <a:blip r:embed="rId13" cstate="print">
              <a:extLst>
                <a:ext uri="{28A0092B-C50C-407E-A947-70E740481C1C}">
                  <a14:useLocalDpi xmlns="" xmlns:a14="http://schemas.microsoft.com/office/drawing/2010/main" val="0"/>
                </a:ext>
              </a:extLst>
            </a:blip>
            <a:srcRect/>
            <a:stretch>
              <a:fillRect/>
            </a:stretch>
          </p:blipFill>
          <p:spPr bwMode="auto">
            <a:xfrm>
              <a:off x="1907704" y="6245004"/>
              <a:ext cx="1036320" cy="503555"/>
            </a:xfrm>
            <a:prstGeom prst="rect">
              <a:avLst/>
            </a:prstGeom>
            <a:noFill/>
            <a:ln>
              <a:noFill/>
            </a:ln>
          </p:spPr>
        </p:pic>
        <p:pic>
          <p:nvPicPr>
            <p:cNvPr id="19" name="Picture 18"/>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539552" y="6235479"/>
              <a:ext cx="852805" cy="503555"/>
            </a:xfrm>
            <a:prstGeom prst="rect">
              <a:avLst/>
            </a:prstGeom>
          </p:spPr>
        </p:pic>
        <p:pic>
          <p:nvPicPr>
            <p:cNvPr id="20" name="Picture 19"/>
            <p:cNvPicPr/>
            <p:nvPr userDrawn="1"/>
          </p:nvPicPr>
          <p:blipFill>
            <a:blip r:embed="rId15" cstate="print">
              <a:extLst>
                <a:ext uri="{28A0092B-C50C-407E-A947-70E740481C1C}">
                  <a14:useLocalDpi xmlns="" xmlns:a14="http://schemas.microsoft.com/office/drawing/2010/main" val="0"/>
                </a:ext>
              </a:extLst>
            </a:blip>
            <a:srcRect/>
            <a:stretch>
              <a:fillRect/>
            </a:stretch>
          </p:blipFill>
          <p:spPr bwMode="auto">
            <a:xfrm>
              <a:off x="3419872" y="6245004"/>
              <a:ext cx="712470" cy="503555"/>
            </a:xfrm>
            <a:prstGeom prst="rect">
              <a:avLst/>
            </a:prstGeom>
            <a:noFill/>
            <a:ln>
              <a:noFill/>
            </a:ln>
          </p:spPr>
        </p:pic>
        <p:pic>
          <p:nvPicPr>
            <p:cNvPr id="21" name="Picture 20"/>
            <p:cNvPicPr/>
            <p:nvPr userDrawn="1"/>
          </p:nvPicPr>
          <p:blipFill>
            <a:blip r:embed="rId16" cstate="print">
              <a:extLst>
                <a:ext uri="{28A0092B-C50C-407E-A947-70E740481C1C}">
                  <a14:useLocalDpi xmlns="" xmlns:a14="http://schemas.microsoft.com/office/drawing/2010/main" val="0"/>
                </a:ext>
              </a:extLst>
            </a:blip>
            <a:srcRect/>
            <a:stretch>
              <a:fillRect/>
            </a:stretch>
          </p:blipFill>
          <p:spPr bwMode="auto">
            <a:xfrm>
              <a:off x="4644008" y="6246274"/>
              <a:ext cx="1115695" cy="503555"/>
            </a:xfrm>
            <a:prstGeom prst="rect">
              <a:avLst/>
            </a:prstGeom>
            <a:noFill/>
            <a:ln>
              <a:noFill/>
            </a:ln>
          </p:spPr>
        </p:pic>
      </p:grpSp>
      <p:pic>
        <p:nvPicPr>
          <p:cNvPr id="24" name="Picture 23" descr="esa logo.png"/>
          <p:cNvPicPr>
            <a:picLocks noChangeAspect="1"/>
          </p:cNvPicPr>
          <p:nvPr userDrawn="1"/>
        </p:nvPicPr>
        <p:blipFill>
          <a:blip r:embed="rId17" cstate="print"/>
          <a:stretch>
            <a:fillRect/>
          </a:stretch>
        </p:blipFill>
        <p:spPr>
          <a:xfrm>
            <a:off x="7596336" y="0"/>
            <a:ext cx="1115616" cy="451173"/>
          </a:xfrm>
          <a:prstGeom prst="rect">
            <a:avLst/>
          </a:prstGeom>
        </p:spPr>
      </p:pic>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28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2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18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16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16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14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467276"/>
            <a:ext cx="7772400" cy="2248490"/>
          </a:xfrm>
          <a:solidFill>
            <a:schemeClr val="tx2">
              <a:lumMod val="25000"/>
            </a:schemeClr>
          </a:solidFill>
        </p:spPr>
        <p:txBody>
          <a:bodyPr/>
          <a:lstStyle/>
          <a:p>
            <a:pPr algn="ctr"/>
            <a:r>
              <a:rPr lang="en-GB" sz="2400" dirty="0" smtClean="0"/>
              <a:t>Development of </a:t>
            </a:r>
            <a:r>
              <a:rPr lang="en-GB" sz="2400" dirty="0" err="1" smtClean="0"/>
              <a:t>Magnetospheric</a:t>
            </a:r>
            <a:r>
              <a:rPr lang="en-GB" sz="2400" dirty="0" smtClean="0"/>
              <a:t> and Rapid 1D Shielding Analysis Tools for Simulating Heavy Ions in the SEPEM System</a:t>
            </a:r>
            <a:br>
              <a:rPr lang="en-GB" sz="2400" dirty="0" smtClean="0"/>
            </a:br>
            <a:r>
              <a:rPr lang="en-GB" sz="1800" cap="none" dirty="0" smtClean="0">
                <a:solidFill>
                  <a:schemeClr val="tx1"/>
                </a:solidFill>
                <a:latin typeface="+mn-lt"/>
              </a:rPr>
              <a:t>Fan Lei (</a:t>
            </a:r>
            <a:r>
              <a:rPr lang="en-GB" sz="1800" cap="none" dirty="0" err="1" smtClean="0">
                <a:solidFill>
                  <a:schemeClr val="tx1"/>
                </a:solidFill>
                <a:latin typeface="+mn-lt"/>
              </a:rPr>
              <a:t>Radmod</a:t>
            </a:r>
            <a:r>
              <a:rPr lang="en-GB" sz="1800" cap="none" dirty="0" smtClean="0">
                <a:solidFill>
                  <a:schemeClr val="tx1"/>
                </a:solidFill>
                <a:latin typeface="+mn-lt"/>
              </a:rPr>
              <a:t> Research), Pete Truscott (</a:t>
            </a:r>
            <a:r>
              <a:rPr lang="en-GB" sz="1800" cap="none" dirty="0" err="1" smtClean="0">
                <a:solidFill>
                  <a:schemeClr val="tx1"/>
                </a:solidFill>
                <a:latin typeface="+mn-lt"/>
              </a:rPr>
              <a:t>Kallisto</a:t>
            </a:r>
            <a:r>
              <a:rPr lang="en-GB" sz="1800" cap="none" dirty="0" smtClean="0">
                <a:solidFill>
                  <a:schemeClr val="tx1"/>
                </a:solidFill>
                <a:latin typeface="+mn-lt"/>
              </a:rPr>
              <a:t> Consultancy) , Daniel </a:t>
            </a:r>
            <a:r>
              <a:rPr lang="en-GB" sz="1800" cap="none" dirty="0" err="1" smtClean="0">
                <a:solidFill>
                  <a:schemeClr val="tx1"/>
                </a:solidFill>
                <a:latin typeface="+mn-lt"/>
              </a:rPr>
              <a:t>Heynderickx</a:t>
            </a:r>
            <a:r>
              <a:rPr lang="en-GB" sz="1800" cap="none" dirty="0" smtClean="0">
                <a:solidFill>
                  <a:schemeClr val="tx1"/>
                </a:solidFill>
                <a:latin typeface="+mn-lt"/>
              </a:rPr>
              <a:t> (DH Consultancy), </a:t>
            </a:r>
            <a:r>
              <a:rPr lang="en-GB" sz="1800" cap="none" dirty="0" err="1" smtClean="0">
                <a:solidFill>
                  <a:schemeClr val="tx1"/>
                </a:solidFill>
                <a:latin typeface="+mn-lt"/>
              </a:rPr>
              <a:t>Athina</a:t>
            </a:r>
            <a:r>
              <a:rPr lang="en-GB" sz="1800" cap="none" dirty="0" smtClean="0">
                <a:solidFill>
                  <a:schemeClr val="tx1"/>
                </a:solidFill>
                <a:latin typeface="+mn-lt"/>
              </a:rPr>
              <a:t> </a:t>
            </a:r>
            <a:r>
              <a:rPr lang="en-GB" sz="1800" cap="none" dirty="0" err="1" smtClean="0">
                <a:solidFill>
                  <a:schemeClr val="tx1"/>
                </a:solidFill>
                <a:latin typeface="+mn-lt"/>
              </a:rPr>
              <a:t>Varotsou</a:t>
            </a:r>
            <a:r>
              <a:rPr lang="en-GB" sz="1800" cap="none" dirty="0" smtClean="0">
                <a:solidFill>
                  <a:schemeClr val="tx1"/>
                </a:solidFill>
                <a:latin typeface="+mn-lt"/>
              </a:rPr>
              <a:t> (TRAD), Piers </a:t>
            </a:r>
            <a:r>
              <a:rPr lang="en-GB" sz="1800" cap="none" dirty="0" err="1" smtClean="0">
                <a:solidFill>
                  <a:schemeClr val="tx1"/>
                </a:solidFill>
                <a:latin typeface="+mn-lt"/>
              </a:rPr>
              <a:t>Jiggens</a:t>
            </a:r>
            <a:r>
              <a:rPr lang="en-GB" sz="1800" cap="none" dirty="0" smtClean="0">
                <a:solidFill>
                  <a:schemeClr val="tx1"/>
                </a:solidFill>
                <a:latin typeface="+mn-lt"/>
              </a:rPr>
              <a:t> (ESA/ESTEC &amp; Rhea), Hugh Evans (ESA/ESTEC &amp; Rhea</a:t>
            </a:r>
            <a:r>
              <a:rPr lang="en-GB" sz="1800" cap="none" dirty="0" smtClean="0">
                <a:solidFill>
                  <a:schemeClr val="tx1"/>
                </a:solidFill>
                <a:latin typeface="+mn-lt"/>
              </a:rPr>
              <a:t>),</a:t>
            </a:r>
            <a:r>
              <a:rPr lang="en-GB" sz="1800" cap="none" dirty="0" smtClean="0">
                <a:solidFill>
                  <a:schemeClr val="tx1"/>
                </a:solidFill>
                <a:latin typeface="+mn-lt"/>
              </a:rPr>
              <a:t/>
            </a:r>
            <a:br>
              <a:rPr lang="en-GB" sz="1800" cap="none" dirty="0" smtClean="0">
                <a:solidFill>
                  <a:schemeClr val="tx1"/>
                </a:solidFill>
                <a:latin typeface="+mn-lt"/>
              </a:rPr>
            </a:br>
            <a:r>
              <a:rPr lang="en-GB" sz="1800" cap="none" dirty="0" smtClean="0">
                <a:solidFill>
                  <a:schemeClr val="tx1"/>
                </a:solidFill>
                <a:latin typeface="+mn-lt"/>
              </a:rPr>
              <a:t>M. A.  Shea, Don F. Smart </a:t>
            </a:r>
            <a:r>
              <a:rPr lang="en-GB" sz="1800" cap="none" dirty="0" smtClean="0">
                <a:solidFill>
                  <a:schemeClr val="tx1"/>
                </a:solidFill>
                <a:latin typeface="+mn-lt"/>
              </a:rPr>
              <a:t>(CSPAR, University of Alabama at </a:t>
            </a:r>
            <a:r>
              <a:rPr lang="en-GB" sz="1800" cap="none" dirty="0" smtClean="0">
                <a:solidFill>
                  <a:schemeClr val="tx1"/>
                </a:solidFill>
                <a:latin typeface="+mn-lt"/>
              </a:rPr>
              <a:t>Huntsville) </a:t>
            </a:r>
            <a:r>
              <a:rPr lang="en-GB" sz="2000" dirty="0" smtClean="0">
                <a:latin typeface="+mn-lt"/>
              </a:rPr>
              <a:t/>
            </a:r>
            <a:br>
              <a:rPr lang="en-GB" sz="2000" dirty="0" smtClean="0">
                <a:latin typeface="+mn-lt"/>
              </a:rPr>
            </a:br>
            <a:r>
              <a:rPr lang="en-GB" sz="1800" dirty="0" smtClean="0"/>
              <a:t/>
            </a:r>
            <a:br>
              <a:rPr lang="en-GB" sz="1800" dirty="0" smtClean="0"/>
            </a:br>
            <a:endParaRPr lang="en-GB" sz="2400" dirty="0"/>
          </a:p>
        </p:txBody>
      </p:sp>
      <p:sp>
        <p:nvSpPr>
          <p:cNvPr id="5" name="Rectangle 4"/>
          <p:cNvSpPr/>
          <p:nvPr/>
        </p:nvSpPr>
        <p:spPr>
          <a:xfrm>
            <a:off x="755576" y="2931790"/>
            <a:ext cx="7974632" cy="1600438"/>
          </a:xfrm>
          <a:prstGeom prst="rect">
            <a:avLst/>
          </a:prstGeom>
        </p:spPr>
        <p:txBody>
          <a:bodyPr wrap="square">
            <a:spAutoFit/>
          </a:bodyPr>
          <a:lstStyle/>
          <a:p>
            <a:pPr algn="ctr"/>
            <a:r>
              <a:rPr lang="en-GB" sz="1400" dirty="0" smtClean="0"/>
              <a:t>Currently the Solar Energetic Particle Environment Models (SEPEM) system  treats only protons within the interplanetary environment, and the shielding analysis is performed using detailed Monte Carlo Geant4-based tools.  ESA’s ESHIEM (Energetic Solar Heavy Ion Environment Models) project is extending this capability in order to treat all heavier solar ion species, and to allow assessment of </a:t>
            </a:r>
            <a:r>
              <a:rPr lang="en-GB" sz="1400" dirty="0" err="1" smtClean="0"/>
              <a:t>magnetospheric</a:t>
            </a:r>
            <a:r>
              <a:rPr lang="en-GB" sz="1400" dirty="0" smtClean="0"/>
              <a:t> shielding in near-Earth orbits as a function of ion species and charge state.  In addition, the physical (material) shielding model is being updated to use more efficient ion shielding analysis rather than very lengthy Monte Carlo techniques.  </a:t>
            </a:r>
            <a:endParaRPr lang="en-GB" sz="1400" dirty="0"/>
          </a:p>
        </p:txBody>
      </p:sp>
      <p:sp>
        <p:nvSpPr>
          <p:cNvPr id="6" name="Rectangle 5"/>
          <p:cNvSpPr/>
          <p:nvPr/>
        </p:nvSpPr>
        <p:spPr>
          <a:xfrm>
            <a:off x="827584" y="4515966"/>
            <a:ext cx="7776864" cy="400110"/>
          </a:xfrm>
          <a:prstGeom prst="rect">
            <a:avLst/>
          </a:prstGeom>
        </p:spPr>
        <p:txBody>
          <a:bodyPr wrap="square">
            <a:spAutoFit/>
          </a:bodyPr>
          <a:lstStyle/>
          <a:p>
            <a:pPr defTabSz="643538"/>
            <a:r>
              <a:rPr lang="en-GB" altLang="en-US" sz="1000" dirty="0" smtClean="0">
                <a:solidFill>
                  <a:schemeClr val="accent3">
                    <a:lumMod val="60000"/>
                    <a:lumOff val="40000"/>
                  </a:schemeClr>
                </a:solidFill>
                <a:latin typeface="Arial" pitchFamily="34" charset="0"/>
              </a:rPr>
              <a:t>The </a:t>
            </a:r>
            <a:r>
              <a:rPr lang="en-GB" altLang="en-US" sz="1000" dirty="0" smtClean="0">
                <a:solidFill>
                  <a:schemeClr val="accent3">
                    <a:lumMod val="60000"/>
                    <a:lumOff val="40000"/>
                  </a:schemeClr>
                </a:solidFill>
                <a:latin typeface="Arial" pitchFamily="34" charset="0"/>
              </a:rPr>
              <a:t>ESHIEM Project is sponsored by ESA under Contract 4000107025/12/NL/GLC, supported by the Technology Research Programme</a:t>
            </a:r>
            <a:endParaRPr lang="en-GB" altLang="en-US" sz="1000" dirty="0">
              <a:solidFill>
                <a:schemeClr val="accent3">
                  <a:lumMod val="60000"/>
                  <a:lumOff val="40000"/>
                </a:schemeClr>
              </a:solidFill>
              <a:latin typeface="Arial" pitchFamily="34" charset="0"/>
            </a:endParaRPr>
          </a:p>
        </p:txBody>
      </p:sp>
    </p:spTree>
    <p:extLst>
      <p:ext uri="{BB962C8B-B14F-4D97-AF65-F5344CB8AC3E}">
        <p14:creationId xmlns="" xmlns:p14="http://schemas.microsoft.com/office/powerpoint/2010/main" val="3514263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b="1" dirty="0" err="1" smtClean="0">
                <a:solidFill>
                  <a:schemeClr val="accent3"/>
                </a:solidFill>
                <a:latin typeface="Arial" pitchFamily="34" charset="0"/>
              </a:rPr>
              <a:t>Magnetospheric</a:t>
            </a:r>
            <a:r>
              <a:rPr lang="en-GB" altLang="en-US" b="1" dirty="0" smtClean="0">
                <a:solidFill>
                  <a:schemeClr val="accent3"/>
                </a:solidFill>
                <a:latin typeface="Arial" pitchFamily="34" charset="0"/>
              </a:rPr>
              <a:t> Shielding  Model (MSM)</a:t>
            </a:r>
            <a:r>
              <a:rPr lang="en-GB" altLang="en-US" dirty="0" smtClean="0">
                <a:solidFill>
                  <a:schemeClr val="accent2"/>
                </a:solidFill>
                <a:latin typeface="Arial" pitchFamily="34" charset="0"/>
              </a:rPr>
              <a:t/>
            </a:r>
            <a:br>
              <a:rPr lang="en-GB" altLang="en-US" dirty="0" smtClean="0">
                <a:solidFill>
                  <a:schemeClr val="accent2"/>
                </a:solidFill>
                <a:latin typeface="Arial" pitchFamily="34" charset="0"/>
              </a:rPr>
            </a:br>
            <a:endParaRPr lang="en-GB" dirty="0"/>
          </a:p>
        </p:txBody>
      </p:sp>
      <p:sp>
        <p:nvSpPr>
          <p:cNvPr id="3" name="Content Placeholder 2"/>
          <p:cNvSpPr>
            <a:spLocks noGrp="1"/>
          </p:cNvSpPr>
          <p:nvPr>
            <p:ph sz="half" idx="1"/>
          </p:nvPr>
        </p:nvSpPr>
        <p:spPr>
          <a:xfrm>
            <a:off x="251520" y="789552"/>
            <a:ext cx="4248472" cy="2106234"/>
          </a:xfrm>
        </p:spPr>
        <p:txBody>
          <a:bodyPr>
            <a:normAutofit fontScale="62500" lnSpcReduction="20000"/>
          </a:bodyPr>
          <a:lstStyle/>
          <a:p>
            <a:pPr defTabSz="643538">
              <a:buClr>
                <a:srgbClr val="C00000"/>
              </a:buClr>
            </a:pPr>
            <a:r>
              <a:rPr lang="en-GB" altLang="en-US" sz="1700" dirty="0" smtClean="0">
                <a:latin typeface="Arial" pitchFamily="34" charset="0"/>
              </a:rPr>
              <a:t>Interpolates from extensive new database of MAGNETOCOSMIC geomagnetic cut-off maps:</a:t>
            </a:r>
          </a:p>
          <a:p>
            <a:pPr defTabSz="643538">
              <a:buClr>
                <a:srgbClr val="C00000"/>
              </a:buClr>
            </a:pPr>
            <a:endParaRPr lang="en-GB" altLang="en-US" sz="1700" dirty="0" smtClean="0">
              <a:latin typeface="Arial" pitchFamily="34" charset="0"/>
            </a:endParaRPr>
          </a:p>
          <a:p>
            <a:pPr marL="580376" lvl="1" indent="-257415" algn="just" defTabSz="643538">
              <a:buClr>
                <a:srgbClr val="C00000"/>
              </a:buClr>
              <a:buFont typeface="Wingdings" pitchFamily="2" charset="2"/>
              <a:buChar char="§"/>
            </a:pPr>
            <a:r>
              <a:rPr lang="en-GB" altLang="en-US" sz="1700" dirty="0" smtClean="0">
                <a:latin typeface="Arial" pitchFamily="34" charset="0"/>
              </a:rPr>
              <a:t>5</a:t>
            </a:r>
            <a:r>
              <a:rPr lang="en-GB" altLang="en-US" sz="1700" baseline="30000" dirty="0" smtClean="0">
                <a:latin typeface="Arial" pitchFamily="34" charset="0"/>
              </a:rPr>
              <a:t>o</a:t>
            </a:r>
            <a:r>
              <a:rPr lang="en-GB" altLang="en-US" sz="1700" dirty="0" smtClean="0">
                <a:latin typeface="Arial" pitchFamily="34" charset="0"/>
              </a:rPr>
              <a:t> x 5</a:t>
            </a:r>
            <a:r>
              <a:rPr lang="en-GB" altLang="en-US" sz="1700" baseline="30000" dirty="0" smtClean="0">
                <a:latin typeface="Arial" pitchFamily="34" charset="0"/>
              </a:rPr>
              <a:t>o</a:t>
            </a:r>
            <a:r>
              <a:rPr lang="en-GB" altLang="en-US" sz="1700" dirty="0" smtClean="0">
                <a:latin typeface="Arial" pitchFamily="34" charset="0"/>
              </a:rPr>
              <a:t> longitude and latitude grid at 450km</a:t>
            </a:r>
          </a:p>
          <a:p>
            <a:pPr marL="580376" lvl="1" indent="-257415" algn="just" defTabSz="643538">
              <a:buClr>
                <a:srgbClr val="C00000"/>
              </a:buClr>
              <a:buFont typeface="Wingdings" pitchFamily="2" charset="2"/>
              <a:buChar char="§"/>
            </a:pPr>
            <a:r>
              <a:rPr lang="en-GB" altLang="en-US" sz="1700" dirty="0" smtClean="0">
                <a:latin typeface="Arial" pitchFamily="34" charset="0"/>
              </a:rPr>
              <a:t>DGRF/IGRF field models with </a:t>
            </a:r>
            <a:r>
              <a:rPr lang="en-GB" altLang="en-US" sz="1700" dirty="0" err="1" smtClean="0">
                <a:latin typeface="Arial" pitchFamily="34" charset="0"/>
              </a:rPr>
              <a:t>Tsyganenko</a:t>
            </a:r>
            <a:r>
              <a:rPr lang="en-GB" altLang="en-US" sz="1700" dirty="0" smtClean="0">
                <a:latin typeface="Arial" pitchFamily="34" charset="0"/>
              </a:rPr>
              <a:t> 1989c model (</a:t>
            </a:r>
            <a:r>
              <a:rPr lang="en-GB" altLang="en-US" sz="1700" dirty="0" err="1" smtClean="0">
                <a:latin typeface="Arial" pitchFamily="34" charset="0"/>
              </a:rPr>
              <a:t>Kp</a:t>
            </a:r>
            <a:r>
              <a:rPr lang="en-GB" altLang="en-US" sz="1700" dirty="0" smtClean="0">
                <a:latin typeface="Arial" pitchFamily="34" charset="0"/>
              </a:rPr>
              <a:t> 0-9) </a:t>
            </a:r>
          </a:p>
          <a:p>
            <a:pPr marL="580376" lvl="1" indent="-257415" algn="just" defTabSz="643538">
              <a:buClr>
                <a:srgbClr val="C00000"/>
              </a:buClr>
              <a:buFont typeface="Wingdings" pitchFamily="2" charset="2"/>
              <a:buChar char="§"/>
            </a:pPr>
            <a:r>
              <a:rPr lang="en-GB" altLang="en-US" sz="1700" dirty="0" smtClean="0">
                <a:latin typeface="Arial" pitchFamily="34" charset="0"/>
              </a:rPr>
              <a:t>Epochs for geomagnetic fields 1955 to 2015</a:t>
            </a:r>
          </a:p>
          <a:p>
            <a:pPr marL="580376" lvl="1" indent="-257415" algn="just" defTabSz="643538">
              <a:buClr>
                <a:srgbClr val="C00000"/>
              </a:buClr>
              <a:buFont typeface="Wingdings" pitchFamily="2" charset="2"/>
              <a:buChar char="§"/>
            </a:pPr>
            <a:r>
              <a:rPr lang="en-GB" altLang="en-US" sz="1700" dirty="0" smtClean="0">
                <a:latin typeface="Arial" pitchFamily="34" charset="0"/>
              </a:rPr>
              <a:t>Every 3 hrs in UT</a:t>
            </a:r>
          </a:p>
          <a:p>
            <a:pPr marL="580376" lvl="1" indent="-257415" algn="just" defTabSz="643538">
              <a:buClr>
                <a:srgbClr val="C00000"/>
              </a:buClr>
              <a:buFont typeface="Wingdings" pitchFamily="2" charset="2"/>
              <a:buChar char="§"/>
            </a:pPr>
            <a:r>
              <a:rPr lang="en-GB" altLang="en-US" sz="1700" dirty="0" smtClean="0">
                <a:latin typeface="Arial" pitchFamily="34" charset="0"/>
              </a:rPr>
              <a:t>Cut-off rigidities interpolated and extrapolated to all space within the magnetosphere, based on the approach of Shea and Smart used in the RCINTUT3 program</a:t>
            </a:r>
          </a:p>
          <a:p>
            <a:endParaRPr lang="en-GB" dirty="0"/>
          </a:p>
        </p:txBody>
      </p:sp>
      <p:pic>
        <p:nvPicPr>
          <p:cNvPr id="9" name="Picture 8" descr="2010-k2-t0.png"/>
          <p:cNvPicPr/>
          <p:nvPr/>
        </p:nvPicPr>
        <p:blipFill>
          <a:blip r:embed="rId2" cstate="print"/>
          <a:stretch>
            <a:fillRect/>
          </a:stretch>
        </p:blipFill>
        <p:spPr>
          <a:xfrm>
            <a:off x="5004047" y="689284"/>
            <a:ext cx="3600401" cy="1805466"/>
          </a:xfrm>
          <a:prstGeom prst="rect">
            <a:avLst/>
          </a:prstGeom>
        </p:spPr>
      </p:pic>
      <p:sp>
        <p:nvSpPr>
          <p:cNvPr id="10" name="Rectangle 9"/>
          <p:cNvSpPr/>
          <p:nvPr/>
        </p:nvSpPr>
        <p:spPr>
          <a:xfrm>
            <a:off x="4752306" y="2446025"/>
            <a:ext cx="4572000" cy="461665"/>
          </a:xfrm>
          <a:prstGeom prst="rect">
            <a:avLst/>
          </a:prstGeom>
        </p:spPr>
        <p:txBody>
          <a:bodyPr>
            <a:spAutoFit/>
          </a:bodyPr>
          <a:lstStyle/>
          <a:p>
            <a:r>
              <a:rPr lang="en-GB" sz="1200" dirty="0" smtClean="0"/>
              <a:t>Example of a pre-calculated cut-off (GV) map. It is for 01/01/2010, UT=0 and </a:t>
            </a:r>
            <a:r>
              <a:rPr lang="en-GB" sz="1200" dirty="0" err="1" smtClean="0"/>
              <a:t>Kp</a:t>
            </a:r>
            <a:r>
              <a:rPr lang="en-GB" sz="1200" dirty="0" smtClean="0"/>
              <a:t> =0. </a:t>
            </a:r>
            <a:endParaRPr lang="en-GB" sz="1200" dirty="0"/>
          </a:p>
        </p:txBody>
      </p:sp>
      <p:pic>
        <p:nvPicPr>
          <p:cNvPr id="12" name="Picture 11" descr="2010-k2-t0-t12.png"/>
          <p:cNvPicPr>
            <a:picLocks noChangeAspect="1"/>
          </p:cNvPicPr>
          <p:nvPr/>
        </p:nvPicPr>
        <p:blipFill>
          <a:blip r:embed="rId3" cstate="print"/>
          <a:stretch>
            <a:fillRect/>
          </a:stretch>
        </p:blipFill>
        <p:spPr>
          <a:xfrm>
            <a:off x="5004048" y="2895786"/>
            <a:ext cx="3600400" cy="1836204"/>
          </a:xfrm>
          <a:prstGeom prst="rect">
            <a:avLst/>
          </a:prstGeom>
        </p:spPr>
      </p:pic>
      <p:sp>
        <p:nvSpPr>
          <p:cNvPr id="13" name="Rectangle 12"/>
          <p:cNvSpPr/>
          <p:nvPr/>
        </p:nvSpPr>
        <p:spPr>
          <a:xfrm>
            <a:off x="467544" y="4680121"/>
            <a:ext cx="4104456" cy="461665"/>
          </a:xfrm>
          <a:prstGeom prst="rect">
            <a:avLst/>
          </a:prstGeom>
        </p:spPr>
        <p:txBody>
          <a:bodyPr wrap="square">
            <a:spAutoFit/>
          </a:bodyPr>
          <a:lstStyle/>
          <a:p>
            <a:r>
              <a:rPr lang="en-GB" sz="1200" dirty="0" smtClean="0"/>
              <a:t>Changes in the rigidity cut-off (GV) between 1975 and 2010. UT= 0 hr and </a:t>
            </a:r>
            <a:r>
              <a:rPr lang="en-GB" sz="1200" dirty="0" err="1" smtClean="0"/>
              <a:t>Kp</a:t>
            </a:r>
            <a:r>
              <a:rPr lang="en-GB" sz="1200" dirty="0" smtClean="0"/>
              <a:t> = 2 </a:t>
            </a:r>
            <a:endParaRPr lang="en-GB" sz="1200" dirty="0"/>
          </a:p>
        </p:txBody>
      </p:sp>
      <p:pic>
        <p:nvPicPr>
          <p:cNvPr id="14" name="Picture 13" descr="2010-1975-k0-t0.png"/>
          <p:cNvPicPr>
            <a:picLocks noChangeAspect="1"/>
          </p:cNvPicPr>
          <p:nvPr/>
        </p:nvPicPr>
        <p:blipFill>
          <a:blip r:embed="rId4" cstate="print"/>
          <a:stretch>
            <a:fillRect/>
          </a:stretch>
        </p:blipFill>
        <p:spPr>
          <a:xfrm>
            <a:off x="755576" y="2924967"/>
            <a:ext cx="3384376" cy="1789262"/>
          </a:xfrm>
          <a:prstGeom prst="rect">
            <a:avLst/>
          </a:prstGeom>
        </p:spPr>
      </p:pic>
      <p:sp>
        <p:nvSpPr>
          <p:cNvPr id="15" name="Rectangle 14"/>
          <p:cNvSpPr/>
          <p:nvPr/>
        </p:nvSpPr>
        <p:spPr>
          <a:xfrm>
            <a:off x="4860032" y="4681752"/>
            <a:ext cx="4283968" cy="461665"/>
          </a:xfrm>
          <a:prstGeom prst="rect">
            <a:avLst/>
          </a:prstGeom>
        </p:spPr>
        <p:txBody>
          <a:bodyPr wrap="square">
            <a:spAutoFit/>
          </a:bodyPr>
          <a:lstStyle/>
          <a:p>
            <a:r>
              <a:rPr lang="en-GB" sz="1200" dirty="0" smtClean="0"/>
              <a:t>Changes in the rigidity cut-off (GV) between UT  = 0 and 12 hrs. It is for 01/01/2010,  </a:t>
            </a:r>
            <a:r>
              <a:rPr lang="en-GB" sz="1200" dirty="0" err="1" smtClean="0"/>
              <a:t>Kp</a:t>
            </a:r>
            <a:r>
              <a:rPr lang="en-GB" sz="1200" dirty="0" smtClean="0"/>
              <a:t> =2. </a:t>
            </a:r>
            <a:endParaRPr lang="en-GB"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570905" y="168220"/>
            <a:ext cx="8002192" cy="500202"/>
          </a:xfrm>
          <a:prstGeom prst="rect">
            <a:avLst/>
          </a:prstGeom>
          <a:noFill/>
          <a:ln w="9525">
            <a:noFill/>
            <a:miter lim="800000"/>
            <a:headEnd/>
            <a:tailEnd/>
          </a:ln>
        </p:spPr>
        <p:txBody>
          <a:bodyPr lIns="68644" tIns="34322" rIns="68644" bIns="34322">
            <a:spAutoFit/>
          </a:bodyPr>
          <a:lstStyle/>
          <a:p>
            <a:r>
              <a:rPr lang="en-GB" altLang="en-US" sz="2800" b="1" dirty="0" smtClean="0">
                <a:solidFill>
                  <a:srgbClr val="FEB90E"/>
                </a:solidFill>
                <a:latin typeface="Arial" pitchFamily="34" charset="0"/>
              </a:rPr>
              <a:t>MSM Example:  One Day ISS Orbits </a:t>
            </a:r>
            <a:endParaRPr lang="en-GB" altLang="en-US" sz="2800" b="1" dirty="0">
              <a:solidFill>
                <a:srgbClr val="FEB90E"/>
              </a:solidFill>
              <a:latin typeface="Arial" pitchFamily="34" charset="0"/>
            </a:endParaRPr>
          </a:p>
        </p:txBody>
      </p:sp>
      <p:sp>
        <p:nvSpPr>
          <p:cNvPr id="9223" name="TextBox 9"/>
          <p:cNvSpPr txBox="1">
            <a:spLocks noChangeArrowheads="1"/>
          </p:cNvSpPr>
          <p:nvPr/>
        </p:nvSpPr>
        <p:spPr bwMode="auto">
          <a:xfrm>
            <a:off x="4317339" y="4801587"/>
            <a:ext cx="3960440" cy="377091"/>
          </a:xfrm>
          <a:prstGeom prst="rect">
            <a:avLst/>
          </a:prstGeom>
          <a:noFill/>
          <a:ln w="9525">
            <a:noFill/>
            <a:miter lim="800000"/>
            <a:headEnd/>
            <a:tailEnd/>
          </a:ln>
        </p:spPr>
        <p:txBody>
          <a:bodyPr wrap="square" lIns="68644" tIns="34322" rIns="68644" bIns="34322">
            <a:spAutoFit/>
          </a:bodyPr>
          <a:lstStyle/>
          <a:p>
            <a:pPr algn="l"/>
            <a:r>
              <a:rPr lang="en-GB" altLang="en-US" sz="1000" b="1" dirty="0" smtClean="0">
                <a:latin typeface="Calibri" pitchFamily="34" charset="0"/>
              </a:rPr>
              <a:t>The MSM calculated </a:t>
            </a:r>
            <a:r>
              <a:rPr lang="en-GB" altLang="en-US" sz="1000" b="1" dirty="0">
                <a:latin typeface="Calibri" pitchFamily="34" charset="0"/>
              </a:rPr>
              <a:t>t</a:t>
            </a:r>
            <a:r>
              <a:rPr lang="en-GB" altLang="en-US" sz="1000" b="1" dirty="0" smtClean="0">
                <a:latin typeface="Calibri" pitchFamily="34" charset="0"/>
              </a:rPr>
              <a:t>ransmission function at each orbit positions for the first 30 </a:t>
            </a:r>
            <a:r>
              <a:rPr lang="en-GB" altLang="en-US" sz="1000" b="1" dirty="0" err="1" smtClean="0">
                <a:latin typeface="Calibri" pitchFamily="34" charset="0"/>
              </a:rPr>
              <a:t>mins</a:t>
            </a:r>
            <a:r>
              <a:rPr lang="en-GB" altLang="en-US" sz="1000" b="1" dirty="0" smtClean="0">
                <a:latin typeface="Calibri" pitchFamily="34" charset="0"/>
              </a:rPr>
              <a:t> of the orbit file, which is in 1 min time resolution.   </a:t>
            </a:r>
            <a:endParaRPr lang="en-GB" altLang="en-US" sz="1000" dirty="0">
              <a:latin typeface="Calibri" pitchFamily="34" charset="0"/>
            </a:endParaRPr>
          </a:p>
        </p:txBody>
      </p:sp>
      <p:pic>
        <p:nvPicPr>
          <p:cNvPr id="8" name="Picture 7"/>
          <p:cNvPicPr/>
          <p:nvPr/>
        </p:nvPicPr>
        <p:blipFill>
          <a:blip r:embed="rId2" cstate="print"/>
          <a:srcRect/>
          <a:stretch>
            <a:fillRect/>
          </a:stretch>
        </p:blipFill>
        <p:spPr bwMode="auto">
          <a:xfrm>
            <a:off x="4381734" y="633416"/>
            <a:ext cx="3960440" cy="1944215"/>
          </a:xfrm>
          <a:prstGeom prst="rect">
            <a:avLst/>
          </a:prstGeom>
          <a:noFill/>
        </p:spPr>
      </p:pic>
      <p:pic>
        <p:nvPicPr>
          <p:cNvPr id="9" name="Picture 8"/>
          <p:cNvPicPr/>
          <p:nvPr/>
        </p:nvPicPr>
        <p:blipFill>
          <a:blip r:embed="rId3" cstate="print"/>
          <a:srcRect/>
          <a:stretch>
            <a:fillRect/>
          </a:stretch>
        </p:blipFill>
        <p:spPr bwMode="auto">
          <a:xfrm>
            <a:off x="4355976" y="3003798"/>
            <a:ext cx="3990130" cy="1812829"/>
          </a:xfrm>
          <a:prstGeom prst="rect">
            <a:avLst/>
          </a:prstGeom>
          <a:noFill/>
        </p:spPr>
      </p:pic>
      <p:sp>
        <p:nvSpPr>
          <p:cNvPr id="10" name="TextBox 8"/>
          <p:cNvSpPr txBox="1">
            <a:spLocks noChangeArrowheads="1"/>
          </p:cNvSpPr>
          <p:nvPr/>
        </p:nvSpPr>
        <p:spPr bwMode="auto">
          <a:xfrm>
            <a:off x="4355976" y="2382995"/>
            <a:ext cx="3744416" cy="684867"/>
          </a:xfrm>
          <a:prstGeom prst="rect">
            <a:avLst/>
          </a:prstGeom>
          <a:noFill/>
          <a:ln w="9525">
            <a:noFill/>
            <a:miter lim="800000"/>
            <a:headEnd/>
            <a:tailEnd/>
          </a:ln>
        </p:spPr>
        <p:txBody>
          <a:bodyPr wrap="square" lIns="68644" tIns="34322" rIns="68644" bIns="34322">
            <a:spAutoFit/>
          </a:bodyPr>
          <a:lstStyle/>
          <a:p>
            <a:pPr algn="l"/>
            <a:r>
              <a:rPr lang="en-GB" altLang="en-US" sz="1000" b="1" dirty="0" smtClean="0">
                <a:latin typeface="Calibri" pitchFamily="34" charset="0"/>
              </a:rPr>
              <a:t> </a:t>
            </a:r>
          </a:p>
          <a:p>
            <a:pPr algn="l"/>
            <a:r>
              <a:rPr lang="en-GB" altLang="en-US" sz="1000" b="1" dirty="0" smtClean="0">
                <a:latin typeface="Calibri" pitchFamily="34" charset="0"/>
              </a:rPr>
              <a:t>The MSM calculated vertical rigidity </a:t>
            </a:r>
            <a:r>
              <a:rPr lang="en-GB" altLang="en-US" sz="1000" b="1" dirty="0" err="1" smtClean="0">
                <a:latin typeface="Calibri" pitchFamily="34" charset="0"/>
              </a:rPr>
              <a:t>cutoff</a:t>
            </a:r>
            <a:r>
              <a:rPr lang="en-GB" altLang="en-US" sz="1000" b="1" dirty="0" smtClean="0">
                <a:latin typeface="Calibri" pitchFamily="34" charset="0"/>
              </a:rPr>
              <a:t> (</a:t>
            </a:r>
            <a:r>
              <a:rPr lang="en-GB" altLang="en-US" sz="1000" b="1" dirty="0" err="1" smtClean="0">
                <a:latin typeface="Calibri" pitchFamily="34" charset="0"/>
              </a:rPr>
              <a:t>Rc</a:t>
            </a:r>
            <a:r>
              <a:rPr lang="en-GB" altLang="en-US" sz="1000" b="1" dirty="0" smtClean="0">
                <a:latin typeface="Calibri" pitchFamily="34" charset="0"/>
              </a:rPr>
              <a:t>), </a:t>
            </a:r>
            <a:r>
              <a:rPr lang="en-GB" altLang="en-US" sz="1000" b="1" dirty="0" err="1" smtClean="0">
                <a:latin typeface="Calibri" pitchFamily="34" charset="0"/>
              </a:rPr>
              <a:t>McIlwain</a:t>
            </a:r>
            <a:r>
              <a:rPr lang="en-GB" altLang="en-US" sz="1000" b="1" dirty="0" smtClean="0">
                <a:latin typeface="Calibri" pitchFamily="34" charset="0"/>
              </a:rPr>
              <a:t> parameter (L), Magnetic latitude (MLAT) and Earth shadowing factor (SH), plotted as functions of the orbital time.</a:t>
            </a:r>
            <a:endParaRPr lang="en-GB" altLang="en-US" sz="1000" dirty="0">
              <a:latin typeface="Calibri" pitchFamily="34" charset="0"/>
            </a:endParaRPr>
          </a:p>
        </p:txBody>
      </p:sp>
      <p:sp>
        <p:nvSpPr>
          <p:cNvPr id="11" name="Content Placeholder 2"/>
          <p:cNvSpPr txBox="1">
            <a:spLocks/>
          </p:cNvSpPr>
          <p:nvPr/>
        </p:nvSpPr>
        <p:spPr>
          <a:xfrm>
            <a:off x="467544" y="627534"/>
            <a:ext cx="3744416" cy="3394472"/>
          </a:xfrm>
          <a:prstGeom prst="rect">
            <a:avLst/>
          </a:prstGeom>
        </p:spPr>
        <p:txBody>
          <a:bodyPr>
            <a:noAutofit/>
          </a:bodyPr>
          <a:lstStyle/>
          <a:p>
            <a:pPr marL="411480" indent="-342900" algn="just" defTabSz="643538">
              <a:spcBef>
                <a:spcPts val="700"/>
              </a:spcBef>
              <a:buClr>
                <a:srgbClr val="C00000"/>
              </a:buClr>
              <a:buSzPct val="95000"/>
            </a:pPr>
            <a:endParaRPr kumimoji="0" lang="en-GB" altLang="en-US" sz="1200" b="0" i="0" u="none" strike="noStrike" kern="1200" cap="none" spc="0" normalizeH="0" baseline="0" noProof="0" dirty="0" smtClean="0">
              <a:ln>
                <a:noFill/>
              </a:ln>
              <a:solidFill>
                <a:schemeClr val="tx1"/>
              </a:solidFill>
              <a:effectLst/>
              <a:uLnTx/>
              <a:uFillTx/>
              <a:latin typeface="Arial" pitchFamily="34" charset="0"/>
              <a:ea typeface="+mn-ea"/>
              <a:cs typeface="+mn-cs"/>
            </a:endParaRPr>
          </a:p>
          <a:p>
            <a:r>
              <a:rPr lang="en-GB" altLang="en-US" sz="1200" dirty="0" smtClean="0">
                <a:latin typeface="Arial" pitchFamily="34" charset="0"/>
                <a:cs typeface="Arial" pitchFamily="34" charset="0"/>
              </a:rPr>
              <a:t>MSM in the updated SEPEM system: </a:t>
            </a:r>
          </a:p>
          <a:p>
            <a:pPr marL="411480" lvl="0" indent="-342900" algn="just" defTabSz="643538">
              <a:spcBef>
                <a:spcPts val="700"/>
              </a:spcBef>
              <a:buClr>
                <a:srgbClr val="C00000"/>
              </a:buClr>
              <a:buSzPct val="95000"/>
              <a:defRPr/>
            </a:pPr>
            <a:r>
              <a:rPr lang="en-GB" altLang="en-US" sz="1200" dirty="0" smtClean="0">
                <a:latin typeface="Arial" pitchFamily="34" charset="0"/>
                <a:cs typeface="Arial" pitchFamily="34" charset="0"/>
              </a:rPr>
              <a:t>Inputs: </a:t>
            </a:r>
          </a:p>
          <a:p>
            <a:pPr marL="411480" indent="-342900" algn="just" defTabSz="643538">
              <a:spcBef>
                <a:spcPts val="700"/>
              </a:spcBef>
              <a:buClr>
                <a:srgbClr val="C00000"/>
              </a:buClr>
              <a:buSzPct val="95000"/>
              <a:buFont typeface="Wingdings" pitchFamily="2" charset="2"/>
              <a:buChar char="§"/>
              <a:defRPr/>
            </a:pPr>
            <a:r>
              <a:rPr lang="en-GB" altLang="en-US" sz="1200" dirty="0" smtClean="0">
                <a:latin typeface="Arial" pitchFamily="34" charset="0"/>
                <a:cs typeface="Arial" pitchFamily="34" charset="0"/>
              </a:rPr>
              <a:t>Orbit files from the new SPICE based orbit propagator</a:t>
            </a:r>
          </a:p>
          <a:p>
            <a:pPr marL="411480" indent="-342900" algn="just" defTabSz="643538">
              <a:spcBef>
                <a:spcPts val="700"/>
              </a:spcBef>
              <a:buClr>
                <a:srgbClr val="C00000"/>
              </a:buClr>
              <a:buSzPct val="95000"/>
              <a:buFont typeface="Wingdings" pitchFamily="2" charset="2"/>
              <a:buChar char="§"/>
              <a:defRPr/>
            </a:pPr>
            <a:r>
              <a:rPr lang="en-GB" altLang="en-US" sz="1200" dirty="0" smtClean="0">
                <a:latin typeface="Arial" pitchFamily="34" charset="0"/>
                <a:cs typeface="Arial" pitchFamily="34" charset="0"/>
              </a:rPr>
              <a:t>User specified </a:t>
            </a:r>
            <a:r>
              <a:rPr lang="en-GB" altLang="en-US" sz="1200" dirty="0" smtClean="0">
                <a:latin typeface="Arial" pitchFamily="34" charset="0"/>
                <a:cs typeface="Arial" pitchFamily="34" charset="0"/>
              </a:rPr>
              <a:t>or system calculated geomagnetic </a:t>
            </a:r>
            <a:r>
              <a:rPr lang="en-GB" altLang="en-US" sz="1200" dirty="0" smtClean="0">
                <a:latin typeface="Arial" pitchFamily="34" charset="0"/>
                <a:cs typeface="Arial" pitchFamily="34" charset="0"/>
              </a:rPr>
              <a:t>condition (</a:t>
            </a:r>
            <a:r>
              <a:rPr lang="en-GB" altLang="en-US" sz="1200" dirty="0" err="1" smtClean="0">
                <a:latin typeface="Arial" pitchFamily="34" charset="0"/>
                <a:cs typeface="Arial" pitchFamily="34" charset="0"/>
              </a:rPr>
              <a:t>Kp</a:t>
            </a:r>
            <a:r>
              <a:rPr lang="en-GB" altLang="en-US" sz="1200" dirty="0" smtClean="0">
                <a:latin typeface="Arial" pitchFamily="34" charset="0"/>
                <a:cs typeface="Arial" pitchFamily="34" charset="0"/>
              </a:rPr>
              <a:t>)  </a:t>
            </a:r>
            <a:endParaRPr lang="en-GB" altLang="en-US" sz="1200" dirty="0" smtClean="0">
              <a:latin typeface="Arial" pitchFamily="34" charset="0"/>
            </a:endParaRPr>
          </a:p>
          <a:p>
            <a:pPr marL="411480" lvl="0" indent="-342900" algn="just" defTabSz="643538">
              <a:spcBef>
                <a:spcPts val="700"/>
              </a:spcBef>
              <a:buClr>
                <a:srgbClr val="C00000"/>
              </a:buClr>
              <a:buSzPct val="95000"/>
              <a:defRPr/>
            </a:pPr>
            <a:r>
              <a:rPr lang="en-GB" altLang="en-US" sz="1200" dirty="0" smtClean="0">
                <a:latin typeface="Arial" pitchFamily="34" charset="0"/>
              </a:rPr>
              <a:t>Outputs:</a:t>
            </a:r>
          </a:p>
          <a:p>
            <a:pPr marL="411480" indent="-342900" algn="just" defTabSz="643538">
              <a:spcBef>
                <a:spcPts val="700"/>
              </a:spcBef>
              <a:buClr>
                <a:srgbClr val="C00000"/>
              </a:buClr>
              <a:buSzPct val="95000"/>
              <a:buFont typeface="Wingdings" pitchFamily="2" charset="2"/>
              <a:buChar char="§"/>
              <a:defRPr/>
            </a:pPr>
            <a:r>
              <a:rPr lang="en-GB" altLang="en-US" sz="1200" dirty="0" smtClean="0">
                <a:latin typeface="Arial" pitchFamily="34" charset="0"/>
              </a:rPr>
              <a:t>Vertical cut-off rigidity</a:t>
            </a:r>
          </a:p>
          <a:p>
            <a:pPr marL="411480" indent="-342900" algn="just" defTabSz="643538">
              <a:spcBef>
                <a:spcPts val="700"/>
              </a:spcBef>
              <a:buClr>
                <a:srgbClr val="C00000"/>
              </a:buClr>
              <a:buSzPct val="95000"/>
              <a:buFont typeface="Wingdings" pitchFamily="2" charset="2"/>
              <a:buChar char="§"/>
              <a:defRPr/>
            </a:pPr>
            <a:r>
              <a:rPr lang="en-GB" altLang="en-US" sz="1200" dirty="0" err="1" smtClean="0">
                <a:latin typeface="Arial" pitchFamily="34" charset="0"/>
              </a:rPr>
              <a:t>McIlwain</a:t>
            </a:r>
            <a:r>
              <a:rPr lang="en-GB" altLang="en-US" sz="1200" dirty="0" smtClean="0">
                <a:latin typeface="Arial" pitchFamily="34" charset="0"/>
              </a:rPr>
              <a:t> parameter</a:t>
            </a:r>
          </a:p>
          <a:p>
            <a:pPr marL="411480" indent="-342900" algn="just" defTabSz="643538">
              <a:spcBef>
                <a:spcPts val="700"/>
              </a:spcBef>
              <a:buClr>
                <a:srgbClr val="C00000"/>
              </a:buClr>
              <a:buSzPct val="95000"/>
              <a:buFont typeface="Wingdings" pitchFamily="2" charset="2"/>
              <a:buChar char="§"/>
              <a:defRPr/>
            </a:pPr>
            <a:r>
              <a:rPr lang="en-GB" altLang="en-US" sz="1200" dirty="0" smtClean="0">
                <a:latin typeface="Arial" pitchFamily="34" charset="0"/>
              </a:rPr>
              <a:t>Magnetic latitude</a:t>
            </a:r>
          </a:p>
          <a:p>
            <a:pPr marL="411480" indent="-342900" algn="just" defTabSz="643538">
              <a:spcBef>
                <a:spcPts val="700"/>
              </a:spcBef>
              <a:buClr>
                <a:srgbClr val="C00000"/>
              </a:buClr>
              <a:buSzPct val="95000"/>
              <a:buFont typeface="Wingdings" pitchFamily="2" charset="2"/>
              <a:buChar char="§"/>
              <a:defRPr/>
            </a:pPr>
            <a:r>
              <a:rPr lang="en-GB" altLang="en-US" sz="1200" dirty="0" smtClean="0">
                <a:latin typeface="Arial" pitchFamily="34" charset="0"/>
              </a:rPr>
              <a:t>Earth shadowing factor</a:t>
            </a:r>
          </a:p>
          <a:p>
            <a:pPr marL="411480" indent="-342900" algn="just" defTabSz="643538">
              <a:spcBef>
                <a:spcPts val="700"/>
              </a:spcBef>
              <a:buClr>
                <a:srgbClr val="C00000"/>
              </a:buClr>
              <a:buSzPct val="95000"/>
              <a:buFont typeface="Wingdings" pitchFamily="2" charset="2"/>
              <a:buChar char="§"/>
              <a:defRPr/>
            </a:pPr>
            <a:r>
              <a:rPr lang="en-GB" altLang="en-US" sz="1200" dirty="0" smtClean="0">
                <a:latin typeface="Arial" pitchFamily="34" charset="0"/>
              </a:rPr>
              <a:t>Transmission function</a:t>
            </a:r>
          </a:p>
          <a:p>
            <a:pPr marL="868680" lvl="1" indent="-342900" algn="just" defTabSz="643538">
              <a:spcBef>
                <a:spcPts val="700"/>
              </a:spcBef>
              <a:buClr>
                <a:srgbClr val="C00000"/>
              </a:buClr>
              <a:buSzPct val="95000"/>
              <a:buFont typeface="Wingdings" pitchFamily="2" charset="2"/>
              <a:buChar char="§"/>
              <a:defRPr/>
            </a:pPr>
            <a:r>
              <a:rPr lang="en-GB" altLang="en-US" sz="1200" dirty="0" smtClean="0">
                <a:latin typeface="Arial" pitchFamily="34" charset="0"/>
              </a:rPr>
              <a:t>Averaged over 4</a:t>
            </a:r>
            <a:r>
              <a:rPr lang="el-GR" altLang="en-US" sz="1200" dirty="0" smtClean="0">
                <a:latin typeface="Arial" pitchFamily="34" charset="0"/>
              </a:rPr>
              <a:t>π</a:t>
            </a:r>
            <a:r>
              <a:rPr lang="en-GB" altLang="en-US" sz="1200" dirty="0" smtClean="0">
                <a:latin typeface="Arial" pitchFamily="34" charset="0"/>
              </a:rPr>
              <a:t> direction</a:t>
            </a:r>
          </a:p>
          <a:p>
            <a:pPr marL="868680" lvl="1" indent="-342900" algn="just" defTabSz="643538">
              <a:spcBef>
                <a:spcPts val="700"/>
              </a:spcBef>
              <a:buClr>
                <a:srgbClr val="C00000"/>
              </a:buClr>
              <a:buSzPct val="95000"/>
              <a:buFont typeface="Wingdings" pitchFamily="2" charset="2"/>
              <a:buChar char="§"/>
              <a:defRPr/>
            </a:pPr>
            <a:r>
              <a:rPr lang="en-GB" altLang="en-US" sz="1200" dirty="0" smtClean="0">
                <a:latin typeface="Arial" pitchFamily="34" charset="0"/>
              </a:rPr>
              <a:t>0.1 – 60 GV range</a:t>
            </a:r>
          </a:p>
          <a:p>
            <a:endParaRPr lang="en-GB" altLang="en-US" sz="1200" dirty="0" smtClean="0">
              <a:latin typeface="Arial" pitchFamily="34" charset="0"/>
              <a:cs typeface="Arial" pitchFamily="34" charset="0"/>
            </a:endParaRPr>
          </a:p>
          <a:p>
            <a:r>
              <a:rPr lang="en-GB" altLang="en-US" sz="1200" dirty="0" smtClean="0">
                <a:latin typeface="Arial" pitchFamily="34" charset="0"/>
                <a:cs typeface="Arial" pitchFamily="34" charset="0"/>
              </a:rPr>
              <a:t>On the right are plots of MSM results for an  One-day orbit file of the ISS, produced using the SEPEM Orbit generator, used as input to the MSM.</a:t>
            </a:r>
          </a:p>
          <a:p>
            <a:endParaRPr lang="en-GB" altLang="en-US" sz="1200" dirty="0" smtClean="0">
              <a:latin typeface="Arial" pitchFamily="34" charset="0"/>
              <a:cs typeface="Arial" pitchFamily="34" charset="0"/>
            </a:endParaRPr>
          </a:p>
          <a:p>
            <a:endParaRPr lang="en-GB" altLang="en-US" sz="1200" dirty="0" smtClean="0">
              <a:latin typeface="Arial" pitchFamily="34" charset="0"/>
              <a:cs typeface="Arial" pitchFamily="34" charset="0"/>
            </a:endParaRPr>
          </a:p>
          <a:p>
            <a:pPr marL="411480" marR="0" lvl="0" indent="-342900" algn="l" defTabSz="914400" rtl="0" eaLnBrk="1" fontAlgn="auto" latinLnBrk="0" hangingPunct="1">
              <a:lnSpc>
                <a:spcPct val="100000"/>
              </a:lnSpc>
              <a:spcBef>
                <a:spcPts val="700"/>
              </a:spcBef>
              <a:spcAft>
                <a:spcPts val="0"/>
              </a:spcAft>
              <a:buClr>
                <a:schemeClr val="tx2"/>
              </a:buClr>
              <a:buSzPct val="95000"/>
              <a:buFont typeface="Wingdings"/>
              <a:buChar char=""/>
              <a:tabLst/>
              <a:defRPr/>
            </a:pPr>
            <a:endParaRPr kumimoji="0" lang="en-GB" sz="1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p:cNvSpPr>
            <a:spLocks noChangeArrowheads="1"/>
          </p:cNvSpPr>
          <p:nvPr/>
        </p:nvSpPr>
        <p:spPr bwMode="auto">
          <a:xfrm>
            <a:off x="570905" y="168048"/>
            <a:ext cx="8002192" cy="500202"/>
          </a:xfrm>
          <a:prstGeom prst="rect">
            <a:avLst/>
          </a:prstGeom>
          <a:noFill/>
          <a:ln w="9525">
            <a:noFill/>
            <a:miter lim="800000"/>
            <a:headEnd/>
            <a:tailEnd/>
          </a:ln>
        </p:spPr>
        <p:txBody>
          <a:bodyPr lIns="68644" tIns="34322" rIns="68644" bIns="34322">
            <a:spAutoFit/>
          </a:bodyPr>
          <a:lstStyle/>
          <a:p>
            <a:r>
              <a:rPr lang="en-GB" altLang="en-US" sz="2800" b="1" dirty="0" smtClean="0">
                <a:solidFill>
                  <a:srgbClr val="FFC000"/>
                </a:solidFill>
                <a:latin typeface="Arial" pitchFamily="34" charset="0"/>
              </a:rPr>
              <a:t>MSM Validation:  The 17/01/2005 SEP Event  </a:t>
            </a:r>
            <a:endParaRPr lang="en-GB" altLang="en-US" sz="2800" b="1" dirty="0">
              <a:solidFill>
                <a:srgbClr val="FFC000"/>
              </a:solidFill>
              <a:latin typeface="Arial" pitchFamily="34" charset="0"/>
            </a:endParaRPr>
          </a:p>
        </p:txBody>
      </p:sp>
      <p:pic>
        <p:nvPicPr>
          <p:cNvPr id="10" name="Picture 9"/>
          <p:cNvPicPr/>
          <p:nvPr/>
        </p:nvPicPr>
        <p:blipFill>
          <a:blip r:embed="rId2" cstate="print"/>
          <a:srcRect/>
          <a:stretch>
            <a:fillRect/>
          </a:stretch>
        </p:blipFill>
        <p:spPr bwMode="auto">
          <a:xfrm>
            <a:off x="517329" y="681540"/>
            <a:ext cx="3766639" cy="1768569"/>
          </a:xfrm>
          <a:prstGeom prst="rect">
            <a:avLst/>
          </a:prstGeom>
          <a:noFill/>
          <a:ln w="9525">
            <a:noFill/>
            <a:miter lim="800000"/>
            <a:headEnd/>
            <a:tailEnd/>
          </a:ln>
        </p:spPr>
      </p:pic>
      <p:pic>
        <p:nvPicPr>
          <p:cNvPr id="11" name="Picture 10"/>
          <p:cNvPicPr/>
          <p:nvPr/>
        </p:nvPicPr>
        <p:blipFill>
          <a:blip r:embed="rId3" cstate="print"/>
          <a:srcRect/>
          <a:stretch>
            <a:fillRect/>
          </a:stretch>
        </p:blipFill>
        <p:spPr bwMode="auto">
          <a:xfrm>
            <a:off x="4932040" y="666054"/>
            <a:ext cx="3845818" cy="1784056"/>
          </a:xfrm>
          <a:prstGeom prst="rect">
            <a:avLst/>
          </a:prstGeom>
          <a:noFill/>
        </p:spPr>
      </p:pic>
      <p:pic>
        <p:nvPicPr>
          <p:cNvPr id="12" name="Picture 11"/>
          <p:cNvPicPr/>
          <p:nvPr/>
        </p:nvPicPr>
        <p:blipFill>
          <a:blip r:embed="rId4" cstate="print"/>
          <a:srcRect/>
          <a:stretch>
            <a:fillRect/>
          </a:stretch>
        </p:blipFill>
        <p:spPr bwMode="auto">
          <a:xfrm>
            <a:off x="514703" y="2896124"/>
            <a:ext cx="3769266" cy="1743510"/>
          </a:xfrm>
          <a:prstGeom prst="rect">
            <a:avLst/>
          </a:prstGeom>
          <a:noFill/>
        </p:spPr>
      </p:pic>
      <p:pic>
        <p:nvPicPr>
          <p:cNvPr id="13" name="Picture 12"/>
          <p:cNvPicPr/>
          <p:nvPr/>
        </p:nvPicPr>
        <p:blipFill>
          <a:blip r:embed="rId5" cstate="print"/>
          <a:srcRect/>
          <a:stretch>
            <a:fillRect/>
          </a:stretch>
        </p:blipFill>
        <p:spPr bwMode="auto">
          <a:xfrm>
            <a:off x="4932040" y="2901833"/>
            <a:ext cx="3816424" cy="1727855"/>
          </a:xfrm>
          <a:prstGeom prst="rect">
            <a:avLst/>
          </a:prstGeom>
          <a:noFill/>
        </p:spPr>
      </p:pic>
      <p:sp>
        <p:nvSpPr>
          <p:cNvPr id="9222" name="TextBox 8"/>
          <p:cNvSpPr txBox="1">
            <a:spLocks noChangeArrowheads="1"/>
          </p:cNvSpPr>
          <p:nvPr/>
        </p:nvSpPr>
        <p:spPr bwMode="auto">
          <a:xfrm>
            <a:off x="571388" y="2425328"/>
            <a:ext cx="8163410" cy="438646"/>
          </a:xfrm>
          <a:prstGeom prst="rect">
            <a:avLst/>
          </a:prstGeom>
          <a:noFill/>
          <a:ln w="9525">
            <a:noFill/>
            <a:miter lim="800000"/>
            <a:headEnd/>
            <a:tailEnd/>
          </a:ln>
        </p:spPr>
        <p:txBody>
          <a:bodyPr wrap="square" lIns="68644" tIns="34322" rIns="68644" bIns="34322">
            <a:spAutoFit/>
          </a:bodyPr>
          <a:lstStyle/>
          <a:p>
            <a:pPr algn="l"/>
            <a:r>
              <a:rPr lang="en-GB" altLang="en-US" sz="1200" b="1" dirty="0" smtClean="0">
                <a:latin typeface="Calibri" pitchFamily="34" charset="0"/>
              </a:rPr>
              <a:t>INTEGRAL and PROBA1 SREM data: left) The SEP observed by SREM. INTEGRAL </a:t>
            </a:r>
            <a:r>
              <a:rPr lang="en-GB" altLang="en-US" sz="1200" b="1" dirty="0">
                <a:latin typeface="Calibri" pitchFamily="34" charset="0"/>
              </a:rPr>
              <a:t> </a:t>
            </a:r>
            <a:r>
              <a:rPr lang="en-GB" altLang="en-US" sz="1200" b="1" dirty="0" smtClean="0">
                <a:latin typeface="Calibri" pitchFamily="34" charset="0"/>
              </a:rPr>
              <a:t>in interplanetary space and PROBA1 in polar orbit; right) PROBA1 and INTEGRAL multiplied by the MSM transmission function.</a:t>
            </a:r>
            <a:endParaRPr lang="en-GB" altLang="en-US" sz="1200" dirty="0">
              <a:latin typeface="Calibri" pitchFamily="34" charset="0"/>
            </a:endParaRPr>
          </a:p>
        </p:txBody>
      </p:sp>
      <p:sp>
        <p:nvSpPr>
          <p:cNvPr id="14" name="TextBox 8"/>
          <p:cNvSpPr txBox="1">
            <a:spLocks noChangeArrowheads="1"/>
          </p:cNvSpPr>
          <p:nvPr/>
        </p:nvSpPr>
        <p:spPr bwMode="auto">
          <a:xfrm>
            <a:off x="517326" y="4639633"/>
            <a:ext cx="8163410" cy="438646"/>
          </a:xfrm>
          <a:prstGeom prst="rect">
            <a:avLst/>
          </a:prstGeom>
          <a:noFill/>
          <a:ln w="9525">
            <a:noFill/>
            <a:miter lim="800000"/>
            <a:headEnd/>
            <a:tailEnd/>
          </a:ln>
        </p:spPr>
        <p:txBody>
          <a:bodyPr wrap="square" lIns="68644" tIns="34322" rIns="68644" bIns="34322">
            <a:spAutoFit/>
          </a:bodyPr>
          <a:lstStyle/>
          <a:p>
            <a:pPr algn="l"/>
            <a:r>
              <a:rPr lang="en-GB" altLang="en-US" sz="1200" b="1" dirty="0" smtClean="0">
                <a:latin typeface="Calibri" pitchFamily="34" charset="0"/>
              </a:rPr>
              <a:t>SAMPEX data: left)  SAMPEX data of the SEP event;  right) SAMPEX data in the 85.1-120 </a:t>
            </a:r>
            <a:r>
              <a:rPr lang="en-GB" altLang="en-US" sz="1200" b="1" dirty="0" err="1" smtClean="0">
                <a:latin typeface="Calibri" pitchFamily="34" charset="0"/>
              </a:rPr>
              <a:t>MeV</a:t>
            </a:r>
            <a:r>
              <a:rPr lang="en-GB" altLang="en-US" sz="1200" b="1" dirty="0" smtClean="0">
                <a:latin typeface="Calibri" pitchFamily="34" charset="0"/>
              </a:rPr>
              <a:t> channel and the corresponding MSM transmission function.</a:t>
            </a:r>
            <a:endParaRPr lang="en-GB" altLang="en-US" sz="1200" dirty="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4710752" y="2911293"/>
            <a:ext cx="3888431" cy="1700672"/>
          </a:xfrm>
          <a:prstGeom prst="rect">
            <a:avLst/>
          </a:prstGeom>
          <a:noFill/>
          <a:ln w="9525">
            <a:solidFill>
              <a:schemeClr val="tx1"/>
            </a:solidFill>
            <a:miter lim="800000"/>
            <a:headEnd/>
            <a:tailEnd/>
          </a:ln>
        </p:spPr>
      </p:pic>
      <p:sp>
        <p:nvSpPr>
          <p:cNvPr id="2" name="Title 1"/>
          <p:cNvSpPr>
            <a:spLocks noGrp="1"/>
          </p:cNvSpPr>
          <p:nvPr>
            <p:ph type="title"/>
          </p:nvPr>
        </p:nvSpPr>
        <p:spPr/>
        <p:txBody>
          <a:bodyPr/>
          <a:lstStyle/>
          <a:p>
            <a:r>
              <a:rPr lang="en-GB" altLang="en-US" b="1" dirty="0" smtClean="0">
                <a:solidFill>
                  <a:schemeClr val="accent3"/>
                </a:solidFill>
                <a:latin typeface="Arial" pitchFamily="34" charset="0"/>
              </a:rPr>
              <a:t>Ion Rapid </a:t>
            </a:r>
            <a:r>
              <a:rPr lang="en-GB" altLang="en-US" b="1" dirty="0" err="1" smtClean="0">
                <a:solidFill>
                  <a:schemeClr val="accent3"/>
                </a:solidFill>
                <a:latin typeface="Arial" pitchFamily="34" charset="0"/>
              </a:rPr>
              <a:t>ONe</a:t>
            </a:r>
            <a:r>
              <a:rPr lang="en-GB" altLang="en-US" b="1" dirty="0" smtClean="0">
                <a:solidFill>
                  <a:schemeClr val="accent3"/>
                </a:solidFill>
                <a:latin typeface="Arial" pitchFamily="34" charset="0"/>
              </a:rPr>
              <a:t>-dimensional Shielding Simulation Software (IRONSSIS)</a:t>
            </a:r>
            <a:r>
              <a:rPr lang="en-GB" altLang="en-US" dirty="0" smtClean="0">
                <a:solidFill>
                  <a:schemeClr val="accent2"/>
                </a:solidFill>
                <a:latin typeface="Arial" pitchFamily="34" charset="0"/>
              </a:rPr>
              <a:t/>
            </a:r>
            <a:br>
              <a:rPr lang="en-GB" altLang="en-US" dirty="0" smtClean="0">
                <a:solidFill>
                  <a:schemeClr val="accent2"/>
                </a:solidFill>
                <a:latin typeface="Arial" pitchFamily="34" charset="0"/>
              </a:rPr>
            </a:br>
            <a:endParaRPr lang="en-GB" dirty="0"/>
          </a:p>
        </p:txBody>
      </p:sp>
      <p:sp>
        <p:nvSpPr>
          <p:cNvPr id="3" name="Content Placeholder 2"/>
          <p:cNvSpPr>
            <a:spLocks noGrp="1"/>
          </p:cNvSpPr>
          <p:nvPr>
            <p:ph sz="half" idx="1"/>
          </p:nvPr>
        </p:nvSpPr>
        <p:spPr/>
        <p:txBody>
          <a:bodyPr>
            <a:normAutofit fontScale="70000" lnSpcReduction="20000"/>
          </a:bodyPr>
          <a:lstStyle/>
          <a:p>
            <a:pPr algn="just" defTabSz="643538">
              <a:buClr>
                <a:srgbClr val="C00000"/>
              </a:buClr>
              <a:buFont typeface="Wingdings" pitchFamily="2" charset="2"/>
              <a:buChar char="§"/>
            </a:pPr>
            <a:r>
              <a:rPr lang="en-GB" altLang="en-US" sz="1700" dirty="0" smtClean="0">
                <a:latin typeface="Arial" pitchFamily="34" charset="0"/>
              </a:rPr>
              <a:t>Implemented as optional alternative to MULASSIS (Geant4-based 1D shielding analysis software) which is currently in SEPEM</a:t>
            </a:r>
          </a:p>
          <a:p>
            <a:pPr algn="just" defTabSz="643538">
              <a:buClr>
                <a:srgbClr val="C00000"/>
              </a:buClr>
              <a:buFont typeface="Wingdings" pitchFamily="2" charset="2"/>
              <a:buChar char="§"/>
            </a:pPr>
            <a:endParaRPr lang="en-GB" altLang="en-US" sz="1700" dirty="0" smtClean="0">
              <a:latin typeface="Arial" pitchFamily="34" charset="0"/>
            </a:endParaRPr>
          </a:p>
          <a:p>
            <a:pPr algn="just" defTabSz="643538">
              <a:buClr>
                <a:srgbClr val="C00000"/>
              </a:buClr>
              <a:buFont typeface="Wingdings" pitchFamily="2" charset="2"/>
              <a:buChar char="§"/>
            </a:pPr>
            <a:r>
              <a:rPr lang="en-GB" altLang="en-US" sz="1700" dirty="0" smtClean="0">
                <a:latin typeface="Arial" pitchFamily="34" charset="0"/>
              </a:rPr>
              <a:t>Treats 1D multi-layer shielding structures of any material(s) using straight-ahead CSDA (continuous slowing-down approximation) approach</a:t>
            </a:r>
          </a:p>
          <a:p>
            <a:pPr algn="just" defTabSz="643538">
              <a:buClr>
                <a:srgbClr val="C00000"/>
              </a:buClr>
              <a:buFont typeface="Wingdings" pitchFamily="2" charset="2"/>
              <a:buChar char="§"/>
            </a:pPr>
            <a:endParaRPr lang="en-GB" altLang="en-US" sz="1700" dirty="0" smtClean="0">
              <a:latin typeface="Arial" pitchFamily="34" charset="0"/>
            </a:endParaRPr>
          </a:p>
          <a:p>
            <a:pPr algn="just" defTabSz="643538">
              <a:buClr>
                <a:srgbClr val="C00000"/>
              </a:buClr>
              <a:buFont typeface="Wingdings" pitchFamily="2" charset="2"/>
              <a:buChar char="§"/>
            </a:pPr>
            <a:r>
              <a:rPr lang="en-GB" altLang="en-US" sz="1700" dirty="0" smtClean="0">
                <a:latin typeface="Arial" pitchFamily="34" charset="0"/>
              </a:rPr>
              <a:t>Output </a:t>
            </a:r>
            <a:r>
              <a:rPr lang="en-GB" altLang="en-US" sz="1700" dirty="0" err="1" smtClean="0">
                <a:latin typeface="Arial" pitchFamily="34" charset="0"/>
              </a:rPr>
              <a:t>fluence</a:t>
            </a:r>
            <a:r>
              <a:rPr lang="en-GB" altLang="en-US" sz="1700" dirty="0" smtClean="0">
                <a:latin typeface="Arial" pitchFamily="34" charset="0"/>
              </a:rPr>
              <a:t>, LET spectra, total ionising dose (TID) and displacement damage effects (if non-ionising energy loss coefficient are provided by user)</a:t>
            </a:r>
          </a:p>
          <a:p>
            <a:pPr algn="just" defTabSz="643538">
              <a:buClr>
                <a:srgbClr val="C00000"/>
              </a:buClr>
              <a:buFont typeface="Wingdings" pitchFamily="2" charset="2"/>
              <a:buChar char="§"/>
            </a:pPr>
            <a:endParaRPr lang="en-GB" altLang="en-US" sz="1700" dirty="0" smtClean="0">
              <a:latin typeface="Arial" pitchFamily="34" charset="0"/>
            </a:endParaRPr>
          </a:p>
          <a:p>
            <a:pPr defTabSz="643538">
              <a:buClr>
                <a:srgbClr val="C00000"/>
              </a:buClr>
              <a:buFont typeface="Wingdings" pitchFamily="2" charset="2"/>
              <a:buChar char="§"/>
            </a:pPr>
            <a:r>
              <a:rPr lang="en-GB" sz="1700" dirty="0" smtClean="0">
                <a:latin typeface="Arial" pitchFamily="34" charset="0"/>
              </a:rPr>
              <a:t>Uses heavy ion stopping powers and ranges from Geant4:</a:t>
            </a:r>
          </a:p>
          <a:p>
            <a:pPr marL="580376" lvl="1" indent="-257415" defTabSz="643538">
              <a:buClr>
                <a:srgbClr val="C00000"/>
              </a:buClr>
              <a:buFont typeface="Wingdings" pitchFamily="2" charset="2"/>
              <a:buChar char="§"/>
            </a:pPr>
            <a:r>
              <a:rPr lang="en-GB" sz="1700" dirty="0" smtClean="0">
                <a:latin typeface="Arial" pitchFamily="34" charset="0"/>
              </a:rPr>
              <a:t>ICRU-49 – protons and </a:t>
            </a:r>
            <a:r>
              <a:rPr lang="en-GB" sz="1700" dirty="0" smtClean="0">
                <a:latin typeface="Arial" pitchFamily="34" charset="0"/>
                <a:sym typeface="Symbol" pitchFamily="18" charset="2"/>
              </a:rPr>
              <a:t>-particles</a:t>
            </a:r>
          </a:p>
          <a:p>
            <a:pPr marL="580376" lvl="1" indent="-257415" defTabSz="643538">
              <a:buClr>
                <a:srgbClr val="C00000"/>
              </a:buClr>
              <a:buFont typeface="Wingdings" pitchFamily="2" charset="2"/>
              <a:buChar char="§"/>
            </a:pPr>
            <a:r>
              <a:rPr lang="en-GB" sz="1700" dirty="0" smtClean="0">
                <a:latin typeface="Arial" pitchFamily="34" charset="0"/>
              </a:rPr>
              <a:t>ICRU-73 – PASS model results for selected ions</a:t>
            </a:r>
          </a:p>
          <a:p>
            <a:endParaRPr lang="en-GB" dirty="0"/>
          </a:p>
        </p:txBody>
      </p:sp>
      <p:pic>
        <p:nvPicPr>
          <p:cNvPr id="5" name="Picture 3"/>
          <p:cNvPicPr>
            <a:picLocks noChangeAspect="1" noChangeArrowheads="1"/>
          </p:cNvPicPr>
          <p:nvPr/>
        </p:nvPicPr>
        <p:blipFill>
          <a:blip r:embed="rId3" cstate="print"/>
          <a:srcRect/>
          <a:stretch>
            <a:fillRect/>
          </a:stretch>
        </p:blipFill>
        <p:spPr bwMode="auto">
          <a:xfrm>
            <a:off x="4716016" y="722178"/>
            <a:ext cx="3878472" cy="1674185"/>
          </a:xfrm>
          <a:prstGeom prst="rect">
            <a:avLst/>
          </a:prstGeom>
          <a:noFill/>
          <a:ln w="9525">
            <a:solidFill>
              <a:schemeClr val="tx1"/>
            </a:solidFill>
            <a:miter lim="800000"/>
            <a:headEnd/>
            <a:tailEnd/>
          </a:ln>
        </p:spPr>
      </p:pic>
      <p:sp>
        <p:nvSpPr>
          <p:cNvPr id="7" name="TextBox 8"/>
          <p:cNvSpPr txBox="1">
            <a:spLocks noChangeArrowheads="1"/>
          </p:cNvSpPr>
          <p:nvPr/>
        </p:nvSpPr>
        <p:spPr bwMode="auto">
          <a:xfrm>
            <a:off x="4644008" y="2367488"/>
            <a:ext cx="4176464" cy="577146"/>
          </a:xfrm>
          <a:prstGeom prst="rect">
            <a:avLst/>
          </a:prstGeom>
          <a:noFill/>
          <a:ln w="9525">
            <a:noFill/>
            <a:miter lim="800000"/>
            <a:headEnd/>
            <a:tailEnd/>
          </a:ln>
        </p:spPr>
        <p:txBody>
          <a:bodyPr wrap="square" lIns="68644" tIns="34322" rIns="68644" bIns="34322">
            <a:spAutoFit/>
          </a:bodyPr>
          <a:lstStyle/>
          <a:p>
            <a:pPr algn="l"/>
            <a:r>
              <a:rPr lang="en-GB" altLang="en-US" sz="1100" b="1" baseline="30000" dirty="0" smtClean="0">
                <a:latin typeface="Calibri" pitchFamily="34" charset="0"/>
              </a:rPr>
              <a:t>23</a:t>
            </a:r>
            <a:r>
              <a:rPr lang="en-GB" altLang="en-US" sz="1100" b="1" dirty="0" smtClean="0">
                <a:latin typeface="Calibri" pitchFamily="34" charset="0"/>
              </a:rPr>
              <a:t>Na </a:t>
            </a:r>
            <a:r>
              <a:rPr lang="en-GB" altLang="en-US" sz="1100" b="1" dirty="0">
                <a:latin typeface="Calibri" pitchFamily="34" charset="0"/>
              </a:rPr>
              <a:t>ions incident with power-law spectrum (in red) on 1mm Al shield (isotropic incidence) – IRONSSIS, MULASSIS and FLUKA lines show spectra of ions leaving shield</a:t>
            </a:r>
            <a:endParaRPr lang="en-GB" altLang="en-US" sz="1100" dirty="0">
              <a:latin typeface="Calibri" pitchFamily="34" charset="0"/>
            </a:endParaRPr>
          </a:p>
        </p:txBody>
      </p:sp>
      <p:sp>
        <p:nvSpPr>
          <p:cNvPr id="8" name="TextBox 9"/>
          <p:cNvSpPr txBox="1">
            <a:spLocks noChangeArrowheads="1"/>
          </p:cNvSpPr>
          <p:nvPr/>
        </p:nvSpPr>
        <p:spPr bwMode="auto">
          <a:xfrm>
            <a:off x="4673184" y="4579766"/>
            <a:ext cx="4147287" cy="577146"/>
          </a:xfrm>
          <a:prstGeom prst="rect">
            <a:avLst/>
          </a:prstGeom>
          <a:noFill/>
          <a:ln w="9525">
            <a:noFill/>
            <a:miter lim="800000"/>
            <a:headEnd/>
            <a:tailEnd/>
          </a:ln>
        </p:spPr>
        <p:txBody>
          <a:bodyPr wrap="square" lIns="68644" tIns="34322" rIns="68644" bIns="34322">
            <a:spAutoFit/>
          </a:bodyPr>
          <a:lstStyle/>
          <a:p>
            <a:pPr algn="l"/>
            <a:r>
              <a:rPr lang="en-GB" altLang="en-US" sz="1100" b="1" baseline="30000" dirty="0" smtClean="0">
                <a:latin typeface="Calibri" pitchFamily="34" charset="0"/>
              </a:rPr>
              <a:t>12</a:t>
            </a:r>
            <a:r>
              <a:rPr lang="en-GB" altLang="en-US" sz="1100" b="1" dirty="0" smtClean="0">
                <a:latin typeface="Calibri" pitchFamily="34" charset="0"/>
              </a:rPr>
              <a:t>C </a:t>
            </a:r>
            <a:r>
              <a:rPr lang="en-GB" altLang="en-US" sz="1100" b="1" dirty="0">
                <a:latin typeface="Calibri" pitchFamily="34" charset="0"/>
              </a:rPr>
              <a:t>ions incident with power-law spectrum (in red) on 5mm Al shield (normal incidence) – IRONSSIS and MULASSIS lines show spectra of ions leaving shield</a:t>
            </a:r>
            <a:endParaRPr lang="en-GB" altLang="en-US" sz="1100" dirty="0">
              <a:latin typeface="Calibri"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3273</TotalTime>
  <Words>660</Words>
  <Application>Microsoft Office PowerPoint</Application>
  <PresentationFormat>On-screen Show (16:9)</PresentationFormat>
  <Paragraphs>49</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Metro</vt:lpstr>
      <vt:lpstr>Development of Magnetospheric and Rapid 1D Shielding Analysis Tools for Simulating Heavy Ions in the SEPEM System Fan Lei (Radmod Research), Pete Truscott (Kallisto Consultancy) , Daniel Heynderickx (DH Consultancy), Athina Varotsou (TRAD), Piers Jiggens (ESA/ESTEC &amp; Rhea), Hugh Evans (ESA/ESTEC &amp; Rhea), M. A.  Shea, Don F. Smart (CSPAR, University of Alabama at Huntsville)   </vt:lpstr>
      <vt:lpstr>Magnetospheric Shielding  Model (MSM) </vt:lpstr>
      <vt:lpstr>Slide 3</vt:lpstr>
      <vt:lpstr>Slide 4</vt:lpstr>
      <vt:lpstr>Ion Rapid ONe-dimensional Shielding Simulation Software (IRONSSIS)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MSM and IONSSIS</dc:title>
  <dc:creator>Fan</dc:creator>
  <cp:lastModifiedBy>flei@hotmail.co.uk</cp:lastModifiedBy>
  <cp:revision>55</cp:revision>
  <dcterms:created xsi:type="dcterms:W3CDTF">2012-07-23T10:25:33Z</dcterms:created>
  <dcterms:modified xsi:type="dcterms:W3CDTF">2014-11-18T10:43:33Z</dcterms:modified>
</cp:coreProperties>
</file>