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BEEF9-4548-45DB-BEBB-A62782CACDFF}" type="datetimeFigureOut">
              <a:rPr lang="en-GB" smtClean="0"/>
              <a:t>19/11/2014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63771-6627-470E-A75D-07BFE0483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55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7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September 15, 2006</a:t>
            </a:r>
          </a:p>
        </p:txBody>
      </p:sp>
      <p:sp>
        <p:nvSpPr>
          <p:cNvPr id="30723" name="Rectangle 1030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ISSC-2, Sinaia 12-15 September 2006</a:t>
            </a:r>
          </a:p>
        </p:txBody>
      </p:sp>
      <p:sp>
        <p:nvSpPr>
          <p:cNvPr id="3072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C71C333-9593-41F3-876A-53EEF7472B53}" type="slidenum">
              <a:rPr lang="en-US" altLang="en-US">
                <a:solidFill>
                  <a:srgbClr val="000000"/>
                </a:solidFill>
              </a:rPr>
              <a:pPr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2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14174-0561-4BAD-A944-CE83031FDC53}" type="datetime1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STORM@EGU2013</a:t>
            </a: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09749-0B3D-47F7-9892-AB87D09A9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13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CC51C-1709-4763-BDDA-7930F6901D75}" type="datetime1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STORM@EGU2013</a:t>
            </a: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1B183-A8CE-4F3F-9C8D-A343A787C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4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6254D-B04E-46B6-BD52-071C130DC981}" type="datetime1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STORM@EGU2013</a:t>
            </a: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414B1-7910-48FD-AAC2-52B0E33AB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87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A5890-C4D6-4C4F-A028-1A160FD0AF94}" type="datetime1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STORM@EGU2013</a:t>
            </a: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7C603-A387-4C24-8C2F-D6196EE25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99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8B477-B1AF-44F3-943E-7ED73C87683A}" type="datetime1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STORM@EGU2013</a:t>
            </a: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9AB78-B19F-4A60-9ED8-446076FAD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22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F68C9-B476-4FE8-B127-105DA624EBB5}" type="datetime1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STORM@EGU2013</a:t>
            </a: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06FB0-0327-4E80-B219-742B08FBD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78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F8655-73BD-4433-87D3-3B2DB1917E91}" type="datetime1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STORM@EGU2013</a:t>
            </a: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484A2-FD12-4246-B9C0-89CDEF76C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2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A0681-ECB7-4C5A-A19A-DF38B2BD0076}" type="datetime1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STORM@EGU2013</a:t>
            </a: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7FB31-E20E-44E5-AB3B-4AF124B74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46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E9324-723C-4027-812F-285C96EA540C}" type="datetime1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STORM@EGU2013</a:t>
            </a: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B403F-E686-4A7C-995E-EE17703DD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49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11668-8DD3-48A3-9057-3AB8CEF9A8A1}" type="datetime1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STORM@EGU2013</a:t>
            </a: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C19DF-5C8D-4963-BCAB-7F51022BE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85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2418F-A0BA-4551-8BEF-408315CEA186}" type="datetime1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STORM@EGU2013</a:t>
            </a: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6AC53-870B-40D9-9CD5-3199799BC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93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CD87A-5F34-4E5E-9264-389273A49916}" type="datetime1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STORM@EGU2013</a:t>
            </a: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A7C3A-A7A8-4FD0-B832-C1B30D1C4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65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9EE81-025E-4EF3-901E-A0873255EFDB}" type="datetime1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STORM@EGU2013</a:t>
            </a: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40EAE-593A-44D6-907D-8D3010B25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FFB4A-30DD-4961-B842-0C9F26D73762}" type="datetime1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STORM@EGU2013</a:t>
            </a: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FEAD1-F058-4B4F-83A0-975AC2533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8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057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66 w 5740"/>
                <a:gd name="T1" fmla="*/ 5 h 4316"/>
                <a:gd name="T2" fmla="*/ 0 w 5740"/>
                <a:gd name="T3" fmla="*/ 5 h 4316"/>
                <a:gd name="T4" fmla="*/ 0 w 5740"/>
                <a:gd name="T5" fmla="*/ 0 h 4316"/>
                <a:gd name="T6" fmla="*/ 5866 w 5740"/>
                <a:gd name="T7" fmla="*/ 0 h 4316"/>
                <a:gd name="T8" fmla="*/ 5866 w 5740"/>
                <a:gd name="T9" fmla="*/ 5 h 4316"/>
                <a:gd name="T10" fmla="*/ 5866 w 5740"/>
                <a:gd name="T11" fmla="*/ 5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7136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136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136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136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137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137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137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137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137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137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137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05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7137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137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138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138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138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138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138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138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138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138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138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138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03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104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7139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139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139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08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06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7139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139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139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140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140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140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140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1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7140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140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140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140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140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141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141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141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141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061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062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6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6 w 382"/>
                  <a:gd name="T19" fmla="*/ 96 h 96"/>
                  <a:gd name="T20" fmla="*/ 270 w 382"/>
                  <a:gd name="T21" fmla="*/ 90 h 96"/>
                  <a:gd name="T22" fmla="*/ 318 w 382"/>
                  <a:gd name="T23" fmla="*/ 84 h 96"/>
                  <a:gd name="T24" fmla="*/ 359 w 382"/>
                  <a:gd name="T25" fmla="*/ 66 h 96"/>
                  <a:gd name="T26" fmla="*/ 389 w 382"/>
                  <a:gd name="T27" fmla="*/ 42 h 96"/>
                  <a:gd name="T28" fmla="*/ 383 w 382"/>
                  <a:gd name="T29" fmla="*/ 42 h 96"/>
                  <a:gd name="T30" fmla="*/ 353 w 382"/>
                  <a:gd name="T31" fmla="*/ 66 h 96"/>
                  <a:gd name="T32" fmla="*/ 312 w 382"/>
                  <a:gd name="T33" fmla="*/ 78 h 96"/>
                  <a:gd name="T34" fmla="*/ 270 w 382"/>
                  <a:gd name="T35" fmla="*/ 90 h 96"/>
                  <a:gd name="T36" fmla="*/ 216 w 382"/>
                  <a:gd name="T37" fmla="*/ 96 h 96"/>
                  <a:gd name="T38" fmla="*/ 216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063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064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065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066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067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6 w 185"/>
                  <a:gd name="T5" fmla="*/ 36 h 210"/>
                  <a:gd name="T6" fmla="*/ 162 w 185"/>
                  <a:gd name="T7" fmla="*/ 72 h 210"/>
                  <a:gd name="T8" fmla="*/ 168 w 185"/>
                  <a:gd name="T9" fmla="*/ 90 h 210"/>
                  <a:gd name="T10" fmla="*/ 174 w 185"/>
                  <a:gd name="T11" fmla="*/ 114 h 210"/>
                  <a:gd name="T12" fmla="*/ 168 w 185"/>
                  <a:gd name="T13" fmla="*/ 138 h 210"/>
                  <a:gd name="T14" fmla="*/ 156 w 185"/>
                  <a:gd name="T15" fmla="*/ 162 h 210"/>
                  <a:gd name="T16" fmla="*/ 126 w 185"/>
                  <a:gd name="T17" fmla="*/ 180 h 210"/>
                  <a:gd name="T18" fmla="*/ 90 w 185"/>
                  <a:gd name="T19" fmla="*/ 198 h 210"/>
                  <a:gd name="T20" fmla="*/ 103 w 185"/>
                  <a:gd name="T21" fmla="*/ 210 h 210"/>
                  <a:gd name="T22" fmla="*/ 138 w 185"/>
                  <a:gd name="T23" fmla="*/ 192 h 210"/>
                  <a:gd name="T24" fmla="*/ 168 w 185"/>
                  <a:gd name="T25" fmla="*/ 168 h 210"/>
                  <a:gd name="T26" fmla="*/ 186 w 185"/>
                  <a:gd name="T27" fmla="*/ 144 h 210"/>
                  <a:gd name="T28" fmla="*/ 192 w 185"/>
                  <a:gd name="T29" fmla="*/ 114 h 210"/>
                  <a:gd name="T30" fmla="*/ 186 w 185"/>
                  <a:gd name="T31" fmla="*/ 90 h 210"/>
                  <a:gd name="T32" fmla="*/ 180 w 185"/>
                  <a:gd name="T33" fmla="*/ 66 h 210"/>
                  <a:gd name="T34" fmla="*/ 162 w 185"/>
                  <a:gd name="T35" fmla="*/ 48 h 210"/>
                  <a:gd name="T36" fmla="*/ 138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068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069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094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95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96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97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27142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142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142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78926E-2612-4482-92CE-41E3E1ADE45B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11/19/2014</a:t>
            </a:fld>
            <a:endParaRPr lang="en-US"/>
          </a:p>
        </p:txBody>
      </p:sp>
      <p:sp>
        <p:nvSpPr>
          <p:cNvPr id="27143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STORM@EGU2013</a:t>
            </a:r>
          </a:p>
        </p:txBody>
      </p:sp>
      <p:sp>
        <p:nvSpPr>
          <p:cNvPr id="27143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193AA2-63EC-477B-B089-DFF9EE1459A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17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8" name="Rectangle 10"/>
          <p:cNvSpPr>
            <a:spLocks noGrp="1" noChangeArrowheads="1"/>
          </p:cNvSpPr>
          <p:nvPr>
            <p:ph type="subTitle" idx="4294967295"/>
          </p:nvPr>
        </p:nvSpPr>
        <p:spPr>
          <a:xfrm>
            <a:off x="1835150" y="2060575"/>
            <a:ext cx="7308850" cy="4608513"/>
          </a:xfrm>
        </p:spPr>
        <p:txBody>
          <a:bodyPr/>
          <a:lstStyle/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 smtClean="0"/>
          </a:p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 smtClean="0"/>
          </a:p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000" i="1" dirty="0" smtClean="0"/>
              <a:t>M. </a:t>
            </a:r>
            <a:r>
              <a:rPr lang="en-GB" sz="2000" i="1" dirty="0" err="1" smtClean="0"/>
              <a:t>Echim</a:t>
            </a:r>
            <a:r>
              <a:rPr lang="en-GB" sz="2000" i="1" dirty="0" smtClean="0"/>
              <a:t>, H </a:t>
            </a:r>
            <a:r>
              <a:rPr lang="en-GB" sz="2000" i="1" dirty="0" err="1" smtClean="0"/>
              <a:t>Lamy</a:t>
            </a:r>
            <a:r>
              <a:rPr lang="en-GB" sz="2000" i="1" dirty="0" smtClean="0"/>
              <a:t>, Y </a:t>
            </a:r>
            <a:r>
              <a:rPr lang="en-GB" sz="2000" i="1" dirty="0" err="1" smtClean="0"/>
              <a:t>Voitenko</a:t>
            </a:r>
            <a:r>
              <a:rPr lang="en-GB" sz="2000" i="1" dirty="0"/>
              <a:t> </a:t>
            </a:r>
            <a:r>
              <a:rPr lang="en-GB" sz="2000" i="1" dirty="0" smtClean="0"/>
              <a:t>- Brussels</a:t>
            </a:r>
          </a:p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000" i="1" dirty="0" smtClean="0"/>
              <a:t>E. </a:t>
            </a:r>
            <a:r>
              <a:rPr lang="en-GB" sz="2000" i="1" dirty="0" err="1" smtClean="0"/>
              <a:t>Yordanova</a:t>
            </a:r>
            <a:r>
              <a:rPr lang="en-GB" sz="2000" i="1" dirty="0" smtClean="0"/>
              <a:t>, M André</a:t>
            </a:r>
            <a:r>
              <a:rPr lang="ro-RO" sz="2000" i="1" dirty="0" smtClean="0"/>
              <a:t>, H. Breuillard</a:t>
            </a:r>
            <a:r>
              <a:rPr lang="en-GB" sz="2000" i="1" dirty="0" smtClean="0"/>
              <a:t>  - Uppsala/Kiruna </a:t>
            </a:r>
          </a:p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000" i="1" dirty="0" smtClean="0"/>
              <a:t>W. </a:t>
            </a:r>
            <a:r>
              <a:rPr lang="en-GB" sz="2000" i="1" dirty="0" err="1" smtClean="0"/>
              <a:t>Macek</a:t>
            </a:r>
            <a:r>
              <a:rPr lang="en-GB" sz="2000" i="1" dirty="0" smtClean="0"/>
              <a:t>, A. </a:t>
            </a:r>
            <a:r>
              <a:rPr lang="en-GB" sz="2000" i="1" dirty="0" err="1" smtClean="0"/>
              <a:t>Wawrzaszek</a:t>
            </a:r>
            <a:r>
              <a:rPr lang="en-GB" sz="2000" i="1" dirty="0" smtClean="0"/>
              <a:t> - Warsaw</a:t>
            </a:r>
          </a:p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000" i="1" dirty="0" smtClean="0"/>
              <a:t>G. </a:t>
            </a:r>
            <a:r>
              <a:rPr lang="en-GB" sz="2000" i="1" dirty="0" err="1" smtClean="0"/>
              <a:t>Consolini</a:t>
            </a:r>
            <a:r>
              <a:rPr lang="en-GB" sz="2000" i="1" dirty="0" smtClean="0"/>
              <a:t>, R. Bruno</a:t>
            </a:r>
            <a:r>
              <a:rPr lang="ro-RO" sz="2000" i="1" dirty="0" smtClean="0"/>
              <a:t>, G. Pallochia, MF Marcucci</a:t>
            </a:r>
            <a:r>
              <a:rPr lang="en-GB" sz="2000" i="1" dirty="0" smtClean="0"/>
              <a:t>  - Rome</a:t>
            </a:r>
          </a:p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000" i="1" dirty="0" smtClean="0"/>
              <a:t>P. Kovacs</a:t>
            </a:r>
            <a:r>
              <a:rPr lang="ro-RO" sz="2000" i="1" dirty="0" smtClean="0"/>
              <a:t>, A. Koppan</a:t>
            </a:r>
            <a:r>
              <a:rPr lang="en-GB" sz="2000" i="1" dirty="0" smtClean="0"/>
              <a:t>  - Budapest</a:t>
            </a:r>
            <a:endParaRPr lang="ro-RO" sz="2000" i="1" dirty="0" smtClean="0"/>
          </a:p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000" i="1" dirty="0"/>
              <a:t>G. </a:t>
            </a:r>
            <a:r>
              <a:rPr lang="en-GB" sz="2000" i="1" dirty="0" err="1"/>
              <a:t>Voitcu</a:t>
            </a:r>
            <a:r>
              <a:rPr lang="en-GB" sz="2000" i="1" dirty="0"/>
              <a:t>, C Munteanu</a:t>
            </a:r>
            <a:r>
              <a:rPr lang="ro-RO" sz="2000" i="1" dirty="0"/>
              <a:t>, E. </a:t>
            </a:r>
            <a:r>
              <a:rPr lang="ro-RO" sz="2000" i="1" dirty="0" smtClean="0"/>
              <a:t>Teodorescu, C. Negrea</a:t>
            </a:r>
            <a:r>
              <a:rPr lang="en-GB" sz="2000" i="1" dirty="0" smtClean="0"/>
              <a:t> </a:t>
            </a:r>
            <a:r>
              <a:rPr lang="en-GB" sz="2000" i="1" dirty="0"/>
              <a:t>– Bucharest</a:t>
            </a:r>
          </a:p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000" i="1" dirty="0" smtClean="0"/>
              <a:t>K. </a:t>
            </a:r>
            <a:r>
              <a:rPr lang="en-GB" sz="2000" i="1" dirty="0" err="1" smtClean="0"/>
              <a:t>Mursula</a:t>
            </a:r>
            <a:r>
              <a:rPr lang="ro-RO" sz="2000" i="1" dirty="0" smtClean="0"/>
              <a:t>, I. Virtanen, P. Vaisanen</a:t>
            </a:r>
            <a:r>
              <a:rPr lang="en-GB" sz="2000" i="1" dirty="0" smtClean="0"/>
              <a:t>  - Oulu</a:t>
            </a:r>
          </a:p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000" i="1" dirty="0" smtClean="0"/>
              <a:t>Z. </a:t>
            </a:r>
            <a:r>
              <a:rPr lang="en-GB" sz="2000" i="1" dirty="0" err="1" smtClean="0"/>
              <a:t>Voeroes</a:t>
            </a:r>
            <a:r>
              <a:rPr lang="en-GB" sz="2000" i="1" dirty="0" smtClean="0"/>
              <a:t>, </a:t>
            </a:r>
            <a:r>
              <a:rPr lang="en-GB" sz="2000" i="1" dirty="0"/>
              <a:t>Y. </a:t>
            </a:r>
            <a:r>
              <a:rPr lang="en-GB" sz="2000" i="1" dirty="0" smtClean="0"/>
              <a:t>Narita</a:t>
            </a:r>
            <a:r>
              <a:rPr lang="ro-RO" sz="2000" i="1" dirty="0" smtClean="0"/>
              <a:t>, N. </a:t>
            </a:r>
            <a:r>
              <a:rPr lang="ro-RO" sz="2000" i="1" dirty="0"/>
              <a:t>Dwivedi, </a:t>
            </a:r>
            <a:r>
              <a:rPr lang="ro-RO" sz="2000" i="1" dirty="0" smtClean="0"/>
              <a:t>T. </a:t>
            </a:r>
            <a:r>
              <a:rPr lang="ro-RO" sz="2000" i="1" dirty="0"/>
              <a:t>Zaqarashvili</a:t>
            </a:r>
            <a:r>
              <a:rPr lang="en-GB" sz="2000" i="1" dirty="0" smtClean="0"/>
              <a:t>  - Graz</a:t>
            </a:r>
          </a:p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i="1" dirty="0" smtClean="0"/>
              <a:t>T. Chang  - MIT, USA</a:t>
            </a:r>
          </a:p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000" i="1" dirty="0" smtClean="0"/>
              <a:t>J. Johnson  - Princeton, USA</a:t>
            </a:r>
            <a:endParaRPr lang="ro-RO" sz="2000" i="1" dirty="0" smtClean="0"/>
          </a:p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000" i="1" dirty="0"/>
              <a:t>K-H </a:t>
            </a:r>
            <a:r>
              <a:rPr lang="en-GB" sz="2000" i="1" dirty="0" err="1"/>
              <a:t>Glassmeier</a:t>
            </a:r>
            <a:r>
              <a:rPr lang="en-GB" sz="2000" i="1" dirty="0"/>
              <a:t>  - </a:t>
            </a:r>
            <a:r>
              <a:rPr lang="en-GB" sz="2000" i="1" dirty="0" err="1"/>
              <a:t>Braunschweig</a:t>
            </a:r>
            <a:endParaRPr lang="en-GB" sz="2000" i="1" dirty="0"/>
          </a:p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i="1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172450" y="0"/>
            <a:ext cx="971550" cy="790575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8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grpSp>
        <p:nvGrpSpPr>
          <p:cNvPr id="4100" name="Group 16"/>
          <p:cNvGrpSpPr>
            <a:grpSpLocks/>
          </p:cNvGrpSpPr>
          <p:nvPr/>
        </p:nvGrpSpPr>
        <p:grpSpPr bwMode="auto">
          <a:xfrm>
            <a:off x="2124075" y="6213475"/>
            <a:ext cx="6661150" cy="581025"/>
            <a:chOff x="2123728" y="6214025"/>
            <a:chExt cx="6661086" cy="580292"/>
          </a:xfrm>
        </p:grpSpPr>
        <p:grpSp>
          <p:nvGrpSpPr>
            <p:cNvPr id="4102" name="Group 15"/>
            <p:cNvGrpSpPr>
              <a:grpSpLocks/>
            </p:cNvGrpSpPr>
            <p:nvPr/>
          </p:nvGrpSpPr>
          <p:grpSpPr bwMode="auto">
            <a:xfrm>
              <a:off x="2123728" y="6216804"/>
              <a:ext cx="5471241" cy="577513"/>
              <a:chOff x="2773816" y="6208479"/>
              <a:chExt cx="5471241" cy="577513"/>
            </a:xfrm>
          </p:grpSpPr>
          <p:pic>
            <p:nvPicPr>
              <p:cNvPr id="4105" name="Pictur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3816" y="6237312"/>
                <a:ext cx="529540" cy="548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6" name="Picture 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1468" y="6237312"/>
                <a:ext cx="808550" cy="548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7" name="Picture 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0018" y="6237312"/>
                <a:ext cx="794038" cy="548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8" name="Picture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8914" y="6235406"/>
                <a:ext cx="737252" cy="550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9" name="Picture 10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6166" y="6221085"/>
                <a:ext cx="556582" cy="556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0" name="Picture 11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62160" y="6221085"/>
                <a:ext cx="576063" cy="551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1" name="Picture 12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0961" y="6208479"/>
                <a:ext cx="864096" cy="548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103" name="Picture 1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4969" y="6214025"/>
              <a:ext cx="1189845" cy="551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7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8135" y="6245637"/>
              <a:ext cx="542738" cy="535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-15875"/>
            <a:ext cx="823912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24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43" y="1700808"/>
            <a:ext cx="3384376" cy="4439857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2" r="49388" b="48056"/>
          <a:stretch/>
        </p:blipFill>
        <p:spPr bwMode="auto">
          <a:xfrm>
            <a:off x="4860032" y="2060848"/>
            <a:ext cx="3888000" cy="34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0544" y="116632"/>
            <a:ext cx="89051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Solar System Plasma Turbulence and Intermittency 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over </a:t>
            </a:r>
            <a:r>
              <a:rPr lang="en-US" sz="2800" b="1" dirty="0">
                <a:solidFill>
                  <a:srgbClr val="FFFF00"/>
                </a:solidFill>
              </a:rPr>
              <a:t>the Solar Cycle from in-Situ Measurements in 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the </a:t>
            </a:r>
            <a:r>
              <a:rPr lang="en-US" sz="2800" b="1" dirty="0">
                <a:solidFill>
                  <a:srgbClr val="FFFF00"/>
                </a:solidFill>
              </a:rPr>
              <a:t>Heliosphere and Planetary Environments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 bwMode="auto">
          <a:xfrm>
            <a:off x="323529" y="6140665"/>
            <a:ext cx="3744416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just">
              <a:buFont typeface="Wingdings" pitchFamily="2" charset="2"/>
              <a:buNone/>
              <a:defRPr/>
            </a:pPr>
            <a:r>
              <a:rPr lang="en-GB" sz="1800" kern="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Spectral analysis of the magnetic and plasma data</a:t>
            </a:r>
            <a:endParaRPr lang="ro-RO" sz="1800" kern="0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 bwMode="auto">
          <a:xfrm>
            <a:off x="4860032" y="5766352"/>
            <a:ext cx="3888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just">
              <a:buFont typeface="Wingdings" pitchFamily="2" charset="2"/>
              <a:buNone/>
              <a:defRPr/>
            </a:pPr>
            <a:r>
              <a:rPr lang="en-GB" sz="1800" kern="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Probability distribution function analysis of plasma and magnetic field data.</a:t>
            </a:r>
            <a:endParaRPr lang="ro-RO" sz="1800" kern="0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5117001"/>
      </p:ext>
    </p:extLst>
  </p:cSld>
  <p:clrMapOvr>
    <a:masterClrMapping/>
  </p:clrMapOvr>
</p:sld>
</file>

<file path=ppt/theme/theme1.xml><?xml version="1.0" encoding="utf-8"?>
<a:theme xmlns:a="http://schemas.openxmlformats.org/drawingml/2006/main" name="1_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170</Words>
  <Application>Microsoft Office PowerPoint</Application>
  <PresentationFormat>On-screen Show (4:3)</PresentationFormat>
  <Paragraphs>21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1_Ripple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2014-11-19T21:35:07Z</dcterms:created>
  <dcterms:modified xsi:type="dcterms:W3CDTF">2014-11-19T21:44:08Z</dcterms:modified>
</cp:coreProperties>
</file>