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8"/>
  </p:notesMasterIdLst>
  <p:sldIdLst>
    <p:sldId id="355" r:id="rId2"/>
    <p:sldId id="356" r:id="rId3"/>
    <p:sldId id="358" r:id="rId4"/>
    <p:sldId id="363" r:id="rId5"/>
    <p:sldId id="366" r:id="rId6"/>
    <p:sldId id="365" r:id="rId7"/>
  </p:sldIdLst>
  <p:sldSz cx="9144000" cy="6858000" type="screen4x3"/>
  <p:notesSz cx="6858000" cy="9144000"/>
  <p:defaultTextStyle>
    <a:defPPr>
      <a:defRPr lang="en-GB"/>
    </a:defPPr>
    <a:lvl1pPr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85" autoAdjust="0"/>
    <p:restoredTop sz="81032" autoAdjust="0"/>
  </p:normalViewPr>
  <p:slideViewPr>
    <p:cSldViewPr>
      <p:cViewPr>
        <p:scale>
          <a:sx n="70" d="100"/>
          <a:sy n="70" d="100"/>
        </p:scale>
        <p:origin x="-1590" y="-534"/>
      </p:cViewPr>
      <p:guideLst>
        <p:guide orient="horz" pos="2400"/>
        <p:guide orient="horz" pos="3888"/>
        <p:guide orient="horz" pos="1389"/>
        <p:guide orient="horz" pos="1180"/>
        <p:guide pos="285"/>
        <p:guide pos="5472"/>
        <p:guide pos="1184"/>
        <p:guide pos="3152"/>
        <p:guide pos="3334"/>
        <p:guide pos="35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fld id="{F545F655-1BE5-49B1-81DD-D46F40C215C3}" type="slidenum">
              <a:rPr lang="en-GB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027901-FBDB-4E58-80F8-EE994EA2ED70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11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The Met Office has a responsibility, as the UK risk owner, to raise the level of understanding about space weather, provide an operational forecast and warning service and help organisations be prepared for potential impacts.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5F655-1BE5-49B1-81DD-D46F40C215C3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F777F-4044-4DD3-82AB-7E19E39B5936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4979988"/>
            <a:ext cx="8591550" cy="84931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5645150"/>
            <a:ext cx="7896225" cy="66357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© Crown copyright   Met Office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© Crown copyright   Met Office</a:t>
            </a:r>
            <a:endParaRPr lang="en-GB" sz="1400" dirty="0"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347663"/>
            <a:ext cx="1733550" cy="6176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47663"/>
            <a:ext cx="5048250" cy="6176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© Crown copyright   Met Office</a:t>
            </a:r>
            <a:endParaRPr lang="en-GB" sz="1400" dirty="0"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© Crown copyright   Met Office</a:t>
            </a:r>
            <a:endParaRPr lang="en-GB" sz="1400" dirty="0"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© Crown copyright   Met Office</a:t>
            </a:r>
            <a:endParaRPr lang="en-GB" sz="1400" dirty="0"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773238"/>
            <a:ext cx="3390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773238"/>
            <a:ext cx="3390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© Crown copyright   Met Office</a:t>
            </a:r>
            <a:endParaRPr lang="en-GB" sz="1400" dirty="0"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© Crown copyright   Met Office</a:t>
            </a:r>
            <a:endParaRPr lang="en-GB" sz="1400" dirty="0"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© Crown copyright   Met Office</a:t>
            </a:r>
            <a:endParaRPr lang="en-GB" sz="1400" dirty="0"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© Crown copyright   Met Office</a:t>
            </a:r>
            <a:endParaRPr lang="en-GB" sz="1400" dirty="0"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© Crown copyright   Met Office</a:t>
            </a:r>
            <a:endParaRPr lang="en-GB" sz="1400" dirty="0"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© Crown copyright   Met Office</a:t>
            </a:r>
            <a:endParaRPr lang="en-GB" sz="1400" dirty="0"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47663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heading Arial 40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773238"/>
            <a:ext cx="6934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level Arial 24</a:t>
            </a:r>
          </a:p>
          <a:p>
            <a:pPr lvl="1"/>
            <a:r>
              <a:rPr lang="en-GB" smtClean="0"/>
              <a:t>Second level Arial 20</a:t>
            </a:r>
          </a:p>
          <a:p>
            <a:pPr lvl="2"/>
            <a:r>
              <a:rPr lang="en-GB" smtClean="0"/>
              <a:t>Third level Arial 20</a:t>
            </a:r>
          </a:p>
          <a:p>
            <a:pPr lvl="3"/>
            <a:r>
              <a:rPr lang="en-GB" smtClean="0"/>
              <a:t>Fourth level Arial 20</a:t>
            </a:r>
          </a:p>
          <a:p>
            <a:pPr lvl="4"/>
            <a:r>
              <a:rPr lang="en-GB" smtClean="0"/>
              <a:t>Fifth level Arial 20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5532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Crown copyright   Met Office</a:t>
            </a:r>
            <a:endParaRPr lang="en-GB" sz="1400" dirty="0">
              <a:latin typeface="Times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>
    <p:wip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261938" indent="-261938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623888" indent="-1825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2pPr>
      <a:lvl3pPr marL="987425" indent="-184150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3pPr>
      <a:lvl4pPr marL="1349375" indent="-1825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4pPr>
      <a:lvl5pPr marL="16986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5pPr>
      <a:lvl6pPr marL="21558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6pPr>
      <a:lvl7pPr marL="26130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7pPr>
      <a:lvl8pPr marL="30702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8pPr>
      <a:lvl9pPr marL="35274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© Crown copyright   Met Office</a:t>
            </a:r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4800600"/>
            <a:ext cx="7772400" cy="1079500"/>
          </a:xfrm>
          <a:noFill/>
        </p:spPr>
        <p:txBody>
          <a:bodyPr/>
          <a:lstStyle/>
          <a:p>
            <a:r>
              <a:rPr lang="en-GB" sz="3200" dirty="0"/>
              <a:t>Provision of Web Based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Space </a:t>
            </a:r>
            <a:r>
              <a:rPr lang="en-GB" sz="3200" dirty="0"/>
              <a:t>Weather Services</a:t>
            </a:r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323850" y="6021388"/>
            <a:ext cx="7896225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spcAft>
                <a:spcPct val="35000"/>
              </a:spcAft>
            </a:pPr>
            <a:r>
              <a:rPr lang="en-US" sz="1200" dirty="0" smtClean="0">
                <a:solidFill>
                  <a:srgbClr val="FFFFFF"/>
                </a:solidFill>
              </a:rPr>
              <a:t>Catherine Burnett, ESWW-11, Liege, 17-21</a:t>
            </a:r>
            <a:r>
              <a:rPr lang="en-US" sz="1200" baseline="30000" dirty="0" smtClean="0">
                <a:solidFill>
                  <a:srgbClr val="FFFFFF"/>
                </a:solidFill>
              </a:rPr>
              <a:t>st</a:t>
            </a:r>
            <a:r>
              <a:rPr lang="en-US" sz="1200" dirty="0" smtClean="0">
                <a:solidFill>
                  <a:srgbClr val="FFFFFF"/>
                </a:solidFill>
              </a:rPr>
              <a:t> November 2014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Crown copyright   Met Office</a:t>
            </a:r>
            <a:endParaRPr lang="en-GB" sz="1400" dirty="0">
              <a:latin typeface="Times" pitchFamily="18" charset="0"/>
            </a:endParaRPr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Challenges in Providing Web Pages</a:t>
            </a: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772816"/>
            <a:ext cx="6934200" cy="4751809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Diverse user group with wide range of space weather knowledge</a:t>
            </a:r>
          </a:p>
          <a:p>
            <a:pPr lvl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General public</a:t>
            </a:r>
          </a:p>
          <a:p>
            <a:pPr lvl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Government  decision makers</a:t>
            </a:r>
          </a:p>
          <a:p>
            <a:pPr lvl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Industry</a:t>
            </a:r>
          </a:p>
          <a:p>
            <a:pPr lvl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Scientific experts</a:t>
            </a:r>
          </a:p>
          <a:p>
            <a:pPr lvl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  <a:p>
            <a:pPr lvl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Diverse user requirements </a:t>
            </a:r>
          </a:p>
          <a:p>
            <a:pPr lvl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Interest in different types of space weather  &amp; its impacts</a:t>
            </a:r>
          </a:p>
          <a:p>
            <a:pPr lvl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Speed of updates</a:t>
            </a:r>
          </a:p>
          <a:p>
            <a:pPr lvl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Method of communication – beyond the web page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advTm="20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Public Web Pages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0" y="1628800"/>
            <a:ext cx="3024336" cy="4680520"/>
          </a:xfrm>
        </p:spPr>
        <p:txBody>
          <a:bodyPr/>
          <a:lstStyle/>
          <a:p>
            <a:r>
              <a:rPr lang="en-GB" dirty="0" smtClean="0"/>
              <a:t>To be written in non-scientific terms</a:t>
            </a:r>
          </a:p>
          <a:p>
            <a:r>
              <a:rPr lang="en-GB" dirty="0" smtClean="0"/>
              <a:t>Linked to pages explaining meaning of forecasts and space weather impacts</a:t>
            </a:r>
          </a:p>
          <a:p>
            <a:r>
              <a:rPr lang="en-GB" dirty="0" smtClean="0"/>
              <a:t>Include education pages as well as forecasts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Crown copyright   Met Office</a:t>
            </a:r>
            <a:endParaRPr lang="en-GB" sz="1400" dirty="0">
              <a:latin typeface="Times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980728"/>
            <a:ext cx="350757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4"/>
          <p:cNvPicPr>
            <a:picLocks noChangeAspect="1" noChangeArrowheads="1"/>
          </p:cNvPicPr>
          <p:nvPr/>
        </p:nvPicPr>
        <p:blipFill>
          <a:blip r:embed="rId3" cstate="print"/>
          <a:srcRect t="25425" b="6107"/>
          <a:stretch>
            <a:fillRect/>
          </a:stretch>
        </p:blipFill>
        <p:spPr bwMode="auto">
          <a:xfrm>
            <a:off x="467543" y="2560780"/>
            <a:ext cx="3963706" cy="403657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7" name="Content Placeholder 4"/>
          <p:cNvPicPr>
            <a:picLocks noChangeAspect="1" noChangeArrowheads="1"/>
          </p:cNvPicPr>
          <p:nvPr/>
        </p:nvPicPr>
        <p:blipFill>
          <a:blip r:embed="rId3" cstate="print"/>
          <a:srcRect b="81509"/>
          <a:stretch>
            <a:fillRect/>
          </a:stretch>
        </p:blipFill>
        <p:spPr bwMode="auto">
          <a:xfrm>
            <a:off x="467544" y="1484784"/>
            <a:ext cx="3963704" cy="109012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Crown copyright   Met Office</a:t>
            </a:r>
            <a:endParaRPr lang="en-GB" sz="1400" dirty="0">
              <a:latin typeface="Times" pitchFamily="18" charset="0"/>
            </a:endParaRPr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Sector Specific web pages</a:t>
            </a:r>
            <a:endParaRPr lang="en-US" dirty="0"/>
          </a:p>
        </p:txBody>
      </p:sp>
      <p:grpSp>
        <p:nvGrpSpPr>
          <p:cNvPr id="2" name="Group 6"/>
          <p:cNvGrpSpPr/>
          <p:nvPr/>
        </p:nvGrpSpPr>
        <p:grpSpPr>
          <a:xfrm>
            <a:off x="467544" y="1412776"/>
            <a:ext cx="8424936" cy="5184576"/>
            <a:chOff x="1259632" y="2420888"/>
            <a:chExt cx="7193114" cy="4001205"/>
          </a:xfrm>
        </p:grpSpPr>
        <p:pic>
          <p:nvPicPr>
            <p:cNvPr id="5" name="Picture 4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9632" y="2420888"/>
              <a:ext cx="7193114" cy="1743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59632" y="4149080"/>
              <a:ext cx="7192783" cy="2273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7"/>
          <p:cNvGrpSpPr/>
          <p:nvPr/>
        </p:nvGrpSpPr>
        <p:grpSpPr>
          <a:xfrm>
            <a:off x="1691680" y="1124744"/>
            <a:ext cx="7063130" cy="5328592"/>
            <a:chOff x="7524328" y="-819472"/>
            <a:chExt cx="8863330" cy="6796011"/>
          </a:xfrm>
        </p:grpSpPr>
        <p:pic>
          <p:nvPicPr>
            <p:cNvPr id="9" name="Picture 8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24328" y="-819472"/>
              <a:ext cx="8863330" cy="4404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24328" y="3573016"/>
              <a:ext cx="8863330" cy="240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1835696" y="836712"/>
            <a:ext cx="649953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Tailored to the requirements of different industry sectors</a:t>
            </a:r>
            <a:endParaRPr lang="en-GB" sz="2000" dirty="0"/>
          </a:p>
        </p:txBody>
      </p:sp>
    </p:spTree>
  </p:cSld>
  <p:clrMapOvr>
    <a:masterClrMapping/>
  </p:clrMapOvr>
  <p:transition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Supporting products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FFFFFF"/>
                </a:solidFill>
              </a:rPr>
              <a:t>© Crown copyright   Met Office</a:t>
            </a:r>
            <a:endParaRPr lang="en-GB" sz="1400">
              <a:solidFill>
                <a:srgbClr val="FFFFFF"/>
              </a:solidFill>
              <a:latin typeface="Times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24744"/>
            <a:ext cx="7130355" cy="500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484784"/>
            <a:ext cx="7056784" cy="497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988839"/>
            <a:ext cx="6624736" cy="462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276872"/>
            <a:ext cx="7632848" cy="382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340769"/>
            <a:ext cx="6934200" cy="2448272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Provide products tailored to user groups  </a:t>
            </a:r>
          </a:p>
          <a:p>
            <a:pPr lvl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written in comprehensible manner </a:t>
            </a:r>
          </a:p>
          <a:p>
            <a:pPr lvl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u</a:t>
            </a:r>
            <a:r>
              <a:rPr lang="en-GB" dirty="0" smtClean="0"/>
              <a:t>sable format (web pages, emails, coded data)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Users set preferences for alerts and warning thresholds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Impacts related to UK &amp; Global infrastructure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FFFFFF"/>
                </a:solidFill>
              </a:rPr>
              <a:t>© Crown copyright   Met Office</a:t>
            </a:r>
            <a:endParaRPr lang="en-GB" sz="1400" dirty="0">
              <a:solidFill>
                <a:srgbClr val="FFFFFF"/>
              </a:solidFill>
              <a:latin typeface="Times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744" r="1137"/>
          <a:stretch>
            <a:fillRect/>
          </a:stretch>
        </p:blipFill>
        <p:spPr bwMode="auto">
          <a:xfrm>
            <a:off x="755576" y="3789040"/>
            <a:ext cx="7924015" cy="273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5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_template">
  <a:themeElements>
    <a:clrScheme name="Blank Presentation 14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ED2939"/>
      </a:accent2>
      <a:accent3>
        <a:srgbClr val="AAAAAA"/>
      </a:accent3>
      <a:accent4>
        <a:srgbClr val="DADADA"/>
      </a:accent4>
      <a:accent5>
        <a:srgbClr val="DAEDEF"/>
      </a:accent5>
      <a:accent6>
        <a:srgbClr val="D72433"/>
      </a:accent6>
      <a:hlink>
        <a:srgbClr val="009999"/>
      </a:hlink>
      <a:folHlink>
        <a:srgbClr val="B9DB0E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standard_template</Template>
  <TotalTime>363</TotalTime>
  <Words>212</Words>
  <Application>Microsoft Office PowerPoint</Application>
  <PresentationFormat>On-screen Show (4:3)</PresentationFormat>
  <Paragraphs>37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standard_template</vt:lpstr>
      <vt:lpstr>Provision of Web Based  Space Weather Services</vt:lpstr>
      <vt:lpstr>Communication Challenges in Providing Web Pages</vt:lpstr>
      <vt:lpstr>Public Web Pages</vt:lpstr>
      <vt:lpstr>Sector Specific web pages</vt:lpstr>
      <vt:lpstr>Supporting products</vt:lpstr>
      <vt:lpstr>Conclusions</vt:lpstr>
    </vt:vector>
  </TitlesOfParts>
  <Company>Met 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Provision of Web Based Space Weather Services</dc:title>
  <dc:creator>catherine.burnett</dc:creator>
  <dc:description>submitted 26.7.2005     CHG015666 refers</dc:description>
  <cp:lastModifiedBy>catherine.burnett</cp:lastModifiedBy>
  <cp:revision>24</cp:revision>
  <cp:lastPrinted>2004-10-15T09:34:20Z</cp:lastPrinted>
  <dcterms:created xsi:type="dcterms:W3CDTF">2014-10-31T11:44:53Z</dcterms:created>
  <dcterms:modified xsi:type="dcterms:W3CDTF">2014-11-12T16:38:04Z</dcterms:modified>
</cp:coreProperties>
</file>