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760" r:id="rId2"/>
    <p:sldId id="781" r:id="rId3"/>
    <p:sldId id="922" r:id="rId4"/>
    <p:sldId id="1060" r:id="rId5"/>
    <p:sldId id="1064" r:id="rId6"/>
    <p:sldId id="1065" r:id="rId7"/>
    <p:sldId id="1074" r:id="rId8"/>
    <p:sldId id="1071" r:id="rId9"/>
    <p:sldId id="1066" r:id="rId10"/>
    <p:sldId id="1075" r:id="rId11"/>
    <p:sldId id="1062" r:id="rId12"/>
    <p:sldId id="1073" r:id="rId13"/>
    <p:sldId id="1072" r:id="rId14"/>
    <p:sldId id="1067" r:id="rId15"/>
    <p:sldId id="1057"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B921D"/>
    <a:srgbClr val="9AD5FF"/>
    <a:srgbClr val="EBCFC8"/>
    <a:srgbClr val="EBBE92"/>
    <a:srgbClr val="5F64A6"/>
    <a:srgbClr val="7B75A6"/>
    <a:srgbClr val="3005FF"/>
    <a:srgbClr val="EB3ED3"/>
    <a:srgbClr val="EB85B4"/>
    <a:srgbClr val="FCF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3" autoAdjust="0"/>
    <p:restoredTop sz="94297" autoAdjust="0"/>
  </p:normalViewPr>
  <p:slideViewPr>
    <p:cSldViewPr>
      <p:cViewPr>
        <p:scale>
          <a:sx n="100" d="100"/>
          <a:sy n="100" d="100"/>
        </p:scale>
        <p:origin x="-528" y="-184"/>
      </p:cViewPr>
      <p:guideLst>
        <p:guide orient="horz" pos="2160"/>
        <p:guide pos="2880"/>
      </p:guideLst>
    </p:cSldViewPr>
  </p:slideViewPr>
  <p:outlineViewPr>
    <p:cViewPr>
      <p:scale>
        <a:sx n="33" d="100"/>
        <a:sy n="33" d="100"/>
      </p:scale>
      <p:origin x="0" y="0"/>
    </p:cViewPr>
  </p:outlineViewPr>
  <p:notesTextViewPr>
    <p:cViewPr>
      <p:scale>
        <a:sx n="185" d="100"/>
        <a:sy n="185" d="100"/>
      </p:scale>
      <p:origin x="0" y="0"/>
    </p:cViewPr>
  </p:notesTextViewPr>
  <p:sorterViewPr>
    <p:cViewPr>
      <p:scale>
        <a:sx n="66" d="100"/>
        <a:sy n="66" d="100"/>
      </p:scale>
      <p:origin x="0" y="0"/>
    </p:cViewPr>
  </p:sorterViewPr>
  <p:notesViewPr>
    <p:cSldViewPr>
      <p:cViewPr varScale="1">
        <p:scale>
          <a:sx n="82" d="100"/>
          <a:sy n="82" d="100"/>
        </p:scale>
        <p:origin x="-3312"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defTabSz="927100">
              <a:defRPr sz="1300">
                <a:latin typeface="Times New Roman" charset="0"/>
                <a:ea typeface="ＭＳ Ｐゴシック" charset="0"/>
                <a:cs typeface="ＭＳ Ｐゴシック" charset="0"/>
              </a:defRPr>
            </a:lvl1pPr>
          </a:lstStyle>
          <a:p>
            <a:pPr>
              <a:defRPr/>
            </a:pPr>
            <a:endParaRPr lang="en-US"/>
          </a:p>
        </p:txBody>
      </p:sp>
      <p:sp>
        <p:nvSpPr>
          <p:cNvPr id="5120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algn="r" defTabSz="927100">
              <a:defRPr sz="1300">
                <a:latin typeface="Times New Roman" charset="0"/>
                <a:ea typeface="ＭＳ Ｐゴシック" charset="0"/>
                <a:cs typeface="ＭＳ Ｐゴシック" charset="0"/>
              </a:defRPr>
            </a:lvl1pPr>
          </a:lstStyle>
          <a:p>
            <a:pPr>
              <a:defRPr/>
            </a:pPr>
            <a:endParaRPr lang="en-US"/>
          </a:p>
        </p:txBody>
      </p:sp>
      <p:sp>
        <p:nvSpPr>
          <p:cNvPr id="5120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defTabSz="927100">
              <a:defRPr sz="1300">
                <a:latin typeface="Times New Roman" charset="0"/>
                <a:ea typeface="ＭＳ Ｐゴシック" charset="0"/>
                <a:cs typeface="ＭＳ Ｐゴシック" charset="0"/>
              </a:defRPr>
            </a:lvl1pPr>
          </a:lstStyle>
          <a:p>
            <a:pPr>
              <a:defRPr/>
            </a:pPr>
            <a:endParaRPr lang="en-US"/>
          </a:p>
        </p:txBody>
      </p:sp>
      <p:sp>
        <p:nvSpPr>
          <p:cNvPr id="5120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algn="r" defTabSz="927100">
              <a:defRPr sz="1300">
                <a:latin typeface="Times New Roman" charset="0"/>
              </a:defRPr>
            </a:lvl1pPr>
          </a:lstStyle>
          <a:p>
            <a:pPr>
              <a:defRPr/>
            </a:pPr>
            <a:fld id="{03DB5E9E-3D1E-4E40-9EF1-F9F2BEC92921}" type="slidenum">
              <a:rPr lang="en-US"/>
              <a:pPr>
                <a:defRPr/>
              </a:pPr>
              <a:t>‹#›</a:t>
            </a:fld>
            <a:endParaRPr lang="en-US"/>
          </a:p>
        </p:txBody>
      </p:sp>
    </p:spTree>
    <p:extLst>
      <p:ext uri="{BB962C8B-B14F-4D97-AF65-F5344CB8AC3E}">
        <p14:creationId xmlns:p14="http://schemas.microsoft.com/office/powerpoint/2010/main" val="195357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defTabSz="927100">
              <a:defRPr sz="1300">
                <a:latin typeface="Times New Roman" charset="0"/>
                <a:ea typeface="ＭＳ Ｐゴシック" charset="0"/>
                <a:cs typeface="ＭＳ Ｐゴシック" charset="0"/>
              </a:defRPr>
            </a:lvl1pPr>
          </a:lstStyle>
          <a:p>
            <a:pPr>
              <a:defRPr/>
            </a:pPr>
            <a:endParaRPr lang="en-US"/>
          </a:p>
        </p:txBody>
      </p:sp>
      <p:sp>
        <p:nvSpPr>
          <p:cNvPr id="3686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algn="r" defTabSz="927100">
              <a:defRPr sz="1300">
                <a:latin typeface="Times New Roman" charset="0"/>
                <a:ea typeface="ＭＳ Ｐゴシック" charset="0"/>
                <a:cs typeface="ＭＳ Ｐゴシック"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9" name="Rectangle 5"/>
          <p:cNvSpPr>
            <a:spLocks noGrp="1" noChangeArrowheads="1"/>
          </p:cNvSpPr>
          <p:nvPr>
            <p:ph type="body" sz="quarter" idx="3"/>
          </p:nvPr>
        </p:nvSpPr>
        <p:spPr bwMode="auto">
          <a:xfrm>
            <a:off x="938213" y="4414838"/>
            <a:ext cx="5133975" cy="418465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defTabSz="927100">
              <a:defRPr sz="1300">
                <a:latin typeface="Times New Roman" charset="0"/>
                <a:ea typeface="ＭＳ Ｐゴシック" charset="0"/>
                <a:cs typeface="ＭＳ Ｐゴシック" charset="0"/>
              </a:defRPr>
            </a:lvl1pPr>
          </a:lstStyle>
          <a:p>
            <a:pPr>
              <a:defRPr/>
            </a:pPr>
            <a:endParaRPr lang="en-US"/>
          </a:p>
        </p:txBody>
      </p:sp>
      <p:sp>
        <p:nvSpPr>
          <p:cNvPr id="3687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algn="r" defTabSz="927100">
              <a:defRPr sz="1300">
                <a:latin typeface="Times New Roman" charset="0"/>
              </a:defRPr>
            </a:lvl1pPr>
          </a:lstStyle>
          <a:p>
            <a:pPr>
              <a:defRPr/>
            </a:pPr>
            <a:fld id="{095BE0E6-92A0-0B4D-9A1D-C53DBC515BEA}" type="slidenum">
              <a:rPr lang="en-US"/>
              <a:pPr>
                <a:defRPr/>
              </a:pPr>
              <a:t>‹#›</a:t>
            </a:fld>
            <a:endParaRPr lang="en-US"/>
          </a:p>
        </p:txBody>
      </p:sp>
    </p:spTree>
    <p:extLst>
      <p:ext uri="{BB962C8B-B14F-4D97-AF65-F5344CB8AC3E}">
        <p14:creationId xmlns:p14="http://schemas.microsoft.com/office/powerpoint/2010/main" val="3846520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charset="0"/>
                <a:ea typeface="ＭＳ Ｐゴシック" charset="0"/>
                <a:cs typeface="ＭＳ Ｐゴシック" charset="0"/>
              </a:defRPr>
            </a:lvl1pPr>
            <a:lvl2pPr marL="742950" indent="-285750" defTabSz="927100" eaLnBrk="0" hangingPunct="0">
              <a:defRPr sz="2400">
                <a:solidFill>
                  <a:schemeClr val="tx1"/>
                </a:solidFill>
                <a:latin typeface="Times" charset="0"/>
                <a:ea typeface="ＭＳ Ｐゴシック" charset="0"/>
              </a:defRPr>
            </a:lvl2pPr>
            <a:lvl3pPr marL="1143000" indent="-228600" defTabSz="927100" eaLnBrk="0" hangingPunct="0">
              <a:defRPr sz="2400">
                <a:solidFill>
                  <a:schemeClr val="tx1"/>
                </a:solidFill>
                <a:latin typeface="Times" charset="0"/>
                <a:ea typeface="ＭＳ Ｐゴシック" charset="0"/>
              </a:defRPr>
            </a:lvl3pPr>
            <a:lvl4pPr marL="1600200" indent="-228600" defTabSz="927100" eaLnBrk="0" hangingPunct="0">
              <a:defRPr sz="2400">
                <a:solidFill>
                  <a:schemeClr val="tx1"/>
                </a:solidFill>
                <a:latin typeface="Times" charset="0"/>
                <a:ea typeface="ＭＳ Ｐゴシック" charset="0"/>
              </a:defRPr>
            </a:lvl4pPr>
            <a:lvl5pPr marL="2057400" indent="-228600" defTabSz="927100" eaLnBrk="0" hangingPunct="0">
              <a:defRPr sz="2400">
                <a:solidFill>
                  <a:schemeClr val="tx1"/>
                </a:solidFill>
                <a:latin typeface="Times"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313884B4-545D-F344-BBB3-57CB15B96CC9}" type="slidenum">
              <a:rPr lang="en-US" sz="1300">
                <a:latin typeface="Times New Roman" charset="0"/>
              </a:rPr>
              <a:pPr eaLnBrk="1" hangingPunct="1"/>
              <a:t>1</a:t>
            </a:fld>
            <a:endParaRPr lang="en-US" sz="1300">
              <a:latin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 changing step in space weather program</a:t>
            </a:r>
          </a:p>
          <a:p>
            <a:endParaRPr lang="en-US" dirty="0" smtClean="0"/>
          </a:p>
          <a:p>
            <a:r>
              <a:rPr lang="en-US" dirty="0" smtClean="0"/>
              <a:t>Changed the way how simulations are utilized in research.</a:t>
            </a:r>
          </a:p>
          <a:p>
            <a:r>
              <a:rPr lang="en-US" dirty="0" smtClean="0"/>
              <a:t>Paved the way for</a:t>
            </a:r>
            <a:r>
              <a:rPr lang="en-US" baseline="0" dirty="0" smtClean="0"/>
              <a:t> progress in space science research to space weather operations.</a:t>
            </a:r>
            <a:endParaRPr lang="en-US" dirty="0"/>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2</a:t>
            </a:fld>
            <a:endParaRPr lang="en-US"/>
          </a:p>
        </p:txBody>
      </p:sp>
    </p:spTree>
    <p:extLst>
      <p:ext uri="{BB962C8B-B14F-4D97-AF65-F5344CB8AC3E}">
        <p14:creationId xmlns:p14="http://schemas.microsoft.com/office/powerpoint/2010/main" val="94728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pple Casual" charset="0"/>
                <a:cs typeface="Apple Casual" charset="0"/>
              </a:rPr>
              <a:t>The CCMC Now is pursuing</a:t>
            </a:r>
            <a:r>
              <a:rPr lang="en-US" baseline="0" dirty="0" smtClean="0">
                <a:latin typeface="Apple Casual" charset="0"/>
                <a:cs typeface="Apple Casual" charset="0"/>
              </a:rPr>
              <a:t> </a:t>
            </a:r>
            <a:r>
              <a:rPr lang="en-US" dirty="0" smtClean="0">
                <a:latin typeface="Apple Casual" charset="0"/>
                <a:cs typeface="Apple Casual" charset="0"/>
              </a:rPr>
              <a:t> the following goals: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pple Casual" charset="0"/>
                <a:cs typeface="Apple Casual" charset="0"/>
              </a:rPr>
              <a:t>Facilitate research,</a:t>
            </a:r>
            <a:r>
              <a:rPr lang="en-US" baseline="0" dirty="0" smtClean="0">
                <a:latin typeface="Apple Casual" charset="0"/>
                <a:cs typeface="Apple Casual" charset="0"/>
              </a:rPr>
              <a:t> education and development of next generation Space weather models and tools.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pple Casual" charset="0"/>
                <a:cs typeface="Apple Casual" charset="0"/>
              </a:rPr>
              <a:t>Support research models and advanced forecasting techniques transition to operations.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pple Casual" charset="0"/>
                <a:cs typeface="Apple Casual" charset="0"/>
              </a:rPr>
              <a:t>Address unique space weather needs of NASA user.</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pple Casual" charset="0"/>
              <a:cs typeface="Apple Casual"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pple Casual" charset="0"/>
              <a:cs typeface="Apple Casual" charset="0"/>
            </a:endParaRPr>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3</a:t>
            </a:fld>
            <a:endParaRPr lang="en-US"/>
          </a:p>
        </p:txBody>
      </p:sp>
    </p:spTree>
    <p:extLst>
      <p:ext uri="{BB962C8B-B14F-4D97-AF65-F5344CB8AC3E}">
        <p14:creationId xmlns:p14="http://schemas.microsoft.com/office/powerpoint/2010/main" val="121577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CCMC Core Assets and Services</a:t>
            </a:r>
          </a:p>
          <a:p>
            <a:endParaRPr lang="en-US" dirty="0" smtClean="0"/>
          </a:p>
          <a:p>
            <a:r>
              <a:rPr lang="en-US" b="1" dirty="0" smtClean="0"/>
              <a:t>MODELS</a:t>
            </a:r>
            <a:r>
              <a:rPr lang="en-US" dirty="0" smtClean="0"/>
              <a:t>: </a:t>
            </a:r>
            <a:r>
              <a:rPr lang="en-US" sz="1200" kern="1200" dirty="0" smtClean="0">
                <a:solidFill>
                  <a:schemeClr val="tx1"/>
                </a:solidFill>
                <a:effectLst/>
                <a:latin typeface="Times New Roman" charset="0"/>
                <a:ea typeface="ＭＳ Ｐゴシック" pitchFamily="-65" charset="-128"/>
                <a:cs typeface="ＭＳ Ｐゴシック" pitchFamily="-65" charset="-128"/>
              </a:rPr>
              <a:t>The CCMC hosts a unique and expanding collection of state-of-the-art space science and space weather models developed by the international research community. As of November 2014, there are more than 60 models and model combinations that cover the entire domain from the solar corona to Earth’s upper atmosphere. This is a big change from 2 models in 2000-2002.</a:t>
            </a: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As a model repository, the CCMC serves as a corporate memory to capture the lessons and benefits of the development. The CCMC collaborates with individual model owners as well as major modeling programs to bring in new models, it also maintains, enhances, and evolves models that currently reside at the CCMC.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CCMC is inclusive. Many proposals that include model development now promise to deliver the final model version to the CCMC. As a designated recipient of LWS (Living With a Star) strategic capabilities deliverables, the CCMC is expecting a significant increase in both the quantity and complexity of models within the next 3-5 years. </a:t>
            </a: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r>
              <a:rPr lang="en-US" sz="1200" b="1" kern="1200" dirty="0" smtClean="0">
                <a:solidFill>
                  <a:schemeClr val="tx1"/>
                </a:solidFill>
                <a:effectLst/>
                <a:latin typeface="Times New Roman" charset="0"/>
                <a:ea typeface="ＭＳ Ｐゴシック" pitchFamily="-65" charset="-128"/>
                <a:cs typeface="ＭＳ Ｐゴシック" pitchFamily="-65" charset="-128"/>
              </a:rPr>
              <a:t>SIMULATION</a:t>
            </a: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 SERVICES: </a:t>
            </a:r>
            <a:r>
              <a:rPr lang="en-US" dirty="0" smtClean="0">
                <a:latin typeface="Helvetica"/>
                <a:cs typeface="Helvetica"/>
              </a:rPr>
              <a:t>Models are served to the international research community </a:t>
            </a:r>
          </a:p>
          <a:p>
            <a:r>
              <a:rPr lang="en-US" dirty="0" smtClean="0">
                <a:latin typeface="Helvetica"/>
                <a:cs typeface="Helvetica"/>
              </a:rPr>
              <a:t>through one-of-a-kind </a:t>
            </a:r>
            <a:r>
              <a:rPr lang="en-US" dirty="0" smtClean="0">
                <a:solidFill>
                  <a:srgbClr val="0000FF"/>
                </a:solidFill>
                <a:latin typeface="Helvetica"/>
                <a:cs typeface="Helvetica"/>
              </a:rPr>
              <a:t>web-based interactive Runs-on-Request (</a:t>
            </a:r>
            <a:r>
              <a:rPr lang="en-US" dirty="0" err="1" smtClean="0">
                <a:solidFill>
                  <a:srgbClr val="0000FF"/>
                </a:solidFill>
                <a:latin typeface="Helvetica"/>
                <a:cs typeface="Helvetica"/>
              </a:rPr>
              <a:t>RoR</a:t>
            </a:r>
            <a:r>
              <a:rPr lang="en-US" dirty="0" smtClean="0">
                <a:solidFill>
                  <a:srgbClr val="0000FF"/>
                </a:solidFill>
                <a:latin typeface="Helvetica"/>
                <a:cs typeface="Helvetica"/>
              </a:rPr>
              <a:t>) service.</a:t>
            </a:r>
          </a:p>
          <a:p>
            <a:pPr marL="57150" lvl="1" indent="-342900" eaLnBrk="1" hangingPunct="1">
              <a:spcBef>
                <a:spcPts val="600"/>
              </a:spcBef>
              <a:buFont typeface="Wingdings" charset="2"/>
              <a:buChar char="ü"/>
              <a:defRPr/>
            </a:pPr>
            <a:r>
              <a:rPr lang="en-US" sz="2000" dirty="0" smtClean="0">
                <a:latin typeface="Helvetica"/>
                <a:cs typeface="Helvetica"/>
              </a:rPr>
              <a:t>User-configurable input parameters and model settings.</a:t>
            </a:r>
          </a:p>
          <a:p>
            <a:pPr marL="342900" indent="-342900" eaLnBrk="1" hangingPunct="1">
              <a:spcBef>
                <a:spcPts val="600"/>
              </a:spcBef>
              <a:buFont typeface="Wingdings" charset="2"/>
              <a:buChar char="ü"/>
              <a:defRPr/>
            </a:pPr>
            <a:r>
              <a:rPr lang="en-US" sz="2000" dirty="0" smtClean="0">
                <a:solidFill>
                  <a:srgbClr val="0000FF"/>
                </a:solidFill>
                <a:latin typeface="Helvetica"/>
                <a:cs typeface="Helvetica"/>
              </a:rPr>
              <a:t>Maximize return on investments into model development.</a:t>
            </a:r>
          </a:p>
          <a:p>
            <a:endParaRPr lang="en-US" dirty="0" smtClean="0">
              <a:solidFill>
                <a:srgbClr val="0000FF"/>
              </a:solidFill>
              <a:latin typeface="Helvetica"/>
              <a:cs typeface="Helvetica"/>
            </a:endParaRPr>
          </a:p>
          <a:p>
            <a:r>
              <a:rPr lang="en-US" b="0" dirty="0" smtClean="0"/>
              <a:t>Many</a:t>
            </a:r>
            <a:r>
              <a:rPr lang="en-US" b="0" baseline="0" dirty="0" smtClean="0"/>
              <a:t> of models are continuously running in real-time.</a:t>
            </a:r>
          </a:p>
          <a:p>
            <a:endParaRPr lang="en-US" b="1" baseline="0" dirty="0" smtClean="0"/>
          </a:p>
          <a:p>
            <a:r>
              <a:rPr lang="en-US" b="1" baseline="0" dirty="0" smtClean="0"/>
              <a:t>MERTICS &amp; VALIDATION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The development of predictive space-weather capabilities requires more than just assembling a collection of models and model combinations.  Confidence assessment is an essential element of predictive model development that ultimately makes forecasting valuable for end users.  Defining metrics formats that are relevant to specific applications is a challenging task that requires an understanding of both science and engineering sides of the space environment impact problem. CCMC is leading a series of community-wide model validation projects such as the CEDAR, GEM, and SHINE Metrics Challenges.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a:t>
            </a:r>
            <a:r>
              <a:rPr lang="en-US" sz="1200" kern="1200" dirty="0" smtClean="0">
                <a:solidFill>
                  <a:schemeClr val="tx1"/>
                </a:solidFill>
                <a:effectLst/>
                <a:latin typeface="Times New Roman" charset="0"/>
                <a:ea typeface="ＭＳ Ｐゴシック" pitchFamily="-65" charset="-128"/>
                <a:cs typeface="ＭＳ Ｐゴシック" pitchFamily="-65" charset="-128"/>
              </a:rPr>
              <a:t>The CCMC, because of its neutrality, is uniquely placed to test and validate models as an unbiased agent. </a:t>
            </a:r>
          </a:p>
          <a:p>
            <a:r>
              <a:rPr lang="en-US" dirty="0" smtClean="0">
                <a:effectLst/>
              </a:rPr>
              <a:t> </a:t>
            </a:r>
          </a:p>
          <a:p>
            <a:r>
              <a:rPr lang="en-US" b="1" dirty="0" smtClean="0">
                <a:effectLst/>
              </a:rPr>
              <a:t>MULTI-PURPOSE</a:t>
            </a:r>
            <a:r>
              <a:rPr lang="en-US" b="1" baseline="0" dirty="0" smtClean="0">
                <a:effectLst/>
              </a:rPr>
              <a:t> TOOLS, SYSTEMS, DATABASES</a:t>
            </a:r>
          </a:p>
          <a:p>
            <a:r>
              <a:rPr lang="en-US" b="0" dirty="0" smtClean="0"/>
              <a:t>The CCMC is developing multi-purpose tools for research, analysis,</a:t>
            </a:r>
            <a:r>
              <a:rPr lang="en-US" b="0" baseline="0" dirty="0" smtClean="0"/>
              <a:t> M&amp;V, and forecasting</a:t>
            </a:r>
          </a:p>
          <a:p>
            <a:endParaRPr lang="en-US" b="0" baseline="0" dirty="0" smtClean="0"/>
          </a:p>
          <a:p>
            <a:endParaRPr lang="en-US" b="0" baseline="0" dirty="0" smtClean="0"/>
          </a:p>
          <a:p>
            <a:r>
              <a:rPr lang="en-US" b="1" baseline="0" dirty="0" smtClean="0"/>
              <a:t>SPACE WEATHER SERVICES FOR NASA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SWRC is the CCMC’s in-house research-based space weather prototyping team. It was established in 2010 to address NASA’s unique interplanetary space weather needs and to provide custom space weather services to NASA’s internal users. The SWRC monitors the space environment in real-time, test-drives forefront space weather models and forecasting techniques, demonstrates their operational potential to operational agencies, builds and maintains knowledge bases, and provides feedback to developers.  Interactive and agile in-house prototyping is an essential element of the CCMC function to fill the gaps in transitioning models and tools from research to operations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HANDS-ON EDUCATION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The CCMC assets and activities provide unique, multi-faceted, and multi-layered opportunities for hands-on education and knowledge dissemination. Working with students is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a part of CCMC everyday life.</a:t>
            </a:r>
            <a:r>
              <a:rPr lang="en-US" dirty="0" smtClean="0">
                <a:effectLst/>
              </a:rPr>
              <a:t> </a:t>
            </a:r>
            <a:endParaRPr lang="en-US" b="1"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4</a:t>
            </a:fld>
            <a:endParaRPr lang="en-US"/>
          </a:p>
        </p:txBody>
      </p:sp>
    </p:spTree>
    <p:extLst>
      <p:ext uri="{BB962C8B-B14F-4D97-AF65-F5344CB8AC3E}">
        <p14:creationId xmlns:p14="http://schemas.microsoft.com/office/powerpoint/2010/main" val="156741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CCMC Core Assets and Services</a:t>
            </a:r>
          </a:p>
          <a:p>
            <a:endParaRPr lang="en-US" dirty="0" smtClean="0"/>
          </a:p>
          <a:p>
            <a:r>
              <a:rPr lang="en-US" b="1" dirty="0" smtClean="0"/>
              <a:t>MODELS</a:t>
            </a:r>
            <a:r>
              <a:rPr lang="en-US" dirty="0" smtClean="0"/>
              <a:t>: </a:t>
            </a:r>
            <a:r>
              <a:rPr lang="en-US" sz="1200" kern="1200" dirty="0" smtClean="0">
                <a:solidFill>
                  <a:schemeClr val="tx1"/>
                </a:solidFill>
                <a:effectLst/>
                <a:latin typeface="Times New Roman" charset="0"/>
                <a:ea typeface="ＭＳ Ｐゴシック" pitchFamily="-65" charset="-128"/>
                <a:cs typeface="ＭＳ Ｐゴシック" pitchFamily="-65" charset="-128"/>
              </a:rPr>
              <a:t>The CCMC hosts a unique and expanding collection of state-of-the-art space science and space weather models developed by the international research community. As of November 2014, there are more than 60 models and model combinations that cover the entire domain from the solar corona to Earth’s upper atmosphere. This is a big change from 2 models in 2000-2002.</a:t>
            </a: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As a model repository, the CCMC serves as a corporate memory to capture the lessons and benefits of the development. The CCMC collaborates with individual model owners as well as major modeling programs to bring in new models, it also maintains, enhances, and evolves models that currently reside at the CCMC.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CCMC is inclusive. Many proposals that include model development now promise to deliver the final model version to the CCMC. As a designated recipient of LWS (Living With a Star) strategic capabilities deliverables, the CCMC is expecting a significant increase in both the quantity and complexity of models within the next 3-5 years. </a:t>
            </a: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r>
              <a:rPr lang="en-US" sz="1200" b="1" kern="1200" dirty="0" smtClean="0">
                <a:solidFill>
                  <a:schemeClr val="tx1"/>
                </a:solidFill>
                <a:effectLst/>
                <a:latin typeface="Times New Roman" charset="0"/>
                <a:ea typeface="ＭＳ Ｐゴシック" pitchFamily="-65" charset="-128"/>
                <a:cs typeface="ＭＳ Ｐゴシック" pitchFamily="-65" charset="-128"/>
              </a:rPr>
              <a:t>SIMULATION</a:t>
            </a: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 SERVICES: </a:t>
            </a:r>
            <a:r>
              <a:rPr lang="en-US" dirty="0" smtClean="0">
                <a:latin typeface="Helvetica"/>
                <a:cs typeface="Helvetica"/>
              </a:rPr>
              <a:t>Models are served to the international research community </a:t>
            </a:r>
          </a:p>
          <a:p>
            <a:r>
              <a:rPr lang="en-US" dirty="0" smtClean="0">
                <a:latin typeface="Helvetica"/>
                <a:cs typeface="Helvetica"/>
              </a:rPr>
              <a:t>through one-of-a-kind </a:t>
            </a:r>
            <a:r>
              <a:rPr lang="en-US" dirty="0" smtClean="0">
                <a:solidFill>
                  <a:srgbClr val="0000FF"/>
                </a:solidFill>
                <a:latin typeface="Helvetica"/>
                <a:cs typeface="Helvetica"/>
              </a:rPr>
              <a:t>web-based interactive Runs-on-Request (</a:t>
            </a:r>
            <a:r>
              <a:rPr lang="en-US" dirty="0" err="1" smtClean="0">
                <a:solidFill>
                  <a:srgbClr val="0000FF"/>
                </a:solidFill>
                <a:latin typeface="Helvetica"/>
                <a:cs typeface="Helvetica"/>
              </a:rPr>
              <a:t>RoR</a:t>
            </a:r>
            <a:r>
              <a:rPr lang="en-US" dirty="0" smtClean="0">
                <a:solidFill>
                  <a:srgbClr val="0000FF"/>
                </a:solidFill>
                <a:latin typeface="Helvetica"/>
                <a:cs typeface="Helvetica"/>
              </a:rPr>
              <a:t>) service.</a:t>
            </a:r>
          </a:p>
          <a:p>
            <a:pPr marL="57150" lvl="1" indent="-342900" eaLnBrk="1" hangingPunct="1">
              <a:spcBef>
                <a:spcPts val="600"/>
              </a:spcBef>
              <a:buFont typeface="Wingdings" charset="2"/>
              <a:buChar char="ü"/>
              <a:defRPr/>
            </a:pPr>
            <a:r>
              <a:rPr lang="en-US" sz="2000" dirty="0" smtClean="0">
                <a:latin typeface="Helvetica"/>
                <a:cs typeface="Helvetica"/>
              </a:rPr>
              <a:t>User-configurable input parameters and model settings.</a:t>
            </a:r>
          </a:p>
          <a:p>
            <a:pPr marL="342900" indent="-342900" eaLnBrk="1" hangingPunct="1">
              <a:spcBef>
                <a:spcPts val="600"/>
              </a:spcBef>
              <a:buFont typeface="Wingdings" charset="2"/>
              <a:buChar char="ü"/>
              <a:defRPr/>
            </a:pPr>
            <a:r>
              <a:rPr lang="en-US" sz="2000" dirty="0" smtClean="0">
                <a:solidFill>
                  <a:srgbClr val="0000FF"/>
                </a:solidFill>
                <a:latin typeface="Helvetica"/>
                <a:cs typeface="Helvetica"/>
              </a:rPr>
              <a:t>Maximize return on investments into model development.</a:t>
            </a:r>
          </a:p>
          <a:p>
            <a:endParaRPr lang="en-US" dirty="0" smtClean="0">
              <a:solidFill>
                <a:srgbClr val="0000FF"/>
              </a:solidFill>
              <a:latin typeface="Helvetica"/>
              <a:cs typeface="Helvetica"/>
            </a:endParaRPr>
          </a:p>
          <a:p>
            <a:r>
              <a:rPr lang="en-US" b="0" dirty="0" smtClean="0"/>
              <a:t>Many</a:t>
            </a:r>
            <a:r>
              <a:rPr lang="en-US" b="0" baseline="0" dirty="0" smtClean="0"/>
              <a:t> of models are continuously running in real-time.</a:t>
            </a:r>
          </a:p>
          <a:p>
            <a:endParaRPr lang="en-US" b="1" baseline="0" dirty="0" smtClean="0"/>
          </a:p>
          <a:p>
            <a:r>
              <a:rPr lang="en-US" b="1" baseline="0" dirty="0" smtClean="0"/>
              <a:t>MERTICS &amp; VALIDATION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The development of predictive space-weather capabilities requires more than just assembling a collection of models and model combinations.  Confidence assessment is an essential element of predictive model development that ultimately makes forecasting valuable for end users.  Defining metrics formats that are relevant to specific applications is a challenging task that requires an understanding of both science and engineering sides of the space environment impact problem. CCMC is leading a series of community-wide model validation projects such as the CEDAR, GEM, and SHINE Metrics Challenges.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a:t>
            </a:r>
            <a:r>
              <a:rPr lang="en-US" sz="1200" kern="1200" dirty="0" smtClean="0">
                <a:solidFill>
                  <a:schemeClr val="tx1"/>
                </a:solidFill>
                <a:effectLst/>
                <a:latin typeface="Times New Roman" charset="0"/>
                <a:ea typeface="ＭＳ Ｐゴシック" pitchFamily="-65" charset="-128"/>
                <a:cs typeface="ＭＳ Ｐゴシック" pitchFamily="-65" charset="-128"/>
              </a:rPr>
              <a:t>The CCMC, because of its neutrality, is uniquely placed to test and validate models as an unbiased agent. </a:t>
            </a:r>
          </a:p>
          <a:p>
            <a:r>
              <a:rPr lang="en-US" dirty="0" smtClean="0">
                <a:effectLst/>
              </a:rPr>
              <a:t> </a:t>
            </a:r>
          </a:p>
          <a:p>
            <a:r>
              <a:rPr lang="en-US" b="1" dirty="0" smtClean="0">
                <a:effectLst/>
              </a:rPr>
              <a:t>MULTI-PURPOSE</a:t>
            </a:r>
            <a:r>
              <a:rPr lang="en-US" b="1" baseline="0" dirty="0" smtClean="0">
                <a:effectLst/>
              </a:rPr>
              <a:t> TOOLS, SYSTEMS, DATABASES</a:t>
            </a:r>
          </a:p>
          <a:p>
            <a:r>
              <a:rPr lang="en-US" b="0" dirty="0" smtClean="0"/>
              <a:t>The CCMC is developing multi-purpose tools for research, analysis,</a:t>
            </a:r>
            <a:r>
              <a:rPr lang="en-US" b="0" baseline="0" dirty="0" smtClean="0"/>
              <a:t> M&amp;V, and forecasting</a:t>
            </a:r>
          </a:p>
          <a:p>
            <a:endParaRPr lang="en-US" b="0" baseline="0" dirty="0" smtClean="0"/>
          </a:p>
          <a:p>
            <a:endParaRPr lang="en-US" b="0" baseline="0" dirty="0" smtClean="0"/>
          </a:p>
          <a:p>
            <a:r>
              <a:rPr lang="en-US" b="1" baseline="0" dirty="0" smtClean="0"/>
              <a:t>SPACE WEATHER SERVICES FOR NASA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SWRC is the CCMC’s in-house research-based space weather prototyping team. It was established in 2010 to address NASA’s unique interplanetary space weather needs and to provide custom space weather services to NASA’s internal users. The SWRC monitors the space environment in real-time, test-drives forefront space weather models and forecasting techniques, demonstrates their operational potential to operational agencies, builds and maintains knowledge bases, and provides feedback to developers.  Interactive and agile in-house prototyping is an essential element of the CCMC function to fill the gaps in transitioning models and tools from research to operations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HANDS-ON EDUCATION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The CCMC assets and activities provide unique, multi-faceted, and multi-layered opportunities for hands-on education and knowledge dissemination. Working with students is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a part of CCMC everyday life.</a:t>
            </a:r>
            <a:r>
              <a:rPr lang="en-US" dirty="0" smtClean="0">
                <a:effectLst/>
              </a:rPr>
              <a:t> </a:t>
            </a:r>
            <a:endParaRPr lang="en-US" b="1"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7</a:t>
            </a:fld>
            <a:endParaRPr lang="en-US"/>
          </a:p>
        </p:txBody>
      </p:sp>
    </p:spTree>
    <p:extLst>
      <p:ext uri="{BB962C8B-B14F-4D97-AF65-F5344CB8AC3E}">
        <p14:creationId xmlns:p14="http://schemas.microsoft.com/office/powerpoint/2010/main" val="156741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r>
              <a:rPr lang="en-US" sz="1200" b="1" kern="1200" dirty="0" smtClean="0">
                <a:solidFill>
                  <a:schemeClr val="tx1"/>
                </a:solidFill>
                <a:effectLst/>
                <a:latin typeface="Times New Roman" charset="0"/>
                <a:ea typeface="ＭＳ Ｐゴシック" pitchFamily="-65" charset="-128"/>
                <a:cs typeface="ＭＳ Ｐゴシック" pitchFamily="-65" charset="-128"/>
              </a:rPr>
              <a:t>SIMULATION</a:t>
            </a: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 SERVICES: </a:t>
            </a:r>
          </a:p>
          <a:p>
            <a:endParaRPr lang="en-US" sz="1200" b="1" kern="1200" baseline="0" dirty="0" smtClean="0">
              <a:solidFill>
                <a:schemeClr val="tx1"/>
              </a:solidFill>
              <a:effectLst/>
              <a:latin typeface="Times New Roman" charset="0"/>
              <a:ea typeface="ＭＳ Ｐゴシック" pitchFamily="-65" charset="-128"/>
              <a:cs typeface="ＭＳ Ｐゴシック" pitchFamily="-65" charset="-128"/>
            </a:endParaRPr>
          </a:p>
          <a:p>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Runs-on-Request</a:t>
            </a:r>
          </a:p>
          <a:p>
            <a:r>
              <a:rPr lang="en-US" dirty="0" smtClean="0">
                <a:latin typeface="Helvetica"/>
                <a:cs typeface="Helvetica"/>
              </a:rPr>
              <a:t>Models are served to the international research community </a:t>
            </a:r>
          </a:p>
          <a:p>
            <a:r>
              <a:rPr lang="en-US" dirty="0" smtClean="0">
                <a:latin typeface="Helvetica"/>
                <a:cs typeface="Helvetica"/>
              </a:rPr>
              <a:t>through one-of-a-kind </a:t>
            </a:r>
            <a:r>
              <a:rPr lang="en-US" dirty="0" smtClean="0">
                <a:solidFill>
                  <a:srgbClr val="0000FF"/>
                </a:solidFill>
                <a:latin typeface="Helvetica"/>
                <a:cs typeface="Helvetica"/>
              </a:rPr>
              <a:t>web-based interactive Runs-on-Request (</a:t>
            </a:r>
            <a:r>
              <a:rPr lang="en-US" dirty="0" err="1" smtClean="0">
                <a:solidFill>
                  <a:srgbClr val="0000FF"/>
                </a:solidFill>
                <a:latin typeface="Helvetica"/>
                <a:cs typeface="Helvetica"/>
              </a:rPr>
              <a:t>RoR</a:t>
            </a:r>
            <a:r>
              <a:rPr lang="en-US" dirty="0" smtClean="0">
                <a:solidFill>
                  <a:srgbClr val="0000FF"/>
                </a:solidFill>
                <a:latin typeface="Helvetica"/>
                <a:cs typeface="Helvetica"/>
              </a:rPr>
              <a:t>) service.</a:t>
            </a:r>
          </a:p>
          <a:p>
            <a:pPr marL="342900" indent="-342900" eaLnBrk="1" hangingPunct="1">
              <a:spcBef>
                <a:spcPts val="600"/>
              </a:spcBef>
              <a:buFont typeface="Wingdings" charset="2"/>
              <a:buChar char="ü"/>
              <a:defRPr/>
            </a:pPr>
            <a:r>
              <a:rPr lang="en-US" sz="2000" dirty="0" smtClean="0">
                <a:solidFill>
                  <a:srgbClr val="0000FF"/>
                </a:solidFill>
                <a:latin typeface="Helvetica"/>
                <a:cs typeface="Helvetica"/>
              </a:rPr>
              <a:t>Maximize return on investments into model development.</a:t>
            </a:r>
          </a:p>
          <a:p>
            <a:pPr marL="342900" indent="-342900" eaLnBrk="1" hangingPunct="1">
              <a:spcBef>
                <a:spcPts val="600"/>
              </a:spcBef>
              <a:buFont typeface="Wingdings" charset="2"/>
              <a:buChar char="ü"/>
              <a:defRPr/>
            </a:pPr>
            <a:r>
              <a:rPr lang="en-US" sz="2000" dirty="0" smtClean="0">
                <a:solidFill>
                  <a:srgbClr val="0000FF"/>
                </a:solidFill>
                <a:latin typeface="Helvetica"/>
                <a:cs typeface="Helvetica"/>
              </a:rPr>
              <a:t>Models are exposed to a huge user-base</a:t>
            </a:r>
          </a:p>
          <a:p>
            <a:pPr marL="342900" indent="-342900" eaLnBrk="1" hangingPunct="1">
              <a:spcBef>
                <a:spcPts val="600"/>
              </a:spcBef>
              <a:buFont typeface="Wingdings" charset="2"/>
              <a:buChar char="ü"/>
              <a:defRPr/>
            </a:pPr>
            <a:r>
              <a:rPr lang="en-US" sz="2000" dirty="0" smtClean="0">
                <a:solidFill>
                  <a:srgbClr val="0000FF"/>
                </a:solidFill>
                <a:latin typeface="Helvetica"/>
                <a:cs typeface="Helvetica"/>
              </a:rPr>
              <a:t>Models are tested by a large number of users, while source code is not distributed</a:t>
            </a:r>
          </a:p>
          <a:p>
            <a:pPr algn="l">
              <a:defRPr/>
            </a:pPr>
            <a:endParaRPr lang="en-US" sz="1050" b="1" kern="0" spc="0" baseline="0" dirty="0" smtClean="0">
              <a:solidFill>
                <a:schemeClr val="tx1"/>
              </a:solidFill>
              <a:latin typeface="Apple Casual"/>
              <a:ea typeface="ＭＳ Ｐゴシック" charset="0"/>
              <a:cs typeface="Apple Casual"/>
            </a:endParaRPr>
          </a:p>
          <a:p>
            <a:pPr algn="l">
              <a:defRPr/>
            </a:pPr>
            <a:r>
              <a:rPr lang="en-US" sz="1050" b="1" kern="0" spc="0" baseline="0" dirty="0" smtClean="0">
                <a:solidFill>
                  <a:schemeClr val="tx1"/>
                </a:solidFill>
                <a:latin typeface="Apple Casual"/>
                <a:ea typeface="ＭＳ Ｐゴシック" charset="0"/>
                <a:cs typeface="Apple Casual"/>
              </a:rPr>
              <a:t>INPUT PARAMETERS GENERATION TOOLS</a:t>
            </a:r>
          </a:p>
          <a:p>
            <a:pPr algn="l">
              <a:defRPr/>
            </a:pPr>
            <a:r>
              <a:rPr lang="en-US" sz="1200" b="1" i="1" kern="1200" dirty="0" smtClean="0">
                <a:solidFill>
                  <a:schemeClr val="tx1"/>
                </a:solidFill>
                <a:effectLst/>
                <a:latin typeface="Times New Roman" charset="0"/>
                <a:ea typeface="ＭＳ Ｐゴシック" pitchFamily="-65" charset="-128"/>
                <a:cs typeface="ＭＳ Ｐゴシック" pitchFamily="-65" charset="-128"/>
              </a:rPr>
              <a:t>Stereo Coronal Mass Ejection Analysis Tool (</a:t>
            </a:r>
            <a:r>
              <a:rPr lang="en-US" sz="1200" b="1" i="1" kern="1200" dirty="0" err="1" smtClean="0">
                <a:solidFill>
                  <a:schemeClr val="tx1"/>
                </a:solidFill>
                <a:effectLst/>
                <a:latin typeface="Times New Roman" charset="0"/>
                <a:ea typeface="ＭＳ Ｐゴシック" pitchFamily="-65" charset="-128"/>
                <a:cs typeface="ＭＳ Ｐゴシック" pitchFamily="-65" charset="-128"/>
              </a:rPr>
              <a:t>StereoCAT</a:t>
            </a:r>
            <a:r>
              <a:rPr lang="en-US" sz="1200" b="1" i="1" kern="1200" dirty="0" smtClean="0">
                <a:solidFill>
                  <a:schemeClr val="tx1"/>
                </a:solidFill>
                <a:effectLst/>
                <a:latin typeface="Times New Roman" charset="0"/>
                <a:ea typeface="ＭＳ Ｐゴシック" pitchFamily="-65" charset="-128"/>
                <a:cs typeface="ＭＳ Ｐゴシック" pitchFamily="-65" charset="-128"/>
              </a:rPr>
              <a:t>) </a:t>
            </a:r>
            <a:r>
              <a:rPr lang="en-US" sz="1200" kern="1200" dirty="0" smtClean="0">
                <a:solidFill>
                  <a:schemeClr val="tx1"/>
                </a:solidFill>
                <a:effectLst/>
                <a:latin typeface="Times New Roman" charset="0"/>
                <a:ea typeface="ＭＳ Ｐゴシック" pitchFamily="-65" charset="-128"/>
                <a:cs typeface="ＭＳ Ｐゴシック" pitchFamily="-65" charset="-128"/>
              </a:rPr>
              <a:t>is a component of the CCMC’s on-line Input Parameters Generation Suite that enables </a:t>
            </a:r>
            <a:r>
              <a:rPr lang="en-US" sz="1200" kern="1200" dirty="0" err="1" smtClean="0">
                <a:solidFill>
                  <a:schemeClr val="tx1"/>
                </a:solidFill>
                <a:effectLst/>
                <a:latin typeface="Times New Roman" charset="0"/>
                <a:ea typeface="ＭＳ Ｐゴシック" pitchFamily="-65" charset="-128"/>
                <a:cs typeface="ＭＳ Ｐゴシック" pitchFamily="-65" charset="-128"/>
              </a:rPr>
              <a:t>RoR</a:t>
            </a:r>
            <a:r>
              <a:rPr lang="en-US" sz="1200" kern="1200" dirty="0" smtClean="0">
                <a:solidFill>
                  <a:schemeClr val="tx1"/>
                </a:solidFill>
                <a:effectLst/>
                <a:latin typeface="Times New Roman" charset="0"/>
                <a:ea typeface="ＭＳ Ｐゴシック" pitchFamily="-65" charset="-128"/>
                <a:cs typeface="ＭＳ Ｐゴシック" pitchFamily="-65" charset="-128"/>
              </a:rPr>
              <a:t> users and space weather forecasters to quickly calculate the kinematic properties of Coronal Mass Ejections (CMEs). With a few mouse clicks, </a:t>
            </a:r>
            <a:r>
              <a:rPr lang="en-US" sz="1200" kern="1200" dirty="0" err="1" smtClean="0">
                <a:solidFill>
                  <a:schemeClr val="tx1"/>
                </a:solidFill>
                <a:effectLst/>
                <a:latin typeface="Times New Roman" charset="0"/>
                <a:ea typeface="ＭＳ Ｐゴシック" pitchFamily="-65" charset="-128"/>
                <a:cs typeface="ＭＳ Ｐゴシック" pitchFamily="-65" charset="-128"/>
              </a:rPr>
              <a:t>StereoCAT</a:t>
            </a:r>
            <a:r>
              <a:rPr lang="en-US" sz="1200" kern="1200" dirty="0" smtClean="0">
                <a:solidFill>
                  <a:schemeClr val="tx1"/>
                </a:solidFill>
                <a:effectLst/>
                <a:latin typeface="Times New Roman" charset="0"/>
                <a:ea typeface="ＭＳ Ｐゴシック" pitchFamily="-65" charset="-128"/>
                <a:cs typeface="ＭＳ Ｐゴシック" pitchFamily="-65" charset="-128"/>
              </a:rPr>
              <a:t> uses triangulation of SOHO and STEREO coronagraph images to determine CME speed, direction, and opening angle. The derived CME parameters can be utilized as input for a broad range of CME propagation models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(including real-time </a:t>
            </a:r>
            <a:r>
              <a:rPr lang="en-US" sz="1200" kern="1200" baseline="0" dirty="0" err="1" smtClean="0">
                <a:solidFill>
                  <a:schemeClr val="tx1"/>
                </a:solidFill>
                <a:effectLst/>
                <a:latin typeface="Times New Roman" charset="0"/>
                <a:ea typeface="ＭＳ Ｐゴシック" pitchFamily="-65" charset="-128"/>
                <a:cs typeface="ＭＳ Ｐゴシック" pitchFamily="-65" charset="-128"/>
              </a:rPr>
              <a:t>Enlil</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-Cone model of CME propagation).</a:t>
            </a:r>
          </a:p>
          <a:p>
            <a:pPr algn="l">
              <a:defRPr/>
            </a:pPr>
            <a:endParaRPr lang="en-US" sz="1200" kern="1200" baseline="0" dirty="0" smtClean="0">
              <a:solidFill>
                <a:schemeClr val="tx1"/>
              </a:solidFill>
              <a:effectLst/>
              <a:latin typeface="Times New Roman" charset="0"/>
              <a:ea typeface="ＭＳ Ｐゴシック" pitchFamily="-65" charset="-128"/>
              <a:cs typeface="ＭＳ Ｐゴシック" pitchFamily="-65" charset="-128"/>
            </a:endParaRPr>
          </a:p>
          <a:p>
            <a:r>
              <a:rPr lang="en-US" b="1" baseline="0" dirty="0" smtClean="0"/>
              <a:t>User configurable input parameters</a:t>
            </a:r>
          </a:p>
          <a:p>
            <a:r>
              <a:rPr lang="en-US" b="0" baseline="0" dirty="0" smtClean="0"/>
              <a:t>From simple observable parameters and time series (e.g. ACE solar wind) to complex </a:t>
            </a:r>
            <a:r>
              <a:rPr lang="en-US" b="0" baseline="0" dirty="0" err="1" smtClean="0"/>
              <a:t>magnetograms</a:t>
            </a:r>
            <a:r>
              <a:rPr lang="en-US" b="0" baseline="0" dirty="0" smtClean="0"/>
              <a:t> and coronagraph images analysis (e.g., </a:t>
            </a:r>
            <a:r>
              <a:rPr lang="en-US" b="0" baseline="0" dirty="0" err="1" smtClean="0"/>
              <a:t>StereoCAT</a:t>
            </a:r>
            <a:r>
              <a:rPr lang="en-US" b="0" baseline="0" dirty="0" smtClean="0"/>
              <a:t>)</a:t>
            </a:r>
          </a:p>
          <a:p>
            <a:pPr algn="l">
              <a:defRPr/>
            </a:pPr>
            <a:endParaRPr lang="en-US" sz="1200" b="1" kern="0" spc="0" dirty="0" smtClean="0">
              <a:solidFill>
                <a:schemeClr val="tx1"/>
              </a:solidFill>
              <a:latin typeface="Apple Casual"/>
              <a:ea typeface="ＭＳ Ｐゴシック" charset="0"/>
              <a:cs typeface="Apple Casual"/>
            </a:endParaRPr>
          </a:p>
          <a:p>
            <a:pPr algn="l">
              <a:defRPr/>
            </a:pPr>
            <a:r>
              <a:rPr lang="en-US" sz="1200" b="1" kern="0" spc="0" dirty="0" smtClean="0">
                <a:solidFill>
                  <a:schemeClr val="tx1"/>
                </a:solidFill>
                <a:latin typeface="Apple Casual"/>
                <a:ea typeface="ＭＳ Ｐゴシック" charset="0"/>
                <a:cs typeface="Apple Casual"/>
              </a:rPr>
              <a:t>EVENT-TRIGGERED REAL-TIME</a:t>
            </a:r>
            <a:r>
              <a:rPr lang="en-US" sz="1200" b="1" kern="0" spc="0" baseline="0" dirty="0" smtClean="0">
                <a:solidFill>
                  <a:schemeClr val="tx1"/>
                </a:solidFill>
                <a:latin typeface="Apple Casual"/>
                <a:ea typeface="ＭＳ Ｐゴシック" charset="0"/>
                <a:cs typeface="Apple Casual"/>
              </a:rPr>
              <a:t> SIMULATIONS</a:t>
            </a:r>
          </a:p>
          <a:p>
            <a:pPr algn="l">
              <a:defRPr/>
            </a:pPr>
            <a:r>
              <a:rPr lang="en-US" sz="1200" b="0" kern="0" spc="0" baseline="0" dirty="0" smtClean="0">
                <a:solidFill>
                  <a:schemeClr val="tx1"/>
                </a:solidFill>
                <a:latin typeface="Apple Casual"/>
                <a:ea typeface="ＭＳ Ｐゴシック" charset="0"/>
                <a:cs typeface="Apple Casual"/>
              </a:rPr>
              <a:t>1-Click system to submit event-triggered forecasting simulations (e.g., </a:t>
            </a:r>
            <a:r>
              <a:rPr lang="en-US" sz="1200" b="0" kern="0" spc="0" baseline="0" dirty="0" err="1" smtClean="0">
                <a:solidFill>
                  <a:schemeClr val="tx1"/>
                </a:solidFill>
                <a:latin typeface="Apple Casual"/>
                <a:ea typeface="ＭＳ Ｐゴシック" charset="0"/>
                <a:cs typeface="Apple Casual"/>
              </a:rPr>
              <a:t>Enlil</a:t>
            </a:r>
            <a:r>
              <a:rPr lang="en-US" sz="1200" b="0" kern="0" spc="0" baseline="0" dirty="0" smtClean="0">
                <a:solidFill>
                  <a:schemeClr val="tx1"/>
                </a:solidFill>
                <a:latin typeface="Apple Casual"/>
                <a:ea typeface="ＭＳ Ｐゴシック" charset="0"/>
                <a:cs typeface="Apple Casual"/>
              </a:rPr>
              <a:t> Cone Model).</a:t>
            </a:r>
          </a:p>
          <a:p>
            <a:pPr algn="l">
              <a:defRPr/>
            </a:pPr>
            <a:r>
              <a:rPr lang="en-US" sz="1200" b="0" kern="0" spc="0" baseline="0" dirty="0" smtClean="0">
                <a:solidFill>
                  <a:schemeClr val="tx1"/>
                </a:solidFill>
                <a:latin typeface="Apple Casual"/>
                <a:ea typeface="ＭＳ Ｐゴシック" charset="0"/>
                <a:cs typeface="Apple Casual"/>
              </a:rPr>
              <a:t>Enables any interested person to generate forecasts.</a:t>
            </a:r>
          </a:p>
          <a:p>
            <a:pPr algn="l">
              <a:defRPr/>
            </a:pPr>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indent="0">
              <a:spcBef>
                <a:spcPts val="1400"/>
              </a:spcBef>
              <a:buClr>
                <a:srgbClr val="0075BD"/>
              </a:buClr>
              <a:buFont typeface="Arial"/>
              <a:buNone/>
              <a:defRPr/>
            </a:pPr>
            <a:r>
              <a:rPr lang="en-US" sz="1200" b="1" kern="0" dirty="0" smtClean="0">
                <a:solidFill>
                  <a:srgbClr val="0F75BC"/>
                </a:solidFill>
                <a:latin typeface="Helvetica Neue"/>
                <a:ea typeface="Helvetica Neue" pitchFamily="-83" charset="0"/>
                <a:cs typeface="Helvetica Neue"/>
              </a:rPr>
              <a:t>CONTINOUS</a:t>
            </a:r>
            <a:r>
              <a:rPr lang="en-US" sz="1200" b="1" kern="0" baseline="0" dirty="0" smtClean="0">
                <a:solidFill>
                  <a:srgbClr val="0F75BC"/>
                </a:solidFill>
                <a:latin typeface="Helvetica Neue"/>
                <a:ea typeface="Helvetica Neue" pitchFamily="-83" charset="0"/>
                <a:cs typeface="Helvetica Neue"/>
              </a:rPr>
              <a:t> REAL-TIME SIMULATIONS</a:t>
            </a:r>
          </a:p>
          <a:p>
            <a:pPr algn="l">
              <a:defRPr/>
            </a:pPr>
            <a:r>
              <a:rPr lang="en-US" sz="1200" spc="0" dirty="0" smtClean="0">
                <a:solidFill>
                  <a:schemeClr val="tx1"/>
                </a:solidFill>
                <a:latin typeface="Apple Casual"/>
                <a:ea typeface="ＭＳ Ｐゴシック" charset="0"/>
                <a:cs typeface="Apple Casual"/>
              </a:rPr>
              <a:t>Models continuously running in real-time (with real-time drivers).  </a:t>
            </a:r>
          </a:p>
          <a:p>
            <a:pPr algn="l">
              <a:defRPr/>
            </a:pPr>
            <a:r>
              <a:rPr lang="en-US" sz="1200" spc="0" dirty="0" smtClean="0">
                <a:solidFill>
                  <a:schemeClr val="tx1"/>
                </a:solidFill>
                <a:latin typeface="Apple Casual"/>
                <a:ea typeface="ＭＳ Ｐゴシック" charset="0"/>
                <a:cs typeface="Apple Casual"/>
              </a:rPr>
              <a:t>Data flow monitoring and controlling systems</a:t>
            </a:r>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algn="l">
              <a:defRPr/>
            </a:pPr>
            <a:endParaRPr lang="en-US" sz="1200" b="1" kern="1200" spc="0" baseline="0" dirty="0" smtClean="0">
              <a:solidFill>
                <a:schemeClr val="tx1"/>
              </a:solidFill>
              <a:effectLst/>
              <a:latin typeface="Times New Roman" charset="0"/>
              <a:ea typeface="ＭＳ Ｐゴシック" pitchFamily="-65" charset="-128"/>
              <a:cs typeface="ＭＳ Ｐゴシック" pitchFamily="-65" charset="-128"/>
            </a:endParaRPr>
          </a:p>
          <a:p>
            <a:pPr algn="l">
              <a:defRPr/>
            </a:pPr>
            <a:r>
              <a:rPr lang="en-US" sz="1200" b="1" kern="1200" spc="0" baseline="0" dirty="0" smtClean="0">
                <a:solidFill>
                  <a:schemeClr val="tx1"/>
                </a:solidFill>
                <a:effectLst/>
                <a:latin typeface="Times New Roman" charset="0"/>
                <a:ea typeface="ＭＳ Ｐゴシック" pitchFamily="-65" charset="-128"/>
                <a:cs typeface="ＭＳ Ｐゴシック" pitchFamily="-65" charset="-128"/>
              </a:rPr>
              <a:t>ENSEMBLE SIMULATIONS</a:t>
            </a:r>
            <a:endParaRPr lang="en-US" sz="1050" b="1" kern="0" spc="0" baseline="0" dirty="0" smtClean="0">
              <a:solidFill>
                <a:schemeClr val="tx1"/>
              </a:solidFill>
              <a:latin typeface="Apple Casual"/>
              <a:ea typeface="ＭＳ Ｐゴシック" charset="0"/>
              <a:cs typeface="Apple Casual"/>
            </a:endParaRPr>
          </a:p>
          <a:p>
            <a:pPr algn="l">
              <a:defRPr/>
            </a:pPr>
            <a:r>
              <a:rPr lang="en-US" sz="1050" b="0" kern="0" spc="0" dirty="0" smtClean="0">
                <a:solidFill>
                  <a:srgbClr val="0F75BC"/>
                </a:solidFill>
                <a:latin typeface="Helvetica Neue"/>
                <a:ea typeface="Helvetica Neue" pitchFamily="-83" charset="0"/>
                <a:cs typeface="Helvetica Neue"/>
              </a:rPr>
              <a:t>to address uncertainties in input parameters</a:t>
            </a:r>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8</a:t>
            </a:fld>
            <a:endParaRPr lang="en-US"/>
          </a:p>
        </p:txBody>
      </p:sp>
    </p:spTree>
    <p:extLst>
      <p:ext uri="{BB962C8B-B14F-4D97-AF65-F5344CB8AC3E}">
        <p14:creationId xmlns:p14="http://schemas.microsoft.com/office/powerpoint/2010/main" val="156741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CCMC Core Assets and Services</a:t>
            </a:r>
          </a:p>
          <a:p>
            <a:endParaRPr lang="en-US" dirty="0" smtClean="0"/>
          </a:p>
          <a:p>
            <a:r>
              <a:rPr lang="en-US" b="1" dirty="0" smtClean="0"/>
              <a:t>MODELS</a:t>
            </a:r>
            <a:r>
              <a:rPr lang="en-US" dirty="0" smtClean="0"/>
              <a:t>: </a:t>
            </a:r>
            <a:r>
              <a:rPr lang="en-US" sz="1200" kern="1200" dirty="0" smtClean="0">
                <a:solidFill>
                  <a:schemeClr val="tx1"/>
                </a:solidFill>
                <a:effectLst/>
                <a:latin typeface="Times New Roman" charset="0"/>
                <a:ea typeface="ＭＳ Ｐゴシック" pitchFamily="-65" charset="-128"/>
                <a:cs typeface="ＭＳ Ｐゴシック" pitchFamily="-65" charset="-128"/>
              </a:rPr>
              <a:t>The CCMC hosts a unique and expanding collection of state-of-the-art space science and space weather models developed by the international research community. As of November 2014, there are more than 60 models and model combinations that cover the entire domain from the solar corona to Earth’s upper atmosphere. This is a big change from 2 models in 2000-2002.</a:t>
            </a: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As a model repository, the CCMC serves as a corporate memory to capture the lessons and benefits of the development. The CCMC collaborates with individual model owners as well as major modeling programs to bring in new models, it also maintains, enhances, and evolves models that currently reside at the CCMC.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CCMC is inclusive. Many proposals that include model development now promise to deliver the final model version to the CCMC. As a designated recipient of LWS (Living With a Star) strategic capabilities deliverables, the CCMC is expecting a significant increase in both the quantity and complexity of models within the next 3-5 years. </a:t>
            </a: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a:p>
            <a:r>
              <a:rPr lang="en-US" sz="1200" b="1" kern="1200" dirty="0" smtClean="0">
                <a:solidFill>
                  <a:schemeClr val="tx1"/>
                </a:solidFill>
                <a:effectLst/>
                <a:latin typeface="Times New Roman" charset="0"/>
                <a:ea typeface="ＭＳ Ｐゴシック" pitchFamily="-65" charset="-128"/>
                <a:cs typeface="ＭＳ Ｐゴシック" pitchFamily="-65" charset="-128"/>
              </a:rPr>
              <a:t>SIMULATION</a:t>
            </a: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 SERVICES: </a:t>
            </a:r>
            <a:r>
              <a:rPr lang="en-US" dirty="0" smtClean="0">
                <a:latin typeface="Helvetica"/>
                <a:cs typeface="Helvetica"/>
              </a:rPr>
              <a:t>Models are served to the international research community </a:t>
            </a:r>
          </a:p>
          <a:p>
            <a:r>
              <a:rPr lang="en-US" dirty="0" smtClean="0">
                <a:latin typeface="Helvetica"/>
                <a:cs typeface="Helvetica"/>
              </a:rPr>
              <a:t>through one-of-a-kind </a:t>
            </a:r>
            <a:r>
              <a:rPr lang="en-US" dirty="0" smtClean="0">
                <a:solidFill>
                  <a:srgbClr val="0000FF"/>
                </a:solidFill>
                <a:latin typeface="Helvetica"/>
                <a:cs typeface="Helvetica"/>
              </a:rPr>
              <a:t>web-based interactive Runs-on-Request (</a:t>
            </a:r>
            <a:r>
              <a:rPr lang="en-US" dirty="0" err="1" smtClean="0">
                <a:solidFill>
                  <a:srgbClr val="0000FF"/>
                </a:solidFill>
                <a:latin typeface="Helvetica"/>
                <a:cs typeface="Helvetica"/>
              </a:rPr>
              <a:t>RoR</a:t>
            </a:r>
            <a:r>
              <a:rPr lang="en-US" dirty="0" smtClean="0">
                <a:solidFill>
                  <a:srgbClr val="0000FF"/>
                </a:solidFill>
                <a:latin typeface="Helvetica"/>
                <a:cs typeface="Helvetica"/>
              </a:rPr>
              <a:t>) service.</a:t>
            </a:r>
          </a:p>
          <a:p>
            <a:pPr marL="57150" lvl="1" indent="-342900" eaLnBrk="1" hangingPunct="1">
              <a:spcBef>
                <a:spcPts val="600"/>
              </a:spcBef>
              <a:buFont typeface="Wingdings" charset="2"/>
              <a:buChar char="ü"/>
              <a:defRPr/>
            </a:pPr>
            <a:r>
              <a:rPr lang="en-US" sz="2000" dirty="0" smtClean="0">
                <a:latin typeface="Helvetica"/>
                <a:cs typeface="Helvetica"/>
              </a:rPr>
              <a:t>User-configurable input parameters and model settings.</a:t>
            </a:r>
          </a:p>
          <a:p>
            <a:pPr marL="342900" indent="-342900" eaLnBrk="1" hangingPunct="1">
              <a:spcBef>
                <a:spcPts val="600"/>
              </a:spcBef>
              <a:buFont typeface="Wingdings" charset="2"/>
              <a:buChar char="ü"/>
              <a:defRPr/>
            </a:pPr>
            <a:r>
              <a:rPr lang="en-US" sz="2000" dirty="0" smtClean="0">
                <a:solidFill>
                  <a:srgbClr val="0000FF"/>
                </a:solidFill>
                <a:latin typeface="Helvetica"/>
                <a:cs typeface="Helvetica"/>
              </a:rPr>
              <a:t>Maximize return on investments into model development.</a:t>
            </a:r>
          </a:p>
          <a:p>
            <a:endParaRPr lang="en-US" dirty="0" smtClean="0">
              <a:solidFill>
                <a:srgbClr val="0000FF"/>
              </a:solidFill>
              <a:latin typeface="Helvetica"/>
              <a:cs typeface="Helvetica"/>
            </a:endParaRPr>
          </a:p>
          <a:p>
            <a:r>
              <a:rPr lang="en-US" b="0" dirty="0" smtClean="0"/>
              <a:t>Many</a:t>
            </a:r>
            <a:r>
              <a:rPr lang="en-US" b="0" baseline="0" dirty="0" smtClean="0"/>
              <a:t> of models are continuously running in real-time.</a:t>
            </a:r>
          </a:p>
          <a:p>
            <a:endParaRPr lang="en-US" b="1" baseline="0" dirty="0" smtClean="0"/>
          </a:p>
          <a:p>
            <a:r>
              <a:rPr lang="en-US" b="1" baseline="0" dirty="0" smtClean="0"/>
              <a:t>MERTICS &amp; VALIDATION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The development of predictive space-weather capabilities requires more than just assembling a collection of models and model combinations.  Confidence assessment is an essential element of predictive model development that ultimately makes forecasting valuable for end users.  Defining metrics formats that are relevant to specific applications is a challenging task that requires an understanding of both science and engineering sides of the space environment impact problem. CCMC is leading a series of community-wide model validation projects such as the CEDAR, GEM, and SHINE Metrics Challenges.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a:t>
            </a:r>
            <a:r>
              <a:rPr lang="en-US" sz="1200" kern="1200" dirty="0" smtClean="0">
                <a:solidFill>
                  <a:schemeClr val="tx1"/>
                </a:solidFill>
                <a:effectLst/>
                <a:latin typeface="Times New Roman" charset="0"/>
                <a:ea typeface="ＭＳ Ｐゴシック" pitchFamily="-65" charset="-128"/>
                <a:cs typeface="ＭＳ Ｐゴシック" pitchFamily="-65" charset="-128"/>
              </a:rPr>
              <a:t>The CCMC, because of its neutrality, is uniquely placed to test and validate models as an unbiased agent. </a:t>
            </a:r>
          </a:p>
          <a:p>
            <a:r>
              <a:rPr lang="en-US" dirty="0" smtClean="0">
                <a:effectLst/>
              </a:rPr>
              <a:t> </a:t>
            </a:r>
          </a:p>
          <a:p>
            <a:r>
              <a:rPr lang="en-US" b="1" dirty="0" smtClean="0">
                <a:effectLst/>
              </a:rPr>
              <a:t>MULTI-PURPOSE</a:t>
            </a:r>
            <a:r>
              <a:rPr lang="en-US" b="1" baseline="0" dirty="0" smtClean="0">
                <a:effectLst/>
              </a:rPr>
              <a:t> TOOLS, SYSTEMS, DATABASES</a:t>
            </a:r>
          </a:p>
          <a:p>
            <a:r>
              <a:rPr lang="en-US" b="0" dirty="0" smtClean="0"/>
              <a:t>The CCMC is developing multi-purpose tools for research, analysis,</a:t>
            </a:r>
            <a:r>
              <a:rPr lang="en-US" b="0" baseline="0" dirty="0" smtClean="0"/>
              <a:t> M&amp;V, and forecasting</a:t>
            </a:r>
          </a:p>
          <a:p>
            <a:endParaRPr lang="en-US" b="0" baseline="0" dirty="0" smtClean="0"/>
          </a:p>
          <a:p>
            <a:endParaRPr lang="en-US" b="0" baseline="0" dirty="0" smtClean="0"/>
          </a:p>
          <a:p>
            <a:r>
              <a:rPr lang="en-US" b="1" baseline="0" dirty="0" smtClean="0"/>
              <a:t>SPACE WEATHER SERVICES FOR NASA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SWRC is the CCMC’s in-house research-based space weather prototyping team. It was established in 2010 to address NASA’s unique interplanetary space weather needs and to provide custom space weather services to NASA’s internal users. The SWRC monitors the space environment in real-time, test-drives forefront space weather models and forecasting techniques, demonstrates their operational potential to operational agencies, builds and maintains knowledge bases, and provides feedback to developers.  Interactive and agile in-house prototyping is an essential element of the CCMC function to fill the gaps in transitioning models and tools from research to operations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effectLst/>
              <a:latin typeface="Times New Roman"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Times New Roman" charset="0"/>
                <a:ea typeface="ＭＳ Ｐゴシック" pitchFamily="-65" charset="-128"/>
                <a:cs typeface="ＭＳ Ｐゴシック" pitchFamily="-65" charset="-128"/>
              </a:rPr>
              <a:t>HANDS-ON EDUCATION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65" charset="-128"/>
                <a:cs typeface="ＭＳ Ｐゴシック" pitchFamily="-65" charset="-128"/>
              </a:rPr>
              <a:t>The CCMC assets and activities provide unique, multi-faceted, and multi-layered opportunities for hands-on education and knowledge dissemination. Working with students is</a:t>
            </a:r>
            <a:r>
              <a:rPr lang="en-US" sz="1200" kern="1200" baseline="0" dirty="0" smtClean="0">
                <a:solidFill>
                  <a:schemeClr val="tx1"/>
                </a:solidFill>
                <a:effectLst/>
                <a:latin typeface="Times New Roman" charset="0"/>
                <a:ea typeface="ＭＳ Ｐゴシック" pitchFamily="-65" charset="-128"/>
                <a:cs typeface="ＭＳ Ｐゴシック" pitchFamily="-65" charset="-128"/>
              </a:rPr>
              <a:t> a part of CCMC everyday life.</a:t>
            </a:r>
            <a:r>
              <a:rPr lang="en-US" dirty="0" smtClean="0">
                <a:effectLst/>
              </a:rPr>
              <a:t> </a:t>
            </a:r>
            <a:endParaRPr lang="en-US" b="1"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10</a:t>
            </a:fld>
            <a:endParaRPr lang="en-US"/>
          </a:p>
        </p:txBody>
      </p:sp>
    </p:spTree>
    <p:extLst>
      <p:ext uri="{BB962C8B-B14F-4D97-AF65-F5344CB8AC3E}">
        <p14:creationId xmlns:p14="http://schemas.microsoft.com/office/powerpoint/2010/main" val="156741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Times New Roman"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095BE0E6-92A0-0B4D-9A1D-C53DBC515BEA}" type="slidenum">
              <a:rPr lang="en-US" smtClean="0"/>
              <a:pPr>
                <a:defRPr/>
              </a:pPr>
              <a:t>11</a:t>
            </a:fld>
            <a:endParaRPr lang="en-US"/>
          </a:p>
        </p:txBody>
      </p:sp>
    </p:spTree>
    <p:extLst>
      <p:ext uri="{BB962C8B-B14F-4D97-AF65-F5344CB8AC3E}">
        <p14:creationId xmlns:p14="http://schemas.microsoft.com/office/powerpoint/2010/main" val="156741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93668D-E145-7F4C-A481-A381ED7DAA2D}"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165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2140E3B-50D7-9E49-BE7D-875F3CE3581B}"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576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27E6EE-4ED0-0245-B1CE-96989C458F36}"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993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1148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6CDCB42E-053C-8845-A317-E277CCF8010D}"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356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B4B72F1-3409-1544-AAF1-C1FF9A842A5F}"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079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8BE65A3-E054-ED4E-B793-5D86EE0D9173}"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224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E3DC08B-C839-F040-B30E-8CDE17BF379B}"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879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4A11E0D-AC7D-FB41-9F3F-3A9B7B101BD0}" type="slidenum">
              <a:rPr lang="en-US"/>
              <a:pPr>
                <a:defRPr/>
              </a:pPr>
              <a:t>‹#›</a:t>
            </a:fld>
            <a:endParaRPr lang="en-US"/>
          </a:p>
        </p:txBody>
      </p:sp>
      <p:sp>
        <p:nvSpPr>
          <p:cNvPr id="8" name="Rectangle 17"/>
          <p:cNvSpPr>
            <a:spLocks noGrp="1" noChangeArrowheads="1"/>
          </p:cNvSpPr>
          <p:nvPr>
            <p:ph type="dt" sz="half" idx="11"/>
          </p:nvPr>
        </p:nvSpPr>
        <p:spPr>
          <a:ln/>
        </p:spPr>
        <p:txBody>
          <a:bodyPr/>
          <a:lstStyle>
            <a:lvl1pPr>
              <a:defRPr/>
            </a:lvl1pPr>
          </a:lstStyle>
          <a:p>
            <a:pPr>
              <a:defRPr/>
            </a:pPr>
            <a:endParaRPr lang="en-US"/>
          </a:p>
        </p:txBody>
      </p:sp>
      <p:sp>
        <p:nvSpPr>
          <p:cNvPr id="9"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709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6E6366D-6012-1141-9B38-2630F52717E4}" type="slidenum">
              <a:rPr lang="en-US"/>
              <a:pPr>
                <a:defRPr/>
              </a:pPr>
              <a:t>‹#›</a:t>
            </a:fld>
            <a:endParaRPr lang="en-US"/>
          </a:p>
        </p:txBody>
      </p:sp>
      <p:sp>
        <p:nvSpPr>
          <p:cNvPr id="4" name="Rectangle 17"/>
          <p:cNvSpPr>
            <a:spLocks noGrp="1" noChangeArrowheads="1"/>
          </p:cNvSpPr>
          <p:nvPr>
            <p:ph type="dt" sz="half" idx="11"/>
          </p:nvPr>
        </p:nvSpPr>
        <p:spPr>
          <a:ln/>
        </p:spPr>
        <p:txBody>
          <a:bodyPr/>
          <a:lstStyle>
            <a:lvl1pPr>
              <a:defRPr/>
            </a:lvl1pPr>
          </a:lstStyle>
          <a:p>
            <a:pPr>
              <a:defRPr/>
            </a:pPr>
            <a:endParaRPr lang="en-US"/>
          </a:p>
        </p:txBody>
      </p:sp>
      <p:sp>
        <p:nvSpPr>
          <p:cNvPr id="5"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797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24DB390-5B4E-7642-8863-6F1ABBB44208}" type="slidenum">
              <a:rPr lang="en-US"/>
              <a:pPr>
                <a:defRPr/>
              </a:pPr>
              <a:t>‹#›</a:t>
            </a:fld>
            <a:endParaRPr lang="en-US"/>
          </a:p>
        </p:txBody>
      </p:sp>
      <p:sp>
        <p:nvSpPr>
          <p:cNvPr id="3" name="Rectangle 17"/>
          <p:cNvSpPr>
            <a:spLocks noGrp="1" noChangeArrowheads="1"/>
          </p:cNvSpPr>
          <p:nvPr>
            <p:ph type="dt" sz="half" idx="11"/>
          </p:nvPr>
        </p:nvSpPr>
        <p:spPr>
          <a:ln/>
        </p:spPr>
        <p:txBody>
          <a:bodyPr/>
          <a:lstStyle>
            <a:lvl1pPr>
              <a:defRPr/>
            </a:lvl1pPr>
          </a:lstStyle>
          <a:p>
            <a:pPr>
              <a:defRPr/>
            </a:pPr>
            <a:endParaRPr lang="en-US"/>
          </a:p>
        </p:txBody>
      </p:sp>
      <p:sp>
        <p:nvSpPr>
          <p:cNvPr id="4"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49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D74578-834D-9042-B08B-97625E67500F}"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977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EE2D7CB-B2FA-5042-BF0C-B775DDC835F2}"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3379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FA821686-A5CB-984D-801A-E85BCE54C147}" type="slidenum">
              <a:rPr lang="en-US"/>
              <a:pPr>
                <a:defRPr/>
              </a:pPr>
              <a:t>‹#›</a:t>
            </a:fld>
            <a:endParaRPr lang="en-US"/>
          </a:p>
        </p:txBody>
      </p:sp>
      <p:sp>
        <p:nvSpPr>
          <p:cNvPr id="1027" name="Rectangle 9"/>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400"/>
          </a:p>
        </p:txBody>
      </p:sp>
      <p:sp>
        <p:nvSpPr>
          <p:cNvPr id="1028" name="Rectangle 10"/>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sz="1400"/>
          </a:p>
        </p:txBody>
      </p:sp>
      <p:sp>
        <p:nvSpPr>
          <p:cNvPr id="1029" name="Rectangle 15"/>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Rectangle 16"/>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ea typeface="ＭＳ Ｐゴシック" charset="0"/>
                <a:cs typeface="ＭＳ Ｐゴシック" charset="0"/>
              </a:defRPr>
            </a:lvl1pPr>
          </a:lstStyle>
          <a:p>
            <a:pPr>
              <a:defRPr/>
            </a:pPr>
            <a:endParaRPr lang="en-US"/>
          </a:p>
        </p:txBody>
      </p:sp>
      <p:sp>
        <p:nvSpPr>
          <p:cNvPr id="1042" name="Rectangle 1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ea typeface="ＭＳ Ｐゴシック" charset="0"/>
                <a:cs typeface="ＭＳ Ｐゴシック" charset="0"/>
              </a:defRPr>
            </a:lvl1pPr>
          </a:lstStyle>
          <a:p>
            <a:pPr>
              <a:defRPr/>
            </a:pPr>
            <a:endParaRPr lang="en-US"/>
          </a:p>
        </p:txBody>
      </p:sp>
      <p:sp>
        <p:nvSpPr>
          <p:cNvPr id="1033" name="Rectangle 19"/>
          <p:cNvSpPr>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endParaRPr lang="en-US" sz="1400"/>
          </a:p>
        </p:txBody>
      </p:sp>
      <p:sp>
        <p:nvSpPr>
          <p:cNvPr id="1034" name="Line 21"/>
          <p:cNvSpPr>
            <a:spLocks noChangeShapeType="1"/>
          </p:cNvSpPr>
          <p:nvPr userDrawn="1"/>
        </p:nvSpPr>
        <p:spPr bwMode="auto">
          <a:xfrm>
            <a:off x="381000" y="1143000"/>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5" name="Picture 22" descr="CCMC-logo-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0"/>
            <a:ext cx="12954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5"/>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772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32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32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32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jpeg"/><Relationship Id="rId13" Type="http://schemas.openxmlformats.org/officeDocument/2006/relationships/image" Target="../media/image32.tiff"/><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tiff"/><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tiff"/><Relationship Id="rId10" Type="http://schemas.openxmlformats.org/officeDocument/2006/relationships/image" Target="../media/image29.tiff"/></Relationships>
</file>

<file path=ppt/slides/_rels/slide11.xml.rels><?xml version="1.0" encoding="UTF-8" standalone="yes"?>
<Relationships xmlns="http://schemas.openxmlformats.org/package/2006/relationships"><Relationship Id="rId3" Type="http://schemas.openxmlformats.org/officeDocument/2006/relationships/image" Target="../media/image43.tiff"/><Relationship Id="rId4" Type="http://schemas.openxmlformats.org/officeDocument/2006/relationships/image" Target="../media/image44.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tiff"/></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46.tiff"/><Relationship Id="rId5" Type="http://schemas.openxmlformats.org/officeDocument/2006/relationships/image" Target="../media/image47.tiff"/><Relationship Id="rId6" Type="http://schemas.openxmlformats.org/officeDocument/2006/relationships/image" Target="../media/image48.tiff"/><Relationship Id="rId7" Type="http://schemas.openxmlformats.org/officeDocument/2006/relationships/image" Target="../media/image49.tiff"/><Relationship Id="rId8" Type="http://schemas.openxmlformats.org/officeDocument/2006/relationships/image" Target="../media/image50.tiff"/><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file://localhost/%13NASA%20Logo%20small.gif%20%20%20%20%20%20%20%20%20%20%20%20%20%20%20%20%20%20%20%20%20%20%20%20%20%20%20%20%20%20%20%20%20%20%20%20%20%20%20%20%20%20%20%2000003952%11STAAC%20Graphics%20MP%20%20%20%20%20%20%20%20%20%20%20%20%20%20ABA78158" TargetMode="Externa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jpeg"/><Relationship Id="rId13" Type="http://schemas.openxmlformats.org/officeDocument/2006/relationships/image" Target="../media/image32.tiff"/><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tiff"/><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tiff"/><Relationship Id="rId10" Type="http://schemas.openxmlformats.org/officeDocument/2006/relationships/image" Target="../media/image29.tiff"/></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jpeg"/><Relationship Id="rId13" Type="http://schemas.openxmlformats.org/officeDocument/2006/relationships/image" Target="../media/image32.tiff"/><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tiff"/><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tiff"/><Relationship Id="rId10" Type="http://schemas.openxmlformats.org/officeDocument/2006/relationships/image" Target="../media/image29.tif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5.tiff"/><Relationship Id="rId5" Type="http://schemas.openxmlformats.org/officeDocument/2006/relationships/image" Target="../media/image39.tiff"/><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24.tiff"/><Relationship Id="rId9" Type="http://schemas.openxmlformats.org/officeDocument/2006/relationships/image" Target="../media/image42.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12"/>
          <p:cNvSpPr txBox="1">
            <a:spLocks noChangeArrowheads="1"/>
          </p:cNvSpPr>
          <p:nvPr/>
        </p:nvSpPr>
        <p:spPr bwMode="auto">
          <a:xfrm>
            <a:off x="3429000" y="1447800"/>
            <a:ext cx="533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ts val="0"/>
              </a:spcBef>
              <a:spcAft>
                <a:spcPts val="400"/>
              </a:spcAft>
            </a:pPr>
            <a:r>
              <a:rPr lang="en-US" sz="3200" dirty="0">
                <a:latin typeface="Helvetica"/>
                <a:cs typeface="Helvetica"/>
              </a:rPr>
              <a:t>Accelerating </a:t>
            </a:r>
            <a:r>
              <a:rPr lang="en-US" sz="3200" dirty="0" smtClean="0">
                <a:latin typeface="Helvetica"/>
                <a:cs typeface="Helvetica"/>
              </a:rPr>
              <a:t>Implementation </a:t>
            </a:r>
            <a:r>
              <a:rPr lang="en-US" sz="3200" dirty="0">
                <a:latin typeface="Helvetica"/>
                <a:cs typeface="Helvetica"/>
              </a:rPr>
              <a:t>of </a:t>
            </a:r>
            <a:r>
              <a:rPr lang="en-US" sz="3200" dirty="0" smtClean="0">
                <a:latin typeface="Helvetica"/>
                <a:cs typeface="Helvetica"/>
              </a:rPr>
              <a:t>Advanced </a:t>
            </a:r>
            <a:r>
              <a:rPr lang="en-US" sz="3200" dirty="0">
                <a:latin typeface="Helvetica"/>
                <a:cs typeface="Helvetica"/>
              </a:rPr>
              <a:t>S</a:t>
            </a:r>
            <a:r>
              <a:rPr lang="en-US" sz="3200" dirty="0" smtClean="0">
                <a:latin typeface="Helvetica"/>
                <a:cs typeface="Helvetica"/>
              </a:rPr>
              <a:t>pace </a:t>
            </a:r>
            <a:r>
              <a:rPr lang="en-US" sz="3200" dirty="0">
                <a:latin typeface="Helvetica"/>
                <a:cs typeface="Helvetica"/>
              </a:rPr>
              <a:t>W</a:t>
            </a:r>
            <a:r>
              <a:rPr lang="en-US" sz="3200" dirty="0" smtClean="0">
                <a:latin typeface="Helvetica"/>
                <a:cs typeface="Helvetica"/>
              </a:rPr>
              <a:t>eather </a:t>
            </a:r>
            <a:r>
              <a:rPr lang="en-US" sz="3200" dirty="0">
                <a:latin typeface="Helvetica"/>
                <a:cs typeface="Helvetica"/>
              </a:rPr>
              <a:t>M</a:t>
            </a:r>
            <a:r>
              <a:rPr lang="en-US" sz="3200" dirty="0" smtClean="0">
                <a:latin typeface="Helvetica"/>
                <a:cs typeface="Helvetica"/>
              </a:rPr>
              <a:t>odels </a:t>
            </a:r>
            <a:r>
              <a:rPr lang="en-US" sz="3200" dirty="0">
                <a:latin typeface="Helvetica"/>
                <a:cs typeface="Helvetica"/>
              </a:rPr>
              <a:t>and </a:t>
            </a:r>
            <a:r>
              <a:rPr lang="en-US" sz="3200" dirty="0" smtClean="0">
                <a:latin typeface="Helvetica"/>
                <a:cs typeface="Helvetica"/>
              </a:rPr>
              <a:t>Forecasting </a:t>
            </a:r>
            <a:r>
              <a:rPr lang="en-US" sz="3200" dirty="0">
                <a:latin typeface="Helvetica"/>
                <a:cs typeface="Helvetica"/>
              </a:rPr>
              <a:t>S</a:t>
            </a:r>
            <a:r>
              <a:rPr lang="en-US" sz="3200" dirty="0" smtClean="0">
                <a:latin typeface="Helvetica"/>
                <a:cs typeface="Helvetica"/>
              </a:rPr>
              <a:t>ystems </a:t>
            </a:r>
            <a:r>
              <a:rPr lang="en-US" sz="3200" dirty="0">
                <a:latin typeface="Helvetica"/>
                <a:cs typeface="Helvetica"/>
              </a:rPr>
              <a:t>in </a:t>
            </a:r>
            <a:r>
              <a:rPr lang="en-US" sz="3200" dirty="0" smtClean="0">
                <a:latin typeface="Helvetica"/>
                <a:cs typeface="Helvetica"/>
              </a:rPr>
              <a:t>Operations</a:t>
            </a:r>
            <a:r>
              <a:rPr lang="en-US" sz="3200" dirty="0">
                <a:latin typeface="Helvetica"/>
                <a:cs typeface="Helvetica"/>
              </a:rPr>
              <a:t>. </a:t>
            </a:r>
          </a:p>
        </p:txBody>
      </p:sp>
      <p:sp>
        <p:nvSpPr>
          <p:cNvPr id="52" name="Rounded Rectangle 4"/>
          <p:cNvSpPr/>
          <p:nvPr/>
        </p:nvSpPr>
        <p:spPr bwMode="auto">
          <a:xfrm>
            <a:off x="76200" y="6172200"/>
            <a:ext cx="8991600" cy="609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lnSpc>
                <a:spcPct val="90000"/>
              </a:lnSpc>
              <a:spcAft>
                <a:spcPct val="35000"/>
              </a:spcAft>
              <a:defRPr/>
            </a:pPr>
            <a:r>
              <a:rPr lang="en-US" sz="2000" b="1" dirty="0" smtClean="0">
                <a:solidFill>
                  <a:schemeClr val="tx1"/>
                </a:solidFill>
                <a:latin typeface="Century Gothic"/>
                <a:ea typeface="Wingdings"/>
                <a:cs typeface="Century Gothic"/>
                <a:sym typeface="Wingdings"/>
              </a:rPr>
              <a:t> </a:t>
            </a:r>
            <a:r>
              <a:rPr lang="en-US" sz="1800" b="1" dirty="0">
                <a:solidFill>
                  <a:srgbClr val="FF6600"/>
                </a:solidFill>
                <a:latin typeface="Helvetica"/>
                <a:cs typeface="Helvetica"/>
              </a:rPr>
              <a:t>MODELS</a:t>
            </a:r>
            <a:r>
              <a:rPr lang="en-US" sz="1800" b="1" dirty="0">
                <a:solidFill>
                  <a:schemeClr val="tx1"/>
                </a:solidFill>
                <a:latin typeface="Helvetica"/>
                <a:cs typeface="Helvetica"/>
              </a:rPr>
              <a:t> </a:t>
            </a:r>
            <a:r>
              <a:rPr lang="en-US" sz="1800" b="1" dirty="0">
                <a:solidFill>
                  <a:schemeClr val="tx1"/>
                </a:solidFill>
                <a:latin typeface="Helvetica"/>
                <a:ea typeface="Wingdings"/>
                <a:cs typeface="Helvetica"/>
                <a:sym typeface="Wingdings"/>
              </a:rPr>
              <a:t> </a:t>
            </a:r>
            <a:r>
              <a:rPr lang="en-US" sz="1800" b="1" dirty="0">
                <a:solidFill>
                  <a:schemeClr val="tx1"/>
                </a:solidFill>
                <a:latin typeface="Helvetica"/>
                <a:cs typeface="Helvetica"/>
              </a:rPr>
              <a:t>DATA </a:t>
            </a:r>
            <a:r>
              <a:rPr lang="en-US" sz="1800" b="1" dirty="0">
                <a:solidFill>
                  <a:schemeClr val="tx1"/>
                </a:solidFill>
                <a:latin typeface="Helvetica"/>
                <a:ea typeface="Wingdings"/>
                <a:cs typeface="Helvetica"/>
                <a:sym typeface="Wingdings"/>
              </a:rPr>
              <a:t> </a:t>
            </a:r>
            <a:r>
              <a:rPr lang="en-US" sz="1800" b="1" dirty="0">
                <a:solidFill>
                  <a:srgbClr val="FF6600"/>
                </a:solidFill>
                <a:latin typeface="Helvetica"/>
                <a:cs typeface="Helvetica"/>
              </a:rPr>
              <a:t>TOOLS</a:t>
            </a:r>
            <a:r>
              <a:rPr lang="en-US" sz="1800" b="1" dirty="0">
                <a:solidFill>
                  <a:schemeClr val="tx1"/>
                </a:solidFill>
                <a:latin typeface="Helvetica"/>
                <a:cs typeface="Helvetica"/>
              </a:rPr>
              <a:t> </a:t>
            </a:r>
            <a:r>
              <a:rPr lang="en-US" sz="1800" b="1" dirty="0">
                <a:solidFill>
                  <a:schemeClr val="tx1"/>
                </a:solidFill>
                <a:latin typeface="Helvetica"/>
                <a:ea typeface="Wingdings"/>
                <a:cs typeface="Helvetica"/>
                <a:sym typeface="Wingdings"/>
              </a:rPr>
              <a:t> </a:t>
            </a:r>
            <a:r>
              <a:rPr lang="en-US" sz="1800" b="1" dirty="0">
                <a:solidFill>
                  <a:srgbClr val="000000"/>
                </a:solidFill>
                <a:latin typeface="Helvetica"/>
                <a:cs typeface="Helvetica"/>
              </a:rPr>
              <a:t>SYSTEMS</a:t>
            </a:r>
            <a:r>
              <a:rPr lang="en-US" sz="1800" b="1" dirty="0">
                <a:solidFill>
                  <a:schemeClr val="tx1"/>
                </a:solidFill>
                <a:latin typeface="Helvetica"/>
                <a:cs typeface="Helvetica"/>
              </a:rPr>
              <a:t> </a:t>
            </a:r>
            <a:r>
              <a:rPr lang="en-US" sz="1800" b="1" dirty="0">
                <a:solidFill>
                  <a:schemeClr val="tx1"/>
                </a:solidFill>
                <a:latin typeface="Helvetica"/>
                <a:ea typeface="Wingdings"/>
                <a:cs typeface="Helvetica"/>
                <a:sym typeface="Wingdings"/>
              </a:rPr>
              <a:t> </a:t>
            </a:r>
            <a:r>
              <a:rPr lang="en-US" sz="1800" b="1" dirty="0">
                <a:solidFill>
                  <a:srgbClr val="FF6600"/>
                </a:solidFill>
                <a:latin typeface="Helvetica"/>
                <a:cs typeface="Helvetica"/>
              </a:rPr>
              <a:t>SERVICES </a:t>
            </a:r>
            <a:r>
              <a:rPr lang="en-US" sz="1800" b="1" dirty="0" smtClean="0">
                <a:solidFill>
                  <a:schemeClr val="tx1"/>
                </a:solidFill>
                <a:latin typeface="Helvetica"/>
                <a:ea typeface="Wingdings"/>
                <a:cs typeface="Helvetica"/>
                <a:sym typeface="Wingdings"/>
              </a:rPr>
              <a:t> </a:t>
            </a:r>
            <a:r>
              <a:rPr lang="en-US" sz="1800" b="1" dirty="0" smtClean="0">
                <a:solidFill>
                  <a:schemeClr val="tx1">
                    <a:lumMod val="95000"/>
                    <a:lumOff val="5000"/>
                  </a:schemeClr>
                </a:solidFill>
                <a:latin typeface="Helvetica"/>
                <a:ea typeface="Wingdings"/>
                <a:cs typeface="Helvetica"/>
                <a:sym typeface="Wingdings"/>
              </a:rPr>
              <a:t>DATABASES</a:t>
            </a:r>
            <a:endParaRPr lang="en-US" sz="1800" b="1" dirty="0">
              <a:solidFill>
                <a:srgbClr val="FF6600"/>
              </a:solidFill>
              <a:latin typeface="Helvetica"/>
              <a:ea typeface="Wingdings"/>
              <a:cs typeface="Helvetica"/>
              <a:sym typeface="Wingdings"/>
            </a:endParaRPr>
          </a:p>
        </p:txBody>
      </p:sp>
      <p:pic>
        <p:nvPicPr>
          <p:cNvPr id="13" name="Picture 28" descr="CCMC-log-words-righ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25580"/>
            <a:ext cx="2667000" cy="17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
          <p:cNvGrpSpPr>
            <a:grpSpLocks/>
          </p:cNvGrpSpPr>
          <p:nvPr/>
        </p:nvGrpSpPr>
        <p:grpSpPr bwMode="auto">
          <a:xfrm>
            <a:off x="452438" y="228600"/>
            <a:ext cx="8237537" cy="685800"/>
            <a:chOff x="288" y="3600"/>
            <a:chExt cx="5189" cy="432"/>
          </a:xfrm>
        </p:grpSpPr>
        <p:pic>
          <p:nvPicPr>
            <p:cNvPr id="15" name="Picture 3" descr="logobanner"/>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88" y="3600"/>
              <a:ext cx="43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logobanner"/>
            <p:cNvPicPr>
              <a:picLocks noChangeAspect="1" noChangeArrowheads="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912" y="3600"/>
              <a:ext cx="43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logobanner"/>
            <p:cNvPicPr>
              <a:picLocks noChangeAspect="1" noChangeArrowheads="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632" y="3600"/>
              <a:ext cx="43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logobanner"/>
            <p:cNvPicPr>
              <a:picLocks noChangeAspect="1" noChangeArrowheads="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744" y="3600"/>
              <a:ext cx="43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logobanner"/>
            <p:cNvPicPr>
              <a:picLocks noChangeAspect="1" noChangeArrowheads="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304" y="360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logobanner"/>
            <p:cNvPicPr>
              <a:picLocks noChangeAspect="1" noChangeArrowheads="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416" y="3600"/>
              <a:ext cx="432"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logobanner"/>
            <p:cNvPicPr>
              <a:picLocks noChangeAspect="1" noChangeArrowheads="1"/>
            </p:cNvPicPr>
            <p:nvPr/>
          </p:nvPicPr>
          <p:blipFill>
            <a:blip r:embed="rId10">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024" y="3600"/>
              <a:ext cx="5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gobanner"/>
            <p:cNvPicPr>
              <a:picLocks noChangeAspect="1" noChangeArrowheads="1"/>
            </p:cNvPicPr>
            <p:nvPr/>
          </p:nvPicPr>
          <p:blipFill>
            <a:blip r:embed="rId11">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040" y="3600"/>
              <a:ext cx="43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838200" y="4239161"/>
            <a:ext cx="7391400" cy="1323439"/>
          </a:xfrm>
          <a:prstGeom prst="rect">
            <a:avLst/>
          </a:prstGeom>
          <a:noFill/>
        </p:spPr>
        <p:txBody>
          <a:bodyPr wrap="square" rtlCol="0">
            <a:spAutoFit/>
          </a:bodyPr>
          <a:lstStyle/>
          <a:p>
            <a:r>
              <a:rPr lang="en-US" sz="2000" b="1" i="1" u="sng" dirty="0" smtClean="0">
                <a:latin typeface="Helvetica"/>
                <a:cs typeface="Helvetica"/>
              </a:rPr>
              <a:t>M. Kuznetsova</a:t>
            </a:r>
            <a:r>
              <a:rPr lang="en-US" sz="2000" i="1" dirty="0" smtClean="0">
                <a:latin typeface="Helvetica"/>
                <a:cs typeface="Helvetica"/>
              </a:rPr>
              <a:t>, M. Maddox, S. </a:t>
            </a:r>
            <a:r>
              <a:rPr lang="en-US" sz="2000" i="1" dirty="0" err="1" smtClean="0">
                <a:latin typeface="Helvetica"/>
                <a:cs typeface="Helvetica"/>
              </a:rPr>
              <a:t>Bakshi</a:t>
            </a:r>
            <a:r>
              <a:rPr lang="en-US" sz="2000" i="1" dirty="0" smtClean="0">
                <a:latin typeface="Helvetica"/>
                <a:cs typeface="Helvetica"/>
              </a:rPr>
              <a:t>, J. </a:t>
            </a:r>
            <a:r>
              <a:rPr lang="en-US" sz="2000" i="1" dirty="0" err="1">
                <a:latin typeface="Helvetica"/>
                <a:cs typeface="Helvetica"/>
              </a:rPr>
              <a:t>Boblitt</a:t>
            </a:r>
            <a:r>
              <a:rPr lang="en-US" sz="2000" i="1" dirty="0">
                <a:latin typeface="Helvetica"/>
                <a:cs typeface="Helvetica"/>
              </a:rPr>
              <a:t>, A. </a:t>
            </a:r>
            <a:r>
              <a:rPr lang="en-US" sz="2000" i="1" dirty="0" err="1">
                <a:latin typeface="Helvetica"/>
                <a:cs typeface="Helvetica"/>
              </a:rPr>
              <a:t>Chulaki</a:t>
            </a:r>
            <a:r>
              <a:rPr lang="en-US" sz="2000" i="1" dirty="0">
                <a:latin typeface="Helvetica"/>
                <a:cs typeface="Helvetica"/>
              </a:rPr>
              <a:t>, </a:t>
            </a:r>
            <a:r>
              <a:rPr lang="en-US" sz="2000" i="1" dirty="0" smtClean="0">
                <a:latin typeface="Helvetica"/>
                <a:cs typeface="Helvetica"/>
              </a:rPr>
              <a:t>                 A</a:t>
            </a:r>
            <a:r>
              <a:rPr lang="en-US" sz="2000" i="1" dirty="0">
                <a:latin typeface="Helvetica"/>
                <a:cs typeface="Helvetica"/>
              </a:rPr>
              <a:t>. </a:t>
            </a:r>
            <a:r>
              <a:rPr lang="en-US" sz="2000" i="1" dirty="0" err="1">
                <a:latin typeface="Helvetica"/>
                <a:cs typeface="Helvetica"/>
              </a:rPr>
              <a:t>Glocer</a:t>
            </a:r>
            <a:r>
              <a:rPr lang="en-US" sz="2000" i="1" dirty="0" smtClean="0">
                <a:latin typeface="Helvetica"/>
                <a:cs typeface="Helvetica"/>
              </a:rPr>
              <a:t>, P. </a:t>
            </a:r>
            <a:r>
              <a:rPr lang="en-US" sz="2000" i="1" dirty="0" err="1" smtClean="0">
                <a:latin typeface="Helvetica"/>
                <a:cs typeface="Helvetica"/>
              </a:rPr>
              <a:t>Macneice</a:t>
            </a:r>
            <a:r>
              <a:rPr lang="en-US" sz="2000" i="1" dirty="0" smtClean="0">
                <a:latin typeface="Helvetica"/>
                <a:cs typeface="Helvetica"/>
              </a:rPr>
              <a:t>,  M. L</a:t>
            </a:r>
            <a:r>
              <a:rPr lang="en-US" sz="2000" i="1" dirty="0">
                <a:latin typeface="Helvetica"/>
                <a:cs typeface="Helvetica"/>
              </a:rPr>
              <a:t>. </a:t>
            </a:r>
            <a:r>
              <a:rPr lang="en-US" sz="2000" i="1" dirty="0" smtClean="0">
                <a:latin typeface="Helvetica"/>
                <a:cs typeface="Helvetica"/>
              </a:rPr>
              <a:t>Mays, </a:t>
            </a:r>
            <a:r>
              <a:rPr lang="en-US" sz="2000" i="1" dirty="0">
                <a:latin typeface="Helvetica"/>
                <a:cs typeface="Helvetica"/>
              </a:rPr>
              <a:t>A-M. </a:t>
            </a:r>
            <a:r>
              <a:rPr lang="en-US" sz="2000" i="1" dirty="0" smtClean="0">
                <a:latin typeface="Helvetica"/>
                <a:cs typeface="Helvetica"/>
              </a:rPr>
              <a:t>Mendoza, R</a:t>
            </a:r>
            <a:r>
              <a:rPr lang="en-US" sz="2000" i="1" dirty="0">
                <a:latin typeface="Helvetica"/>
                <a:cs typeface="Helvetica"/>
              </a:rPr>
              <a:t>. </a:t>
            </a:r>
            <a:r>
              <a:rPr lang="en-US" sz="2000" i="1" dirty="0" err="1" smtClean="0">
                <a:latin typeface="Helvetica"/>
                <a:cs typeface="Helvetica"/>
              </a:rPr>
              <a:t>Mullinix</a:t>
            </a:r>
            <a:r>
              <a:rPr lang="en-US" sz="2000" i="1" dirty="0" smtClean="0">
                <a:latin typeface="Helvetica"/>
                <a:cs typeface="Helvetica"/>
              </a:rPr>
              <a:t>,  K. Patel,  A. Pembroke</a:t>
            </a:r>
            <a:r>
              <a:rPr lang="en-US" sz="2000" i="1" dirty="0">
                <a:latin typeface="Helvetica"/>
                <a:cs typeface="Helvetica"/>
              </a:rPr>
              <a:t>, A. </a:t>
            </a:r>
            <a:r>
              <a:rPr lang="en-US" sz="2000" i="1" dirty="0" err="1" smtClean="0">
                <a:latin typeface="Helvetica"/>
                <a:cs typeface="Helvetica"/>
              </a:rPr>
              <a:t>Pulkkinen</a:t>
            </a:r>
            <a:r>
              <a:rPr lang="en-US" sz="2000" i="1" dirty="0">
                <a:latin typeface="Helvetica"/>
                <a:cs typeface="Helvetica"/>
              </a:rPr>
              <a:t>, </a:t>
            </a:r>
            <a:r>
              <a:rPr lang="en-US" sz="2000" i="1" dirty="0" smtClean="0">
                <a:latin typeface="Helvetica"/>
                <a:cs typeface="Helvetica"/>
              </a:rPr>
              <a:t>L</a:t>
            </a:r>
            <a:r>
              <a:rPr lang="en-US" sz="2000" i="1" dirty="0">
                <a:latin typeface="Helvetica"/>
                <a:cs typeface="Helvetica"/>
              </a:rPr>
              <a:t>. </a:t>
            </a:r>
            <a:r>
              <a:rPr lang="en-US" sz="2000" i="1" dirty="0" err="1">
                <a:latin typeface="Helvetica"/>
                <a:cs typeface="Helvetica"/>
              </a:rPr>
              <a:t>Rastaetter</a:t>
            </a:r>
            <a:r>
              <a:rPr lang="en-US" sz="2000" i="1" dirty="0" smtClean="0">
                <a:latin typeface="Helvetica"/>
                <a:cs typeface="Helvetica"/>
              </a:rPr>
              <a:t>, S</a:t>
            </a:r>
            <a:r>
              <a:rPr lang="en-US" sz="2000" i="1" dirty="0">
                <a:latin typeface="Helvetica"/>
                <a:cs typeface="Helvetica"/>
              </a:rPr>
              <a:t>. Shim,  </a:t>
            </a:r>
            <a:r>
              <a:rPr lang="en-US" sz="2000" i="1" dirty="0" smtClean="0">
                <a:latin typeface="Helvetica"/>
                <a:cs typeface="Helvetica"/>
              </a:rPr>
              <a:t> A</a:t>
            </a:r>
            <a:r>
              <a:rPr lang="en-US" sz="2000" i="1" dirty="0">
                <a:latin typeface="Helvetica"/>
                <a:cs typeface="Helvetica"/>
              </a:rPr>
              <a:t>. </a:t>
            </a:r>
            <a:r>
              <a:rPr lang="en-US" sz="2000" i="1" dirty="0" err="1">
                <a:latin typeface="Helvetica"/>
                <a:cs typeface="Helvetica"/>
              </a:rPr>
              <a:t>Taktakishvili</a:t>
            </a:r>
            <a:r>
              <a:rPr lang="en-US" sz="2000" i="1" dirty="0" smtClean="0">
                <a:latin typeface="Helvetica"/>
                <a:cs typeface="Helvetica"/>
              </a:rPr>
              <a:t>,</a:t>
            </a:r>
            <a:r>
              <a:rPr lang="en-US" sz="2000" i="1" dirty="0">
                <a:latin typeface="Helvetica"/>
                <a:cs typeface="Helvetica"/>
              </a:rPr>
              <a:t> </a:t>
            </a:r>
            <a:r>
              <a:rPr lang="en-US" sz="2000" i="1" dirty="0" smtClean="0">
                <a:latin typeface="Helvetica"/>
                <a:cs typeface="Helvetica"/>
              </a:rPr>
              <a:t>C. </a:t>
            </a:r>
            <a:r>
              <a:rPr lang="en-US" sz="2000" i="1" dirty="0" err="1" smtClean="0">
                <a:latin typeface="Helvetica"/>
                <a:cs typeface="Helvetica"/>
              </a:rPr>
              <a:t>Wiegand</a:t>
            </a:r>
            <a:r>
              <a:rPr lang="en-US" sz="2000" i="1" dirty="0" smtClean="0">
                <a:latin typeface="Helvetica"/>
                <a:cs typeface="Helvetica"/>
              </a:rPr>
              <a:t>,  </a:t>
            </a:r>
            <a:r>
              <a:rPr lang="en-US" sz="2000" i="1" dirty="0">
                <a:latin typeface="Helvetica"/>
                <a:cs typeface="Helvetica"/>
              </a:rPr>
              <a:t>Y. </a:t>
            </a:r>
            <a:r>
              <a:rPr lang="en-US" sz="2000" i="1" dirty="0" err="1" smtClean="0">
                <a:latin typeface="Helvetica"/>
                <a:cs typeface="Helvetica"/>
              </a:rPr>
              <a:t>Zheng</a:t>
            </a:r>
            <a:r>
              <a:rPr lang="en-US" sz="2000" i="1" dirty="0">
                <a:latin typeface="Helvetica"/>
                <a:cs typeface="Helvetica"/>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1400"/>
            <a:ext cx="9144000" cy="48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bwMode="auto">
          <a:xfrm>
            <a:off x="1752600" y="152400"/>
            <a:ext cx="5715000" cy="7620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Helvetica Neue"/>
                <a:cs typeface="Helvetica Neue"/>
              </a:rPr>
              <a:t>CCMC Assets &amp; Services</a:t>
            </a:r>
          </a:p>
          <a:p>
            <a:pPr algn="ctr">
              <a:lnSpc>
                <a:spcPct val="90000"/>
              </a:lnSpc>
              <a:defRPr/>
            </a:pPr>
            <a:r>
              <a:rPr lang="en-US" dirty="0" smtClean="0">
                <a:solidFill>
                  <a:srgbClr val="0F75BC"/>
                </a:solidFill>
                <a:latin typeface="Helvetica Neue"/>
                <a:cs typeface="Helvetica Neue"/>
              </a:rPr>
              <a:t>(elements of R2O transition)  </a:t>
            </a:r>
            <a:endParaRPr lang="en-US" i="1" dirty="0" smtClean="0">
              <a:solidFill>
                <a:srgbClr val="FF0000"/>
              </a:solidFill>
              <a:latin typeface="Helvetica Neue"/>
              <a:cs typeface="Helvetica Neue"/>
            </a:endParaRPr>
          </a:p>
        </p:txBody>
      </p:sp>
      <p:grpSp>
        <p:nvGrpSpPr>
          <p:cNvPr id="4" name="Group 3"/>
          <p:cNvGrpSpPr/>
          <p:nvPr/>
        </p:nvGrpSpPr>
        <p:grpSpPr>
          <a:xfrm>
            <a:off x="152400" y="1067615"/>
            <a:ext cx="2743200" cy="2737104"/>
            <a:chOff x="76200" y="1066800"/>
            <a:chExt cx="2743200" cy="2737104"/>
          </a:xfrm>
        </p:grpSpPr>
        <p:sp>
          <p:nvSpPr>
            <p:cNvPr id="5" name="Rectangle 4">
              <a:hlinkClick r:id="" action="ppaction://noaction"/>
            </p:cNvPr>
            <p:cNvSpPr/>
            <p:nvPr/>
          </p:nvSpPr>
          <p:spPr>
            <a:xfrm>
              <a:off x="76200" y="1066800"/>
              <a:ext cx="2743200" cy="2737104"/>
            </a:xfrm>
            <a:prstGeom prst="rect">
              <a:avLst/>
            </a:prstGeom>
            <a:solidFill>
              <a:srgbClr val="FFFFFF"/>
            </a:solid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2400" y="1066800"/>
              <a:ext cx="2514600" cy="523220"/>
            </a:xfrm>
            <a:prstGeom prst="rect">
              <a:avLst/>
            </a:prstGeom>
            <a:noFill/>
          </p:spPr>
          <p:txBody>
            <a:bodyPr wrap="square" rtlCol="0">
              <a:spAutoFit/>
            </a:bodyPr>
            <a:lstStyle/>
            <a:p>
              <a:pPr algn="ctr"/>
              <a:r>
                <a:rPr lang="en-US" sz="2800" b="1" dirty="0" smtClean="0">
                  <a:latin typeface="Helvetica"/>
                  <a:cs typeface="Helvetica"/>
                </a:rPr>
                <a:t>Models</a:t>
              </a:r>
            </a:p>
          </p:txBody>
        </p:sp>
        <p:pic>
          <p:nvPicPr>
            <p:cNvPr id="7" name="Picture 6" descr="Model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42" y="1600200"/>
              <a:ext cx="2455058" cy="1811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3388669"/>
              <a:ext cx="2438400" cy="307777"/>
            </a:xfrm>
            <a:prstGeom prst="rect">
              <a:avLst/>
            </a:prstGeom>
          </p:spPr>
          <p:txBody>
            <a:bodyPr wrap="square" anchor="ctr">
              <a:spAutoFit/>
            </a:bodyPr>
            <a:lstStyle/>
            <a:p>
              <a:pPr algn="ctr"/>
              <a:r>
                <a:rPr lang="en-US" sz="1400" dirty="0" smtClean="0">
                  <a:solidFill>
                    <a:srgbClr val="404040"/>
                  </a:solidFill>
                  <a:latin typeface="Helvetica"/>
                  <a:cs typeface="Helvetica"/>
                </a:rPr>
                <a:t>(expanding collection: &gt; 60)</a:t>
              </a:r>
              <a:endParaRPr lang="en-US" sz="1400" dirty="0">
                <a:solidFill>
                  <a:srgbClr val="404040"/>
                </a:solidFill>
                <a:latin typeface="Helvetica"/>
                <a:cs typeface="Helvetica"/>
              </a:endParaRPr>
            </a:p>
          </p:txBody>
        </p:sp>
      </p:grpSp>
      <p:pic>
        <p:nvPicPr>
          <p:cNvPr id="9" name="Picture 8" descr="DONKI.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577" y="5318760"/>
            <a:ext cx="730623" cy="702676"/>
          </a:xfrm>
          <a:prstGeom prst="rect">
            <a:avLst/>
          </a:prstGeom>
        </p:spPr>
      </p:pic>
      <p:pic>
        <p:nvPicPr>
          <p:cNvPr id="10" name="Picture 9" descr="StereoCAT_log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5318760"/>
            <a:ext cx="806824" cy="694322"/>
          </a:xfrm>
          <a:prstGeom prst="rect">
            <a:avLst/>
          </a:prstGeom>
        </p:spPr>
      </p:pic>
      <p:pic>
        <p:nvPicPr>
          <p:cNvPr id="11" name="Picture 11" descr="iswa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hlinkClick r:id="" action="ppaction://noaction"/>
          </p:cNvPr>
          <p:cNvSpPr/>
          <p:nvPr/>
        </p:nvSpPr>
        <p:spPr>
          <a:xfrm>
            <a:off x="1524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143250" y="1067615"/>
            <a:ext cx="2743200" cy="2737104"/>
            <a:chOff x="3098800" y="1072896"/>
            <a:chExt cx="2743200" cy="2737104"/>
          </a:xfrm>
        </p:grpSpPr>
        <p:pic>
          <p:nvPicPr>
            <p:cNvPr id="14" name="Picture 13"/>
            <p:cNvPicPr>
              <a:picLocks noChangeAspect="1"/>
            </p:cNvPicPr>
            <p:nvPr/>
          </p:nvPicPr>
          <p:blipFill>
            <a:blip r:embed="rId7"/>
            <a:stretch>
              <a:fillRect/>
            </a:stretch>
          </p:blipFill>
          <p:spPr>
            <a:xfrm>
              <a:off x="3362361" y="2133600"/>
              <a:ext cx="2352639" cy="1601927"/>
            </a:xfrm>
            <a:prstGeom prst="rect">
              <a:avLst/>
            </a:prstGeom>
          </p:spPr>
        </p:pic>
        <p:sp>
          <p:nvSpPr>
            <p:cNvPr id="15" name="TextBox 14"/>
            <p:cNvSpPr txBox="1"/>
            <p:nvPr/>
          </p:nvSpPr>
          <p:spPr>
            <a:xfrm>
              <a:off x="3545820" y="1088648"/>
              <a:ext cx="2016780" cy="892552"/>
            </a:xfrm>
            <a:prstGeom prst="rect">
              <a:avLst/>
            </a:prstGeom>
            <a:noFill/>
          </p:spPr>
          <p:txBody>
            <a:bodyPr wrap="square" rtlCol="0">
              <a:spAutoFit/>
            </a:bodyPr>
            <a:lstStyle/>
            <a:p>
              <a:pPr algn="ctr"/>
              <a:r>
                <a:rPr lang="en-US" sz="2800" b="1" dirty="0" smtClean="0">
                  <a:latin typeface="Helvetica"/>
                  <a:cs typeface="Helvetica"/>
                </a:rPr>
                <a:t>Simulation</a:t>
              </a:r>
              <a:r>
                <a:rPr lang="en-US" dirty="0" smtClean="0">
                  <a:latin typeface="Helvetica"/>
                  <a:cs typeface="Helvetica"/>
                </a:rPr>
                <a:t> </a:t>
              </a:r>
            </a:p>
            <a:p>
              <a:pPr algn="ctr"/>
              <a:r>
                <a:rPr lang="en-US" dirty="0" smtClean="0">
                  <a:latin typeface="Helvetica"/>
                  <a:cs typeface="Helvetica"/>
                </a:rPr>
                <a:t>Services</a:t>
              </a:r>
            </a:p>
          </p:txBody>
        </p:sp>
        <p:pic>
          <p:nvPicPr>
            <p:cNvPr id="16" name="Picture 15"/>
            <p:cNvPicPr>
              <a:picLocks noChangeAspect="1"/>
            </p:cNvPicPr>
            <p:nvPr/>
          </p:nvPicPr>
          <p:blipFill>
            <a:blip r:embed="rId8"/>
            <a:stretch>
              <a:fillRect/>
            </a:stretch>
          </p:blipFill>
          <p:spPr>
            <a:xfrm>
              <a:off x="3124200" y="2590800"/>
              <a:ext cx="1889723" cy="1157325"/>
            </a:xfrm>
            <a:prstGeom prst="rect">
              <a:avLst/>
            </a:prstGeom>
          </p:spPr>
        </p:pic>
        <p:pic>
          <p:nvPicPr>
            <p:cNvPr id="17" name="Picture 16" descr="vis11.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5200" y="2667000"/>
              <a:ext cx="1145027" cy="715642"/>
            </a:xfrm>
            <a:prstGeom prst="rect">
              <a:avLst/>
            </a:prstGeom>
          </p:spPr>
        </p:pic>
        <p:sp>
          <p:nvSpPr>
            <p:cNvPr id="18" name="Rectangle 17"/>
            <p:cNvSpPr/>
            <p:nvPr/>
          </p:nvSpPr>
          <p:spPr>
            <a:xfrm>
              <a:off x="3886200" y="2209800"/>
              <a:ext cx="1717541" cy="369332"/>
            </a:xfrm>
            <a:prstGeom prst="rect">
              <a:avLst/>
            </a:prstGeom>
          </p:spPr>
          <p:txBody>
            <a:bodyPr wrap="square">
              <a:spAutoFit/>
            </a:bodyPr>
            <a:lstStyle/>
            <a:p>
              <a:r>
                <a:rPr lang="en-US" sz="1600" dirty="0" smtClean="0">
                  <a:solidFill>
                    <a:srgbClr val="0000FF"/>
                  </a:solidFill>
                  <a:latin typeface="Helvetica"/>
                  <a:cs typeface="Helvetica"/>
                </a:rPr>
                <a:t>(&gt; 10,500 runs</a:t>
              </a:r>
              <a:r>
                <a:rPr lang="en-US" sz="1800" dirty="0" smtClean="0">
                  <a:solidFill>
                    <a:srgbClr val="0000FF"/>
                  </a:solidFill>
                  <a:latin typeface="Helvetica"/>
                  <a:cs typeface="Helvetica"/>
                </a:rPr>
                <a:t>)</a:t>
              </a:r>
              <a:endParaRPr lang="en-US" sz="1800" dirty="0">
                <a:solidFill>
                  <a:srgbClr val="0000FF"/>
                </a:solidFill>
                <a:latin typeface="Helvetica"/>
                <a:cs typeface="Helvetica"/>
              </a:endParaRPr>
            </a:p>
          </p:txBody>
        </p:sp>
        <p:sp>
          <p:nvSpPr>
            <p:cNvPr id="19" name="Rectangle 18">
              <a:hlinkClick r:id="" action="ppaction://noaction"/>
            </p:cNvPr>
            <p:cNvSpPr/>
            <p:nvPr/>
          </p:nvSpPr>
          <p:spPr>
            <a:xfrm>
              <a:off x="3098800" y="1072896"/>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72200" y="1065383"/>
            <a:ext cx="2743200" cy="2741569"/>
            <a:chOff x="6172200" y="1062335"/>
            <a:chExt cx="2743200" cy="2741569"/>
          </a:xfrm>
        </p:grpSpPr>
        <p:sp>
          <p:nvSpPr>
            <p:cNvPr id="21" name="TextBox 20"/>
            <p:cNvSpPr txBox="1"/>
            <p:nvPr/>
          </p:nvSpPr>
          <p:spPr>
            <a:xfrm>
              <a:off x="6248400" y="1062335"/>
              <a:ext cx="2621982" cy="769441"/>
            </a:xfrm>
            <a:prstGeom prst="rect">
              <a:avLst/>
            </a:prstGeom>
            <a:noFill/>
          </p:spPr>
          <p:txBody>
            <a:bodyPr wrap="none" rtlCol="0">
              <a:spAutoFit/>
            </a:bodyPr>
            <a:lstStyle/>
            <a:p>
              <a:pPr algn="ctr"/>
              <a:r>
                <a:rPr lang="en-US" b="1" dirty="0" smtClean="0">
                  <a:latin typeface="Helvetica"/>
                  <a:cs typeface="Helvetica"/>
                </a:rPr>
                <a:t>Assessment, </a:t>
              </a:r>
            </a:p>
            <a:p>
              <a:pPr algn="ctr"/>
              <a:r>
                <a:rPr lang="en-US" sz="2000" b="1" dirty="0" smtClean="0">
                  <a:latin typeface="Helvetica"/>
                  <a:cs typeface="Helvetica"/>
                </a:rPr>
                <a:t>Metrics &amp; Validation</a:t>
              </a:r>
            </a:p>
          </p:txBody>
        </p:sp>
        <p:pic>
          <p:nvPicPr>
            <p:cNvPr id="22" name="Picture 21" descr="Metrics.tif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7000" y="1969533"/>
              <a:ext cx="2278016" cy="1688068"/>
            </a:xfrm>
            <a:prstGeom prst="rect">
              <a:avLst/>
            </a:prstGeom>
          </p:spPr>
        </p:pic>
        <p:sp>
          <p:nvSpPr>
            <p:cNvPr id="23" name="Rectangle 22">
              <a:hlinkClick r:id="" action="ppaction://noaction"/>
            </p:cNvPr>
            <p:cNvSpPr/>
            <p:nvPr/>
          </p:nvSpPr>
          <p:spPr>
            <a:xfrm>
              <a:off x="6172200" y="10668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143250" y="3962400"/>
            <a:ext cx="2743200" cy="2737104"/>
            <a:chOff x="3124200" y="3962400"/>
            <a:chExt cx="2743200" cy="2737104"/>
          </a:xfrm>
        </p:grpSpPr>
        <p:sp>
          <p:nvSpPr>
            <p:cNvPr id="25" name="TextBox 24"/>
            <p:cNvSpPr txBox="1"/>
            <p:nvPr/>
          </p:nvSpPr>
          <p:spPr>
            <a:xfrm>
              <a:off x="3200400" y="5791200"/>
              <a:ext cx="2590800" cy="796115"/>
            </a:xfrm>
            <a:prstGeom prst="rect">
              <a:avLst/>
            </a:prstGeom>
            <a:noFill/>
          </p:spPr>
          <p:txBody>
            <a:bodyPr wrap="square" rtlCol="0">
              <a:spAutoFit/>
            </a:bodyPr>
            <a:lstStyle/>
            <a:p>
              <a:pPr algn="ctr">
                <a:lnSpc>
                  <a:spcPct val="80000"/>
                </a:lnSpc>
                <a:spcAft>
                  <a:spcPts val="0"/>
                </a:spcAft>
              </a:pPr>
              <a:r>
                <a:rPr lang="en-US" b="1" dirty="0" smtClean="0">
                  <a:latin typeface="Helvetica"/>
                  <a:cs typeface="Helvetica"/>
                </a:rPr>
                <a:t>S</a:t>
              </a:r>
              <a:r>
                <a:rPr lang="en-US" sz="2000" dirty="0" smtClean="0">
                  <a:latin typeface="Helvetica"/>
                  <a:cs typeface="Helvetica"/>
                </a:rPr>
                <a:t>pace</a:t>
              </a:r>
              <a:r>
                <a:rPr lang="en-US" sz="2800" dirty="0" smtClean="0">
                  <a:latin typeface="Helvetica"/>
                  <a:cs typeface="Helvetica"/>
                </a:rPr>
                <a:t> </a:t>
              </a:r>
              <a:r>
                <a:rPr lang="en-US" b="1" dirty="0" smtClean="0">
                  <a:latin typeface="Helvetica"/>
                  <a:cs typeface="Helvetica"/>
                </a:rPr>
                <a:t>W</a:t>
              </a:r>
              <a:r>
                <a:rPr lang="en-US" sz="2000" dirty="0" smtClean="0">
                  <a:latin typeface="Helvetica"/>
                  <a:cs typeface="Helvetica"/>
                </a:rPr>
                <a:t>eather </a:t>
              </a:r>
              <a:r>
                <a:rPr lang="en-US" b="1" dirty="0" smtClean="0">
                  <a:latin typeface="Helvetica"/>
                  <a:cs typeface="Helvetica"/>
                </a:rPr>
                <a:t>R</a:t>
              </a:r>
              <a:r>
                <a:rPr lang="en-US" sz="2000" dirty="0" smtClean="0">
                  <a:latin typeface="Helvetica"/>
                  <a:cs typeface="Helvetica"/>
                </a:rPr>
                <a:t>esearch</a:t>
              </a:r>
              <a:r>
                <a:rPr lang="en-US" sz="2800" dirty="0" smtClean="0">
                  <a:latin typeface="Helvetica"/>
                  <a:cs typeface="Helvetica"/>
                </a:rPr>
                <a:t> </a:t>
              </a:r>
              <a:r>
                <a:rPr lang="en-US" b="1" dirty="0" smtClean="0">
                  <a:latin typeface="Helvetica"/>
                  <a:cs typeface="Helvetica"/>
                </a:rPr>
                <a:t>C</a:t>
              </a:r>
              <a:r>
                <a:rPr lang="en-US" sz="2000" dirty="0" smtClean="0">
                  <a:latin typeface="Helvetica"/>
                  <a:cs typeface="Helvetica"/>
                </a:rPr>
                <a:t>enter</a:t>
              </a:r>
            </a:p>
          </p:txBody>
        </p:sp>
        <p:pic>
          <p:nvPicPr>
            <p:cNvPr id="26" name="Picture 27" descr="swcLogo.png"/>
            <p:cNvPicPr>
              <a:picLocks noChangeAspect="1"/>
            </p:cNvPicPr>
            <p:nvPr/>
          </p:nvPicPr>
          <p:blipFill>
            <a:blip r:embed="rId11"/>
            <a:srcRect/>
            <a:stretch>
              <a:fillRect/>
            </a:stretch>
          </p:blipFill>
          <p:spPr bwMode="auto">
            <a:xfrm>
              <a:off x="4191000" y="5105400"/>
              <a:ext cx="609600" cy="609600"/>
            </a:xfrm>
            <a:prstGeom prst="rect">
              <a:avLst/>
            </a:prstGeom>
            <a:noFill/>
            <a:ln w="9525">
              <a:noFill/>
              <a:miter lim="800000"/>
              <a:headEnd/>
              <a:tailEnd/>
            </a:ln>
          </p:spPr>
        </p:pic>
        <p:sp>
          <p:nvSpPr>
            <p:cNvPr id="27" name="Rectangle 26"/>
            <p:cNvSpPr/>
            <p:nvPr/>
          </p:nvSpPr>
          <p:spPr>
            <a:xfrm>
              <a:off x="3200400" y="4038600"/>
              <a:ext cx="2590800" cy="1138773"/>
            </a:xfrm>
            <a:prstGeom prst="rect">
              <a:avLst/>
            </a:prstGeom>
          </p:spPr>
          <p:txBody>
            <a:bodyPr wrap="square">
              <a:spAutoFit/>
            </a:bodyPr>
            <a:lstStyle/>
            <a:p>
              <a:pPr algn="ctr">
                <a:spcBef>
                  <a:spcPts val="0"/>
                </a:spcBef>
              </a:pPr>
              <a:r>
                <a:rPr lang="en-US" sz="2600" b="1" dirty="0">
                  <a:latin typeface="Helvetica"/>
                  <a:cs typeface="Helvetica"/>
                </a:rPr>
                <a:t>S</a:t>
              </a:r>
              <a:r>
                <a:rPr lang="en-US" sz="2600" b="1" dirty="0" smtClean="0">
                  <a:latin typeface="Helvetica"/>
                  <a:cs typeface="Helvetica"/>
                </a:rPr>
                <a:t>pace </a:t>
              </a:r>
              <a:r>
                <a:rPr lang="en-US" sz="2600" b="1" dirty="0">
                  <a:latin typeface="Helvetica"/>
                  <a:cs typeface="Helvetica"/>
                </a:rPr>
                <a:t>W</a:t>
              </a:r>
              <a:r>
                <a:rPr lang="en-US" sz="2600" b="1" dirty="0" smtClean="0">
                  <a:latin typeface="Helvetica"/>
                  <a:cs typeface="Helvetica"/>
                </a:rPr>
                <a:t>eather</a:t>
              </a:r>
            </a:p>
            <a:p>
              <a:pPr algn="ctr">
                <a:spcBef>
                  <a:spcPts val="0"/>
                </a:spcBef>
              </a:pPr>
              <a:r>
                <a:rPr lang="en-US" sz="2000" dirty="0" smtClean="0">
                  <a:latin typeface="Helvetica"/>
                  <a:cs typeface="Helvetica"/>
                </a:rPr>
                <a:t> </a:t>
              </a:r>
              <a:r>
                <a:rPr lang="en-US" sz="2200" dirty="0" smtClean="0">
                  <a:latin typeface="Helvetica"/>
                  <a:cs typeface="Helvetica"/>
                </a:rPr>
                <a:t>Services</a:t>
              </a:r>
            </a:p>
            <a:p>
              <a:pPr algn="ctr">
                <a:spcBef>
                  <a:spcPts val="0"/>
                </a:spcBef>
              </a:pPr>
              <a:r>
                <a:rPr lang="en-US" sz="1800" dirty="0" smtClean="0">
                  <a:latin typeface="Helvetica"/>
                  <a:cs typeface="Helvetica"/>
                </a:rPr>
                <a:t> </a:t>
              </a:r>
              <a:r>
                <a:rPr lang="en-US" sz="1800" dirty="0">
                  <a:latin typeface="Helvetica"/>
                  <a:cs typeface="Helvetica"/>
                </a:rPr>
                <a:t>for </a:t>
              </a:r>
              <a:r>
                <a:rPr lang="en-US" sz="1800" dirty="0" smtClean="0">
                  <a:latin typeface="Helvetica"/>
                  <a:cs typeface="Helvetica"/>
                </a:rPr>
                <a:t>NASA’s missions </a:t>
              </a:r>
              <a:endParaRPr lang="en-US" sz="1800" dirty="0">
                <a:latin typeface="Helvetica"/>
                <a:cs typeface="Helvetica"/>
              </a:endParaRPr>
            </a:p>
          </p:txBody>
        </p:sp>
        <p:sp>
          <p:nvSpPr>
            <p:cNvPr id="28" name="Rectangle 27">
              <a:hlinkClick r:id="" action="ppaction://noaction"/>
            </p:cNvPr>
            <p:cNvSpPr/>
            <p:nvPr/>
          </p:nvSpPr>
          <p:spPr>
            <a:xfrm>
              <a:off x="3124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172200" y="3962400"/>
            <a:ext cx="2743200" cy="2745084"/>
            <a:chOff x="6172200" y="3962400"/>
            <a:chExt cx="2743200" cy="2745084"/>
          </a:xfrm>
        </p:grpSpPr>
        <p:pic>
          <p:nvPicPr>
            <p:cNvPr id="30" name="Picture 29" descr="bootcamp-participant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4784750"/>
              <a:ext cx="2381185" cy="930250"/>
            </a:xfrm>
            <a:prstGeom prst="rect">
              <a:avLst/>
            </a:prstGeom>
          </p:spPr>
        </p:pic>
        <p:sp>
          <p:nvSpPr>
            <p:cNvPr id="31" name="TextBox 30"/>
            <p:cNvSpPr txBox="1"/>
            <p:nvPr/>
          </p:nvSpPr>
          <p:spPr>
            <a:xfrm>
              <a:off x="6248400" y="3962400"/>
              <a:ext cx="2590800" cy="830997"/>
            </a:xfrm>
            <a:prstGeom prst="rect">
              <a:avLst/>
            </a:prstGeom>
            <a:noFill/>
          </p:spPr>
          <p:txBody>
            <a:bodyPr wrap="square" rtlCol="0">
              <a:spAutoFit/>
            </a:bodyPr>
            <a:lstStyle/>
            <a:p>
              <a:pPr algn="ctr"/>
              <a:r>
                <a:rPr lang="en-US" sz="2000" dirty="0" smtClean="0">
                  <a:latin typeface="Helvetica"/>
                  <a:cs typeface="Helvetica"/>
                </a:rPr>
                <a:t>Hands-on</a:t>
              </a:r>
            </a:p>
            <a:p>
              <a:pPr algn="ctr"/>
              <a:r>
                <a:rPr lang="en-US" sz="2800" b="1" dirty="0" smtClean="0">
                  <a:latin typeface="Helvetica"/>
                  <a:cs typeface="Helvetica"/>
                </a:rPr>
                <a:t>Education </a:t>
              </a:r>
            </a:p>
          </p:txBody>
        </p:sp>
        <p:pic>
          <p:nvPicPr>
            <p:cNvPr id="32" name="Picture 31" descr="Students.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4953000"/>
              <a:ext cx="1443140" cy="838200"/>
            </a:xfrm>
            <a:prstGeom prst="rect">
              <a:avLst/>
            </a:prstGeom>
          </p:spPr>
        </p:pic>
        <p:pic>
          <p:nvPicPr>
            <p:cNvPr id="33"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14447" y="5562600"/>
              <a:ext cx="72455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5638800"/>
              <a:ext cx="820504" cy="106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hlinkClick r:id="" action="ppaction://noaction"/>
            </p:cNvPr>
            <p:cNvSpPr/>
            <p:nvPr/>
          </p:nvSpPr>
          <p:spPr>
            <a:xfrm>
              <a:off x="6172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1052790" y="5943600"/>
            <a:ext cx="1059467" cy="307777"/>
          </a:xfrm>
          <a:prstGeom prst="rect">
            <a:avLst/>
          </a:prstGeom>
          <a:noFill/>
        </p:spPr>
        <p:txBody>
          <a:bodyPr wrap="none" rtlCol="0">
            <a:spAutoFit/>
          </a:bodyPr>
          <a:lstStyle/>
          <a:p>
            <a:r>
              <a:rPr lang="en-US" sz="1400" dirty="0" err="1" smtClean="0">
                <a:solidFill>
                  <a:srgbClr val="FF6600"/>
                </a:solidFill>
                <a:latin typeface="Helvetica"/>
                <a:cs typeface="Helvetica"/>
              </a:rPr>
              <a:t>StereoCAT</a:t>
            </a:r>
            <a:endParaRPr lang="en-US" sz="1400" dirty="0">
              <a:solidFill>
                <a:srgbClr val="FF6600"/>
              </a:solidFill>
              <a:latin typeface="Helvetica"/>
              <a:cs typeface="Helvetica"/>
            </a:endParaRPr>
          </a:p>
        </p:txBody>
      </p:sp>
      <p:sp>
        <p:nvSpPr>
          <p:cNvPr id="37" name="TextBox 36"/>
          <p:cNvSpPr txBox="1"/>
          <p:nvPr/>
        </p:nvSpPr>
        <p:spPr>
          <a:xfrm>
            <a:off x="2057400" y="5943600"/>
            <a:ext cx="753256" cy="307777"/>
          </a:xfrm>
          <a:prstGeom prst="rect">
            <a:avLst/>
          </a:prstGeom>
          <a:noFill/>
        </p:spPr>
        <p:txBody>
          <a:bodyPr wrap="none" rtlCol="0">
            <a:spAutoFit/>
          </a:bodyPr>
          <a:lstStyle/>
          <a:p>
            <a:r>
              <a:rPr lang="en-US" sz="1400" dirty="0" smtClean="0">
                <a:solidFill>
                  <a:schemeClr val="accent6">
                    <a:lumMod val="75000"/>
                  </a:schemeClr>
                </a:solidFill>
                <a:latin typeface="Helvetica"/>
                <a:cs typeface="Helvetica"/>
              </a:rPr>
              <a:t>DONKI</a:t>
            </a:r>
            <a:endParaRPr lang="en-US" sz="1400" dirty="0">
              <a:solidFill>
                <a:schemeClr val="accent6">
                  <a:lumMod val="75000"/>
                </a:schemeClr>
              </a:solidFill>
              <a:latin typeface="Helvetica"/>
              <a:cs typeface="Helvetica"/>
            </a:endParaRPr>
          </a:p>
        </p:txBody>
      </p:sp>
      <p:sp>
        <p:nvSpPr>
          <p:cNvPr id="38" name="TextBox 37"/>
          <p:cNvSpPr txBox="1"/>
          <p:nvPr/>
        </p:nvSpPr>
        <p:spPr>
          <a:xfrm>
            <a:off x="304800" y="6290846"/>
            <a:ext cx="1142861" cy="338554"/>
          </a:xfrm>
          <a:prstGeom prst="rect">
            <a:avLst/>
          </a:prstGeom>
          <a:noFill/>
          <a:ln>
            <a:solidFill>
              <a:srgbClr val="EB921D"/>
            </a:solidFill>
          </a:ln>
        </p:spPr>
        <p:txBody>
          <a:bodyPr wrap="none" rtlCol="0">
            <a:spAutoFit/>
          </a:bodyPr>
          <a:lstStyle/>
          <a:p>
            <a:r>
              <a:rPr lang="en-US" sz="1600" b="1" dirty="0" err="1" smtClean="0">
                <a:solidFill>
                  <a:schemeClr val="accent2">
                    <a:lumMod val="75000"/>
                  </a:schemeClr>
                </a:solidFill>
                <a:latin typeface="Helvetica"/>
                <a:cs typeface="Helvetica"/>
              </a:rPr>
              <a:t>FastTrack</a:t>
            </a:r>
            <a:endParaRPr lang="en-US" sz="1600" b="1" dirty="0">
              <a:solidFill>
                <a:schemeClr val="accent2">
                  <a:lumMod val="75000"/>
                </a:schemeClr>
              </a:solidFill>
              <a:latin typeface="Helvetica"/>
              <a:cs typeface="Helvetica"/>
            </a:endParaRPr>
          </a:p>
        </p:txBody>
      </p:sp>
      <p:sp>
        <p:nvSpPr>
          <p:cNvPr id="39" name="TextBox 38"/>
          <p:cNvSpPr txBox="1"/>
          <p:nvPr/>
        </p:nvSpPr>
        <p:spPr>
          <a:xfrm>
            <a:off x="1523400" y="6290846"/>
            <a:ext cx="1347745" cy="338554"/>
          </a:xfrm>
          <a:prstGeom prst="rect">
            <a:avLst/>
          </a:prstGeom>
          <a:noFill/>
          <a:ln>
            <a:noFill/>
          </a:ln>
        </p:spPr>
        <p:txBody>
          <a:bodyPr wrap="none" rtlCol="0">
            <a:spAutoFit/>
          </a:bodyPr>
          <a:lstStyle/>
          <a:p>
            <a:r>
              <a:rPr lang="en-US" sz="1600" b="1" dirty="0" err="1" smtClean="0">
                <a:solidFill>
                  <a:srgbClr val="FF6600"/>
                </a:solidFill>
                <a:latin typeface="Helvetica"/>
                <a:cs typeface="Helvetica"/>
              </a:rPr>
              <a:t>ScoreBoard</a:t>
            </a:r>
            <a:endParaRPr lang="en-US" sz="1600" b="1" dirty="0">
              <a:solidFill>
                <a:srgbClr val="FF6600"/>
              </a:solidFill>
              <a:latin typeface="Helvetica"/>
              <a:cs typeface="Helvetica"/>
            </a:endParaRPr>
          </a:p>
        </p:txBody>
      </p:sp>
      <p:sp>
        <p:nvSpPr>
          <p:cNvPr id="40" name="TextBox 39"/>
          <p:cNvSpPr txBox="1"/>
          <p:nvPr/>
        </p:nvSpPr>
        <p:spPr>
          <a:xfrm>
            <a:off x="152400" y="3949005"/>
            <a:ext cx="2743200" cy="1384995"/>
          </a:xfrm>
          <a:prstGeom prst="rect">
            <a:avLst/>
          </a:prstGeom>
          <a:noFill/>
        </p:spPr>
        <p:txBody>
          <a:bodyPr wrap="square" rtlCol="0">
            <a:spAutoFit/>
          </a:bodyPr>
          <a:lstStyle/>
          <a:p>
            <a:pPr algn="ctr"/>
            <a:r>
              <a:rPr lang="en-US" b="1" dirty="0" smtClean="0">
                <a:latin typeface="Helvetica"/>
                <a:cs typeface="Helvetica"/>
              </a:rPr>
              <a:t>Tools, Systems,</a:t>
            </a:r>
          </a:p>
          <a:p>
            <a:pPr algn="ctr"/>
            <a:r>
              <a:rPr lang="en-US" b="1" dirty="0" smtClean="0">
                <a:latin typeface="Helvetica"/>
                <a:cs typeface="Helvetica"/>
              </a:rPr>
              <a:t>Databases </a:t>
            </a:r>
            <a:r>
              <a:rPr lang="en-US" sz="1800" dirty="0" smtClean="0">
                <a:latin typeface="Helvetica"/>
                <a:cs typeface="Helvetica"/>
              </a:rPr>
              <a:t>for dissemination, analysis, forecasting, validation</a:t>
            </a:r>
          </a:p>
        </p:txBody>
      </p:sp>
      <p:pic>
        <p:nvPicPr>
          <p:cNvPr id="41" name="Picture 40" descr="FastTrack.tif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10346" y="1524000"/>
            <a:ext cx="657054" cy="609600"/>
          </a:xfrm>
          <a:prstGeom prst="rect">
            <a:avLst/>
          </a:prstGeom>
          <a:noFill/>
        </p:spPr>
      </p:pic>
    </p:spTree>
    <p:extLst>
      <p:ext uri="{BB962C8B-B14F-4D97-AF65-F5344CB8AC3E}">
        <p14:creationId xmlns:p14="http://schemas.microsoft.com/office/powerpoint/2010/main" val="38941841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71600" y="152400"/>
            <a:ext cx="6553200" cy="7620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Helvetica Neue"/>
                <a:cs typeface="Helvetica Neue"/>
              </a:rPr>
              <a:t>Assessment: Metrics &amp; Validation  </a:t>
            </a:r>
            <a:endParaRPr lang="en-US" sz="3200" i="1" dirty="0" smtClean="0">
              <a:solidFill>
                <a:srgbClr val="FF0000"/>
              </a:solidFill>
              <a:latin typeface="Helvetica Neue"/>
              <a:cs typeface="Helvetica Neue"/>
            </a:endParaRPr>
          </a:p>
        </p:txBody>
      </p:sp>
      <p:sp>
        <p:nvSpPr>
          <p:cNvPr id="12" name="Rectangle 11">
            <a:hlinkClick r:id="" action="ppaction://noaction"/>
          </p:cNvPr>
          <p:cNvSpPr/>
          <p:nvPr/>
        </p:nvSpPr>
        <p:spPr>
          <a:xfrm>
            <a:off x="3124200" y="1295400"/>
            <a:ext cx="2743200" cy="5404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a:hlinkClick r:id="" action="ppaction://noaction"/>
          </p:cNvPr>
          <p:cNvSpPr/>
          <p:nvPr/>
        </p:nvSpPr>
        <p:spPr>
          <a:xfrm>
            <a:off x="152400" y="1295400"/>
            <a:ext cx="2743200" cy="5404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hlinkClick r:id="" action="ppaction://noaction"/>
          </p:cNvPr>
          <p:cNvSpPr/>
          <p:nvPr/>
        </p:nvSpPr>
        <p:spPr>
          <a:xfrm>
            <a:off x="6096000" y="1295400"/>
            <a:ext cx="2743200" cy="5410200"/>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304800" y="1447800"/>
            <a:ext cx="2514600" cy="1015663"/>
          </a:xfrm>
          <a:prstGeom prst="rect">
            <a:avLst/>
          </a:prstGeom>
          <a:noFill/>
        </p:spPr>
        <p:txBody>
          <a:bodyPr wrap="square" rtlCol="0">
            <a:spAutoFit/>
          </a:bodyPr>
          <a:lstStyle/>
          <a:p>
            <a:pPr algn="ctr"/>
            <a:r>
              <a:rPr lang="en-US" sz="2000" b="1" dirty="0" smtClean="0">
                <a:latin typeface="Helvetica"/>
                <a:cs typeface="Helvetica"/>
              </a:rPr>
              <a:t>Forecasting </a:t>
            </a:r>
          </a:p>
          <a:p>
            <a:pPr algn="ctr"/>
            <a:r>
              <a:rPr lang="en-US" sz="2000" b="1" dirty="0" smtClean="0">
                <a:latin typeface="Helvetica"/>
                <a:cs typeface="Helvetica"/>
              </a:rPr>
              <a:t>Methods </a:t>
            </a:r>
            <a:r>
              <a:rPr lang="en-US" sz="2000" b="1" dirty="0" err="1" smtClean="0">
                <a:latin typeface="Helvetica"/>
                <a:cs typeface="Helvetica"/>
              </a:rPr>
              <a:t>ScoreBoards</a:t>
            </a:r>
            <a:endParaRPr lang="en-US" sz="2000" b="1" dirty="0" smtClean="0">
              <a:latin typeface="Helvetica"/>
              <a:cs typeface="Helvetica"/>
            </a:endParaRPr>
          </a:p>
        </p:txBody>
      </p:sp>
      <p:sp>
        <p:nvSpPr>
          <p:cNvPr id="53" name="TextBox 52"/>
          <p:cNvSpPr txBox="1"/>
          <p:nvPr/>
        </p:nvSpPr>
        <p:spPr>
          <a:xfrm>
            <a:off x="6162437" y="1447800"/>
            <a:ext cx="2600563" cy="1015663"/>
          </a:xfrm>
          <a:prstGeom prst="rect">
            <a:avLst/>
          </a:prstGeom>
          <a:noFill/>
        </p:spPr>
        <p:txBody>
          <a:bodyPr wrap="square" rtlCol="0">
            <a:spAutoFit/>
          </a:bodyPr>
          <a:lstStyle/>
          <a:p>
            <a:pPr algn="ctr"/>
            <a:r>
              <a:rPr lang="en-US" sz="2000" b="1" dirty="0" smtClean="0">
                <a:latin typeface="Helvetica"/>
                <a:cs typeface="Helvetica"/>
              </a:rPr>
              <a:t>Impacts </a:t>
            </a:r>
            <a:r>
              <a:rPr lang="en-US" sz="2000" b="1" dirty="0" err="1" smtClean="0">
                <a:latin typeface="Helvetica"/>
                <a:cs typeface="Helvetica"/>
              </a:rPr>
              <a:t>vs</a:t>
            </a:r>
            <a:r>
              <a:rPr lang="en-US" sz="2000" b="1" dirty="0">
                <a:latin typeface="Helvetica"/>
                <a:cs typeface="Helvetica"/>
              </a:rPr>
              <a:t> </a:t>
            </a:r>
            <a:r>
              <a:rPr lang="en-US" sz="2000" b="1" dirty="0" smtClean="0">
                <a:latin typeface="Helvetica"/>
                <a:cs typeface="Helvetica"/>
              </a:rPr>
              <a:t>Space Environment Events Forecasts</a:t>
            </a:r>
          </a:p>
        </p:txBody>
      </p:sp>
      <p:sp>
        <p:nvSpPr>
          <p:cNvPr id="54" name="TextBox 53"/>
          <p:cNvSpPr txBox="1"/>
          <p:nvPr/>
        </p:nvSpPr>
        <p:spPr>
          <a:xfrm>
            <a:off x="3200400" y="1447800"/>
            <a:ext cx="2590800" cy="1015663"/>
          </a:xfrm>
          <a:prstGeom prst="rect">
            <a:avLst/>
          </a:prstGeom>
          <a:noFill/>
        </p:spPr>
        <p:txBody>
          <a:bodyPr wrap="square" rtlCol="0">
            <a:spAutoFit/>
          </a:bodyPr>
          <a:lstStyle/>
          <a:p>
            <a:pPr algn="ctr"/>
            <a:r>
              <a:rPr lang="en-US" sz="2000" b="1" dirty="0" smtClean="0">
                <a:latin typeface="Helvetica"/>
                <a:cs typeface="Helvetica"/>
              </a:rPr>
              <a:t>Event-Based M&amp;V to Trace </a:t>
            </a:r>
            <a:r>
              <a:rPr lang="en-US" sz="2000" b="1" dirty="0">
                <a:latin typeface="Helvetica"/>
                <a:cs typeface="Helvetica"/>
              </a:rPr>
              <a:t>M</a:t>
            </a:r>
            <a:r>
              <a:rPr lang="en-US" sz="2000" b="1" dirty="0" smtClean="0">
                <a:latin typeface="Helvetica"/>
                <a:cs typeface="Helvetica"/>
              </a:rPr>
              <a:t>odel Improvement</a:t>
            </a:r>
          </a:p>
        </p:txBody>
      </p:sp>
      <p:pic>
        <p:nvPicPr>
          <p:cNvPr id="30" name="Picture 29" descr="ScoreBoar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14600"/>
            <a:ext cx="1066800" cy="1185333"/>
          </a:xfrm>
          <a:prstGeom prst="rect">
            <a:avLst/>
          </a:prstGeom>
          <a:noFill/>
        </p:spPr>
      </p:pic>
      <p:pic>
        <p:nvPicPr>
          <p:cNvPr id="4" name="Picture 3" descr="SurfaceCharging.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017" y="2590800"/>
            <a:ext cx="2574983" cy="1421606"/>
          </a:xfrm>
          <a:prstGeom prst="rect">
            <a:avLst/>
          </a:prstGeom>
        </p:spPr>
      </p:pic>
      <p:sp>
        <p:nvSpPr>
          <p:cNvPr id="33" name="TextBox 32"/>
          <p:cNvSpPr txBox="1"/>
          <p:nvPr/>
        </p:nvSpPr>
        <p:spPr>
          <a:xfrm>
            <a:off x="152400" y="3733800"/>
            <a:ext cx="2743200" cy="1015663"/>
          </a:xfrm>
          <a:prstGeom prst="rect">
            <a:avLst/>
          </a:prstGeom>
          <a:noFill/>
        </p:spPr>
        <p:txBody>
          <a:bodyPr wrap="square" rtlCol="0">
            <a:spAutoFit/>
          </a:bodyPr>
          <a:lstStyle/>
          <a:p>
            <a:pPr algn="ctr"/>
            <a:r>
              <a:rPr lang="en-US" sz="2000" dirty="0" smtClean="0">
                <a:latin typeface="Helvetica"/>
                <a:cs typeface="Helvetica"/>
              </a:rPr>
              <a:t>Testing predictive capability before the event onset.</a:t>
            </a:r>
          </a:p>
        </p:txBody>
      </p:sp>
      <p:sp>
        <p:nvSpPr>
          <p:cNvPr id="34" name="TextBox 33"/>
          <p:cNvSpPr txBox="1"/>
          <p:nvPr/>
        </p:nvSpPr>
        <p:spPr>
          <a:xfrm>
            <a:off x="3124200" y="3756977"/>
            <a:ext cx="2743200" cy="1528624"/>
          </a:xfrm>
          <a:prstGeom prst="rect">
            <a:avLst/>
          </a:prstGeom>
          <a:noFill/>
        </p:spPr>
        <p:txBody>
          <a:bodyPr wrap="square" rtlCol="0">
            <a:spAutoFit/>
          </a:bodyPr>
          <a:lstStyle/>
          <a:p>
            <a:pPr algn="ctr">
              <a:spcAft>
                <a:spcPts val="0"/>
              </a:spcAft>
            </a:pPr>
            <a:r>
              <a:rPr lang="en-US" sz="1800" dirty="0">
                <a:latin typeface="Helvetica"/>
                <a:cs typeface="Helvetica"/>
              </a:rPr>
              <a:t>A</a:t>
            </a:r>
            <a:r>
              <a:rPr lang="en-US" sz="1800" dirty="0" smtClean="0">
                <a:latin typeface="Helvetica"/>
                <a:cs typeface="Helvetica"/>
              </a:rPr>
              <a:t> list of events.</a:t>
            </a:r>
          </a:p>
          <a:p>
            <a:pPr algn="ctr">
              <a:spcAft>
                <a:spcPts val="0"/>
              </a:spcAft>
            </a:pPr>
            <a:r>
              <a:rPr lang="en-US" sz="1800" dirty="0" smtClean="0">
                <a:latin typeface="Helvetica"/>
                <a:cs typeface="Helvetica"/>
              </a:rPr>
              <a:t> High quality </a:t>
            </a:r>
            <a:r>
              <a:rPr lang="en-US" sz="1800" dirty="0" smtClean="0">
                <a:latin typeface="Helvetica"/>
                <a:cs typeface="Helvetica"/>
              </a:rPr>
              <a:t>data.</a:t>
            </a:r>
            <a:endParaRPr lang="en-US" sz="1800" dirty="0" smtClean="0">
              <a:latin typeface="Helvetica"/>
              <a:cs typeface="Helvetica"/>
            </a:endParaRPr>
          </a:p>
          <a:p>
            <a:pPr algn="ctr">
              <a:spcAft>
                <a:spcPts val="400"/>
              </a:spcAft>
            </a:pPr>
            <a:r>
              <a:rPr lang="en-US" sz="1800" dirty="0" smtClean="0">
                <a:latin typeface="Helvetica"/>
                <a:cs typeface="Helvetica"/>
              </a:rPr>
              <a:t>A library of metrics. </a:t>
            </a:r>
          </a:p>
          <a:p>
            <a:pPr algn="ctr">
              <a:spcAft>
                <a:spcPts val="400"/>
              </a:spcAft>
            </a:pPr>
            <a:r>
              <a:rPr lang="en-US" sz="1800" dirty="0" smtClean="0">
                <a:solidFill>
                  <a:srgbClr val="3366FF"/>
                </a:solidFill>
                <a:latin typeface="Helvetica"/>
                <a:cs typeface="Helvetica"/>
              </a:rPr>
              <a:t>Simulate the same set of events over and over… </a:t>
            </a:r>
          </a:p>
        </p:txBody>
      </p:sp>
      <p:sp>
        <p:nvSpPr>
          <p:cNvPr id="36" name="TextBox 35"/>
          <p:cNvSpPr txBox="1"/>
          <p:nvPr/>
        </p:nvSpPr>
        <p:spPr>
          <a:xfrm>
            <a:off x="152400" y="5429071"/>
            <a:ext cx="2743200" cy="1154162"/>
          </a:xfrm>
          <a:prstGeom prst="rect">
            <a:avLst/>
          </a:prstGeom>
          <a:noFill/>
        </p:spPr>
        <p:txBody>
          <a:bodyPr wrap="square" rtlCol="0">
            <a:spAutoFit/>
          </a:bodyPr>
          <a:lstStyle/>
          <a:p>
            <a:pPr algn="ctr"/>
            <a:r>
              <a:rPr lang="en-US" sz="1700" b="1" i="1" dirty="0" smtClean="0">
                <a:solidFill>
                  <a:srgbClr val="262699"/>
                </a:solidFill>
                <a:latin typeface="Helvetica"/>
                <a:cs typeface="Helvetica"/>
              </a:rPr>
              <a:t>Examples:</a:t>
            </a:r>
          </a:p>
          <a:p>
            <a:pPr algn="ctr"/>
            <a:r>
              <a:rPr lang="en-US" sz="1700" dirty="0" smtClean="0">
                <a:latin typeface="Helvetica"/>
                <a:cs typeface="Helvetica"/>
              </a:rPr>
              <a:t>CME Arrival Prediction</a:t>
            </a:r>
          </a:p>
          <a:p>
            <a:pPr algn="ctr"/>
            <a:r>
              <a:rPr lang="en-US" sz="1700" dirty="0" smtClean="0">
                <a:latin typeface="Helvetica"/>
                <a:cs typeface="Helvetica"/>
              </a:rPr>
              <a:t>Flare Forecasts</a:t>
            </a:r>
          </a:p>
          <a:p>
            <a:pPr algn="ctr"/>
            <a:r>
              <a:rPr lang="en-US" sz="1700" dirty="0" smtClean="0">
                <a:latin typeface="Helvetica"/>
                <a:cs typeface="Helvetica"/>
              </a:rPr>
              <a:t>SEP Forecasts</a:t>
            </a:r>
          </a:p>
        </p:txBody>
      </p:sp>
      <p:sp>
        <p:nvSpPr>
          <p:cNvPr id="37" name="TextBox 36"/>
          <p:cNvSpPr txBox="1"/>
          <p:nvPr/>
        </p:nvSpPr>
        <p:spPr>
          <a:xfrm>
            <a:off x="6096000" y="4191000"/>
            <a:ext cx="2743200" cy="923330"/>
          </a:xfrm>
          <a:prstGeom prst="rect">
            <a:avLst/>
          </a:prstGeom>
          <a:noFill/>
        </p:spPr>
        <p:txBody>
          <a:bodyPr wrap="square" rtlCol="0">
            <a:spAutoFit/>
          </a:bodyPr>
          <a:lstStyle/>
          <a:p>
            <a:pPr algn="ctr"/>
            <a:r>
              <a:rPr lang="en-US" sz="1800" dirty="0" smtClean="0">
                <a:latin typeface="Helvetica"/>
                <a:cs typeface="Helvetica"/>
              </a:rPr>
              <a:t>A need for database of space environment impacts.</a:t>
            </a:r>
          </a:p>
        </p:txBody>
      </p:sp>
      <p:sp>
        <p:nvSpPr>
          <p:cNvPr id="38" name="TextBox 37"/>
          <p:cNvSpPr txBox="1"/>
          <p:nvPr/>
        </p:nvSpPr>
        <p:spPr>
          <a:xfrm>
            <a:off x="3124200" y="5523637"/>
            <a:ext cx="2743200" cy="1138773"/>
          </a:xfrm>
          <a:prstGeom prst="rect">
            <a:avLst/>
          </a:prstGeom>
          <a:noFill/>
        </p:spPr>
        <p:txBody>
          <a:bodyPr wrap="square" rtlCol="0">
            <a:spAutoFit/>
          </a:bodyPr>
          <a:lstStyle/>
          <a:p>
            <a:pPr algn="ctr"/>
            <a:r>
              <a:rPr lang="en-US" sz="1700" b="1" i="1" dirty="0" smtClean="0">
                <a:solidFill>
                  <a:schemeClr val="accent2">
                    <a:lumMod val="75000"/>
                  </a:schemeClr>
                </a:solidFill>
                <a:latin typeface="Helvetica"/>
                <a:cs typeface="Helvetica"/>
              </a:rPr>
              <a:t>Examples:</a:t>
            </a:r>
          </a:p>
          <a:p>
            <a:pPr algn="ctr"/>
            <a:r>
              <a:rPr lang="en-US" sz="1700" dirty="0" smtClean="0">
                <a:latin typeface="Helvetica"/>
                <a:cs typeface="Helvetica"/>
              </a:rPr>
              <a:t>TEC, Neutral density, </a:t>
            </a:r>
            <a:r>
              <a:rPr lang="en-US" sz="1700" dirty="0" smtClean="0">
                <a:latin typeface="Helvetica"/>
                <a:cs typeface="Helvetica"/>
              </a:rPr>
              <a:t>Ground magnetic  perturbations </a:t>
            </a:r>
            <a:endParaRPr lang="en-US" sz="1700" dirty="0" smtClean="0">
              <a:latin typeface="Helvetica"/>
              <a:cs typeface="Helvetica"/>
            </a:endParaRPr>
          </a:p>
        </p:txBody>
      </p:sp>
      <p:sp>
        <p:nvSpPr>
          <p:cNvPr id="39" name="TextBox 38"/>
          <p:cNvSpPr txBox="1"/>
          <p:nvPr/>
        </p:nvSpPr>
        <p:spPr>
          <a:xfrm>
            <a:off x="6096000" y="5613737"/>
            <a:ext cx="2743200" cy="646331"/>
          </a:xfrm>
          <a:prstGeom prst="rect">
            <a:avLst/>
          </a:prstGeom>
          <a:noFill/>
        </p:spPr>
        <p:txBody>
          <a:bodyPr wrap="square" rtlCol="0">
            <a:spAutoFit/>
          </a:bodyPr>
          <a:lstStyle/>
          <a:p>
            <a:pPr algn="ctr"/>
            <a:r>
              <a:rPr lang="en-US" sz="1800" dirty="0" smtClean="0">
                <a:latin typeface="Helvetica"/>
                <a:cs typeface="Helvetica"/>
              </a:rPr>
              <a:t>A need for database of</a:t>
            </a:r>
          </a:p>
          <a:p>
            <a:pPr algn="ctr"/>
            <a:r>
              <a:rPr lang="en-US" sz="1800" dirty="0" smtClean="0">
                <a:latin typeface="Helvetica"/>
                <a:cs typeface="Helvetica"/>
              </a:rPr>
              <a:t>events &amp; alerts.</a:t>
            </a:r>
          </a:p>
        </p:txBody>
      </p:sp>
      <p:sp>
        <p:nvSpPr>
          <p:cNvPr id="18" name="TextBox 17"/>
          <p:cNvSpPr txBox="1"/>
          <p:nvPr/>
        </p:nvSpPr>
        <p:spPr>
          <a:xfrm>
            <a:off x="6172200" y="2590800"/>
            <a:ext cx="1600200" cy="307777"/>
          </a:xfrm>
          <a:prstGeom prst="rect">
            <a:avLst/>
          </a:prstGeom>
          <a:solidFill>
            <a:schemeClr val="bg1"/>
          </a:solidFill>
        </p:spPr>
        <p:txBody>
          <a:bodyPr wrap="square" rtlCol="0">
            <a:spAutoFit/>
          </a:bodyPr>
          <a:lstStyle/>
          <a:p>
            <a:pPr algn="ctr"/>
            <a:r>
              <a:rPr lang="en-US" sz="1400" dirty="0" smtClean="0">
                <a:solidFill>
                  <a:srgbClr val="FF0000"/>
                </a:solidFill>
                <a:latin typeface="Helvetica"/>
                <a:cs typeface="Helvetica"/>
              </a:rPr>
              <a:t>Surface Charging</a:t>
            </a:r>
          </a:p>
        </p:txBody>
      </p:sp>
      <p:sp>
        <p:nvSpPr>
          <p:cNvPr id="19" name="Content Placeholder 2"/>
          <p:cNvSpPr txBox="1">
            <a:spLocks/>
          </p:cNvSpPr>
          <p:nvPr/>
        </p:nvSpPr>
        <p:spPr>
          <a:xfrm>
            <a:off x="3338560" y="2521215"/>
            <a:ext cx="2224040" cy="1364985"/>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spcBef>
                <a:spcPts val="0"/>
              </a:spcBef>
              <a:buFontTx/>
              <a:buNone/>
            </a:pPr>
            <a:r>
              <a:rPr lang="en-US" sz="1800" dirty="0" smtClean="0">
                <a:solidFill>
                  <a:srgbClr val="3366FF"/>
                </a:solidFill>
                <a:latin typeface="Helvetica Neue"/>
                <a:ea typeface="Times New Roman"/>
                <a:cs typeface="Helvetica Neue"/>
              </a:rPr>
              <a:t>2003/10/27 - 10/30</a:t>
            </a:r>
          </a:p>
          <a:p>
            <a:pPr marL="0" indent="0">
              <a:spcBef>
                <a:spcPts val="0"/>
              </a:spcBef>
              <a:buFontTx/>
              <a:buNone/>
            </a:pPr>
            <a:r>
              <a:rPr lang="en-US" sz="1800" dirty="0" smtClean="0">
                <a:solidFill>
                  <a:srgbClr val="3366FF"/>
                </a:solidFill>
                <a:latin typeface="Helvetica Neue"/>
                <a:ea typeface="Times New Roman"/>
                <a:cs typeface="Helvetica Neue"/>
              </a:rPr>
              <a:t>2006/12/13 - 12/16</a:t>
            </a:r>
          </a:p>
          <a:p>
            <a:pPr marL="0" indent="0">
              <a:spcBef>
                <a:spcPts val="0"/>
              </a:spcBef>
              <a:buFontTx/>
              <a:buNone/>
            </a:pPr>
            <a:r>
              <a:rPr lang="en-US" sz="1800" dirty="0" smtClean="0">
                <a:solidFill>
                  <a:srgbClr val="3366FF"/>
                </a:solidFill>
                <a:latin typeface="Helvetica Neue"/>
                <a:ea typeface="Times New Roman"/>
                <a:cs typeface="Helvetica Neue"/>
              </a:rPr>
              <a:t>2010/04/04 - 04/07</a:t>
            </a:r>
          </a:p>
          <a:p>
            <a:pPr marL="0" indent="0">
              <a:spcBef>
                <a:spcPts val="0"/>
              </a:spcBef>
              <a:buFontTx/>
              <a:buNone/>
            </a:pPr>
            <a:r>
              <a:rPr lang="en-US" sz="1800" dirty="0" smtClean="0">
                <a:solidFill>
                  <a:srgbClr val="3366FF"/>
                </a:solidFill>
                <a:latin typeface="Helvetica Neue"/>
                <a:ea typeface="Times New Roman"/>
                <a:cs typeface="Helvetica Neue"/>
              </a:rPr>
              <a:t>2011/08/05 - 08/07</a:t>
            </a:r>
          </a:p>
          <a:p>
            <a:pPr marL="0" indent="0">
              <a:spcBef>
                <a:spcPts val="0"/>
              </a:spcBef>
              <a:buFontTx/>
              <a:buNone/>
            </a:pPr>
            <a:r>
              <a:rPr lang="en-US" sz="1800" b="1" dirty="0" smtClean="0">
                <a:solidFill>
                  <a:srgbClr val="3366FF"/>
                </a:solidFill>
                <a:latin typeface="Helvetica Neue"/>
                <a:ea typeface="Times New Roman"/>
                <a:cs typeface="Helvetica Neue"/>
              </a:rPr>
              <a:t>………………………</a:t>
            </a:r>
            <a:endParaRPr lang="en-US" sz="1800" b="1" dirty="0" smtClean="0">
              <a:solidFill>
                <a:srgbClr val="3366FF"/>
              </a:solidFill>
              <a:latin typeface="Helvetica Neue"/>
              <a:ea typeface="ＭＳ 明朝"/>
              <a:cs typeface="Helvetica Neue"/>
            </a:endParaRPr>
          </a:p>
          <a:p>
            <a:pPr marL="0" indent="0">
              <a:buFontTx/>
              <a:buNone/>
            </a:pPr>
            <a:endParaRPr lang="en-US" sz="1800" b="1" dirty="0" smtClean="0">
              <a:latin typeface="Helvetica Neue"/>
              <a:ea typeface="ＭＳ 明朝"/>
              <a:cs typeface="Helvetica Neue"/>
            </a:endParaRPr>
          </a:p>
          <a:p>
            <a:pPr marL="0" indent="0">
              <a:buFontTx/>
              <a:buNone/>
            </a:pPr>
            <a:endParaRPr lang="en-US" sz="1800" dirty="0" smtClean="0">
              <a:latin typeface="Helvetica Neue"/>
              <a:cs typeface="Helvetica Neue"/>
            </a:endParaRPr>
          </a:p>
        </p:txBody>
      </p:sp>
    </p:spTree>
    <p:extLst>
      <p:ext uri="{BB962C8B-B14F-4D97-AF65-F5344CB8AC3E}">
        <p14:creationId xmlns:p14="http://schemas.microsoft.com/office/powerpoint/2010/main" val="213885189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oreboard_2014010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3025"/>
            <a:ext cx="91440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228600"/>
            <a:ext cx="7162800" cy="762000"/>
          </a:xfrm>
          <a:prstGeom prst="rect">
            <a:avLst/>
          </a:prstGeom>
        </p:spPr>
        <p:txBody>
          <a:bodyPr>
            <a:spAutoFit/>
          </a:bodyPr>
          <a:lstStyle/>
          <a:p>
            <a:pPr algn="ctr" eaLnBrk="0" hangingPunct="0">
              <a:lnSpc>
                <a:spcPct val="90000"/>
              </a:lnSpc>
              <a:defRPr/>
            </a:pPr>
            <a:r>
              <a:rPr lang="en-US" sz="2800" b="1" kern="0" dirty="0">
                <a:solidFill>
                  <a:srgbClr val="0F75BC"/>
                </a:solidFill>
                <a:latin typeface="Helvetica"/>
                <a:cs typeface="Helvetica"/>
              </a:rPr>
              <a:t>Scoreboard of CME Arrival Prediction</a:t>
            </a:r>
          </a:p>
          <a:p>
            <a:pPr algn="ctr" eaLnBrk="0" hangingPunct="0">
              <a:lnSpc>
                <a:spcPct val="90000"/>
              </a:lnSpc>
              <a:defRPr/>
            </a:pPr>
            <a:r>
              <a:rPr lang="en-US" sz="1800" b="1" kern="0" dirty="0">
                <a:solidFill>
                  <a:srgbClr val="0F75BC"/>
                </a:solidFill>
                <a:latin typeface="Helvetica"/>
                <a:cs typeface="Helvetica"/>
              </a:rPr>
              <a:t>Ensemble of different CME models</a:t>
            </a:r>
          </a:p>
        </p:txBody>
      </p:sp>
      <p:sp>
        <p:nvSpPr>
          <p:cNvPr id="4" name="Rectangle 3"/>
          <p:cNvSpPr/>
          <p:nvPr/>
        </p:nvSpPr>
        <p:spPr>
          <a:xfrm>
            <a:off x="2971800" y="968514"/>
            <a:ext cx="4572000" cy="707886"/>
          </a:xfrm>
          <a:prstGeom prst="rect">
            <a:avLst/>
          </a:prstGeom>
          <a:solidFill>
            <a:schemeClr val="accent3">
              <a:lumMod val="85000"/>
            </a:schemeClr>
          </a:solidFill>
        </p:spPr>
        <p:txBody>
          <a:bodyPr>
            <a:spAutoFit/>
          </a:bodyPr>
          <a:lstStyle/>
          <a:p>
            <a:pPr algn="ctr">
              <a:defRPr/>
            </a:pPr>
            <a:r>
              <a:rPr lang="en-US" sz="2000" spc="-150" dirty="0">
                <a:solidFill>
                  <a:srgbClr val="FF0000"/>
                </a:solidFill>
                <a:latin typeface="Apple Casual"/>
                <a:cs typeface="Apple Casual"/>
              </a:rPr>
              <a:t>Community-Wide </a:t>
            </a:r>
            <a:r>
              <a:rPr lang="en-US" sz="2000" spc="-150" dirty="0" smtClean="0">
                <a:solidFill>
                  <a:srgbClr val="FF0000"/>
                </a:solidFill>
                <a:latin typeface="Apple Casual"/>
                <a:cs typeface="Apple Casual"/>
              </a:rPr>
              <a:t>Space </a:t>
            </a:r>
            <a:r>
              <a:rPr lang="en-US" sz="2000" spc="-150" dirty="0">
                <a:solidFill>
                  <a:srgbClr val="FF0000"/>
                </a:solidFill>
                <a:latin typeface="Apple Casual"/>
                <a:cs typeface="Apple Casual"/>
              </a:rPr>
              <a:t>W</a:t>
            </a:r>
            <a:r>
              <a:rPr lang="en-US" sz="2000" spc="-150" dirty="0" smtClean="0">
                <a:solidFill>
                  <a:srgbClr val="FF0000"/>
                </a:solidFill>
                <a:latin typeface="Apple Casual"/>
                <a:cs typeface="Apple Casual"/>
              </a:rPr>
              <a:t>eather </a:t>
            </a:r>
            <a:r>
              <a:rPr lang="en-US" sz="2000" spc="-150" dirty="0">
                <a:solidFill>
                  <a:srgbClr val="FF0000"/>
                </a:solidFill>
                <a:latin typeface="Apple Casual"/>
                <a:cs typeface="Apple Casual"/>
              </a:rPr>
              <a:t>E</a:t>
            </a:r>
            <a:r>
              <a:rPr lang="en-US" sz="2000" spc="-150" dirty="0" smtClean="0">
                <a:solidFill>
                  <a:srgbClr val="FF0000"/>
                </a:solidFill>
                <a:latin typeface="Apple Casual"/>
                <a:cs typeface="Apple Casual"/>
              </a:rPr>
              <a:t>nsemble Forecasting  &amp; Validation Activity </a:t>
            </a:r>
            <a:endParaRPr lang="en-US" sz="2000" spc="-150" dirty="0">
              <a:solidFill>
                <a:srgbClr val="FF0000"/>
              </a:solidFill>
              <a:latin typeface="Apple Casual"/>
              <a:cs typeface="Apple Casual"/>
            </a:endParaRPr>
          </a:p>
        </p:txBody>
      </p:sp>
      <p:pic>
        <p:nvPicPr>
          <p:cNvPr id="5" name="Picture 4" descr="ScoreBoar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0"/>
            <a:ext cx="1066800" cy="1185333"/>
          </a:xfrm>
          <a:prstGeom prst="rect">
            <a:avLst/>
          </a:prstGeom>
        </p:spPr>
      </p:pic>
      <p:sp>
        <p:nvSpPr>
          <p:cNvPr id="6" name="TextBox 5"/>
          <p:cNvSpPr txBox="1"/>
          <p:nvPr/>
        </p:nvSpPr>
        <p:spPr>
          <a:xfrm>
            <a:off x="3277140" y="3886200"/>
            <a:ext cx="3047460" cy="1631216"/>
          </a:xfrm>
          <a:prstGeom prst="rect">
            <a:avLst/>
          </a:prstGeom>
          <a:solidFill>
            <a:schemeClr val="bg1">
              <a:lumMod val="75000"/>
            </a:schemeClr>
          </a:solidFill>
        </p:spPr>
        <p:txBody>
          <a:bodyPr wrap="none" rtlCol="0">
            <a:spAutoFit/>
          </a:bodyPr>
          <a:lstStyle/>
          <a:p>
            <a:r>
              <a:rPr lang="en-US" sz="2000" i="1" spc="-150" dirty="0" smtClean="0">
                <a:solidFill>
                  <a:srgbClr val="FF0000"/>
                </a:solidFill>
                <a:latin typeface="Apple Casual"/>
                <a:cs typeface="Apple Casual"/>
              </a:rPr>
              <a:t>Future </a:t>
            </a:r>
            <a:r>
              <a:rPr lang="en-US" sz="2000" i="1" spc="-150" dirty="0" err="1" smtClean="0">
                <a:solidFill>
                  <a:srgbClr val="FF0000"/>
                </a:solidFill>
                <a:latin typeface="Apple Casual"/>
                <a:cs typeface="Apple Casual"/>
              </a:rPr>
              <a:t>ScoreBoards</a:t>
            </a:r>
            <a:r>
              <a:rPr lang="en-US" sz="2000" i="1" spc="-150" dirty="0" smtClean="0">
                <a:solidFill>
                  <a:srgbClr val="FF0000"/>
                </a:solidFill>
                <a:latin typeface="Apple Casual"/>
                <a:cs typeface="Apple Casual"/>
              </a:rPr>
              <a:t> Planning: </a:t>
            </a:r>
            <a:endParaRPr lang="en-US" sz="2000" i="1" spc="-150" dirty="0">
              <a:solidFill>
                <a:srgbClr val="FF0000"/>
              </a:solidFill>
              <a:latin typeface="Apple Casual"/>
              <a:cs typeface="Apple Casual"/>
            </a:endParaRPr>
          </a:p>
          <a:p>
            <a:pPr marL="342900" indent="-342900">
              <a:buFontTx/>
              <a:buChar char="-"/>
            </a:pPr>
            <a:r>
              <a:rPr lang="en-US" sz="2000" i="1" spc="-150" dirty="0" smtClean="0">
                <a:solidFill>
                  <a:srgbClr val="FF0000"/>
                </a:solidFill>
                <a:latin typeface="Apple Casual"/>
                <a:cs typeface="Apple Casual"/>
              </a:rPr>
              <a:t>Flare forecasts</a:t>
            </a:r>
          </a:p>
          <a:p>
            <a:pPr marL="342900" indent="-342900">
              <a:buFontTx/>
              <a:buChar char="-"/>
            </a:pPr>
            <a:r>
              <a:rPr lang="en-US" sz="2000" i="1" spc="-150" dirty="0" smtClean="0">
                <a:solidFill>
                  <a:srgbClr val="FF0000"/>
                </a:solidFill>
                <a:latin typeface="Apple Casual"/>
                <a:cs typeface="Apple Casual"/>
              </a:rPr>
              <a:t>SEP forecasts</a:t>
            </a:r>
          </a:p>
          <a:p>
            <a:pPr marL="342900" indent="-342900">
              <a:buFontTx/>
              <a:buChar char="-"/>
            </a:pPr>
            <a:r>
              <a:rPr lang="en-US" sz="2000" i="1" spc="-150" dirty="0" err="1" smtClean="0">
                <a:solidFill>
                  <a:srgbClr val="FF0000"/>
                </a:solidFill>
                <a:latin typeface="Apple Casual"/>
                <a:cs typeface="Apple Casual"/>
              </a:rPr>
              <a:t>Auroral</a:t>
            </a:r>
            <a:r>
              <a:rPr lang="en-US" sz="2000" i="1" spc="-150" dirty="0" smtClean="0">
                <a:solidFill>
                  <a:srgbClr val="FF0000"/>
                </a:solidFill>
                <a:latin typeface="Apple Casual"/>
                <a:cs typeface="Apple Casual"/>
              </a:rPr>
              <a:t> Boundaries</a:t>
            </a:r>
            <a:r>
              <a:rPr lang="en-US" sz="1800" spc="-150" dirty="0" smtClean="0">
                <a:solidFill>
                  <a:srgbClr val="FF0000"/>
                </a:solidFill>
                <a:latin typeface="Helvetica"/>
                <a:cs typeface="Helvetica"/>
              </a:rPr>
              <a:t> </a:t>
            </a:r>
            <a:endParaRPr lang="en-US" sz="1800" spc="-150" dirty="0">
              <a:solidFill>
                <a:srgbClr val="FF0000"/>
              </a:solidFill>
              <a:latin typeface="Helvetica"/>
              <a:cs typeface="Helvetica"/>
            </a:endParaRPr>
          </a:p>
          <a:p>
            <a:pPr marL="342900" indent="-342900">
              <a:buFontTx/>
              <a:buChar char="-"/>
            </a:pPr>
            <a:r>
              <a:rPr lang="en-US" sz="2000" i="1" spc="-150" dirty="0" smtClean="0">
                <a:solidFill>
                  <a:srgbClr val="FF0000"/>
                </a:solidFill>
                <a:latin typeface="Apple Casual"/>
                <a:cs typeface="Apple Casual"/>
              </a:rPr>
              <a:t>High Speed Streams</a:t>
            </a:r>
          </a:p>
        </p:txBody>
      </p:sp>
    </p:spTree>
    <p:extLst>
      <p:ext uri="{BB962C8B-B14F-4D97-AF65-F5344CB8AC3E}">
        <p14:creationId xmlns:p14="http://schemas.microsoft.com/office/powerpoint/2010/main" val="25918277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066800" y="228600"/>
            <a:ext cx="7239000" cy="8382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2800" dirty="0" smtClean="0">
                <a:solidFill>
                  <a:srgbClr val="0F75BC"/>
                </a:solidFill>
                <a:latin typeface="Helvetica"/>
                <a:cs typeface="Helvetica"/>
              </a:rPr>
              <a:t>Operational </a:t>
            </a:r>
            <a:r>
              <a:rPr lang="en-US" sz="2800" dirty="0" err="1" smtClean="0">
                <a:solidFill>
                  <a:srgbClr val="0F75BC"/>
                </a:solidFill>
                <a:latin typeface="Helvetica"/>
                <a:cs typeface="Helvetica"/>
              </a:rPr>
              <a:t>Geospace</a:t>
            </a:r>
            <a:r>
              <a:rPr lang="en-US" sz="2800" dirty="0" smtClean="0">
                <a:solidFill>
                  <a:srgbClr val="0F75BC"/>
                </a:solidFill>
                <a:latin typeface="Helvetica"/>
                <a:cs typeface="Helvetica"/>
              </a:rPr>
              <a:t> Model Validation </a:t>
            </a:r>
          </a:p>
          <a:p>
            <a:pPr algn="ctr">
              <a:lnSpc>
                <a:spcPct val="90000"/>
              </a:lnSpc>
              <a:defRPr/>
            </a:pPr>
            <a:r>
              <a:rPr lang="en-US" sz="2000" dirty="0" smtClean="0">
                <a:solidFill>
                  <a:srgbClr val="0F75BC"/>
                </a:solidFill>
                <a:latin typeface="Helvetica"/>
                <a:cs typeface="Helvetica"/>
              </a:rPr>
              <a:t>in support of SWPC </a:t>
            </a:r>
            <a:r>
              <a:rPr lang="en-US" sz="2000" dirty="0" err="1" smtClean="0">
                <a:solidFill>
                  <a:srgbClr val="0F75BC"/>
                </a:solidFill>
                <a:latin typeface="Helvetica"/>
                <a:cs typeface="Helvetica"/>
              </a:rPr>
              <a:t>geospace</a:t>
            </a:r>
            <a:r>
              <a:rPr lang="en-US" sz="2000" dirty="0" smtClean="0">
                <a:solidFill>
                  <a:srgbClr val="0F75BC"/>
                </a:solidFill>
                <a:latin typeface="Helvetica"/>
                <a:cs typeface="Helvetica"/>
              </a:rPr>
              <a:t> model selection</a:t>
            </a:r>
            <a:endParaRPr lang="en-US" sz="2000" dirty="0" smtClean="0">
              <a:solidFill>
                <a:srgbClr val="FF0000"/>
              </a:solidFill>
              <a:latin typeface="Helvetica"/>
              <a:cs typeface="Helvetica"/>
            </a:endParaRPr>
          </a:p>
        </p:txBody>
      </p:sp>
      <p:sp>
        <p:nvSpPr>
          <p:cNvPr id="4" name="TextBox 3"/>
          <p:cNvSpPr txBox="1"/>
          <p:nvPr/>
        </p:nvSpPr>
        <p:spPr>
          <a:xfrm>
            <a:off x="304800" y="1295400"/>
            <a:ext cx="8001000" cy="1102866"/>
          </a:xfrm>
          <a:prstGeom prst="rect">
            <a:avLst/>
          </a:prstGeom>
          <a:noFill/>
        </p:spPr>
        <p:txBody>
          <a:bodyPr wrap="square">
            <a:spAutoFit/>
          </a:bodyPr>
          <a:lstStyle/>
          <a:p>
            <a:pPr>
              <a:lnSpc>
                <a:spcPct val="110000"/>
              </a:lnSpc>
              <a:spcBef>
                <a:spcPts val="1400"/>
              </a:spcBef>
              <a:spcAft>
                <a:spcPts val="0"/>
              </a:spcAft>
              <a:defRPr/>
            </a:pPr>
            <a:r>
              <a:rPr lang="en-US" sz="2000" dirty="0">
                <a:latin typeface="Helvetica"/>
                <a:cs typeface="Helvetica"/>
              </a:rPr>
              <a:t>C</a:t>
            </a:r>
            <a:r>
              <a:rPr lang="en-US" sz="2000" dirty="0" smtClean="0">
                <a:latin typeface="Helvetica"/>
                <a:cs typeface="Helvetica"/>
              </a:rPr>
              <a:t>ommunity-wide efforts  (2008 -2012) led by the CCMC established a foundation for operational </a:t>
            </a:r>
            <a:r>
              <a:rPr lang="en-US" sz="2000" dirty="0" err="1" smtClean="0">
                <a:latin typeface="Helvetica"/>
                <a:cs typeface="Helvetica"/>
              </a:rPr>
              <a:t>geospace</a:t>
            </a:r>
            <a:r>
              <a:rPr lang="en-US" sz="2000" dirty="0" smtClean="0">
                <a:latin typeface="Helvetica"/>
                <a:cs typeface="Helvetica"/>
              </a:rPr>
              <a:t> model selection based on </a:t>
            </a:r>
            <a:r>
              <a:rPr lang="en-US" sz="2000" b="1" dirty="0" smtClean="0">
                <a:latin typeface="Helvetica"/>
                <a:cs typeface="Helvetica"/>
              </a:rPr>
              <a:t>model ability to reproduce dB/</a:t>
            </a:r>
            <a:r>
              <a:rPr lang="en-US" sz="2000" b="1" dirty="0" err="1" smtClean="0">
                <a:latin typeface="Helvetica"/>
                <a:cs typeface="Helvetica"/>
              </a:rPr>
              <a:t>dt</a:t>
            </a:r>
            <a:r>
              <a:rPr lang="en-US" sz="2000" b="1" dirty="0" smtClean="0">
                <a:latin typeface="Helvetica"/>
                <a:cs typeface="Helvetica"/>
              </a:rPr>
              <a:t> and regional K index. </a:t>
            </a:r>
          </a:p>
        </p:txBody>
      </p:sp>
      <p:sp>
        <p:nvSpPr>
          <p:cNvPr id="5" name="TextBox 4"/>
          <p:cNvSpPr txBox="1">
            <a:spLocks noChangeArrowheads="1"/>
          </p:cNvSpPr>
          <p:nvPr/>
        </p:nvSpPr>
        <p:spPr bwMode="auto">
          <a:xfrm>
            <a:off x="1752600" y="2419290"/>
            <a:ext cx="480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charset="0"/>
                <a:ea typeface="ＭＳ Ｐゴシック" charset="0"/>
                <a:cs typeface="ＭＳ Ｐゴシック" charset="0"/>
              </a:defRPr>
            </a:lvl1pPr>
            <a:lvl2pPr marL="800100" indent="-34290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defRPr/>
            </a:pPr>
            <a:r>
              <a:rPr lang="en-US" sz="2000" i="1" spc="-150" dirty="0" smtClean="0">
                <a:solidFill>
                  <a:srgbClr val="0000FF"/>
                </a:solidFill>
                <a:latin typeface="Helvetica"/>
                <a:cs typeface="Helvetica"/>
              </a:rPr>
              <a:t>Example of  events-based metrics:   </a:t>
            </a:r>
            <a:r>
              <a:rPr lang="en-US" sz="2000" b="1" spc="-150" dirty="0" smtClean="0">
                <a:solidFill>
                  <a:schemeClr val="tx1">
                    <a:lumMod val="95000"/>
                    <a:lumOff val="5000"/>
                  </a:schemeClr>
                </a:solidFill>
                <a:latin typeface="Helvetica"/>
                <a:cs typeface="Helvetica"/>
              </a:rPr>
              <a:t>6 events </a:t>
            </a:r>
            <a:endParaRPr lang="en-US" sz="2000" b="1" spc="-150" dirty="0" smtClean="0">
              <a:solidFill>
                <a:schemeClr val="tx1">
                  <a:lumMod val="95000"/>
                  <a:lumOff val="5000"/>
                </a:schemeClr>
              </a:solidFill>
              <a:latin typeface="Helvetica"/>
              <a:cs typeface="Helvetica"/>
            </a:endParaRPr>
          </a:p>
        </p:txBody>
      </p:sp>
      <p:pic>
        <p:nvPicPr>
          <p:cNvPr id="7" name="Picture 6" descr="Metric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819400"/>
            <a:ext cx="5347184" cy="3962400"/>
          </a:xfrm>
          <a:prstGeom prst="rect">
            <a:avLst/>
          </a:prstGeom>
        </p:spPr>
      </p:pic>
    </p:spTree>
    <p:extLst>
      <p:ext uri="{BB962C8B-B14F-4D97-AF65-F5344CB8AC3E}">
        <p14:creationId xmlns:p14="http://schemas.microsoft.com/office/powerpoint/2010/main" val="1467424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90600" y="240268"/>
            <a:ext cx="7086600" cy="369332"/>
          </a:xfrm>
          <a:prstGeom prst="rect">
            <a:avLst/>
          </a:prstGeom>
          <a:solidFill>
            <a:srgbClr val="FF8106"/>
          </a:solidFill>
          <a:ln>
            <a:noFill/>
          </a:ln>
        </p:spPr>
        <p:style>
          <a:lnRef idx="3">
            <a:schemeClr val="lt1"/>
          </a:lnRef>
          <a:fillRef idx="1">
            <a:schemeClr val="accent2"/>
          </a:fillRef>
          <a:effectRef idx="1">
            <a:schemeClr val="accent2"/>
          </a:effectRef>
          <a:fontRef idx="minor">
            <a:schemeClr val="lt1"/>
          </a:fontRef>
        </p:style>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dirty="0" smtClean="0">
                <a:solidFill>
                  <a:schemeClr val="bg1"/>
                </a:solidFill>
                <a:latin typeface="Helvetica Neue"/>
                <a:cs typeface="Helvetica Neue"/>
              </a:rPr>
              <a:t>Space Environment Effects (SEE</a:t>
            </a:r>
            <a:r>
              <a:rPr lang="en-US" dirty="0" smtClean="0">
                <a:solidFill>
                  <a:schemeClr val="bg1"/>
                </a:solidFill>
                <a:latin typeface="Helvetica Neue"/>
                <a:cs typeface="Helvetica Neue"/>
              </a:rPr>
              <a:t>) Database </a:t>
            </a:r>
            <a:endParaRPr lang="en-US" dirty="0" smtClean="0">
              <a:solidFill>
                <a:schemeClr val="bg1"/>
              </a:solidFill>
              <a:latin typeface="Helvetica Neue"/>
              <a:cs typeface="Helvetica Neue"/>
            </a:endParaRPr>
          </a:p>
        </p:txBody>
      </p:sp>
      <p:pic>
        <p:nvPicPr>
          <p:cNvPr id="3" name="Picture 22" descr="CCMC-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47" r="12756" b="47"/>
          <a:stretch/>
        </p:blipFill>
        <p:spPr bwMode="auto">
          <a:xfrm>
            <a:off x="42333" y="42661"/>
            <a:ext cx="948267" cy="8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ONK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90" y="121852"/>
            <a:ext cx="914400" cy="879423"/>
          </a:xfrm>
          <a:prstGeom prst="rect">
            <a:avLst/>
          </a:prstGeom>
        </p:spPr>
      </p:pic>
      <p:pic>
        <p:nvPicPr>
          <p:cNvPr id="7" name="Picture 6" descr="Grab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3" y="1468055"/>
            <a:ext cx="6236685" cy="1554545"/>
          </a:xfrm>
          <a:prstGeom prst="rect">
            <a:avLst/>
          </a:prstGeom>
          <a:ln>
            <a:solidFill>
              <a:srgbClr val="008000"/>
            </a:solidFill>
          </a:ln>
        </p:spPr>
      </p:pic>
      <p:sp>
        <p:nvSpPr>
          <p:cNvPr id="8" name="TextBox 7"/>
          <p:cNvSpPr txBox="1"/>
          <p:nvPr/>
        </p:nvSpPr>
        <p:spPr>
          <a:xfrm>
            <a:off x="3688940" y="1427085"/>
            <a:ext cx="5302659" cy="400110"/>
          </a:xfrm>
          <a:prstGeom prst="rect">
            <a:avLst/>
          </a:prstGeom>
          <a:solidFill>
            <a:srgbClr val="CCFFCC"/>
          </a:solidFill>
          <a:ln>
            <a:solidFill>
              <a:schemeClr val="accent6">
                <a:lumMod val="40000"/>
                <a:lumOff val="60000"/>
              </a:schemeClr>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dirty="0" smtClean="0">
                <a:ln>
                  <a:noFill/>
                </a:ln>
                <a:solidFill>
                  <a:srgbClr val="C00000"/>
                </a:solidFill>
                <a:effectLst/>
                <a:uLnTx/>
                <a:uFillTx/>
              </a:rPr>
              <a:t>Allow mission specialists to </a:t>
            </a:r>
            <a:r>
              <a:rPr lang="en-US" sz="2000" kern="0" noProof="0" dirty="0" smtClean="0">
                <a:solidFill>
                  <a:srgbClr val="C00000"/>
                </a:solidFill>
              </a:rPr>
              <a:t>submit</a:t>
            </a:r>
            <a:r>
              <a:rPr lang="en-US" sz="2000" kern="0" dirty="0" smtClean="0">
                <a:solidFill>
                  <a:srgbClr val="C00000"/>
                </a:solidFill>
              </a:rPr>
              <a:t> SEE reports</a:t>
            </a:r>
            <a:endParaRPr kumimoji="0" lang="en-US" sz="2000" b="0" i="0" u="none" strike="noStrike" kern="0" cap="none" spc="0" normalizeH="0" baseline="0" noProof="0" dirty="0" smtClean="0">
              <a:ln>
                <a:noFill/>
              </a:ln>
              <a:solidFill>
                <a:srgbClr val="C00000"/>
              </a:solidFill>
              <a:effectLst/>
              <a:uLnTx/>
              <a:uFillTx/>
            </a:endParaRPr>
          </a:p>
        </p:txBody>
      </p:sp>
      <p:pic>
        <p:nvPicPr>
          <p:cNvPr id="9" name="Picture 8" descr="Grab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470" y="1806257"/>
            <a:ext cx="1595315" cy="1016011"/>
          </a:xfrm>
          <a:prstGeom prst="rect">
            <a:avLst/>
          </a:prstGeom>
        </p:spPr>
      </p:pic>
      <p:pic>
        <p:nvPicPr>
          <p:cNvPr id="10" name="Picture 9" descr="Grab5.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0" y="3293550"/>
            <a:ext cx="4900497" cy="2827856"/>
          </a:xfrm>
          <a:prstGeom prst="rect">
            <a:avLst/>
          </a:prstGeom>
          <a:ln>
            <a:solidFill>
              <a:srgbClr val="FF0000"/>
            </a:solidFill>
          </a:ln>
        </p:spPr>
      </p:pic>
      <p:pic>
        <p:nvPicPr>
          <p:cNvPr id="11" name="Picture 10" descr="Report.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4270" y="2915405"/>
            <a:ext cx="4106333" cy="1132781"/>
          </a:xfrm>
          <a:prstGeom prst="rect">
            <a:avLst/>
          </a:prstGeom>
          <a:ln>
            <a:solidFill>
              <a:srgbClr val="008000"/>
            </a:solidFill>
          </a:ln>
        </p:spPr>
      </p:pic>
      <p:sp>
        <p:nvSpPr>
          <p:cNvPr id="12" name="TextBox 11"/>
          <p:cNvSpPr txBox="1"/>
          <p:nvPr/>
        </p:nvSpPr>
        <p:spPr>
          <a:xfrm>
            <a:off x="990636" y="3513668"/>
            <a:ext cx="3428964" cy="369332"/>
          </a:xfrm>
          <a:prstGeom prst="rect">
            <a:avLst/>
          </a:prstGeom>
          <a:solidFill>
            <a:srgbClr val="CCFFCC"/>
          </a:solidFill>
          <a:ln>
            <a:solidFill>
              <a:srgbClr val="FCD5B5"/>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dirty="0" smtClean="0">
                <a:ln>
                  <a:noFill/>
                </a:ln>
                <a:solidFill>
                  <a:srgbClr val="C00000"/>
                </a:solidFill>
                <a:effectLst/>
                <a:uLnTx/>
                <a:uFillTx/>
              </a:rPr>
              <a:t>Allow users to search </a:t>
            </a:r>
            <a:r>
              <a:rPr lang="en-US" sz="1800" kern="0" dirty="0" smtClean="0">
                <a:solidFill>
                  <a:srgbClr val="C00000"/>
                </a:solidFill>
              </a:rPr>
              <a:t>SEE archive</a:t>
            </a:r>
            <a:endParaRPr kumimoji="0" lang="en-US" sz="1800" b="0" i="0" u="none" strike="noStrike" kern="0" cap="none" spc="0" normalizeH="0" baseline="0" noProof="0" dirty="0" smtClean="0">
              <a:ln>
                <a:noFill/>
              </a:ln>
              <a:solidFill>
                <a:srgbClr val="C00000"/>
              </a:solidFill>
              <a:effectLst/>
              <a:uLnTx/>
              <a:uFillTx/>
            </a:endParaRPr>
          </a:p>
        </p:txBody>
      </p:sp>
      <p:pic>
        <p:nvPicPr>
          <p:cNvPr id="13" name="Picture 12" descr="CHANDRA.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4337539"/>
            <a:ext cx="3302000" cy="2230741"/>
          </a:xfrm>
          <a:prstGeom prst="rect">
            <a:avLst/>
          </a:prstGeom>
        </p:spPr>
      </p:pic>
      <p:sp>
        <p:nvSpPr>
          <p:cNvPr id="14" name="TextBox 13"/>
          <p:cNvSpPr txBox="1"/>
          <p:nvPr/>
        </p:nvSpPr>
        <p:spPr>
          <a:xfrm>
            <a:off x="5765819" y="4131784"/>
            <a:ext cx="2392903" cy="338554"/>
          </a:xfrm>
          <a:prstGeom prst="rect">
            <a:avLst/>
          </a:prstGeom>
          <a:solidFill>
            <a:schemeClr val="bg1"/>
          </a:solidFill>
        </p:spPr>
        <p:txBody>
          <a:bodyPr wrap="none" rtlCol="0">
            <a:spAutoFit/>
          </a:bodyPr>
          <a:lstStyle/>
          <a:p>
            <a:r>
              <a:rPr lang="en-US" sz="1600" dirty="0" smtClean="0"/>
              <a:t>CHANDRA Radiation Effect</a:t>
            </a:r>
            <a:endParaRPr lang="en-US" sz="1600" dirty="0"/>
          </a:p>
        </p:txBody>
      </p:sp>
      <p:sp>
        <p:nvSpPr>
          <p:cNvPr id="16" name="TextBox 15"/>
          <p:cNvSpPr txBox="1"/>
          <p:nvPr/>
        </p:nvSpPr>
        <p:spPr>
          <a:xfrm>
            <a:off x="1295400" y="685800"/>
            <a:ext cx="6488349" cy="400110"/>
          </a:xfrm>
          <a:prstGeom prst="rect">
            <a:avLst/>
          </a:prstGeom>
          <a:solidFill>
            <a:schemeClr val="accent6">
              <a:lumMod val="40000"/>
              <a:lumOff val="60000"/>
            </a:schemeClr>
          </a:solidFill>
        </p:spPr>
        <p:txBody>
          <a:bodyPr wrap="none" rtlCol="0">
            <a:spAutoFit/>
          </a:bodyPr>
          <a:lstStyle/>
          <a:p>
            <a:r>
              <a:rPr lang="en-US" sz="2000" b="1" dirty="0" smtClean="0"/>
              <a:t>D</a:t>
            </a:r>
            <a:r>
              <a:rPr lang="en-US" sz="2000" dirty="0" smtClean="0"/>
              <a:t>atabase </a:t>
            </a:r>
            <a:r>
              <a:rPr lang="en-US" sz="2000" b="1" dirty="0" smtClean="0"/>
              <a:t>O</a:t>
            </a:r>
            <a:r>
              <a:rPr lang="en-US" sz="2000" dirty="0" smtClean="0"/>
              <a:t>f </a:t>
            </a:r>
            <a:r>
              <a:rPr lang="en-US" sz="2000" b="1" dirty="0" smtClean="0"/>
              <a:t>N</a:t>
            </a:r>
            <a:r>
              <a:rPr lang="en-US" sz="2000" dirty="0" smtClean="0"/>
              <a:t>otifications </a:t>
            </a:r>
            <a:r>
              <a:rPr lang="en-US" sz="2000" b="1" dirty="0" smtClean="0"/>
              <a:t>K</a:t>
            </a:r>
            <a:r>
              <a:rPr lang="en-US" sz="2000" dirty="0" smtClean="0"/>
              <a:t>nowledge </a:t>
            </a:r>
            <a:r>
              <a:rPr lang="en-US" sz="2000" b="1" dirty="0" smtClean="0"/>
              <a:t>I</a:t>
            </a:r>
            <a:r>
              <a:rPr lang="en-US" sz="2000" dirty="0" smtClean="0"/>
              <a:t>nformation (DONKI) </a:t>
            </a:r>
            <a:endParaRPr lang="en-US" sz="2000" dirty="0"/>
          </a:p>
        </p:txBody>
      </p:sp>
      <p:sp>
        <p:nvSpPr>
          <p:cNvPr id="15" name="TextBox 14"/>
          <p:cNvSpPr txBox="1"/>
          <p:nvPr/>
        </p:nvSpPr>
        <p:spPr>
          <a:xfrm>
            <a:off x="38978" y="5934670"/>
            <a:ext cx="5168022" cy="923330"/>
          </a:xfrm>
          <a:prstGeom prst="rect">
            <a:avLst/>
          </a:prstGeom>
          <a:solidFill>
            <a:srgbClr val="CCFFCC"/>
          </a:solid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dirty="0" smtClean="0">
                <a:ln>
                  <a:noFill/>
                </a:ln>
                <a:solidFill>
                  <a:srgbClr val="C00000"/>
                </a:solidFill>
                <a:effectLst/>
                <a:uLnTx/>
                <a:uFillTx/>
              </a:rPr>
              <a:t>Link SEE reports to space weather </a:t>
            </a:r>
            <a:r>
              <a:rPr lang="en-US" sz="1800" kern="0" noProof="0" dirty="0" smtClean="0">
                <a:solidFill>
                  <a:srgbClr val="C00000"/>
                </a:solidFill>
              </a:rPr>
              <a:t>activities in DONKI database (Flare, CME, HSS, Geomagnetic Storms, </a:t>
            </a:r>
            <a:r>
              <a:rPr lang="en-US" sz="1800" kern="0" noProof="0" dirty="0" err="1" smtClean="0">
                <a:solidFill>
                  <a:srgbClr val="C00000"/>
                </a:solidFill>
              </a:rPr>
              <a:t>etc</a:t>
            </a:r>
            <a:r>
              <a:rPr lang="en-US" sz="1800" kern="0" noProof="0" dirty="0" smtClean="0">
                <a:solidFill>
                  <a:srgbClr val="C00000"/>
                </a:solidFill>
              </a:rPr>
              <a:t>)</a:t>
            </a:r>
            <a:endParaRPr kumimoji="0" lang="en-US" sz="1800" b="0" i="0"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val="3208946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00" y="14478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charset="0"/>
                <a:ea typeface="ＭＳ Ｐゴシック" charset="0"/>
                <a:cs typeface="ＭＳ Ｐゴシック" charset="0"/>
              </a:defRPr>
            </a:lvl1pPr>
            <a:lvl2pPr marL="800100" indent="-34290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80000"/>
              </a:lnSpc>
              <a:spcAft>
                <a:spcPts val="0"/>
              </a:spcAft>
              <a:buFont typeface="Arial"/>
              <a:buChar char="•"/>
            </a:pPr>
            <a:endParaRPr lang="en-US" sz="2000" dirty="0">
              <a:solidFill>
                <a:srgbClr val="000000"/>
              </a:solidFill>
              <a:latin typeface="Apple Casual"/>
              <a:cs typeface="Apple Casual"/>
            </a:endParaRPr>
          </a:p>
          <a:p>
            <a:pPr eaLnBrk="1" hangingPunct="1">
              <a:lnSpc>
                <a:spcPct val="80000"/>
              </a:lnSpc>
              <a:spcAft>
                <a:spcPts val="1200"/>
              </a:spcAft>
              <a:buFont typeface="Arial"/>
              <a:buChar char="•"/>
            </a:pPr>
            <a:r>
              <a:rPr lang="en-US" dirty="0" smtClean="0">
                <a:solidFill>
                  <a:srgbClr val="000000"/>
                </a:solidFill>
                <a:latin typeface="Helvetica"/>
                <a:cs typeface="Helvetica"/>
              </a:rPr>
              <a:t>CCMC </a:t>
            </a:r>
            <a:r>
              <a:rPr lang="en-US" dirty="0">
                <a:solidFill>
                  <a:srgbClr val="000000"/>
                </a:solidFill>
                <a:latin typeface="Helvetica"/>
                <a:cs typeface="Helvetica"/>
              </a:rPr>
              <a:t>is a: </a:t>
            </a:r>
          </a:p>
          <a:p>
            <a:pPr lvl="1" eaLnBrk="1" hangingPunct="1">
              <a:lnSpc>
                <a:spcPct val="80000"/>
              </a:lnSpc>
              <a:spcAft>
                <a:spcPts val="1200"/>
              </a:spcAft>
              <a:buFontTx/>
              <a:buChar char="-"/>
            </a:pPr>
            <a:r>
              <a:rPr lang="en-US" dirty="0">
                <a:solidFill>
                  <a:schemeClr val="tx1">
                    <a:lumMod val="95000"/>
                    <a:lumOff val="5000"/>
                  </a:schemeClr>
                </a:solidFill>
                <a:latin typeface="Helvetica"/>
                <a:cs typeface="Helvetica"/>
              </a:rPr>
              <a:t>Asset </a:t>
            </a:r>
            <a:r>
              <a:rPr lang="en-US" dirty="0" smtClean="0">
                <a:solidFill>
                  <a:schemeClr val="tx1">
                    <a:lumMod val="95000"/>
                    <a:lumOff val="5000"/>
                  </a:schemeClr>
                </a:solidFill>
                <a:latin typeface="Helvetica"/>
                <a:cs typeface="Helvetica"/>
              </a:rPr>
              <a:t>of </a:t>
            </a:r>
            <a:r>
              <a:rPr lang="en-US" dirty="0" smtClean="0">
                <a:solidFill>
                  <a:schemeClr val="tx1">
                    <a:lumMod val="95000"/>
                    <a:lumOff val="5000"/>
                  </a:schemeClr>
                </a:solidFill>
                <a:latin typeface="Helvetica"/>
                <a:cs typeface="Helvetica"/>
              </a:rPr>
              <a:t>NASA, NSF &amp; international </a:t>
            </a:r>
            <a:r>
              <a:rPr lang="en-US" dirty="0" smtClean="0">
                <a:solidFill>
                  <a:schemeClr val="tx1">
                    <a:lumMod val="95000"/>
                    <a:lumOff val="5000"/>
                  </a:schemeClr>
                </a:solidFill>
                <a:latin typeface="Helvetica"/>
                <a:cs typeface="Helvetica"/>
              </a:rPr>
              <a:t>space weather community.</a:t>
            </a:r>
            <a:endParaRPr lang="en-US" dirty="0">
              <a:solidFill>
                <a:schemeClr val="tx1">
                  <a:lumMod val="95000"/>
                  <a:lumOff val="5000"/>
                </a:schemeClr>
              </a:solidFill>
              <a:latin typeface="Helvetica"/>
              <a:cs typeface="Helvetica"/>
            </a:endParaRPr>
          </a:p>
          <a:p>
            <a:pPr lvl="1" eaLnBrk="1" hangingPunct="1">
              <a:lnSpc>
                <a:spcPct val="80000"/>
              </a:lnSpc>
              <a:spcAft>
                <a:spcPts val="1200"/>
              </a:spcAft>
              <a:buFontTx/>
              <a:buChar char="-"/>
            </a:pPr>
            <a:r>
              <a:rPr lang="en-US" dirty="0">
                <a:solidFill>
                  <a:srgbClr val="000000"/>
                </a:solidFill>
                <a:latin typeface="Helvetica"/>
                <a:cs typeface="Helvetica"/>
              </a:rPr>
              <a:t>Playground for scientists.</a:t>
            </a:r>
          </a:p>
          <a:p>
            <a:pPr lvl="1" eaLnBrk="1" hangingPunct="1">
              <a:lnSpc>
                <a:spcPct val="80000"/>
              </a:lnSpc>
              <a:spcAft>
                <a:spcPts val="1200"/>
              </a:spcAft>
              <a:buFontTx/>
              <a:buChar char="-"/>
            </a:pPr>
            <a:r>
              <a:rPr lang="en-US" dirty="0" smtClean="0">
                <a:solidFill>
                  <a:srgbClr val="000000"/>
                </a:solidFill>
                <a:latin typeface="Helvetica"/>
                <a:cs typeface="Helvetica"/>
              </a:rPr>
              <a:t>Hub</a:t>
            </a:r>
            <a:r>
              <a:rPr lang="en-US" dirty="0">
                <a:solidFill>
                  <a:srgbClr val="000000"/>
                </a:solidFill>
                <a:latin typeface="Helvetica"/>
                <a:cs typeface="Helvetica"/>
              </a:rPr>
              <a:t> </a:t>
            </a:r>
            <a:r>
              <a:rPr lang="en-US" dirty="0" smtClean="0">
                <a:solidFill>
                  <a:srgbClr val="000000"/>
                </a:solidFill>
                <a:latin typeface="Helvetica"/>
                <a:cs typeface="Helvetica"/>
              </a:rPr>
              <a:t>for </a:t>
            </a:r>
            <a:r>
              <a:rPr lang="en-US" dirty="0">
                <a:solidFill>
                  <a:srgbClr val="000000"/>
                </a:solidFill>
                <a:latin typeface="Helvetica"/>
                <a:cs typeface="Helvetica"/>
              </a:rPr>
              <a:t>collaborative </a:t>
            </a:r>
            <a:r>
              <a:rPr lang="en-US" dirty="0" smtClean="0">
                <a:solidFill>
                  <a:srgbClr val="000000"/>
                </a:solidFill>
                <a:latin typeface="Helvetica"/>
                <a:cs typeface="Helvetica"/>
              </a:rPr>
              <a:t>research &amp; </a:t>
            </a:r>
            <a:r>
              <a:rPr lang="en-US" dirty="0">
                <a:solidFill>
                  <a:srgbClr val="000000"/>
                </a:solidFill>
                <a:latin typeface="Helvetica"/>
                <a:cs typeface="Helvetica"/>
              </a:rPr>
              <a:t>development. </a:t>
            </a:r>
          </a:p>
          <a:p>
            <a:pPr lvl="1" eaLnBrk="1" hangingPunct="1">
              <a:lnSpc>
                <a:spcPct val="80000"/>
              </a:lnSpc>
              <a:spcAft>
                <a:spcPts val="1200"/>
              </a:spcAft>
              <a:buFontTx/>
              <a:buChar char="-"/>
            </a:pPr>
            <a:r>
              <a:rPr lang="en-US" dirty="0" err="1">
                <a:solidFill>
                  <a:srgbClr val="000000"/>
                </a:solidFill>
                <a:latin typeface="Helvetica"/>
                <a:cs typeface="Helvetica"/>
              </a:rPr>
              <a:t>Testbed</a:t>
            </a:r>
            <a:r>
              <a:rPr lang="en-US" dirty="0" smtClean="0">
                <a:solidFill>
                  <a:srgbClr val="000000"/>
                </a:solidFill>
                <a:latin typeface="Helvetica"/>
                <a:cs typeface="Helvetica"/>
              </a:rPr>
              <a:t>-Showroom-Superstore </a:t>
            </a:r>
            <a:r>
              <a:rPr lang="en-US" dirty="0">
                <a:solidFill>
                  <a:srgbClr val="000000"/>
                </a:solidFill>
                <a:latin typeface="Helvetica"/>
                <a:cs typeface="Helvetica"/>
              </a:rPr>
              <a:t>for </a:t>
            </a:r>
            <a:r>
              <a:rPr lang="en-US" dirty="0" smtClean="0">
                <a:solidFill>
                  <a:srgbClr val="000000"/>
                </a:solidFill>
                <a:latin typeface="Helvetica"/>
                <a:cs typeface="Helvetica"/>
              </a:rPr>
              <a:t>end users and operational agencies.</a:t>
            </a:r>
            <a:endParaRPr lang="en-US" dirty="0" smtClean="0">
              <a:solidFill>
                <a:schemeClr val="tx1">
                  <a:lumMod val="95000"/>
                  <a:lumOff val="5000"/>
                </a:schemeClr>
              </a:solidFill>
              <a:latin typeface="Helvetica"/>
              <a:cs typeface="Helvetica"/>
            </a:endParaRPr>
          </a:p>
          <a:p>
            <a:pPr eaLnBrk="1" hangingPunct="1">
              <a:lnSpc>
                <a:spcPct val="80000"/>
              </a:lnSpc>
              <a:spcAft>
                <a:spcPts val="1200"/>
              </a:spcAft>
              <a:buFont typeface="Arial"/>
              <a:buChar char="•"/>
            </a:pPr>
            <a:r>
              <a:rPr lang="en-US" dirty="0" smtClean="0">
                <a:solidFill>
                  <a:schemeClr val="tx1">
                    <a:lumMod val="95000"/>
                    <a:lumOff val="5000"/>
                  </a:schemeClr>
                </a:solidFill>
                <a:latin typeface="Helvetica"/>
                <a:cs typeface="Helvetica"/>
              </a:rPr>
              <a:t>CCMC </a:t>
            </a:r>
            <a:r>
              <a:rPr lang="en-US" dirty="0">
                <a:solidFill>
                  <a:schemeClr val="tx1">
                    <a:lumMod val="95000"/>
                    <a:lumOff val="5000"/>
                  </a:schemeClr>
                </a:solidFill>
                <a:latin typeface="Helvetica"/>
                <a:cs typeface="Helvetica"/>
              </a:rPr>
              <a:t>continues </a:t>
            </a:r>
            <a:r>
              <a:rPr lang="en-US" dirty="0" smtClean="0">
                <a:solidFill>
                  <a:schemeClr val="tx1">
                    <a:lumMod val="95000"/>
                    <a:lumOff val="5000"/>
                  </a:schemeClr>
                </a:solidFill>
                <a:latin typeface="Helvetica"/>
                <a:cs typeface="Helvetica"/>
              </a:rPr>
              <a:t>pushing frontiers </a:t>
            </a:r>
            <a:r>
              <a:rPr lang="en-US" dirty="0">
                <a:solidFill>
                  <a:schemeClr val="tx1">
                    <a:lumMod val="95000"/>
                    <a:lumOff val="5000"/>
                  </a:schemeClr>
                </a:solidFill>
                <a:latin typeface="Helvetica"/>
                <a:cs typeface="Helvetica"/>
              </a:rPr>
              <a:t>of </a:t>
            </a:r>
            <a:r>
              <a:rPr lang="en-US" dirty="0" smtClean="0">
                <a:solidFill>
                  <a:schemeClr val="tx1">
                    <a:lumMod val="95000"/>
                    <a:lumOff val="5000"/>
                  </a:schemeClr>
                </a:solidFill>
                <a:latin typeface="Helvetica"/>
                <a:cs typeface="Helvetica"/>
              </a:rPr>
              <a:t>research, development and experimental space weather forecasting.</a:t>
            </a:r>
          </a:p>
          <a:p>
            <a:pPr eaLnBrk="1" hangingPunct="1">
              <a:lnSpc>
                <a:spcPct val="80000"/>
              </a:lnSpc>
              <a:spcAft>
                <a:spcPts val="1200"/>
              </a:spcAft>
              <a:buFont typeface="Arial"/>
              <a:buChar char="•"/>
            </a:pPr>
            <a:r>
              <a:rPr lang="en-US" dirty="0" smtClean="0">
                <a:solidFill>
                  <a:schemeClr val="tx1">
                    <a:lumMod val="95000"/>
                    <a:lumOff val="5000"/>
                  </a:schemeClr>
                </a:solidFill>
                <a:latin typeface="Helvetica"/>
                <a:cs typeface="Helvetica"/>
              </a:rPr>
              <a:t>Partnership is a key for further progress.       </a:t>
            </a:r>
          </a:p>
        </p:txBody>
      </p:sp>
      <p:sp>
        <p:nvSpPr>
          <p:cNvPr id="3" name="Rectangle 1"/>
          <p:cNvSpPr>
            <a:spLocks noChangeArrowheads="1"/>
          </p:cNvSpPr>
          <p:nvPr/>
        </p:nvSpPr>
        <p:spPr bwMode="auto">
          <a:xfrm>
            <a:off x="2286000" y="293687"/>
            <a:ext cx="4572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dirty="0" smtClean="0">
                <a:solidFill>
                  <a:srgbClr val="0F75BC"/>
                </a:solidFill>
                <a:latin typeface="Helvetica"/>
                <a:cs typeface="Helvetica"/>
              </a:rPr>
              <a:t>Outlook</a:t>
            </a:r>
            <a:endParaRPr lang="en-US" sz="3200" dirty="0">
              <a:solidFill>
                <a:srgbClr val="0F75BC"/>
              </a:solidFill>
              <a:latin typeface="Helvetica"/>
              <a:cs typeface="Helvetica"/>
            </a:endParaRPr>
          </a:p>
        </p:txBody>
      </p:sp>
    </p:spTree>
    <p:extLst>
      <p:ext uri="{BB962C8B-B14F-4D97-AF65-F5344CB8AC3E}">
        <p14:creationId xmlns:p14="http://schemas.microsoft.com/office/powerpoint/2010/main" val="8009550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bwMode="auto">
          <a:xfrm>
            <a:off x="0" y="101600"/>
            <a:ext cx="9144000" cy="9906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600" dirty="0" smtClean="0">
                <a:solidFill>
                  <a:srgbClr val="0F75BC"/>
                </a:solidFill>
                <a:latin typeface="Helvetica"/>
                <a:cs typeface="Helvetica"/>
              </a:rPr>
              <a:t>Community Coordinated Modeling Center</a:t>
            </a:r>
            <a:endParaRPr lang="en-US" sz="3600" dirty="0" smtClean="0">
              <a:solidFill>
                <a:srgbClr val="FF0000"/>
              </a:solidFill>
              <a:latin typeface="Helvetica"/>
              <a:cs typeface="Helvetica"/>
            </a:endParaRPr>
          </a:p>
        </p:txBody>
      </p:sp>
      <p:sp>
        <p:nvSpPr>
          <p:cNvPr id="29" name="Oval 4"/>
          <p:cNvSpPr>
            <a:spLocks noChangeArrowheads="1"/>
          </p:cNvSpPr>
          <p:nvPr/>
        </p:nvSpPr>
        <p:spPr bwMode="auto">
          <a:xfrm>
            <a:off x="914401" y="1370139"/>
            <a:ext cx="7238999" cy="252658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0" name="Picture 5" descr="NASA Logo small.gif                                            00003952STAAC Graphics MP              ABA78158:"/>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11680" y="1165391"/>
            <a:ext cx="1137617" cy="76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noaa_log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35" y="2814415"/>
            <a:ext cx="1066456" cy="8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nsf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999" y="1066800"/>
            <a:ext cx="1217776" cy="98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fw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315" y="1551123"/>
            <a:ext cx="1150121" cy="9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descr="SMC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751250"/>
            <a:ext cx="1420738" cy="112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372" y="3446060"/>
            <a:ext cx="1094758" cy="82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descr="shiel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708" y="1543867"/>
            <a:ext cx="1174516" cy="8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descr="transpar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7727" y="3509225"/>
            <a:ext cx="1602071" cy="64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22"/>
          <p:cNvSpPr txBox="1">
            <a:spLocks noChangeArrowheads="1"/>
          </p:cNvSpPr>
          <p:nvPr/>
        </p:nvSpPr>
        <p:spPr bwMode="auto">
          <a:xfrm>
            <a:off x="2286000" y="1981200"/>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2000" dirty="0" smtClean="0">
                <a:solidFill>
                  <a:schemeClr val="tx1">
                    <a:lumMod val="75000"/>
                    <a:lumOff val="25000"/>
                  </a:schemeClr>
                </a:solidFill>
                <a:latin typeface="Helvetica"/>
                <a:cs typeface="Helvetica"/>
              </a:rPr>
              <a:t>A multi</a:t>
            </a:r>
            <a:r>
              <a:rPr lang="en-US" sz="2000" dirty="0">
                <a:solidFill>
                  <a:schemeClr val="tx1">
                    <a:lumMod val="75000"/>
                    <a:lumOff val="25000"/>
                  </a:schemeClr>
                </a:solidFill>
                <a:latin typeface="Helvetica"/>
                <a:cs typeface="Helvetica"/>
              </a:rPr>
              <a:t>-agency </a:t>
            </a:r>
            <a:r>
              <a:rPr lang="en-US" sz="2000" dirty="0" smtClean="0">
                <a:solidFill>
                  <a:schemeClr val="tx1">
                    <a:lumMod val="75000"/>
                    <a:lumOff val="25000"/>
                  </a:schemeClr>
                </a:solidFill>
                <a:latin typeface="Helvetica"/>
                <a:cs typeface="Helvetica"/>
              </a:rPr>
              <a:t>partnership to </a:t>
            </a:r>
          </a:p>
          <a:p>
            <a:pPr algn="ctr" eaLnBrk="1" hangingPunct="1"/>
            <a:r>
              <a:rPr lang="en-US" sz="2000" dirty="0" smtClean="0">
                <a:solidFill>
                  <a:schemeClr val="tx1">
                    <a:lumMod val="75000"/>
                    <a:lumOff val="25000"/>
                  </a:schemeClr>
                </a:solidFill>
                <a:latin typeface="Helvetica"/>
                <a:cs typeface="Helvetica"/>
              </a:rPr>
              <a:t>support </a:t>
            </a:r>
            <a:r>
              <a:rPr lang="en-US" sz="2000" dirty="0">
                <a:solidFill>
                  <a:schemeClr val="tx1">
                    <a:lumMod val="75000"/>
                    <a:lumOff val="25000"/>
                  </a:schemeClr>
                </a:solidFill>
                <a:latin typeface="Helvetica"/>
                <a:cs typeface="Helvetica"/>
              </a:rPr>
              <a:t>research and development </a:t>
            </a:r>
            <a:endParaRPr lang="en-US" sz="2000" dirty="0" smtClean="0">
              <a:solidFill>
                <a:schemeClr val="tx1">
                  <a:lumMod val="75000"/>
                  <a:lumOff val="25000"/>
                </a:schemeClr>
              </a:solidFill>
              <a:latin typeface="Helvetica"/>
              <a:cs typeface="Helvetica"/>
            </a:endParaRPr>
          </a:p>
          <a:p>
            <a:pPr algn="ctr" eaLnBrk="1" hangingPunct="1"/>
            <a:r>
              <a:rPr lang="en-US" sz="2000" dirty="0" smtClean="0">
                <a:solidFill>
                  <a:schemeClr val="tx1">
                    <a:lumMod val="75000"/>
                    <a:lumOff val="25000"/>
                  </a:schemeClr>
                </a:solidFill>
                <a:latin typeface="Helvetica"/>
                <a:cs typeface="Helvetica"/>
              </a:rPr>
              <a:t>for </a:t>
            </a:r>
            <a:r>
              <a:rPr lang="en-US" sz="2000" dirty="0">
                <a:solidFill>
                  <a:schemeClr val="tx1">
                    <a:lumMod val="75000"/>
                    <a:lumOff val="25000"/>
                  </a:schemeClr>
                </a:solidFill>
                <a:latin typeface="Helvetica"/>
                <a:cs typeface="Helvetica"/>
              </a:rPr>
              <a:t>next generation of space </a:t>
            </a:r>
            <a:r>
              <a:rPr lang="en-US" sz="2000" dirty="0" smtClean="0">
                <a:solidFill>
                  <a:schemeClr val="tx1">
                    <a:lumMod val="75000"/>
                    <a:lumOff val="25000"/>
                  </a:schemeClr>
                </a:solidFill>
                <a:latin typeface="Helvetica"/>
                <a:cs typeface="Helvetica"/>
              </a:rPr>
              <a:t>science &amp; space weather models </a:t>
            </a:r>
            <a:endParaRPr lang="en-US" sz="2000" dirty="0">
              <a:solidFill>
                <a:schemeClr val="tx1">
                  <a:lumMod val="75000"/>
                  <a:lumOff val="25000"/>
                </a:schemeClr>
              </a:solidFill>
              <a:latin typeface="Helvetica"/>
              <a:cs typeface="Helvetica"/>
            </a:endParaRPr>
          </a:p>
        </p:txBody>
      </p:sp>
      <p:sp>
        <p:nvSpPr>
          <p:cNvPr id="17" name="TextBox 1"/>
          <p:cNvSpPr txBox="1">
            <a:spLocks noChangeArrowheads="1"/>
          </p:cNvSpPr>
          <p:nvPr/>
        </p:nvSpPr>
        <p:spPr bwMode="auto">
          <a:xfrm>
            <a:off x="838200" y="4720521"/>
            <a:ext cx="7620000"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0"/>
              </a:spcAft>
              <a:buBlip>
                <a:blip r:embed="rId12"/>
              </a:buBlip>
            </a:pPr>
            <a:r>
              <a:rPr lang="en-US" dirty="0">
                <a:solidFill>
                  <a:schemeClr val="tx1">
                    <a:lumMod val="95000"/>
                    <a:lumOff val="5000"/>
                  </a:schemeClr>
                </a:solidFill>
                <a:latin typeface="Helvetica"/>
                <a:cs typeface="Helvetica"/>
              </a:rPr>
              <a:t>Established in 2000 as an essential element of </a:t>
            </a:r>
            <a:r>
              <a:rPr lang="en-US" dirty="0" smtClean="0">
                <a:solidFill>
                  <a:schemeClr val="tx1">
                    <a:lumMod val="95000"/>
                    <a:lumOff val="5000"/>
                  </a:schemeClr>
                </a:solidFill>
                <a:latin typeface="Helvetica"/>
                <a:cs typeface="Helvetica"/>
              </a:rPr>
              <a:t>the </a:t>
            </a:r>
          </a:p>
          <a:p>
            <a:pPr eaLnBrk="1" hangingPunct="1">
              <a:spcAft>
                <a:spcPts val="1000"/>
              </a:spcAft>
            </a:pPr>
            <a:r>
              <a:rPr lang="en-US" dirty="0">
                <a:solidFill>
                  <a:schemeClr val="tx1">
                    <a:lumMod val="95000"/>
                    <a:lumOff val="5000"/>
                  </a:schemeClr>
                </a:solidFill>
                <a:latin typeface="Helvetica"/>
                <a:cs typeface="Helvetica"/>
              </a:rPr>
              <a:t> </a:t>
            </a:r>
            <a:r>
              <a:rPr lang="en-US" dirty="0" smtClean="0">
                <a:solidFill>
                  <a:schemeClr val="tx1">
                    <a:lumMod val="95000"/>
                    <a:lumOff val="5000"/>
                  </a:schemeClr>
                </a:solidFill>
                <a:latin typeface="Helvetica"/>
                <a:cs typeface="Helvetica"/>
              </a:rPr>
              <a:t>  </a:t>
            </a:r>
            <a:r>
              <a:rPr lang="en-US" dirty="0" smtClean="0">
                <a:solidFill>
                  <a:srgbClr val="0000FF"/>
                </a:solidFill>
                <a:latin typeface="Helvetica"/>
                <a:cs typeface="Helvetica"/>
              </a:rPr>
              <a:t>National </a:t>
            </a:r>
            <a:r>
              <a:rPr lang="en-US" dirty="0">
                <a:solidFill>
                  <a:srgbClr val="0000FF"/>
                </a:solidFill>
                <a:latin typeface="Helvetica"/>
                <a:cs typeface="Helvetica"/>
              </a:rPr>
              <a:t>Space Weather </a:t>
            </a:r>
            <a:r>
              <a:rPr lang="en-US" dirty="0" smtClean="0">
                <a:solidFill>
                  <a:srgbClr val="0000FF"/>
                </a:solidFill>
                <a:latin typeface="Helvetica"/>
                <a:cs typeface="Helvetica"/>
              </a:rPr>
              <a:t>Program</a:t>
            </a:r>
          </a:p>
          <a:p>
            <a:pPr eaLnBrk="1" hangingPunct="1">
              <a:spcAft>
                <a:spcPts val="0"/>
              </a:spcAft>
              <a:buBlip>
                <a:blip r:embed="rId12"/>
              </a:buBlip>
            </a:pPr>
            <a:r>
              <a:rPr lang="en-US" dirty="0" smtClean="0">
                <a:solidFill>
                  <a:schemeClr val="tx1">
                    <a:lumMod val="95000"/>
                    <a:lumOff val="5000"/>
                  </a:schemeClr>
                </a:solidFill>
                <a:latin typeface="Helvetica"/>
                <a:cs typeface="Helvetica"/>
              </a:rPr>
              <a:t>Designed to be </a:t>
            </a:r>
            <a:r>
              <a:rPr lang="en-US" dirty="0" smtClean="0">
                <a:solidFill>
                  <a:srgbClr val="000000"/>
                </a:solidFill>
                <a:latin typeface="Helvetica"/>
                <a:cs typeface="Helvetica"/>
              </a:rPr>
              <a:t>a long-term &amp; flexible </a:t>
            </a:r>
            <a:r>
              <a:rPr lang="en-US" dirty="0" smtClean="0">
                <a:solidFill>
                  <a:schemeClr val="tx1">
                    <a:lumMod val="95000"/>
                    <a:lumOff val="5000"/>
                  </a:schemeClr>
                </a:solidFill>
                <a:latin typeface="Helvetica"/>
                <a:cs typeface="Helvetica"/>
              </a:rPr>
              <a:t>solution to the  </a:t>
            </a:r>
          </a:p>
          <a:p>
            <a:pPr eaLnBrk="1" hangingPunct="1">
              <a:spcAft>
                <a:spcPts val="1000"/>
              </a:spcAft>
            </a:pPr>
            <a:r>
              <a:rPr lang="en-US" dirty="0">
                <a:solidFill>
                  <a:schemeClr val="tx1">
                    <a:lumMod val="95000"/>
                    <a:lumOff val="5000"/>
                  </a:schemeClr>
                </a:solidFill>
                <a:latin typeface="Helvetica"/>
                <a:cs typeface="Helvetica"/>
              </a:rPr>
              <a:t> </a:t>
            </a:r>
            <a:r>
              <a:rPr lang="en-US" dirty="0" smtClean="0">
                <a:solidFill>
                  <a:schemeClr val="tx1">
                    <a:lumMod val="95000"/>
                    <a:lumOff val="5000"/>
                  </a:schemeClr>
                </a:solidFill>
                <a:latin typeface="Helvetica"/>
                <a:cs typeface="Helvetica"/>
              </a:rPr>
              <a:t>  </a:t>
            </a:r>
            <a:r>
              <a:rPr lang="en-US" dirty="0" smtClean="0">
                <a:solidFill>
                  <a:srgbClr val="3005FF"/>
                </a:solidFill>
                <a:latin typeface="Helvetica"/>
                <a:cs typeface="Helvetica"/>
              </a:rPr>
              <a:t>Research-to-Operations </a:t>
            </a:r>
            <a:r>
              <a:rPr lang="en-US" dirty="0" smtClean="0">
                <a:solidFill>
                  <a:schemeClr val="tx1">
                    <a:lumMod val="95000"/>
                    <a:lumOff val="5000"/>
                  </a:schemeClr>
                </a:solidFill>
                <a:latin typeface="Helvetica"/>
                <a:cs typeface="Helvetica"/>
              </a:rPr>
              <a:t>(R2O) transition problem</a:t>
            </a:r>
          </a:p>
        </p:txBody>
      </p:sp>
    </p:spTree>
    <p:extLst>
      <p:ext uri="{BB962C8B-B14F-4D97-AF65-F5344CB8AC3E}">
        <p14:creationId xmlns:p14="http://schemas.microsoft.com/office/powerpoint/2010/main" val="3436222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371600" y="152400"/>
            <a:ext cx="6477000" cy="9144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600" dirty="0" smtClean="0">
                <a:solidFill>
                  <a:srgbClr val="0F75BC"/>
                </a:solidFill>
                <a:latin typeface="Helvetica Neue"/>
                <a:cs typeface="Helvetica Neue"/>
              </a:rPr>
              <a:t>CCMC Goals  </a:t>
            </a:r>
            <a:endParaRPr lang="en-US" sz="3600" i="1" dirty="0" smtClean="0">
              <a:solidFill>
                <a:srgbClr val="FF0000"/>
              </a:solidFill>
              <a:latin typeface="Helvetica Neue"/>
              <a:cs typeface="Helvetica Neue"/>
            </a:endParaRPr>
          </a:p>
        </p:txBody>
      </p:sp>
      <p:sp>
        <p:nvSpPr>
          <p:cNvPr id="44" name="Oval 3"/>
          <p:cNvSpPr>
            <a:spLocks noChangeArrowheads="1"/>
          </p:cNvSpPr>
          <p:nvPr/>
        </p:nvSpPr>
        <p:spPr bwMode="auto">
          <a:xfrm>
            <a:off x="304800" y="3271838"/>
            <a:ext cx="2767013" cy="1755775"/>
          </a:xfrm>
          <a:prstGeom prst="ellipse">
            <a:avLst/>
          </a:prstGeom>
          <a:solidFill>
            <a:srgbClr val="E6E6E6"/>
          </a:solidFill>
          <a:ln w="76200">
            <a:solidFill>
              <a:srgbClr val="FF6600"/>
            </a:solidFill>
            <a:round/>
            <a:headEnd/>
            <a:tailEnd/>
          </a:ln>
        </p:spPr>
        <p:txBody>
          <a:bodyPr wrap="none" anchor="ctr"/>
          <a:lstStyle/>
          <a:p>
            <a:pPr algn="ctr"/>
            <a:r>
              <a:rPr lang="en-US" sz="1800" b="1" dirty="0">
                <a:latin typeface="Helvetica"/>
                <a:cs typeface="Helvetica"/>
              </a:rPr>
              <a:t>Facilitate  </a:t>
            </a:r>
          </a:p>
          <a:p>
            <a:pPr algn="ctr"/>
            <a:r>
              <a:rPr lang="en-US" sz="1800" b="1" dirty="0" smtClean="0">
                <a:latin typeface="Helvetica"/>
                <a:cs typeface="Helvetica"/>
              </a:rPr>
              <a:t>Research, </a:t>
            </a:r>
          </a:p>
          <a:p>
            <a:pPr algn="ctr"/>
            <a:r>
              <a:rPr lang="en-US" sz="1800" b="1" dirty="0" smtClean="0">
                <a:latin typeface="Helvetica"/>
                <a:cs typeface="Helvetica"/>
              </a:rPr>
              <a:t>&amp; </a:t>
            </a:r>
            <a:r>
              <a:rPr lang="en-US" sz="1800" b="1" dirty="0">
                <a:latin typeface="Helvetica"/>
                <a:cs typeface="Helvetica"/>
              </a:rPr>
              <a:t>Development </a:t>
            </a:r>
          </a:p>
        </p:txBody>
      </p:sp>
      <p:sp>
        <p:nvSpPr>
          <p:cNvPr id="45" name="Notched Right Arrow 44"/>
          <p:cNvSpPr/>
          <p:nvPr/>
        </p:nvSpPr>
        <p:spPr>
          <a:xfrm rot="2095768">
            <a:off x="5406982" y="2375420"/>
            <a:ext cx="1906922" cy="561975"/>
          </a:xfrm>
          <a:prstGeom prst="notchedRightArrow">
            <a:avLst>
              <a:gd name="adj1" fmla="val 22794"/>
              <a:gd name="adj2" fmla="val 50000"/>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Notched Right Arrow 45"/>
          <p:cNvSpPr/>
          <p:nvPr/>
        </p:nvSpPr>
        <p:spPr>
          <a:xfrm rot="8839699">
            <a:off x="1903991" y="2432314"/>
            <a:ext cx="1827213" cy="531813"/>
          </a:xfrm>
          <a:prstGeom prst="notchedRightArrow">
            <a:avLst>
              <a:gd name="adj1" fmla="val 25483"/>
              <a:gd name="adj2" fmla="val 50000"/>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Oval 22"/>
          <p:cNvSpPr>
            <a:spLocks noChangeArrowheads="1"/>
          </p:cNvSpPr>
          <p:nvPr/>
        </p:nvSpPr>
        <p:spPr bwMode="auto">
          <a:xfrm>
            <a:off x="6019800" y="3352800"/>
            <a:ext cx="2895600" cy="1679575"/>
          </a:xfrm>
          <a:prstGeom prst="ellipse">
            <a:avLst/>
          </a:prstGeom>
          <a:solidFill>
            <a:srgbClr val="E6E6E6"/>
          </a:solidFill>
          <a:ln w="76200">
            <a:solidFill>
              <a:srgbClr val="FF6600"/>
            </a:solidFill>
            <a:round/>
            <a:headEnd/>
            <a:tailEnd/>
          </a:ln>
        </p:spPr>
        <p:txBody>
          <a:bodyPr wrap="none" anchor="ctr"/>
          <a:lstStyle/>
          <a:p>
            <a:pPr algn="ctr"/>
            <a:r>
              <a:rPr lang="en-US" sz="1800" b="1" dirty="0">
                <a:latin typeface="Helvetica"/>
                <a:cs typeface="Helvetica"/>
              </a:rPr>
              <a:t>Support </a:t>
            </a:r>
          </a:p>
          <a:p>
            <a:pPr algn="ctr"/>
            <a:r>
              <a:rPr lang="en-US" sz="1800" b="1" dirty="0" smtClean="0">
                <a:latin typeface="Helvetica"/>
                <a:cs typeface="Helvetica"/>
              </a:rPr>
              <a:t>Research-2-Operations</a:t>
            </a:r>
          </a:p>
          <a:p>
            <a:pPr algn="ctr"/>
            <a:r>
              <a:rPr lang="en-US" sz="1800" b="1" dirty="0" smtClean="0">
                <a:latin typeface="Helvetica"/>
                <a:cs typeface="Helvetica"/>
              </a:rPr>
              <a:t> </a:t>
            </a:r>
            <a:r>
              <a:rPr lang="en-US" sz="1800" b="1" dirty="0">
                <a:latin typeface="Helvetica"/>
                <a:cs typeface="Helvetica"/>
              </a:rPr>
              <a:t>Transition</a:t>
            </a:r>
          </a:p>
        </p:txBody>
      </p:sp>
      <p:sp>
        <p:nvSpPr>
          <p:cNvPr id="50" name="Oval 15"/>
          <p:cNvSpPr>
            <a:spLocks noChangeArrowheads="1"/>
          </p:cNvSpPr>
          <p:nvPr/>
        </p:nvSpPr>
        <p:spPr bwMode="auto">
          <a:xfrm>
            <a:off x="3200400" y="4191000"/>
            <a:ext cx="2819400" cy="1512888"/>
          </a:xfrm>
          <a:prstGeom prst="ellipse">
            <a:avLst/>
          </a:prstGeom>
          <a:solidFill>
            <a:srgbClr val="E6E6E6"/>
          </a:solidFill>
          <a:ln w="76200">
            <a:solidFill>
              <a:srgbClr val="FF6600"/>
            </a:solidFill>
            <a:round/>
            <a:headEnd/>
            <a:tailEnd/>
          </a:ln>
        </p:spPr>
        <p:txBody>
          <a:bodyPr wrap="none" anchor="ctr"/>
          <a:lstStyle/>
          <a:p>
            <a:pPr algn="ctr"/>
            <a:r>
              <a:rPr lang="en-US" sz="1800" b="1" dirty="0">
                <a:latin typeface="Helvetica"/>
                <a:cs typeface="Helvetica"/>
              </a:rPr>
              <a:t>Address </a:t>
            </a:r>
          </a:p>
          <a:p>
            <a:pPr algn="ctr"/>
            <a:r>
              <a:rPr lang="en-US" sz="1800" b="1" dirty="0">
                <a:latin typeface="Helvetica"/>
                <a:cs typeface="Helvetica"/>
              </a:rPr>
              <a:t>Space Weather Needs </a:t>
            </a:r>
          </a:p>
          <a:p>
            <a:pPr algn="ctr"/>
            <a:r>
              <a:rPr lang="en-US" sz="1800" b="1" dirty="0">
                <a:latin typeface="Helvetica"/>
                <a:cs typeface="Helvetica"/>
              </a:rPr>
              <a:t>of NASA </a:t>
            </a:r>
          </a:p>
        </p:txBody>
      </p:sp>
      <p:sp>
        <p:nvSpPr>
          <p:cNvPr id="52" name="Notched Right Arrow 51"/>
          <p:cNvSpPr/>
          <p:nvPr/>
        </p:nvSpPr>
        <p:spPr>
          <a:xfrm rot="5400000">
            <a:off x="4114801" y="3352799"/>
            <a:ext cx="990598" cy="533400"/>
          </a:xfrm>
          <a:prstGeom prst="notchedRightArrow">
            <a:avLst>
              <a:gd name="adj1" fmla="val 25483"/>
              <a:gd name="adj2" fmla="val 50000"/>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2">
                  <a:lumMod val="40000"/>
                  <a:lumOff val="60000"/>
                </a:schemeClr>
              </a:solidFill>
              <a:latin typeface="Helvetica"/>
              <a:cs typeface="Helvetica"/>
            </a:endParaRPr>
          </a:p>
        </p:txBody>
      </p:sp>
      <p:sp>
        <p:nvSpPr>
          <p:cNvPr id="13" name="TextBox 1"/>
          <p:cNvSpPr txBox="1">
            <a:spLocks noChangeArrowheads="1"/>
          </p:cNvSpPr>
          <p:nvPr/>
        </p:nvSpPr>
        <p:spPr bwMode="auto">
          <a:xfrm>
            <a:off x="152400" y="5766137"/>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0"/>
              </a:spcAft>
            </a:pPr>
            <a:r>
              <a:rPr lang="en-US" sz="2000" b="1" dirty="0" smtClean="0">
                <a:solidFill>
                  <a:schemeClr val="tx1">
                    <a:lumMod val="95000"/>
                    <a:lumOff val="5000"/>
                  </a:schemeClr>
                </a:solidFill>
                <a:latin typeface="Helvetica"/>
                <a:cs typeface="Helvetica"/>
              </a:rPr>
              <a:t>CCMC Partners: </a:t>
            </a:r>
            <a:r>
              <a:rPr lang="en-US" sz="2000" dirty="0" smtClean="0">
                <a:solidFill>
                  <a:schemeClr val="tx1">
                    <a:lumMod val="95000"/>
                    <a:lumOff val="5000"/>
                  </a:schemeClr>
                </a:solidFill>
                <a:latin typeface="Helvetica"/>
                <a:cs typeface="Helvetica"/>
              </a:rPr>
              <a:t>International Research Community, Model Owners,</a:t>
            </a:r>
          </a:p>
          <a:p>
            <a:pPr eaLnBrk="1" hangingPunct="1">
              <a:spcAft>
                <a:spcPts val="0"/>
              </a:spcAft>
            </a:pPr>
            <a:r>
              <a:rPr lang="en-US" sz="2000" dirty="0" smtClean="0">
                <a:solidFill>
                  <a:schemeClr val="tx1">
                    <a:lumMod val="95000"/>
                    <a:lumOff val="5000"/>
                  </a:schemeClr>
                </a:solidFill>
                <a:latin typeface="Helvetica"/>
                <a:cs typeface="Helvetica"/>
              </a:rPr>
              <a:t>NASA Engineers and Mission Specialists, </a:t>
            </a:r>
          </a:p>
          <a:p>
            <a:pPr eaLnBrk="1" hangingPunct="1">
              <a:spcAft>
                <a:spcPts val="0"/>
              </a:spcAft>
            </a:pPr>
            <a:r>
              <a:rPr lang="en-US" sz="2000" dirty="0" smtClean="0">
                <a:solidFill>
                  <a:schemeClr val="tx1">
                    <a:lumMod val="95000"/>
                    <a:lumOff val="5000"/>
                  </a:schemeClr>
                </a:solidFill>
                <a:latin typeface="Helvetica"/>
                <a:cs typeface="Helvetica"/>
              </a:rPr>
              <a:t>Operational Space Weather agencies (NOAA, </a:t>
            </a:r>
            <a:r>
              <a:rPr lang="en-US" sz="2000" dirty="0" err="1" smtClean="0">
                <a:solidFill>
                  <a:schemeClr val="tx1">
                    <a:lumMod val="95000"/>
                    <a:lumOff val="5000"/>
                  </a:schemeClr>
                </a:solidFill>
                <a:latin typeface="Helvetica"/>
                <a:cs typeface="Helvetica"/>
              </a:rPr>
              <a:t>DoD</a:t>
            </a:r>
            <a:r>
              <a:rPr lang="en-US" sz="2000" dirty="0" smtClean="0">
                <a:solidFill>
                  <a:schemeClr val="tx1">
                    <a:lumMod val="95000"/>
                    <a:lumOff val="5000"/>
                  </a:schemeClr>
                </a:solidFill>
                <a:latin typeface="Helvetica"/>
                <a:cs typeface="Helvetica"/>
              </a:rPr>
              <a:t>, UK Met Office).</a:t>
            </a:r>
          </a:p>
        </p:txBody>
      </p:sp>
      <p:pic>
        <p:nvPicPr>
          <p:cNvPr id="12" name="Picture 11" descr="ccmcLogo.png"/>
          <p:cNvPicPr>
            <a:picLocks noChangeAspect="1"/>
          </p:cNvPicPr>
          <p:nvPr/>
        </p:nvPicPr>
        <p:blipFill>
          <a:blip r:embed="rId3"/>
          <a:stretch>
            <a:fillRect/>
          </a:stretch>
        </p:blipFill>
        <p:spPr>
          <a:xfrm>
            <a:off x="3657600" y="1143000"/>
            <a:ext cx="2286000" cy="1919111"/>
          </a:xfrm>
          <a:prstGeom prst="rect">
            <a:avLst/>
          </a:prstGeom>
        </p:spPr>
      </p:pic>
    </p:spTree>
    <p:extLst>
      <p:ext uri="{BB962C8B-B14F-4D97-AF65-F5344CB8AC3E}">
        <p14:creationId xmlns:p14="http://schemas.microsoft.com/office/powerpoint/2010/main" val="2176161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1400"/>
            <a:ext cx="9144000" cy="48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bwMode="auto">
          <a:xfrm>
            <a:off x="1752600" y="152400"/>
            <a:ext cx="5715000" cy="7620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Helvetica Neue"/>
                <a:cs typeface="Helvetica Neue"/>
              </a:rPr>
              <a:t>CCMC Assets &amp; Services</a:t>
            </a:r>
          </a:p>
          <a:p>
            <a:pPr algn="ctr">
              <a:lnSpc>
                <a:spcPct val="90000"/>
              </a:lnSpc>
              <a:defRPr/>
            </a:pPr>
            <a:r>
              <a:rPr lang="en-US" dirty="0" smtClean="0">
                <a:solidFill>
                  <a:srgbClr val="0F75BC"/>
                </a:solidFill>
                <a:latin typeface="Helvetica Neue"/>
                <a:cs typeface="Helvetica Neue"/>
              </a:rPr>
              <a:t>(elements of R2O transition)  </a:t>
            </a:r>
            <a:endParaRPr lang="en-US" i="1" dirty="0" smtClean="0">
              <a:solidFill>
                <a:srgbClr val="FF0000"/>
              </a:solidFill>
              <a:latin typeface="Helvetica Neue"/>
              <a:cs typeface="Helvetica Neue"/>
            </a:endParaRPr>
          </a:p>
        </p:txBody>
      </p:sp>
      <p:grpSp>
        <p:nvGrpSpPr>
          <p:cNvPr id="4" name="Group 3"/>
          <p:cNvGrpSpPr/>
          <p:nvPr/>
        </p:nvGrpSpPr>
        <p:grpSpPr>
          <a:xfrm>
            <a:off x="152400" y="1067615"/>
            <a:ext cx="2743200" cy="2737104"/>
            <a:chOff x="76200" y="1066800"/>
            <a:chExt cx="2743200" cy="2737104"/>
          </a:xfrm>
        </p:grpSpPr>
        <p:sp>
          <p:nvSpPr>
            <p:cNvPr id="5" name="Rectangle 4">
              <a:hlinkClick r:id="" action="ppaction://noaction"/>
            </p:cNvPr>
            <p:cNvSpPr/>
            <p:nvPr/>
          </p:nvSpPr>
          <p:spPr>
            <a:xfrm>
              <a:off x="76200" y="1066800"/>
              <a:ext cx="2743200" cy="2737104"/>
            </a:xfrm>
            <a:prstGeom prst="rect">
              <a:avLst/>
            </a:prstGeom>
            <a:solidFill>
              <a:srgbClr val="FFFFFF"/>
            </a:solid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2400" y="1066800"/>
              <a:ext cx="2514600" cy="523220"/>
            </a:xfrm>
            <a:prstGeom prst="rect">
              <a:avLst/>
            </a:prstGeom>
            <a:noFill/>
          </p:spPr>
          <p:txBody>
            <a:bodyPr wrap="square" rtlCol="0">
              <a:spAutoFit/>
            </a:bodyPr>
            <a:lstStyle/>
            <a:p>
              <a:pPr algn="ctr"/>
              <a:r>
                <a:rPr lang="en-US" sz="2800" b="1" dirty="0" smtClean="0">
                  <a:latin typeface="Helvetica"/>
                  <a:cs typeface="Helvetica"/>
                </a:rPr>
                <a:t>Models</a:t>
              </a:r>
            </a:p>
          </p:txBody>
        </p:sp>
        <p:pic>
          <p:nvPicPr>
            <p:cNvPr id="7" name="Picture 6" descr="Model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42" y="1600200"/>
              <a:ext cx="2455058" cy="1811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3388669"/>
              <a:ext cx="2438400" cy="307777"/>
            </a:xfrm>
            <a:prstGeom prst="rect">
              <a:avLst/>
            </a:prstGeom>
          </p:spPr>
          <p:txBody>
            <a:bodyPr wrap="square" anchor="ctr">
              <a:spAutoFit/>
            </a:bodyPr>
            <a:lstStyle/>
            <a:p>
              <a:pPr algn="ctr"/>
              <a:r>
                <a:rPr lang="en-US" sz="1400" dirty="0" smtClean="0">
                  <a:solidFill>
                    <a:srgbClr val="404040"/>
                  </a:solidFill>
                  <a:latin typeface="Helvetica"/>
                  <a:cs typeface="Helvetica"/>
                </a:rPr>
                <a:t>(expanding collection: &gt; 60)</a:t>
              </a:r>
              <a:endParaRPr lang="en-US" sz="1400" dirty="0">
                <a:solidFill>
                  <a:srgbClr val="404040"/>
                </a:solidFill>
                <a:latin typeface="Helvetica"/>
                <a:cs typeface="Helvetica"/>
              </a:endParaRPr>
            </a:p>
          </p:txBody>
        </p:sp>
      </p:grpSp>
      <p:pic>
        <p:nvPicPr>
          <p:cNvPr id="9" name="Picture 8" descr="DONKI.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577" y="5318760"/>
            <a:ext cx="730623" cy="702676"/>
          </a:xfrm>
          <a:prstGeom prst="rect">
            <a:avLst/>
          </a:prstGeom>
        </p:spPr>
      </p:pic>
      <p:pic>
        <p:nvPicPr>
          <p:cNvPr id="10" name="Picture 9" descr="StereoCAT_log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5318760"/>
            <a:ext cx="806824" cy="694322"/>
          </a:xfrm>
          <a:prstGeom prst="rect">
            <a:avLst/>
          </a:prstGeom>
        </p:spPr>
      </p:pic>
      <p:pic>
        <p:nvPicPr>
          <p:cNvPr id="11" name="Picture 11" descr="iswa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hlinkClick r:id="" action="ppaction://noaction"/>
          </p:cNvPr>
          <p:cNvSpPr/>
          <p:nvPr/>
        </p:nvSpPr>
        <p:spPr>
          <a:xfrm>
            <a:off x="1524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143250" y="1067615"/>
            <a:ext cx="2743200" cy="2737104"/>
            <a:chOff x="3098800" y="1072896"/>
            <a:chExt cx="2743200" cy="2737104"/>
          </a:xfrm>
        </p:grpSpPr>
        <p:pic>
          <p:nvPicPr>
            <p:cNvPr id="14" name="Picture 13"/>
            <p:cNvPicPr>
              <a:picLocks noChangeAspect="1"/>
            </p:cNvPicPr>
            <p:nvPr/>
          </p:nvPicPr>
          <p:blipFill>
            <a:blip r:embed="rId7"/>
            <a:stretch>
              <a:fillRect/>
            </a:stretch>
          </p:blipFill>
          <p:spPr>
            <a:xfrm>
              <a:off x="3362361" y="2133600"/>
              <a:ext cx="2352639" cy="1601927"/>
            </a:xfrm>
            <a:prstGeom prst="rect">
              <a:avLst/>
            </a:prstGeom>
          </p:spPr>
        </p:pic>
        <p:sp>
          <p:nvSpPr>
            <p:cNvPr id="15" name="TextBox 14"/>
            <p:cNvSpPr txBox="1"/>
            <p:nvPr/>
          </p:nvSpPr>
          <p:spPr>
            <a:xfrm>
              <a:off x="3545820" y="1088648"/>
              <a:ext cx="2016780" cy="892552"/>
            </a:xfrm>
            <a:prstGeom prst="rect">
              <a:avLst/>
            </a:prstGeom>
            <a:noFill/>
          </p:spPr>
          <p:txBody>
            <a:bodyPr wrap="square" rtlCol="0">
              <a:spAutoFit/>
            </a:bodyPr>
            <a:lstStyle/>
            <a:p>
              <a:pPr algn="ctr"/>
              <a:r>
                <a:rPr lang="en-US" sz="2800" b="1" dirty="0" smtClean="0">
                  <a:latin typeface="Helvetica"/>
                  <a:cs typeface="Helvetica"/>
                </a:rPr>
                <a:t>Simulation</a:t>
              </a:r>
              <a:r>
                <a:rPr lang="en-US" dirty="0" smtClean="0">
                  <a:latin typeface="Helvetica"/>
                  <a:cs typeface="Helvetica"/>
                </a:rPr>
                <a:t> </a:t>
              </a:r>
            </a:p>
            <a:p>
              <a:pPr algn="ctr"/>
              <a:r>
                <a:rPr lang="en-US" dirty="0" smtClean="0">
                  <a:latin typeface="Helvetica"/>
                  <a:cs typeface="Helvetica"/>
                </a:rPr>
                <a:t>Services</a:t>
              </a:r>
            </a:p>
          </p:txBody>
        </p:sp>
        <p:pic>
          <p:nvPicPr>
            <p:cNvPr id="16" name="Picture 15"/>
            <p:cNvPicPr>
              <a:picLocks noChangeAspect="1"/>
            </p:cNvPicPr>
            <p:nvPr/>
          </p:nvPicPr>
          <p:blipFill>
            <a:blip r:embed="rId8"/>
            <a:stretch>
              <a:fillRect/>
            </a:stretch>
          </p:blipFill>
          <p:spPr>
            <a:xfrm>
              <a:off x="3124200" y="2590800"/>
              <a:ext cx="1889723" cy="1157325"/>
            </a:xfrm>
            <a:prstGeom prst="rect">
              <a:avLst/>
            </a:prstGeom>
          </p:spPr>
        </p:pic>
        <p:pic>
          <p:nvPicPr>
            <p:cNvPr id="17" name="Picture 16" descr="vis11.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5200" y="2667000"/>
              <a:ext cx="1145027" cy="715642"/>
            </a:xfrm>
            <a:prstGeom prst="rect">
              <a:avLst/>
            </a:prstGeom>
          </p:spPr>
        </p:pic>
        <p:sp>
          <p:nvSpPr>
            <p:cNvPr id="18" name="Rectangle 17"/>
            <p:cNvSpPr/>
            <p:nvPr/>
          </p:nvSpPr>
          <p:spPr>
            <a:xfrm>
              <a:off x="3886200" y="2209800"/>
              <a:ext cx="1717541" cy="369332"/>
            </a:xfrm>
            <a:prstGeom prst="rect">
              <a:avLst/>
            </a:prstGeom>
          </p:spPr>
          <p:txBody>
            <a:bodyPr wrap="square">
              <a:spAutoFit/>
            </a:bodyPr>
            <a:lstStyle/>
            <a:p>
              <a:r>
                <a:rPr lang="en-US" sz="1600" dirty="0" smtClean="0">
                  <a:solidFill>
                    <a:srgbClr val="0000FF"/>
                  </a:solidFill>
                  <a:latin typeface="Helvetica"/>
                  <a:cs typeface="Helvetica"/>
                </a:rPr>
                <a:t>(&gt; 10,500 runs</a:t>
              </a:r>
              <a:r>
                <a:rPr lang="en-US" sz="1800" dirty="0" smtClean="0">
                  <a:solidFill>
                    <a:srgbClr val="0000FF"/>
                  </a:solidFill>
                  <a:latin typeface="Helvetica"/>
                  <a:cs typeface="Helvetica"/>
                </a:rPr>
                <a:t>)</a:t>
              </a:r>
              <a:endParaRPr lang="en-US" sz="1800" dirty="0">
                <a:solidFill>
                  <a:srgbClr val="0000FF"/>
                </a:solidFill>
                <a:latin typeface="Helvetica"/>
                <a:cs typeface="Helvetica"/>
              </a:endParaRPr>
            </a:p>
          </p:txBody>
        </p:sp>
        <p:sp>
          <p:nvSpPr>
            <p:cNvPr id="19" name="Rectangle 18">
              <a:hlinkClick r:id="" action="ppaction://noaction"/>
            </p:cNvPr>
            <p:cNvSpPr/>
            <p:nvPr/>
          </p:nvSpPr>
          <p:spPr>
            <a:xfrm>
              <a:off x="3098800" y="1072896"/>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72200" y="1065383"/>
            <a:ext cx="2743200" cy="2741569"/>
            <a:chOff x="6172200" y="1062335"/>
            <a:chExt cx="2743200" cy="2741569"/>
          </a:xfrm>
        </p:grpSpPr>
        <p:sp>
          <p:nvSpPr>
            <p:cNvPr id="21" name="TextBox 20"/>
            <p:cNvSpPr txBox="1"/>
            <p:nvPr/>
          </p:nvSpPr>
          <p:spPr>
            <a:xfrm>
              <a:off x="6248400" y="1062335"/>
              <a:ext cx="2621982" cy="769441"/>
            </a:xfrm>
            <a:prstGeom prst="rect">
              <a:avLst/>
            </a:prstGeom>
            <a:noFill/>
          </p:spPr>
          <p:txBody>
            <a:bodyPr wrap="none" rtlCol="0">
              <a:spAutoFit/>
            </a:bodyPr>
            <a:lstStyle/>
            <a:p>
              <a:pPr algn="ctr"/>
              <a:r>
                <a:rPr lang="en-US" b="1" dirty="0" smtClean="0">
                  <a:latin typeface="Helvetica"/>
                  <a:cs typeface="Helvetica"/>
                </a:rPr>
                <a:t>Assessment, </a:t>
              </a:r>
            </a:p>
            <a:p>
              <a:pPr algn="ctr"/>
              <a:r>
                <a:rPr lang="en-US" sz="2000" b="1" dirty="0" smtClean="0">
                  <a:latin typeface="Helvetica"/>
                  <a:cs typeface="Helvetica"/>
                </a:rPr>
                <a:t>Metrics &amp; Validation</a:t>
              </a:r>
            </a:p>
          </p:txBody>
        </p:sp>
        <p:pic>
          <p:nvPicPr>
            <p:cNvPr id="22" name="Picture 21" descr="Metrics.tif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7000" y="1969533"/>
              <a:ext cx="2278016" cy="1688068"/>
            </a:xfrm>
            <a:prstGeom prst="rect">
              <a:avLst/>
            </a:prstGeom>
          </p:spPr>
        </p:pic>
        <p:sp>
          <p:nvSpPr>
            <p:cNvPr id="23" name="Rectangle 22">
              <a:hlinkClick r:id="" action="ppaction://noaction"/>
            </p:cNvPr>
            <p:cNvSpPr/>
            <p:nvPr/>
          </p:nvSpPr>
          <p:spPr>
            <a:xfrm>
              <a:off x="6172200" y="10668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143250" y="3962400"/>
            <a:ext cx="2743200" cy="2737104"/>
            <a:chOff x="3124200" y="3962400"/>
            <a:chExt cx="2743200" cy="2737104"/>
          </a:xfrm>
        </p:grpSpPr>
        <p:sp>
          <p:nvSpPr>
            <p:cNvPr id="25" name="TextBox 24"/>
            <p:cNvSpPr txBox="1"/>
            <p:nvPr/>
          </p:nvSpPr>
          <p:spPr>
            <a:xfrm>
              <a:off x="3200400" y="5791200"/>
              <a:ext cx="2590800" cy="796115"/>
            </a:xfrm>
            <a:prstGeom prst="rect">
              <a:avLst/>
            </a:prstGeom>
            <a:noFill/>
          </p:spPr>
          <p:txBody>
            <a:bodyPr wrap="square" rtlCol="0">
              <a:spAutoFit/>
            </a:bodyPr>
            <a:lstStyle/>
            <a:p>
              <a:pPr algn="ctr">
                <a:lnSpc>
                  <a:spcPct val="80000"/>
                </a:lnSpc>
                <a:spcAft>
                  <a:spcPts val="0"/>
                </a:spcAft>
              </a:pPr>
              <a:r>
                <a:rPr lang="en-US" b="1" dirty="0" smtClean="0">
                  <a:latin typeface="Helvetica"/>
                  <a:cs typeface="Helvetica"/>
                </a:rPr>
                <a:t>S</a:t>
              </a:r>
              <a:r>
                <a:rPr lang="en-US" sz="2000" dirty="0" smtClean="0">
                  <a:latin typeface="Helvetica"/>
                  <a:cs typeface="Helvetica"/>
                </a:rPr>
                <a:t>pace</a:t>
              </a:r>
              <a:r>
                <a:rPr lang="en-US" sz="2800" dirty="0" smtClean="0">
                  <a:latin typeface="Helvetica"/>
                  <a:cs typeface="Helvetica"/>
                </a:rPr>
                <a:t> </a:t>
              </a:r>
              <a:r>
                <a:rPr lang="en-US" b="1" dirty="0" smtClean="0">
                  <a:latin typeface="Helvetica"/>
                  <a:cs typeface="Helvetica"/>
                </a:rPr>
                <a:t>W</a:t>
              </a:r>
              <a:r>
                <a:rPr lang="en-US" sz="2000" dirty="0" smtClean="0">
                  <a:latin typeface="Helvetica"/>
                  <a:cs typeface="Helvetica"/>
                </a:rPr>
                <a:t>eather </a:t>
              </a:r>
              <a:r>
                <a:rPr lang="en-US" b="1" dirty="0" smtClean="0">
                  <a:latin typeface="Helvetica"/>
                  <a:cs typeface="Helvetica"/>
                </a:rPr>
                <a:t>R</a:t>
              </a:r>
              <a:r>
                <a:rPr lang="en-US" sz="2000" dirty="0" smtClean="0">
                  <a:latin typeface="Helvetica"/>
                  <a:cs typeface="Helvetica"/>
                </a:rPr>
                <a:t>esearch</a:t>
              </a:r>
              <a:r>
                <a:rPr lang="en-US" sz="2800" dirty="0" smtClean="0">
                  <a:latin typeface="Helvetica"/>
                  <a:cs typeface="Helvetica"/>
                </a:rPr>
                <a:t> </a:t>
              </a:r>
              <a:r>
                <a:rPr lang="en-US" b="1" dirty="0" smtClean="0">
                  <a:latin typeface="Helvetica"/>
                  <a:cs typeface="Helvetica"/>
                </a:rPr>
                <a:t>C</a:t>
              </a:r>
              <a:r>
                <a:rPr lang="en-US" sz="2000" dirty="0" smtClean="0">
                  <a:latin typeface="Helvetica"/>
                  <a:cs typeface="Helvetica"/>
                </a:rPr>
                <a:t>enter</a:t>
              </a:r>
            </a:p>
          </p:txBody>
        </p:sp>
        <p:pic>
          <p:nvPicPr>
            <p:cNvPr id="26" name="Picture 27" descr="swcLogo.png"/>
            <p:cNvPicPr>
              <a:picLocks noChangeAspect="1"/>
            </p:cNvPicPr>
            <p:nvPr/>
          </p:nvPicPr>
          <p:blipFill>
            <a:blip r:embed="rId11"/>
            <a:srcRect/>
            <a:stretch>
              <a:fillRect/>
            </a:stretch>
          </p:blipFill>
          <p:spPr bwMode="auto">
            <a:xfrm>
              <a:off x="4191000" y="5105400"/>
              <a:ext cx="609600" cy="609600"/>
            </a:xfrm>
            <a:prstGeom prst="rect">
              <a:avLst/>
            </a:prstGeom>
            <a:noFill/>
            <a:ln w="9525">
              <a:noFill/>
              <a:miter lim="800000"/>
              <a:headEnd/>
              <a:tailEnd/>
            </a:ln>
          </p:spPr>
        </p:pic>
        <p:sp>
          <p:nvSpPr>
            <p:cNvPr id="27" name="Rectangle 26"/>
            <p:cNvSpPr/>
            <p:nvPr/>
          </p:nvSpPr>
          <p:spPr>
            <a:xfrm>
              <a:off x="3200400" y="4038600"/>
              <a:ext cx="2590800" cy="1138773"/>
            </a:xfrm>
            <a:prstGeom prst="rect">
              <a:avLst/>
            </a:prstGeom>
          </p:spPr>
          <p:txBody>
            <a:bodyPr wrap="square">
              <a:spAutoFit/>
            </a:bodyPr>
            <a:lstStyle/>
            <a:p>
              <a:pPr algn="ctr">
                <a:spcBef>
                  <a:spcPts val="0"/>
                </a:spcBef>
              </a:pPr>
              <a:r>
                <a:rPr lang="en-US" sz="2600" b="1" dirty="0">
                  <a:latin typeface="Helvetica"/>
                  <a:cs typeface="Helvetica"/>
                </a:rPr>
                <a:t>S</a:t>
              </a:r>
              <a:r>
                <a:rPr lang="en-US" sz="2600" b="1" dirty="0" smtClean="0">
                  <a:latin typeface="Helvetica"/>
                  <a:cs typeface="Helvetica"/>
                </a:rPr>
                <a:t>pace </a:t>
              </a:r>
              <a:r>
                <a:rPr lang="en-US" sz="2600" b="1" dirty="0">
                  <a:latin typeface="Helvetica"/>
                  <a:cs typeface="Helvetica"/>
                </a:rPr>
                <a:t>W</a:t>
              </a:r>
              <a:r>
                <a:rPr lang="en-US" sz="2600" b="1" dirty="0" smtClean="0">
                  <a:latin typeface="Helvetica"/>
                  <a:cs typeface="Helvetica"/>
                </a:rPr>
                <a:t>eather</a:t>
              </a:r>
            </a:p>
            <a:p>
              <a:pPr algn="ctr">
                <a:spcBef>
                  <a:spcPts val="0"/>
                </a:spcBef>
              </a:pPr>
              <a:r>
                <a:rPr lang="en-US" sz="2000" dirty="0" smtClean="0">
                  <a:latin typeface="Helvetica"/>
                  <a:cs typeface="Helvetica"/>
                </a:rPr>
                <a:t> </a:t>
              </a:r>
              <a:r>
                <a:rPr lang="en-US" sz="2200" dirty="0" smtClean="0">
                  <a:latin typeface="Helvetica"/>
                  <a:cs typeface="Helvetica"/>
                </a:rPr>
                <a:t>Services</a:t>
              </a:r>
            </a:p>
            <a:p>
              <a:pPr algn="ctr">
                <a:spcBef>
                  <a:spcPts val="0"/>
                </a:spcBef>
              </a:pPr>
              <a:r>
                <a:rPr lang="en-US" sz="1800" dirty="0" smtClean="0">
                  <a:latin typeface="Helvetica"/>
                  <a:cs typeface="Helvetica"/>
                </a:rPr>
                <a:t> </a:t>
              </a:r>
              <a:r>
                <a:rPr lang="en-US" sz="1800" dirty="0">
                  <a:latin typeface="Helvetica"/>
                  <a:cs typeface="Helvetica"/>
                </a:rPr>
                <a:t>for </a:t>
              </a:r>
              <a:r>
                <a:rPr lang="en-US" sz="1800" dirty="0" smtClean="0">
                  <a:latin typeface="Helvetica"/>
                  <a:cs typeface="Helvetica"/>
                </a:rPr>
                <a:t>NASA’s missions </a:t>
              </a:r>
              <a:endParaRPr lang="en-US" sz="1800" dirty="0">
                <a:latin typeface="Helvetica"/>
                <a:cs typeface="Helvetica"/>
              </a:endParaRPr>
            </a:p>
          </p:txBody>
        </p:sp>
        <p:sp>
          <p:nvSpPr>
            <p:cNvPr id="28" name="Rectangle 27">
              <a:hlinkClick r:id="" action="ppaction://noaction"/>
            </p:cNvPr>
            <p:cNvSpPr/>
            <p:nvPr/>
          </p:nvSpPr>
          <p:spPr>
            <a:xfrm>
              <a:off x="3124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172200" y="3962400"/>
            <a:ext cx="2743200" cy="2745084"/>
            <a:chOff x="6172200" y="3962400"/>
            <a:chExt cx="2743200" cy="2745084"/>
          </a:xfrm>
        </p:grpSpPr>
        <p:pic>
          <p:nvPicPr>
            <p:cNvPr id="30" name="Picture 29" descr="bootcamp-participant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4784750"/>
              <a:ext cx="2381185" cy="930250"/>
            </a:xfrm>
            <a:prstGeom prst="rect">
              <a:avLst/>
            </a:prstGeom>
          </p:spPr>
        </p:pic>
        <p:sp>
          <p:nvSpPr>
            <p:cNvPr id="31" name="TextBox 30"/>
            <p:cNvSpPr txBox="1"/>
            <p:nvPr/>
          </p:nvSpPr>
          <p:spPr>
            <a:xfrm>
              <a:off x="6248400" y="3962400"/>
              <a:ext cx="2590800" cy="830997"/>
            </a:xfrm>
            <a:prstGeom prst="rect">
              <a:avLst/>
            </a:prstGeom>
            <a:noFill/>
          </p:spPr>
          <p:txBody>
            <a:bodyPr wrap="square" rtlCol="0">
              <a:spAutoFit/>
            </a:bodyPr>
            <a:lstStyle/>
            <a:p>
              <a:pPr algn="ctr"/>
              <a:r>
                <a:rPr lang="en-US" sz="2000" dirty="0" smtClean="0">
                  <a:latin typeface="Helvetica"/>
                  <a:cs typeface="Helvetica"/>
                </a:rPr>
                <a:t>Hands-on</a:t>
              </a:r>
            </a:p>
            <a:p>
              <a:pPr algn="ctr"/>
              <a:r>
                <a:rPr lang="en-US" sz="2800" b="1" dirty="0" smtClean="0">
                  <a:latin typeface="Helvetica"/>
                  <a:cs typeface="Helvetica"/>
                </a:rPr>
                <a:t>Education </a:t>
              </a:r>
            </a:p>
          </p:txBody>
        </p:sp>
        <p:pic>
          <p:nvPicPr>
            <p:cNvPr id="32" name="Picture 31" descr="Students.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4953000"/>
              <a:ext cx="1443140" cy="838200"/>
            </a:xfrm>
            <a:prstGeom prst="rect">
              <a:avLst/>
            </a:prstGeom>
          </p:spPr>
        </p:pic>
        <p:pic>
          <p:nvPicPr>
            <p:cNvPr id="33"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14447" y="5562600"/>
              <a:ext cx="72455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5638800"/>
              <a:ext cx="820504" cy="106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hlinkClick r:id="" action="ppaction://noaction"/>
            </p:cNvPr>
            <p:cNvSpPr/>
            <p:nvPr/>
          </p:nvSpPr>
          <p:spPr>
            <a:xfrm>
              <a:off x="6172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1052790" y="5943600"/>
            <a:ext cx="1059467" cy="307777"/>
          </a:xfrm>
          <a:prstGeom prst="rect">
            <a:avLst/>
          </a:prstGeom>
          <a:noFill/>
        </p:spPr>
        <p:txBody>
          <a:bodyPr wrap="none" rtlCol="0">
            <a:spAutoFit/>
          </a:bodyPr>
          <a:lstStyle/>
          <a:p>
            <a:r>
              <a:rPr lang="en-US" sz="1400" dirty="0" err="1" smtClean="0">
                <a:solidFill>
                  <a:srgbClr val="FF6600"/>
                </a:solidFill>
                <a:latin typeface="Helvetica"/>
                <a:cs typeface="Helvetica"/>
              </a:rPr>
              <a:t>StereoCAT</a:t>
            </a:r>
            <a:endParaRPr lang="en-US" sz="1400" dirty="0">
              <a:solidFill>
                <a:srgbClr val="FF6600"/>
              </a:solidFill>
              <a:latin typeface="Helvetica"/>
              <a:cs typeface="Helvetica"/>
            </a:endParaRPr>
          </a:p>
        </p:txBody>
      </p:sp>
      <p:sp>
        <p:nvSpPr>
          <p:cNvPr id="37" name="TextBox 36"/>
          <p:cNvSpPr txBox="1"/>
          <p:nvPr/>
        </p:nvSpPr>
        <p:spPr>
          <a:xfrm>
            <a:off x="2057400" y="5943600"/>
            <a:ext cx="753256" cy="307777"/>
          </a:xfrm>
          <a:prstGeom prst="rect">
            <a:avLst/>
          </a:prstGeom>
          <a:noFill/>
        </p:spPr>
        <p:txBody>
          <a:bodyPr wrap="none" rtlCol="0">
            <a:spAutoFit/>
          </a:bodyPr>
          <a:lstStyle/>
          <a:p>
            <a:r>
              <a:rPr lang="en-US" sz="1400" dirty="0" smtClean="0">
                <a:solidFill>
                  <a:schemeClr val="accent6">
                    <a:lumMod val="75000"/>
                  </a:schemeClr>
                </a:solidFill>
                <a:latin typeface="Helvetica"/>
                <a:cs typeface="Helvetica"/>
              </a:rPr>
              <a:t>DONKI</a:t>
            </a:r>
            <a:endParaRPr lang="en-US" sz="1400" dirty="0">
              <a:solidFill>
                <a:schemeClr val="accent6">
                  <a:lumMod val="75000"/>
                </a:schemeClr>
              </a:solidFill>
              <a:latin typeface="Helvetica"/>
              <a:cs typeface="Helvetica"/>
            </a:endParaRPr>
          </a:p>
        </p:txBody>
      </p:sp>
      <p:sp>
        <p:nvSpPr>
          <p:cNvPr id="38" name="TextBox 37"/>
          <p:cNvSpPr txBox="1"/>
          <p:nvPr/>
        </p:nvSpPr>
        <p:spPr>
          <a:xfrm>
            <a:off x="304800" y="6290846"/>
            <a:ext cx="1142861" cy="338554"/>
          </a:xfrm>
          <a:prstGeom prst="rect">
            <a:avLst/>
          </a:prstGeom>
          <a:noFill/>
          <a:ln>
            <a:solidFill>
              <a:srgbClr val="EB921D"/>
            </a:solidFill>
          </a:ln>
        </p:spPr>
        <p:txBody>
          <a:bodyPr wrap="none" rtlCol="0">
            <a:spAutoFit/>
          </a:bodyPr>
          <a:lstStyle/>
          <a:p>
            <a:r>
              <a:rPr lang="en-US" sz="1600" b="1" dirty="0" err="1" smtClean="0">
                <a:solidFill>
                  <a:schemeClr val="accent2">
                    <a:lumMod val="75000"/>
                  </a:schemeClr>
                </a:solidFill>
                <a:latin typeface="Helvetica"/>
                <a:cs typeface="Helvetica"/>
              </a:rPr>
              <a:t>FastTrack</a:t>
            </a:r>
            <a:endParaRPr lang="en-US" sz="1600" b="1" dirty="0">
              <a:solidFill>
                <a:schemeClr val="accent2">
                  <a:lumMod val="75000"/>
                </a:schemeClr>
              </a:solidFill>
              <a:latin typeface="Helvetica"/>
              <a:cs typeface="Helvetica"/>
            </a:endParaRPr>
          </a:p>
        </p:txBody>
      </p:sp>
      <p:sp>
        <p:nvSpPr>
          <p:cNvPr id="39" name="TextBox 38"/>
          <p:cNvSpPr txBox="1"/>
          <p:nvPr/>
        </p:nvSpPr>
        <p:spPr>
          <a:xfrm>
            <a:off x="1523400" y="6290846"/>
            <a:ext cx="1347745" cy="338554"/>
          </a:xfrm>
          <a:prstGeom prst="rect">
            <a:avLst/>
          </a:prstGeom>
          <a:noFill/>
          <a:ln>
            <a:noFill/>
          </a:ln>
        </p:spPr>
        <p:txBody>
          <a:bodyPr wrap="none" rtlCol="0">
            <a:spAutoFit/>
          </a:bodyPr>
          <a:lstStyle/>
          <a:p>
            <a:r>
              <a:rPr lang="en-US" sz="1600" b="1" dirty="0" err="1" smtClean="0">
                <a:solidFill>
                  <a:srgbClr val="FF6600"/>
                </a:solidFill>
                <a:latin typeface="Helvetica"/>
                <a:cs typeface="Helvetica"/>
              </a:rPr>
              <a:t>ScoreBoard</a:t>
            </a:r>
            <a:endParaRPr lang="en-US" sz="1600" b="1" dirty="0">
              <a:solidFill>
                <a:srgbClr val="FF6600"/>
              </a:solidFill>
              <a:latin typeface="Helvetica"/>
              <a:cs typeface="Helvetica"/>
            </a:endParaRPr>
          </a:p>
        </p:txBody>
      </p:sp>
      <p:sp>
        <p:nvSpPr>
          <p:cNvPr id="40" name="TextBox 39"/>
          <p:cNvSpPr txBox="1"/>
          <p:nvPr/>
        </p:nvSpPr>
        <p:spPr>
          <a:xfrm>
            <a:off x="152400" y="3949005"/>
            <a:ext cx="2743200" cy="1384995"/>
          </a:xfrm>
          <a:prstGeom prst="rect">
            <a:avLst/>
          </a:prstGeom>
          <a:noFill/>
        </p:spPr>
        <p:txBody>
          <a:bodyPr wrap="square" rtlCol="0">
            <a:spAutoFit/>
          </a:bodyPr>
          <a:lstStyle/>
          <a:p>
            <a:pPr algn="ctr"/>
            <a:r>
              <a:rPr lang="en-US" b="1" dirty="0" smtClean="0">
                <a:latin typeface="Helvetica"/>
                <a:cs typeface="Helvetica"/>
              </a:rPr>
              <a:t>Tools, Systems,</a:t>
            </a:r>
          </a:p>
          <a:p>
            <a:pPr algn="ctr"/>
            <a:r>
              <a:rPr lang="en-US" b="1" dirty="0" smtClean="0">
                <a:latin typeface="Helvetica"/>
                <a:cs typeface="Helvetica"/>
              </a:rPr>
              <a:t>Databases </a:t>
            </a:r>
            <a:r>
              <a:rPr lang="en-US" sz="1800" dirty="0" smtClean="0">
                <a:latin typeface="Helvetica"/>
                <a:cs typeface="Helvetica"/>
              </a:rPr>
              <a:t>for dissemination, analysis, forecasting, validation</a:t>
            </a:r>
          </a:p>
        </p:txBody>
      </p:sp>
      <p:pic>
        <p:nvPicPr>
          <p:cNvPr id="41" name="Picture 40" descr="FastTrack.tif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10346" y="1524000"/>
            <a:ext cx="657054" cy="609600"/>
          </a:xfrm>
          <a:prstGeom prst="rect">
            <a:avLst/>
          </a:prstGeom>
          <a:noFill/>
        </p:spPr>
      </p:pic>
    </p:spTree>
    <p:extLst>
      <p:ext uri="{BB962C8B-B14F-4D97-AF65-F5344CB8AC3E}">
        <p14:creationId xmlns:p14="http://schemas.microsoft.com/office/powerpoint/2010/main" val="19847719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371600" y="76200"/>
            <a:ext cx="6553200" cy="9906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Calibri"/>
                <a:cs typeface="Calibri"/>
              </a:rPr>
              <a:t>Expanding Collection of Models   </a:t>
            </a:r>
            <a:endParaRPr lang="en-US" sz="3200" i="1" dirty="0" smtClean="0">
              <a:solidFill>
                <a:srgbClr val="FF0000"/>
              </a:solidFill>
              <a:latin typeface="Calibri"/>
              <a:cs typeface="Calibri"/>
            </a:endParaRPr>
          </a:p>
        </p:txBody>
      </p:sp>
      <p:grpSp>
        <p:nvGrpSpPr>
          <p:cNvPr id="3" name="Group 42"/>
          <p:cNvGrpSpPr>
            <a:grpSpLocks/>
          </p:cNvGrpSpPr>
          <p:nvPr/>
        </p:nvGrpSpPr>
        <p:grpSpPr bwMode="auto">
          <a:xfrm>
            <a:off x="152400" y="1219200"/>
            <a:ext cx="8364538" cy="4972050"/>
            <a:chOff x="152400" y="1219200"/>
            <a:chExt cx="8364925" cy="4972050"/>
          </a:xfrm>
        </p:grpSpPr>
        <p:sp>
          <p:nvSpPr>
            <p:cNvPr id="4" name="Text Box 2"/>
            <p:cNvSpPr txBox="1">
              <a:spLocks noChangeArrowheads="1"/>
            </p:cNvSpPr>
            <p:nvPr/>
          </p:nvSpPr>
          <p:spPr bwMode="auto">
            <a:xfrm>
              <a:off x="762000" y="5657850"/>
              <a:ext cx="1724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sz="2000" i="1">
                <a:latin typeface="Apple Casual" charset="0"/>
                <a:cs typeface="Apple Casual" charset="0"/>
              </a:endParaRPr>
            </a:p>
          </p:txBody>
        </p:sp>
        <p:grpSp>
          <p:nvGrpSpPr>
            <p:cNvPr id="5" name="Group 3"/>
            <p:cNvGrpSpPr>
              <a:grpSpLocks/>
            </p:cNvGrpSpPr>
            <p:nvPr/>
          </p:nvGrpSpPr>
          <p:grpSpPr bwMode="auto">
            <a:xfrm>
              <a:off x="670312" y="1219200"/>
              <a:ext cx="7847013" cy="4972050"/>
              <a:chOff x="163" y="788"/>
              <a:chExt cx="5450" cy="3453"/>
            </a:xfrm>
          </p:grpSpPr>
          <p:sp>
            <p:nvSpPr>
              <p:cNvPr id="33" name="AutoShape 4"/>
              <p:cNvSpPr>
                <a:spLocks noChangeArrowheads="1"/>
              </p:cNvSpPr>
              <p:nvPr/>
            </p:nvSpPr>
            <p:spPr bwMode="auto">
              <a:xfrm>
                <a:off x="163" y="788"/>
                <a:ext cx="5451" cy="3454"/>
              </a:xfrm>
              <a:prstGeom prst="roundRect">
                <a:avLst>
                  <a:gd name="adj" fmla="val 28"/>
                </a:avLst>
              </a:pr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i="1">
                  <a:latin typeface="Apple Casual" charset="0"/>
                  <a:cs typeface="Apple Casual" charset="0"/>
                </a:endParaRPr>
              </a:p>
            </p:txBody>
          </p:sp>
          <p:pic>
            <p:nvPicPr>
              <p:cNvPr id="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 y="788"/>
                <a:ext cx="5451" cy="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6" name="AutoShape 10"/>
            <p:cNvSpPr>
              <a:spLocks noChangeArrowheads="1"/>
            </p:cNvSpPr>
            <p:nvPr/>
          </p:nvSpPr>
          <p:spPr bwMode="auto">
            <a:xfrm>
              <a:off x="5476744" y="3214361"/>
              <a:ext cx="778989" cy="591940"/>
            </a:xfrm>
            <a:prstGeom prst="roundRect">
              <a:avLst>
                <a:gd name="adj" fmla="val 241"/>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i="1">
                <a:latin typeface="Apple Casual" charset="0"/>
                <a:cs typeface="Apple Casual" charset="0"/>
              </a:endParaRPr>
            </a:p>
          </p:txBody>
        </p:sp>
        <p:grpSp>
          <p:nvGrpSpPr>
            <p:cNvPr id="7" name="Group 28"/>
            <p:cNvGrpSpPr>
              <a:grpSpLocks/>
            </p:cNvGrpSpPr>
            <p:nvPr/>
          </p:nvGrpSpPr>
          <p:grpSpPr bwMode="auto">
            <a:xfrm>
              <a:off x="5470912" y="1339850"/>
              <a:ext cx="2438400" cy="1193043"/>
              <a:chOff x="3498" y="1300"/>
              <a:chExt cx="1692" cy="827"/>
            </a:xfrm>
          </p:grpSpPr>
          <p:sp>
            <p:nvSpPr>
              <p:cNvPr id="31" name="AutoShape 29"/>
              <p:cNvSpPr>
                <a:spLocks noChangeArrowheads="1"/>
              </p:cNvSpPr>
              <p:nvPr/>
            </p:nvSpPr>
            <p:spPr bwMode="auto">
              <a:xfrm>
                <a:off x="3868" y="1313"/>
                <a:ext cx="996" cy="231"/>
              </a:xfrm>
              <a:prstGeom prst="roundRect">
                <a:avLst>
                  <a:gd name="adj" fmla="val 431"/>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i="1">
                  <a:solidFill>
                    <a:srgbClr val="FFFF00"/>
                  </a:solidFill>
                  <a:latin typeface="Apple Casual" charset="0"/>
                  <a:cs typeface="Apple Casual" charset="0"/>
                </a:endParaRPr>
              </a:p>
            </p:txBody>
          </p:sp>
          <p:sp>
            <p:nvSpPr>
              <p:cNvPr id="32" name="Text Box 30"/>
              <p:cNvSpPr txBox="1">
                <a:spLocks noChangeArrowheads="1"/>
              </p:cNvSpPr>
              <p:nvPr/>
            </p:nvSpPr>
            <p:spPr bwMode="auto">
              <a:xfrm>
                <a:off x="3498" y="1300"/>
                <a:ext cx="1692"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Lst>
                  <a:defRPr sz="2400">
                    <a:solidFill>
                      <a:schemeClr val="tx1"/>
                    </a:solidFill>
                    <a:latin typeface="Times" charset="0"/>
                    <a:ea typeface="ＭＳ Ｐゴシック" charset="0"/>
                    <a:cs typeface="ＭＳ Ｐゴシック" charset="0"/>
                  </a:defRPr>
                </a:lvl1pPr>
                <a:lvl2pPr marL="742950" indent="-285750" defTabSz="414338" eaLnBrk="0" hangingPunct="0">
                  <a:tabLst>
                    <a:tab pos="657225" algn="l"/>
                    <a:tab pos="1312863" algn="l"/>
                  </a:tabLst>
                  <a:defRPr sz="2400">
                    <a:solidFill>
                      <a:schemeClr val="tx1"/>
                    </a:solidFill>
                    <a:latin typeface="Times" charset="0"/>
                    <a:ea typeface="ＭＳ Ｐゴシック" charset="0"/>
                  </a:defRPr>
                </a:lvl2pPr>
                <a:lvl3pPr marL="1143000" indent="-228600" defTabSz="414338" eaLnBrk="0" hangingPunct="0">
                  <a:tabLst>
                    <a:tab pos="657225" algn="l"/>
                    <a:tab pos="1312863" algn="l"/>
                  </a:tabLst>
                  <a:defRPr sz="2400">
                    <a:solidFill>
                      <a:schemeClr val="tx1"/>
                    </a:solidFill>
                    <a:latin typeface="Times" charset="0"/>
                    <a:ea typeface="ＭＳ Ｐゴシック" charset="0"/>
                  </a:defRPr>
                </a:lvl3pPr>
                <a:lvl4pPr marL="1600200" indent="-228600" defTabSz="414338" eaLnBrk="0" hangingPunct="0">
                  <a:tabLst>
                    <a:tab pos="657225" algn="l"/>
                    <a:tab pos="1312863" algn="l"/>
                  </a:tabLst>
                  <a:defRPr sz="2400">
                    <a:solidFill>
                      <a:schemeClr val="tx1"/>
                    </a:solidFill>
                    <a:latin typeface="Times" charset="0"/>
                    <a:ea typeface="ＭＳ Ｐゴシック" charset="0"/>
                  </a:defRPr>
                </a:lvl4pPr>
                <a:lvl5pPr marL="2057400" indent="-228600" defTabSz="414338" eaLnBrk="0" hangingPunct="0">
                  <a:tabLst>
                    <a:tab pos="657225" algn="l"/>
                    <a:tab pos="1312863" algn="l"/>
                  </a:tabLst>
                  <a:defRPr sz="2400">
                    <a:solidFill>
                      <a:schemeClr val="tx1"/>
                    </a:solidFill>
                    <a:latin typeface="Times" charset="0"/>
                    <a:ea typeface="ＭＳ Ｐゴシック" charset="0"/>
                  </a:defRPr>
                </a:lvl5pPr>
                <a:lvl6pPr marL="25146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6pPr>
                <a:lvl7pPr marL="29718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7pPr>
                <a:lvl8pPr marL="34290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8pPr>
                <a:lvl9pPr marL="38862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9pPr>
              </a:lstStyle>
              <a:p>
                <a:pPr eaLnBrk="1" hangingPunct="1">
                  <a:buClr>
                    <a:srgbClr val="FF0000"/>
                  </a:buClr>
                  <a:buSzPct val="100000"/>
                  <a:buFont typeface="Times New Roman" charset="0"/>
                  <a:buNone/>
                </a:pPr>
                <a:r>
                  <a:rPr lang="en-GB" sz="1800" i="1" dirty="0">
                    <a:solidFill>
                      <a:srgbClr val="FFFF00"/>
                    </a:solidFill>
                    <a:latin typeface="Apple Casual" charset="0"/>
                    <a:cs typeface="Apple Casual" charset="0"/>
                  </a:rPr>
                  <a:t>LFM-MIX</a:t>
                </a:r>
              </a:p>
              <a:p>
                <a:pPr eaLnBrk="1" hangingPunct="1">
                  <a:buClr>
                    <a:srgbClr val="FF0000"/>
                  </a:buClr>
                  <a:buSzPct val="100000"/>
                  <a:buFont typeface="Times New Roman" charset="0"/>
                  <a:buNone/>
                </a:pPr>
                <a:r>
                  <a:rPr lang="en-GB" sz="1800" i="1" dirty="0">
                    <a:solidFill>
                      <a:srgbClr val="FFFF00"/>
                    </a:solidFill>
                    <a:latin typeface="Apple Casual" charset="0"/>
                    <a:cs typeface="Apple Casual" charset="0"/>
                  </a:rPr>
                  <a:t>GUMICS</a:t>
                </a:r>
              </a:p>
              <a:p>
                <a:pPr eaLnBrk="1" hangingPunct="1">
                  <a:buClr>
                    <a:srgbClr val="FF0000"/>
                  </a:buClr>
                  <a:buSzPct val="100000"/>
                </a:pPr>
                <a:r>
                  <a:rPr lang="en-GB" sz="1800" i="1" dirty="0">
                    <a:solidFill>
                      <a:srgbClr val="FFFF00"/>
                    </a:solidFill>
                    <a:latin typeface="Apple Casual" charset="0"/>
                    <a:cs typeface="Apple Casual" charset="0"/>
                  </a:rPr>
                  <a:t>SWMF / GM+IM+IE</a:t>
                </a:r>
              </a:p>
              <a:p>
                <a:pPr eaLnBrk="1" hangingPunct="1">
                  <a:buClr>
                    <a:srgbClr val="FF0000"/>
                  </a:buClr>
                  <a:buSzPct val="100000"/>
                </a:pPr>
                <a:r>
                  <a:rPr lang="en-GB" sz="1800" i="1" dirty="0" err="1">
                    <a:solidFill>
                      <a:srgbClr val="FFFF00"/>
                    </a:solidFill>
                    <a:latin typeface="Apple Casual" charset="0"/>
                    <a:cs typeface="Apple Casual" charset="0"/>
                  </a:rPr>
                  <a:t>OpenGGCM</a:t>
                </a:r>
                <a:endParaRPr lang="en-GB" sz="1800" i="1" dirty="0">
                  <a:solidFill>
                    <a:srgbClr val="FFFF00"/>
                  </a:solidFill>
                  <a:latin typeface="Apple Casual" charset="0"/>
                  <a:cs typeface="Apple Casual" charset="0"/>
                </a:endParaRPr>
              </a:p>
            </p:txBody>
          </p:sp>
        </p:grpSp>
        <p:sp>
          <p:nvSpPr>
            <p:cNvPr id="8" name="AutoShape 32"/>
            <p:cNvSpPr>
              <a:spLocks noChangeArrowheads="1"/>
            </p:cNvSpPr>
            <p:nvPr/>
          </p:nvSpPr>
          <p:spPr bwMode="auto">
            <a:xfrm>
              <a:off x="6080628" y="3048001"/>
              <a:ext cx="1617546" cy="1164789"/>
            </a:xfrm>
            <a:prstGeom prst="roundRect">
              <a:avLst>
                <a:gd name="adj" fmla="val 144"/>
              </a:avLst>
            </a:prstGeom>
            <a:solidFill>
              <a:srgbClr val="00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i="1">
                <a:latin typeface="Apple Casual" charset="0"/>
                <a:cs typeface="Apple Casual" charset="0"/>
              </a:endParaRPr>
            </a:p>
          </p:txBody>
        </p:sp>
        <p:sp>
          <p:nvSpPr>
            <p:cNvPr id="9" name="Text Box 37"/>
            <p:cNvSpPr txBox="1">
              <a:spLocks noChangeArrowheads="1"/>
            </p:cNvSpPr>
            <p:nvPr/>
          </p:nvSpPr>
          <p:spPr bwMode="auto">
            <a:xfrm>
              <a:off x="1532002" y="5867400"/>
              <a:ext cx="812838" cy="307975"/>
            </a:xfrm>
            <a:prstGeom prst="rect">
              <a:avLst/>
            </a:prstGeom>
            <a:solidFill>
              <a:schemeClr val="accent2"/>
            </a:solidFill>
            <a:ln w="9525">
              <a:noFill/>
              <a:round/>
              <a:headEnd/>
              <a:tailEnd/>
            </a:ln>
            <a:effectLst/>
          </p:spPr>
          <p:txBody>
            <a:bodyPr wrap="none" lIns="0" tIns="0" rIns="0" bIns="0">
              <a:spAutoFit/>
            </a:bodyPr>
            <a:lstStyle>
              <a:lvl1pPr defTabSz="414338" eaLnBrk="0" hangingPunct="0">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Lst>
                <a:defRPr sz="2400">
                  <a:solidFill>
                    <a:schemeClr val="tx1"/>
                  </a:solidFill>
                  <a:latin typeface="Times" charset="0"/>
                  <a:ea typeface="ＭＳ Ｐゴシック" charset="0"/>
                </a:defRPr>
              </a:lvl2pPr>
              <a:lvl3pPr eaLnBrk="0" hangingPunct="0">
                <a:tabLst>
                  <a:tab pos="657225" algn="l"/>
                  <a:tab pos="1312863" algn="l"/>
                  <a:tab pos="1970088" algn="l"/>
                  <a:tab pos="2627313" algn="l"/>
                </a:tabLst>
                <a:defRPr sz="2400">
                  <a:solidFill>
                    <a:schemeClr val="tx1"/>
                  </a:solidFill>
                  <a:latin typeface="Times" charset="0"/>
                  <a:ea typeface="ＭＳ Ｐゴシック" charset="0"/>
                </a:defRPr>
              </a:lvl3pPr>
              <a:lvl4pPr eaLnBrk="0" hangingPunct="0">
                <a:tabLst>
                  <a:tab pos="657225" algn="l"/>
                  <a:tab pos="1312863" algn="l"/>
                  <a:tab pos="1970088" algn="l"/>
                  <a:tab pos="2627313" algn="l"/>
                </a:tabLst>
                <a:defRPr sz="2400">
                  <a:solidFill>
                    <a:schemeClr val="tx1"/>
                  </a:solidFill>
                  <a:latin typeface="Times" charset="0"/>
                  <a:ea typeface="ＭＳ Ｐゴシック" charset="0"/>
                </a:defRPr>
              </a:lvl4pPr>
              <a:lvl5pPr eaLnBrk="0" hangingPunct="0">
                <a:tabLst>
                  <a:tab pos="657225" algn="l"/>
                  <a:tab pos="1312863" algn="l"/>
                  <a:tab pos="1970088" algn="l"/>
                  <a:tab pos="2627313"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eaLnBrk="1" hangingPunct="1">
                <a:buClr>
                  <a:srgbClr val="000000"/>
                </a:buClr>
                <a:buSzPct val="45000"/>
                <a:buFont typeface="Wingdings" charset="0"/>
                <a:buNone/>
                <a:defRPr/>
              </a:pPr>
              <a:r>
                <a:rPr lang="en-GB" sz="2000" i="1" dirty="0" smtClean="0">
                  <a:solidFill>
                    <a:srgbClr val="FFFFFF"/>
                  </a:solidFill>
                  <a:effectLst>
                    <a:outerShdw blurRad="38100" dist="38100" dir="2700000" algn="tl">
                      <a:srgbClr val="000000"/>
                    </a:outerShdw>
                  </a:effectLst>
                  <a:latin typeface="Apple Casual"/>
                  <a:cs typeface="Apple Casual"/>
                </a:rPr>
                <a:t>Corona</a:t>
              </a:r>
              <a:endParaRPr lang="en-GB" sz="2000" i="1" dirty="0" smtClean="0">
                <a:solidFill>
                  <a:srgbClr val="23FF23"/>
                </a:solidFill>
                <a:effectLst>
                  <a:outerShdw blurRad="38100" dist="38100" dir="2700000" algn="tl">
                    <a:srgbClr val="000000"/>
                  </a:outerShdw>
                </a:effectLst>
                <a:latin typeface="Apple Casual"/>
                <a:cs typeface="Apple Casual"/>
              </a:endParaRPr>
            </a:p>
          </p:txBody>
        </p:sp>
        <p:sp>
          <p:nvSpPr>
            <p:cNvPr id="10" name="Text Box 41"/>
            <p:cNvSpPr txBox="1">
              <a:spLocks noChangeArrowheads="1"/>
            </p:cNvSpPr>
            <p:nvPr/>
          </p:nvSpPr>
          <p:spPr bwMode="auto">
            <a:xfrm>
              <a:off x="2970343" y="5867400"/>
              <a:ext cx="1465330" cy="307975"/>
            </a:xfrm>
            <a:prstGeom prst="rect">
              <a:avLst/>
            </a:prstGeom>
            <a:solidFill>
              <a:schemeClr val="accent2"/>
            </a:solidFill>
            <a:ln w="9525">
              <a:noFill/>
              <a:round/>
              <a:headEnd/>
              <a:tailEnd/>
            </a:ln>
            <a:effectLst/>
          </p:spPr>
          <p:txBody>
            <a:bodyPr wrap="none" lIns="0" tIns="0" rIns="0" bIns="0">
              <a:spAutoFit/>
            </a:bodyPr>
            <a:lstStyle>
              <a:lvl1pPr defTabSz="414338" eaLnBrk="0" hangingPunct="0">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Lst>
                <a:defRPr sz="2400">
                  <a:solidFill>
                    <a:schemeClr val="tx1"/>
                  </a:solidFill>
                  <a:latin typeface="Times" charset="0"/>
                  <a:ea typeface="ＭＳ Ｐゴシック" charset="0"/>
                </a:defRPr>
              </a:lvl2pPr>
              <a:lvl3pPr eaLnBrk="0" hangingPunct="0">
                <a:tabLst>
                  <a:tab pos="657225" algn="l"/>
                  <a:tab pos="1312863" algn="l"/>
                  <a:tab pos="1970088" algn="l"/>
                  <a:tab pos="2627313" algn="l"/>
                </a:tabLst>
                <a:defRPr sz="2400">
                  <a:solidFill>
                    <a:schemeClr val="tx1"/>
                  </a:solidFill>
                  <a:latin typeface="Times" charset="0"/>
                  <a:ea typeface="ＭＳ Ｐゴシック" charset="0"/>
                </a:defRPr>
              </a:lvl3pPr>
              <a:lvl4pPr eaLnBrk="0" hangingPunct="0">
                <a:tabLst>
                  <a:tab pos="657225" algn="l"/>
                  <a:tab pos="1312863" algn="l"/>
                  <a:tab pos="1970088" algn="l"/>
                  <a:tab pos="2627313" algn="l"/>
                </a:tabLst>
                <a:defRPr sz="2400">
                  <a:solidFill>
                    <a:schemeClr val="tx1"/>
                  </a:solidFill>
                  <a:latin typeface="Times" charset="0"/>
                  <a:ea typeface="ＭＳ Ｐゴシック" charset="0"/>
                </a:defRPr>
              </a:lvl4pPr>
              <a:lvl5pPr eaLnBrk="0" hangingPunct="0">
                <a:tabLst>
                  <a:tab pos="657225" algn="l"/>
                  <a:tab pos="1312863" algn="l"/>
                  <a:tab pos="1970088" algn="l"/>
                  <a:tab pos="2627313"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eaLnBrk="1" hangingPunct="1">
                <a:buClr>
                  <a:srgbClr val="000000"/>
                </a:buClr>
                <a:buSzPct val="45000"/>
                <a:buFont typeface="Wingdings" charset="0"/>
                <a:buNone/>
                <a:defRPr/>
              </a:pPr>
              <a:r>
                <a:rPr lang="en-GB" sz="2000" i="1" dirty="0" smtClean="0">
                  <a:solidFill>
                    <a:srgbClr val="FFFFFF"/>
                  </a:solidFill>
                  <a:latin typeface="Apple Casual"/>
                  <a:cs typeface="Apple Casual"/>
                </a:rPr>
                <a:t> </a:t>
              </a:r>
              <a:r>
                <a:rPr lang="en-GB" sz="2000" i="1" dirty="0" err="1" smtClean="0">
                  <a:solidFill>
                    <a:srgbClr val="23FF23"/>
                  </a:solidFill>
                  <a:effectLst>
                    <a:outerShdw blurRad="38100" dist="38100" dir="2700000" algn="tl">
                      <a:srgbClr val="000000"/>
                    </a:outerShdw>
                  </a:effectLst>
                  <a:latin typeface="Apple Casual"/>
                  <a:cs typeface="Apple Casual"/>
                </a:rPr>
                <a:t>Heliosphere</a:t>
              </a:r>
              <a:endParaRPr lang="en-GB" sz="2000" i="1" dirty="0" smtClean="0">
                <a:solidFill>
                  <a:srgbClr val="23FF23"/>
                </a:solidFill>
                <a:effectLst>
                  <a:outerShdw blurRad="38100" dist="38100" dir="2700000" algn="tl">
                    <a:srgbClr val="000000"/>
                  </a:outerShdw>
                </a:effectLst>
                <a:latin typeface="Apple Casual"/>
                <a:cs typeface="Apple Casual"/>
              </a:endParaRPr>
            </a:p>
          </p:txBody>
        </p:sp>
        <p:sp>
          <p:nvSpPr>
            <p:cNvPr id="11" name="Text Box 42"/>
            <p:cNvSpPr txBox="1">
              <a:spLocks noChangeArrowheads="1"/>
            </p:cNvSpPr>
            <p:nvPr/>
          </p:nvSpPr>
          <p:spPr bwMode="auto">
            <a:xfrm>
              <a:off x="3184912" y="3897868"/>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00FF00"/>
                  </a:solidFill>
                  <a:latin typeface="Apple Casual" charset="0"/>
                  <a:cs typeface="Apple Casual" charset="0"/>
                </a:rPr>
                <a:t>ENLIL</a:t>
              </a:r>
            </a:p>
          </p:txBody>
        </p:sp>
        <p:sp>
          <p:nvSpPr>
            <p:cNvPr id="12" name="Text Box 43"/>
            <p:cNvSpPr txBox="1">
              <a:spLocks noChangeArrowheads="1"/>
            </p:cNvSpPr>
            <p:nvPr/>
          </p:nvSpPr>
          <p:spPr bwMode="auto">
            <a:xfrm>
              <a:off x="2956312" y="137160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00FF00"/>
                  </a:solidFill>
                  <a:latin typeface="Apple Casual" charset="0"/>
                  <a:cs typeface="Apple Casual" charset="0"/>
                </a:rPr>
                <a:t>Heliospheric Tomography</a:t>
              </a:r>
            </a:p>
          </p:txBody>
        </p:sp>
        <p:sp>
          <p:nvSpPr>
            <p:cNvPr id="13" name="Text Box 44"/>
            <p:cNvSpPr txBox="1">
              <a:spLocks noChangeArrowheads="1"/>
            </p:cNvSpPr>
            <p:nvPr/>
          </p:nvSpPr>
          <p:spPr bwMode="auto">
            <a:xfrm>
              <a:off x="2133600" y="37338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E6E6E6"/>
                  </a:solidFill>
                  <a:latin typeface="Apple Casual" charset="0"/>
                  <a:cs typeface="Apple Casual" charset="0"/>
                </a:rPr>
                <a:t>WSA</a:t>
              </a:r>
            </a:p>
          </p:txBody>
        </p:sp>
        <p:sp>
          <p:nvSpPr>
            <p:cNvPr id="14" name="Line 46"/>
            <p:cNvSpPr>
              <a:spLocks noChangeShapeType="1"/>
            </p:cNvSpPr>
            <p:nvPr/>
          </p:nvSpPr>
          <p:spPr bwMode="auto">
            <a:xfrm flipV="1">
              <a:off x="2651512" y="5105400"/>
              <a:ext cx="533400" cy="460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47"/>
            <p:cNvSpPr txBox="1">
              <a:spLocks noChangeArrowheads="1"/>
            </p:cNvSpPr>
            <p:nvPr/>
          </p:nvSpPr>
          <p:spPr bwMode="auto">
            <a:xfrm>
              <a:off x="3184912" y="4964668"/>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00FF00"/>
                  </a:solidFill>
                  <a:latin typeface="Apple Casual" charset="0"/>
                  <a:cs typeface="Apple Casual" charset="0"/>
                </a:rPr>
                <a:t>SWMF-IH</a:t>
              </a:r>
            </a:p>
          </p:txBody>
        </p:sp>
        <p:sp>
          <p:nvSpPr>
            <p:cNvPr id="16" name="Text Box 49"/>
            <p:cNvSpPr txBox="1">
              <a:spLocks noChangeArrowheads="1"/>
            </p:cNvSpPr>
            <p:nvPr/>
          </p:nvSpPr>
          <p:spPr bwMode="auto">
            <a:xfrm>
              <a:off x="1432312" y="4964668"/>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chemeClr val="bg1"/>
                  </a:solidFill>
                  <a:latin typeface="Apple Casual" charset="0"/>
                  <a:cs typeface="Apple Casual" charset="0"/>
                </a:rPr>
                <a:t>SWMF-SC</a:t>
              </a:r>
            </a:p>
          </p:txBody>
        </p:sp>
        <p:sp>
          <p:nvSpPr>
            <p:cNvPr id="17" name="Text Box 51"/>
            <p:cNvSpPr txBox="1">
              <a:spLocks noChangeArrowheads="1"/>
            </p:cNvSpPr>
            <p:nvPr/>
          </p:nvSpPr>
          <p:spPr bwMode="auto">
            <a:xfrm>
              <a:off x="5173895" y="5821363"/>
              <a:ext cx="3175147" cy="307975"/>
            </a:xfrm>
            <a:prstGeom prst="rect">
              <a:avLst/>
            </a:prstGeom>
            <a:solidFill>
              <a:srgbClr val="0000FF"/>
            </a:solidFill>
            <a:ln w="9525">
              <a:noFill/>
              <a:round/>
              <a:headEnd/>
              <a:tailEnd/>
            </a:ln>
            <a:effectLst/>
          </p:spPr>
          <p:txBody>
            <a:bodyPr wrap="none" lIns="0" tIns="0" rIns="0" bIns="0">
              <a:spAutoFit/>
            </a:bodyPr>
            <a:lstStyle>
              <a:lvl1pPr defTabSz="414338" eaLnBrk="0" hangingPunct="0">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Lst>
                <a:defRPr sz="2400">
                  <a:solidFill>
                    <a:schemeClr val="tx1"/>
                  </a:solidFill>
                  <a:latin typeface="Times" charset="0"/>
                  <a:ea typeface="ＭＳ Ｐゴシック" charset="0"/>
                </a:defRPr>
              </a:lvl2pPr>
              <a:lvl3pPr eaLnBrk="0" hangingPunct="0">
                <a:tabLst>
                  <a:tab pos="657225" algn="l"/>
                  <a:tab pos="1312863" algn="l"/>
                  <a:tab pos="1970088" algn="l"/>
                  <a:tab pos="2627313" algn="l"/>
                </a:tabLst>
                <a:defRPr sz="2400">
                  <a:solidFill>
                    <a:schemeClr val="tx1"/>
                  </a:solidFill>
                  <a:latin typeface="Times" charset="0"/>
                  <a:ea typeface="ＭＳ Ｐゴシック" charset="0"/>
                </a:defRPr>
              </a:lvl3pPr>
              <a:lvl4pPr eaLnBrk="0" hangingPunct="0">
                <a:tabLst>
                  <a:tab pos="657225" algn="l"/>
                  <a:tab pos="1312863" algn="l"/>
                  <a:tab pos="1970088" algn="l"/>
                  <a:tab pos="2627313" algn="l"/>
                </a:tabLst>
                <a:defRPr sz="2400">
                  <a:solidFill>
                    <a:schemeClr val="tx1"/>
                  </a:solidFill>
                  <a:latin typeface="Times" charset="0"/>
                  <a:ea typeface="ＭＳ Ｐゴシック" charset="0"/>
                </a:defRPr>
              </a:lvl4pPr>
              <a:lvl5pPr eaLnBrk="0" hangingPunct="0">
                <a:tabLst>
                  <a:tab pos="657225" algn="l"/>
                  <a:tab pos="1312863" algn="l"/>
                  <a:tab pos="1970088" algn="l"/>
                  <a:tab pos="2627313"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eaLnBrk="1" hangingPunct="1">
                <a:buClr>
                  <a:srgbClr val="000000"/>
                </a:buClr>
                <a:buSzPct val="45000"/>
                <a:buFont typeface="Wingdings" charset="0"/>
                <a:buNone/>
                <a:defRPr/>
              </a:pPr>
              <a:r>
                <a:rPr lang="en-GB" sz="2000" i="1" smtClean="0">
                  <a:solidFill>
                    <a:srgbClr val="FF0000"/>
                  </a:solidFill>
                  <a:latin typeface="Apple Casual"/>
                  <a:cs typeface="Apple Casual"/>
                </a:rPr>
                <a:t> </a:t>
              </a:r>
              <a:r>
                <a:rPr lang="en-GB" sz="2000" i="1" smtClean="0">
                  <a:solidFill>
                    <a:srgbClr val="FFFF00"/>
                  </a:solidFill>
                  <a:effectLst>
                    <a:outerShdw blurRad="38100" dist="38100" dir="2700000" algn="tl">
                      <a:srgbClr val="000000"/>
                    </a:outerShdw>
                  </a:effectLst>
                  <a:latin typeface="Apple Casual"/>
                  <a:cs typeface="Apple Casual"/>
                </a:rPr>
                <a:t>Magnetosphere</a:t>
              </a:r>
              <a:r>
                <a:rPr lang="en-GB" sz="2000" i="1" smtClean="0">
                  <a:solidFill>
                    <a:srgbClr val="23FF23"/>
                  </a:solidFill>
                  <a:effectLst>
                    <a:outerShdw blurRad="38100" dist="38100" dir="2700000" algn="tl">
                      <a:srgbClr val="000000"/>
                    </a:outerShdw>
                  </a:effectLst>
                  <a:latin typeface="Apple Casual"/>
                  <a:cs typeface="Apple Casual"/>
                </a:rPr>
                <a:t>-</a:t>
              </a:r>
              <a:r>
                <a:rPr lang="en-GB" sz="2000" i="1" smtClean="0">
                  <a:solidFill>
                    <a:srgbClr val="3ADBF7"/>
                  </a:solidFill>
                  <a:effectLst>
                    <a:outerShdw blurRad="38100" dist="38100" dir="2700000" algn="tl">
                      <a:srgbClr val="000000"/>
                    </a:outerShdw>
                  </a:effectLst>
                  <a:latin typeface="Apple Casual"/>
                  <a:cs typeface="Apple Casual"/>
                </a:rPr>
                <a:t>Ionosphere</a:t>
              </a:r>
            </a:p>
          </p:txBody>
        </p:sp>
        <p:sp>
          <p:nvSpPr>
            <p:cNvPr id="18" name="Text Box 52"/>
            <p:cNvSpPr txBox="1">
              <a:spLocks noChangeArrowheads="1"/>
            </p:cNvSpPr>
            <p:nvPr/>
          </p:nvSpPr>
          <p:spPr bwMode="auto">
            <a:xfrm>
              <a:off x="2133600" y="41148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chemeClr val="bg1"/>
                  </a:solidFill>
                  <a:latin typeface="Apple Casual" charset="0"/>
                  <a:cs typeface="Apple Casual" charset="0"/>
                </a:rPr>
                <a:t>MAS</a:t>
              </a:r>
            </a:p>
          </p:txBody>
        </p:sp>
        <p:sp>
          <p:nvSpPr>
            <p:cNvPr id="19" name="Text Box 53"/>
            <p:cNvSpPr txBox="1">
              <a:spLocks noChangeArrowheads="1"/>
            </p:cNvSpPr>
            <p:nvPr/>
          </p:nvSpPr>
          <p:spPr bwMode="auto">
            <a:xfrm>
              <a:off x="1889512" y="24384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chemeClr val="bg1"/>
                  </a:solidFill>
                  <a:latin typeface="Apple Casual" charset="0"/>
                  <a:cs typeface="Apple Casual" charset="0"/>
                </a:rPr>
                <a:t>ANMHD</a:t>
              </a:r>
            </a:p>
          </p:txBody>
        </p:sp>
        <p:sp>
          <p:nvSpPr>
            <p:cNvPr id="20" name="Line 54"/>
            <p:cNvSpPr>
              <a:spLocks noChangeShapeType="1"/>
            </p:cNvSpPr>
            <p:nvPr/>
          </p:nvSpPr>
          <p:spPr bwMode="auto">
            <a:xfrm>
              <a:off x="2727712" y="4038600"/>
              <a:ext cx="457200" cy="762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55"/>
            <p:cNvSpPr>
              <a:spLocks noChangeShapeType="1"/>
            </p:cNvSpPr>
            <p:nvPr/>
          </p:nvSpPr>
          <p:spPr bwMode="auto">
            <a:xfrm flipV="1">
              <a:off x="2727712" y="4267200"/>
              <a:ext cx="457200" cy="762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13" descr="MagNSO.tiff                                                    001B0896Macintosh HD                   BBA798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291694" y="3121818"/>
              <a:ext cx="12954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7"/>
            <p:cNvSpPr txBox="1">
              <a:spLocks noChangeArrowheads="1"/>
            </p:cNvSpPr>
            <p:nvPr/>
          </p:nvSpPr>
          <p:spPr bwMode="auto">
            <a:xfrm rot="16200000">
              <a:off x="-879469" y="3433757"/>
              <a:ext cx="2339975" cy="276238"/>
            </a:xfrm>
            <a:prstGeom prst="rect">
              <a:avLst/>
            </a:prstGeom>
            <a:solidFill>
              <a:srgbClr val="E6E6E6"/>
            </a:solidFill>
            <a:ln w="9525">
              <a:noFill/>
              <a:round/>
              <a:headEnd/>
              <a:tailEnd/>
            </a:ln>
            <a:effectLst/>
          </p:spPr>
          <p:txBody>
            <a:bodyPr wrap="none" lIns="0" tIns="0" rIns="0" bIns="0">
              <a:spAutoFit/>
            </a:bodyPr>
            <a:lstStyle>
              <a:lvl1pPr defTabSz="414338" eaLnBrk="0" hangingPunct="0">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Lst>
                <a:defRPr sz="2400">
                  <a:solidFill>
                    <a:schemeClr val="tx1"/>
                  </a:solidFill>
                  <a:latin typeface="Times" charset="0"/>
                  <a:ea typeface="ＭＳ Ｐゴシック" charset="0"/>
                </a:defRPr>
              </a:lvl2pPr>
              <a:lvl3pPr eaLnBrk="0" hangingPunct="0">
                <a:tabLst>
                  <a:tab pos="657225" algn="l"/>
                  <a:tab pos="1312863" algn="l"/>
                  <a:tab pos="1970088" algn="l"/>
                  <a:tab pos="2627313" algn="l"/>
                </a:tabLst>
                <a:defRPr sz="2400">
                  <a:solidFill>
                    <a:schemeClr val="tx1"/>
                  </a:solidFill>
                  <a:latin typeface="Times" charset="0"/>
                  <a:ea typeface="ＭＳ Ｐゴシック" charset="0"/>
                </a:defRPr>
              </a:lvl3pPr>
              <a:lvl4pPr eaLnBrk="0" hangingPunct="0">
                <a:tabLst>
                  <a:tab pos="657225" algn="l"/>
                  <a:tab pos="1312863" algn="l"/>
                  <a:tab pos="1970088" algn="l"/>
                  <a:tab pos="2627313" algn="l"/>
                </a:tabLst>
                <a:defRPr sz="2400">
                  <a:solidFill>
                    <a:schemeClr val="tx1"/>
                  </a:solidFill>
                  <a:latin typeface="Times" charset="0"/>
                  <a:ea typeface="ＭＳ Ｐゴシック" charset="0"/>
                </a:defRPr>
              </a:lvl4pPr>
              <a:lvl5pPr eaLnBrk="0" hangingPunct="0">
                <a:tabLst>
                  <a:tab pos="657225" algn="l"/>
                  <a:tab pos="1312863" algn="l"/>
                  <a:tab pos="1970088" algn="l"/>
                  <a:tab pos="2627313"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eaLnBrk="1" hangingPunct="1">
                <a:buClr>
                  <a:srgbClr val="000000"/>
                </a:buClr>
                <a:buSzPct val="45000"/>
                <a:buFont typeface="Wingdings" charset="0"/>
                <a:buNone/>
                <a:defRPr/>
              </a:pPr>
              <a:r>
                <a:rPr lang="en-GB" sz="1800" b="1" i="1" smtClean="0">
                  <a:solidFill>
                    <a:srgbClr val="FF0000"/>
                  </a:solidFill>
                  <a:effectLst>
                    <a:outerShdw blurRad="38100" dist="38100" dir="2700000" algn="tl">
                      <a:srgbClr val="000000"/>
                    </a:outerShdw>
                  </a:effectLst>
                </a:rPr>
                <a:t>Coronal Magnetograms</a:t>
              </a:r>
            </a:p>
          </p:txBody>
        </p:sp>
        <p:pic>
          <p:nvPicPr>
            <p:cNvPr id="24" name="Picture 39" descr="ACE_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1712" y="2838450"/>
              <a:ext cx="6270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3"/>
            <p:cNvSpPr txBox="1">
              <a:spLocks noChangeArrowheads="1"/>
            </p:cNvSpPr>
            <p:nvPr/>
          </p:nvSpPr>
          <p:spPr bwMode="auto">
            <a:xfrm>
              <a:off x="3946912" y="230505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FF0000"/>
                  </a:solidFill>
                  <a:latin typeface="Apple Casual" charset="0"/>
                  <a:cs typeface="Apple Casual" charset="0"/>
                </a:rPr>
                <a:t>Solar/SW Monitors</a:t>
              </a:r>
            </a:p>
          </p:txBody>
        </p:sp>
        <p:sp>
          <p:nvSpPr>
            <p:cNvPr id="26" name="Rectangle 35"/>
            <p:cNvSpPr>
              <a:spLocks noChangeArrowheads="1"/>
            </p:cNvSpPr>
            <p:nvPr/>
          </p:nvSpPr>
          <p:spPr bwMode="auto">
            <a:xfrm>
              <a:off x="2551359" y="4552890"/>
              <a:ext cx="953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000" i="1">
                  <a:solidFill>
                    <a:schemeClr val="bg1"/>
                  </a:solidFill>
                  <a:latin typeface="Apple Casual" charset="0"/>
                  <a:cs typeface="Apple Casual" charset="0"/>
                </a:rPr>
                <a:t>Cor</a:t>
              </a:r>
              <a:r>
                <a:rPr lang="en-US" sz="2000" i="1">
                  <a:solidFill>
                    <a:srgbClr val="00FF00"/>
                  </a:solidFill>
                  <a:latin typeface="Apple Casual" charset="0"/>
                  <a:cs typeface="Apple Casual" charset="0"/>
                </a:rPr>
                <a:t>Hel</a:t>
              </a:r>
            </a:p>
          </p:txBody>
        </p:sp>
        <p:sp>
          <p:nvSpPr>
            <p:cNvPr id="27" name="Text Box 53"/>
            <p:cNvSpPr txBox="1">
              <a:spLocks noChangeArrowheads="1"/>
            </p:cNvSpPr>
            <p:nvPr/>
          </p:nvSpPr>
          <p:spPr bwMode="auto">
            <a:xfrm>
              <a:off x="1813312" y="19050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chemeClr val="bg1"/>
                  </a:solidFill>
                  <a:latin typeface="Apple Casual" charset="0"/>
                  <a:cs typeface="Apple Casual" charset="0"/>
                </a:rPr>
                <a:t>PFSS</a:t>
              </a:r>
            </a:p>
          </p:txBody>
        </p:sp>
        <p:sp>
          <p:nvSpPr>
            <p:cNvPr id="28" name="Text Box 42"/>
            <p:cNvSpPr txBox="1">
              <a:spLocks noChangeArrowheads="1"/>
            </p:cNvSpPr>
            <p:nvPr/>
          </p:nvSpPr>
          <p:spPr bwMode="auto">
            <a:xfrm>
              <a:off x="2971800" y="21336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00FF00"/>
                  </a:solidFill>
                  <a:latin typeface="Apple Casual" charset="0"/>
                  <a:cs typeface="Apple Casual" charset="0"/>
                </a:rPr>
                <a:t>EMMREM</a:t>
              </a:r>
            </a:p>
          </p:txBody>
        </p:sp>
        <p:sp>
          <p:nvSpPr>
            <p:cNvPr id="29" name="Text Box 42"/>
            <p:cNvSpPr txBox="1">
              <a:spLocks noChangeArrowheads="1"/>
            </p:cNvSpPr>
            <p:nvPr/>
          </p:nvSpPr>
          <p:spPr bwMode="auto">
            <a:xfrm>
              <a:off x="2819400" y="2907268"/>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00FF00"/>
                  </a:solidFill>
                  <a:latin typeface="Apple Casual" charset="0"/>
                  <a:cs typeface="Apple Casual" charset="0"/>
                </a:rPr>
                <a:t>PREDICCS</a:t>
              </a:r>
            </a:p>
          </p:txBody>
        </p:sp>
        <p:sp>
          <p:nvSpPr>
            <p:cNvPr id="30" name="Text Box 42"/>
            <p:cNvSpPr txBox="1">
              <a:spLocks noChangeArrowheads="1"/>
            </p:cNvSpPr>
            <p:nvPr/>
          </p:nvSpPr>
          <p:spPr bwMode="auto">
            <a:xfrm>
              <a:off x="3200400" y="4191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i="1">
                  <a:solidFill>
                    <a:srgbClr val="00FF00"/>
                  </a:solidFill>
                  <a:latin typeface="Apple Casual" charset="0"/>
                  <a:cs typeface="Apple Casual" charset="0"/>
                </a:rPr>
                <a:t>ENLIL Cone</a:t>
              </a:r>
            </a:p>
          </p:txBody>
        </p:sp>
      </p:grpSp>
      <p:sp>
        <p:nvSpPr>
          <p:cNvPr id="35" name="Title 1"/>
          <p:cNvSpPr txBox="1">
            <a:spLocks/>
          </p:cNvSpPr>
          <p:nvPr/>
        </p:nvSpPr>
        <p:spPr bwMode="auto">
          <a:xfrm>
            <a:off x="762000" y="6172200"/>
            <a:ext cx="7620000" cy="7620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Calibri"/>
                <a:cs typeface="Calibri"/>
              </a:rPr>
              <a:t>&gt; 60, from Sun to Earth and beyond  </a:t>
            </a:r>
            <a:endParaRPr lang="en-US" sz="3200" i="1" dirty="0" smtClean="0">
              <a:solidFill>
                <a:srgbClr val="FF0000"/>
              </a:solidFill>
              <a:latin typeface="Calibri"/>
              <a:cs typeface="Calibri"/>
            </a:endParaRPr>
          </a:p>
        </p:txBody>
      </p:sp>
      <p:grpSp>
        <p:nvGrpSpPr>
          <p:cNvPr id="36" name="Group 31"/>
          <p:cNvGrpSpPr>
            <a:grpSpLocks/>
          </p:cNvGrpSpPr>
          <p:nvPr/>
        </p:nvGrpSpPr>
        <p:grpSpPr bwMode="auto">
          <a:xfrm>
            <a:off x="5563280" y="2695253"/>
            <a:ext cx="2134542" cy="2942928"/>
            <a:chOff x="3666" y="1879"/>
            <a:chExt cx="1482" cy="2044"/>
          </a:xfrm>
        </p:grpSpPr>
        <p:sp>
          <p:nvSpPr>
            <p:cNvPr id="37" name="AutoShape 32"/>
            <p:cNvSpPr>
              <a:spLocks noChangeArrowheads="1"/>
            </p:cNvSpPr>
            <p:nvPr/>
          </p:nvSpPr>
          <p:spPr bwMode="auto">
            <a:xfrm>
              <a:off x="4025" y="2124"/>
              <a:ext cx="1123" cy="809"/>
            </a:xfrm>
            <a:prstGeom prst="roundRect">
              <a:avLst>
                <a:gd name="adj" fmla="val 144"/>
              </a:avLst>
            </a:prstGeom>
            <a:solidFill>
              <a:srgbClr val="00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i="1">
                <a:latin typeface="Apple Casual" charset="0"/>
                <a:cs typeface="Apple Casual" charset="0"/>
              </a:endParaRPr>
            </a:p>
          </p:txBody>
        </p:sp>
        <p:sp>
          <p:nvSpPr>
            <p:cNvPr id="38" name="Text Box 33"/>
            <p:cNvSpPr txBox="1">
              <a:spLocks noChangeArrowheads="1"/>
            </p:cNvSpPr>
            <p:nvPr/>
          </p:nvSpPr>
          <p:spPr bwMode="auto">
            <a:xfrm>
              <a:off x="3666" y="1879"/>
              <a:ext cx="1123" cy="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6654" tIns="8164" rIns="16654" bIns="8164" anchor="ctr" anchorCtr="1">
              <a:spAutoFit/>
            </a:bodyPr>
            <a:lstStyle>
              <a:lvl1pPr defTabSz="414338" eaLnBrk="0" hangingPunct="0">
                <a:tabLst>
                  <a:tab pos="657225" algn="l"/>
                  <a:tab pos="1312863" algn="l"/>
                </a:tabLst>
                <a:defRPr sz="2400">
                  <a:solidFill>
                    <a:schemeClr val="tx1"/>
                  </a:solidFill>
                  <a:latin typeface="Times" charset="0"/>
                  <a:ea typeface="ＭＳ Ｐゴシック" charset="0"/>
                  <a:cs typeface="ＭＳ Ｐゴシック" charset="0"/>
                </a:defRPr>
              </a:lvl1pPr>
              <a:lvl2pPr marL="742950" indent="-285750" defTabSz="414338" eaLnBrk="0" hangingPunct="0">
                <a:tabLst>
                  <a:tab pos="657225" algn="l"/>
                  <a:tab pos="1312863" algn="l"/>
                </a:tabLst>
                <a:defRPr sz="2400">
                  <a:solidFill>
                    <a:schemeClr val="tx1"/>
                  </a:solidFill>
                  <a:latin typeface="Times" charset="0"/>
                  <a:ea typeface="ＭＳ Ｐゴシック" charset="0"/>
                </a:defRPr>
              </a:lvl2pPr>
              <a:lvl3pPr marL="1143000" indent="-228600" defTabSz="414338" eaLnBrk="0" hangingPunct="0">
                <a:tabLst>
                  <a:tab pos="657225" algn="l"/>
                  <a:tab pos="1312863" algn="l"/>
                </a:tabLst>
                <a:defRPr sz="2400">
                  <a:solidFill>
                    <a:schemeClr val="tx1"/>
                  </a:solidFill>
                  <a:latin typeface="Times" charset="0"/>
                  <a:ea typeface="ＭＳ Ｐゴシック" charset="0"/>
                </a:defRPr>
              </a:lvl3pPr>
              <a:lvl4pPr marL="1600200" indent="-228600" defTabSz="414338" eaLnBrk="0" hangingPunct="0">
                <a:tabLst>
                  <a:tab pos="657225" algn="l"/>
                  <a:tab pos="1312863" algn="l"/>
                </a:tabLst>
                <a:defRPr sz="2400">
                  <a:solidFill>
                    <a:schemeClr val="tx1"/>
                  </a:solidFill>
                  <a:latin typeface="Times" charset="0"/>
                  <a:ea typeface="ＭＳ Ｐゴシック" charset="0"/>
                </a:defRPr>
              </a:lvl4pPr>
              <a:lvl5pPr marL="2057400" indent="-228600" defTabSz="414338" eaLnBrk="0" hangingPunct="0">
                <a:tabLst>
                  <a:tab pos="657225" algn="l"/>
                  <a:tab pos="1312863" algn="l"/>
                </a:tabLst>
                <a:defRPr sz="2400">
                  <a:solidFill>
                    <a:schemeClr val="tx1"/>
                  </a:solidFill>
                  <a:latin typeface="Times" charset="0"/>
                  <a:ea typeface="ＭＳ Ｐゴシック" charset="0"/>
                </a:defRPr>
              </a:lvl5pPr>
              <a:lvl6pPr marL="25146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6pPr>
              <a:lvl7pPr marL="29718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7pPr>
              <a:lvl8pPr marL="34290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8pPr>
              <a:lvl9pPr marL="3886200" indent="-228600" defTabSz="414338"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9pPr>
            </a:lstStyle>
            <a:p>
              <a:pPr eaLnBrk="1" hangingPunct="1">
                <a:lnSpc>
                  <a:spcPct val="96000"/>
                </a:lnSpc>
                <a:buClr>
                  <a:srgbClr val="FFFF00"/>
                </a:buClr>
                <a:buSzPct val="100000"/>
              </a:pPr>
              <a:r>
                <a:rPr lang="en-GB" sz="1800" i="1" dirty="0">
                  <a:solidFill>
                    <a:srgbClr val="3ADBF7"/>
                  </a:solidFill>
                  <a:latin typeface="Apple Casual" charset="0"/>
                  <a:cs typeface="Apple Casual" charset="0"/>
                </a:rPr>
                <a:t>Weimer</a:t>
              </a:r>
            </a:p>
            <a:p>
              <a:pPr eaLnBrk="1" hangingPunct="1">
                <a:lnSpc>
                  <a:spcPct val="96000"/>
                </a:lnSpc>
                <a:buClr>
                  <a:srgbClr val="FFFF00"/>
                </a:buClr>
                <a:buSzPct val="100000"/>
              </a:pPr>
              <a:r>
                <a:rPr lang="en-GB" sz="1800" i="1" dirty="0" err="1">
                  <a:solidFill>
                    <a:srgbClr val="3ADBF7"/>
                  </a:solidFill>
                  <a:latin typeface="Apple Casual" charset="0"/>
                  <a:cs typeface="Apple Casual" charset="0"/>
                </a:rPr>
                <a:t>CTIPe</a:t>
              </a:r>
              <a:endParaRPr lang="en-GB" sz="1800" i="1" dirty="0">
                <a:solidFill>
                  <a:srgbClr val="3ADBF7"/>
                </a:solidFill>
                <a:latin typeface="Apple Casual" charset="0"/>
                <a:cs typeface="Apple Casual" charset="0"/>
              </a:endParaRPr>
            </a:p>
            <a:p>
              <a:pPr eaLnBrk="1" hangingPunct="1">
                <a:lnSpc>
                  <a:spcPct val="96000"/>
                </a:lnSpc>
                <a:buClr>
                  <a:srgbClr val="FFFF00"/>
                </a:buClr>
                <a:buSzPct val="100000"/>
              </a:pPr>
              <a:r>
                <a:rPr lang="en-GB" sz="1800" i="1" dirty="0">
                  <a:solidFill>
                    <a:srgbClr val="3ADBF7"/>
                  </a:solidFill>
                  <a:latin typeface="Apple Casual" charset="0"/>
                  <a:cs typeface="Apple Casual" charset="0"/>
                </a:rPr>
                <a:t>TIEGCM</a:t>
              </a:r>
            </a:p>
            <a:p>
              <a:pPr eaLnBrk="1" hangingPunct="1">
                <a:lnSpc>
                  <a:spcPct val="96000"/>
                </a:lnSpc>
                <a:buClr>
                  <a:srgbClr val="FFFF00"/>
                </a:buClr>
                <a:buSzPct val="100000"/>
                <a:buFont typeface="Times New Roman" charset="0"/>
                <a:buNone/>
              </a:pPr>
              <a:r>
                <a:rPr lang="en-GB" sz="1800" i="1" dirty="0" err="1">
                  <a:solidFill>
                    <a:srgbClr val="3ADBF7"/>
                  </a:solidFill>
                  <a:latin typeface="Apple Casual" charset="0"/>
                  <a:cs typeface="Apple Casual" charset="0"/>
                </a:rPr>
                <a:t>AbbyNormal</a:t>
              </a:r>
              <a:endParaRPr lang="en-GB" sz="1800" i="1" dirty="0">
                <a:solidFill>
                  <a:srgbClr val="3ADBF7"/>
                </a:solidFill>
                <a:latin typeface="Apple Casual" charset="0"/>
                <a:cs typeface="Apple Casual" charset="0"/>
              </a:endParaRPr>
            </a:p>
            <a:p>
              <a:pPr eaLnBrk="1" hangingPunct="1">
                <a:lnSpc>
                  <a:spcPct val="96000"/>
                </a:lnSpc>
                <a:buClr>
                  <a:srgbClr val="FFFF00"/>
                </a:buClr>
                <a:buSzPct val="100000"/>
                <a:buFont typeface="Times New Roman" charset="0"/>
                <a:buNone/>
              </a:pPr>
              <a:r>
                <a:rPr lang="en-GB" sz="1800" i="1" dirty="0">
                  <a:solidFill>
                    <a:srgbClr val="3ADBF7"/>
                  </a:solidFill>
                  <a:latin typeface="Apple Casual" charset="0"/>
                  <a:cs typeface="Apple Casual" charset="0"/>
                </a:rPr>
                <a:t>USU-GAIM</a:t>
              </a:r>
            </a:p>
            <a:p>
              <a:pPr eaLnBrk="1" hangingPunct="1">
                <a:lnSpc>
                  <a:spcPct val="96000"/>
                </a:lnSpc>
                <a:buClr>
                  <a:srgbClr val="FFFF00"/>
                </a:buClr>
                <a:buSzPct val="100000"/>
                <a:buFont typeface="Times New Roman" charset="0"/>
                <a:buNone/>
              </a:pPr>
              <a:r>
                <a:rPr lang="en-GB" sz="1800" i="1" dirty="0">
                  <a:solidFill>
                    <a:srgbClr val="3ADBF7"/>
                  </a:solidFill>
                  <a:latin typeface="Apple Casual" charset="0"/>
                  <a:cs typeface="Apple Casual" charset="0"/>
                </a:rPr>
                <a:t>SAMI3</a:t>
              </a:r>
            </a:p>
            <a:p>
              <a:pPr eaLnBrk="1" hangingPunct="1">
                <a:lnSpc>
                  <a:spcPct val="96000"/>
                </a:lnSpc>
                <a:buClr>
                  <a:srgbClr val="FFFF00"/>
                </a:buClr>
                <a:buSzPct val="100000"/>
                <a:buFont typeface="Times New Roman" charset="0"/>
                <a:buNone/>
              </a:pPr>
              <a:r>
                <a:rPr lang="en-GB" sz="1800" i="1" dirty="0">
                  <a:solidFill>
                    <a:srgbClr val="3ADBF7"/>
                  </a:solidFill>
                  <a:latin typeface="Apple Casual" charset="0"/>
                  <a:cs typeface="Apple Casual" charset="0"/>
                </a:rPr>
                <a:t>GITM</a:t>
              </a:r>
            </a:p>
            <a:p>
              <a:pPr eaLnBrk="1" hangingPunct="1">
                <a:lnSpc>
                  <a:spcPct val="96000"/>
                </a:lnSpc>
                <a:buClr>
                  <a:srgbClr val="FFFF00"/>
                </a:buClr>
                <a:buSzPct val="100000"/>
                <a:buFont typeface="Times New Roman" charset="0"/>
                <a:buNone/>
              </a:pPr>
              <a:r>
                <a:rPr lang="en-GB" sz="1800" i="1" dirty="0">
                  <a:solidFill>
                    <a:srgbClr val="3ADBF7"/>
                  </a:solidFill>
                  <a:latin typeface="Apple Casual" charset="0"/>
                  <a:cs typeface="Apple Casual" charset="0"/>
                </a:rPr>
                <a:t>IRI</a:t>
              </a:r>
            </a:p>
            <a:p>
              <a:pPr eaLnBrk="1" hangingPunct="1">
                <a:lnSpc>
                  <a:spcPct val="96000"/>
                </a:lnSpc>
                <a:buClr>
                  <a:srgbClr val="FFFF00"/>
                </a:buClr>
                <a:buSzPct val="100000"/>
                <a:buFont typeface="Times New Roman" charset="0"/>
                <a:buNone/>
              </a:pPr>
              <a:r>
                <a:rPr lang="en-GB" sz="1800" i="1" dirty="0" smtClean="0">
                  <a:solidFill>
                    <a:srgbClr val="3ADBF7"/>
                  </a:solidFill>
                  <a:latin typeface="Apple Casual" charset="0"/>
                  <a:cs typeface="Apple Casual" charset="0"/>
                </a:rPr>
                <a:t>MSESE</a:t>
              </a:r>
            </a:p>
            <a:p>
              <a:pPr eaLnBrk="1" hangingPunct="1">
                <a:lnSpc>
                  <a:spcPct val="96000"/>
                </a:lnSpc>
                <a:buClr>
                  <a:srgbClr val="FFFF00"/>
                </a:buClr>
                <a:buSzPct val="100000"/>
                <a:buFont typeface="Times New Roman" charset="0"/>
                <a:buNone/>
              </a:pPr>
              <a:r>
                <a:rPr lang="en-GB" sz="1800" i="1" dirty="0" smtClean="0">
                  <a:solidFill>
                    <a:srgbClr val="3ADBF7"/>
                  </a:solidFill>
                  <a:latin typeface="Apple Casual" charset="0"/>
                  <a:cs typeface="Apple Casual" charset="0"/>
                </a:rPr>
                <a:t>Triple-DA</a:t>
              </a:r>
            </a:p>
            <a:p>
              <a:pPr eaLnBrk="1" hangingPunct="1">
                <a:lnSpc>
                  <a:spcPct val="96000"/>
                </a:lnSpc>
                <a:buClr>
                  <a:srgbClr val="FFFF00"/>
                </a:buClr>
                <a:buSzPct val="100000"/>
                <a:buFont typeface="Times New Roman" charset="0"/>
                <a:buNone/>
              </a:pPr>
              <a:r>
                <a:rPr lang="en-GB" sz="1800" i="1" dirty="0" smtClean="0">
                  <a:solidFill>
                    <a:srgbClr val="3ADBF7"/>
                  </a:solidFill>
                  <a:latin typeface="Apple Casual" charset="0"/>
                  <a:cs typeface="Apple Casual" charset="0"/>
                </a:rPr>
                <a:t>PBMOD</a:t>
              </a:r>
              <a:endParaRPr lang="en-GB" sz="1800" i="1" dirty="0">
                <a:solidFill>
                  <a:srgbClr val="3ADBF7"/>
                </a:solidFill>
                <a:latin typeface="Apple Casual" charset="0"/>
                <a:cs typeface="Apple Casual" charset="0"/>
              </a:endParaRPr>
            </a:p>
          </p:txBody>
        </p:sp>
      </p:grpSp>
      <p:sp>
        <p:nvSpPr>
          <p:cNvPr id="39" name="AutoShape 11"/>
          <p:cNvSpPr>
            <a:spLocks noChangeArrowheads="1"/>
          </p:cNvSpPr>
          <p:nvPr/>
        </p:nvSpPr>
        <p:spPr bwMode="auto">
          <a:xfrm>
            <a:off x="7010400" y="2438400"/>
            <a:ext cx="1417635" cy="3427712"/>
          </a:xfrm>
          <a:prstGeom prst="roundRect">
            <a:avLst>
              <a:gd name="adj" fmla="val 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p>
            <a:pPr defTabSz="414338">
              <a:lnSpc>
                <a:spcPts val="1638"/>
              </a:lnSpc>
              <a:buClr>
                <a:srgbClr val="000000"/>
              </a:buClr>
              <a:buSzPct val="45000"/>
              <a:buFont typeface="Wingdings" charset="0"/>
              <a:buNone/>
              <a:tabLst>
                <a:tab pos="657225" algn="l"/>
              </a:tabLst>
            </a:pPr>
            <a:r>
              <a:rPr lang="en-GB" sz="1800" b="1" i="1" dirty="0" err="1">
                <a:solidFill>
                  <a:srgbClr val="EB3ED3"/>
                </a:solidFill>
                <a:latin typeface="Apple Casual"/>
                <a:cs typeface="Apple Casual"/>
              </a:rPr>
              <a:t>Fok</a:t>
            </a:r>
            <a:r>
              <a:rPr lang="en-GB" sz="1800" b="1" i="1" dirty="0">
                <a:solidFill>
                  <a:srgbClr val="EB3ED3"/>
                </a:solidFill>
                <a:latin typeface="Apple Casual"/>
                <a:cs typeface="Apple Casual"/>
              </a:rPr>
              <a:t> RC</a:t>
            </a:r>
          </a:p>
          <a:p>
            <a:pPr defTabSz="414338">
              <a:lnSpc>
                <a:spcPct val="116000"/>
              </a:lnSpc>
              <a:buClr>
                <a:srgbClr val="000000"/>
              </a:buClr>
              <a:buSzPct val="45000"/>
              <a:buFont typeface="Wingdings" charset="0"/>
              <a:buNone/>
              <a:tabLst>
                <a:tab pos="657225" algn="l"/>
              </a:tabLst>
            </a:pPr>
            <a:r>
              <a:rPr lang="en-GB" sz="1800" b="1" i="1" dirty="0" err="1">
                <a:solidFill>
                  <a:srgbClr val="EB3ED3"/>
                </a:solidFill>
                <a:latin typeface="Apple Casual"/>
                <a:cs typeface="Apple Casual"/>
              </a:rPr>
              <a:t>Fok</a:t>
            </a:r>
            <a:r>
              <a:rPr lang="en-GB" sz="1800" b="1" i="1" dirty="0">
                <a:solidFill>
                  <a:srgbClr val="EB3ED3"/>
                </a:solidFill>
                <a:latin typeface="Apple Casual"/>
                <a:cs typeface="Apple Casual"/>
              </a:rPr>
              <a:t> RB</a:t>
            </a:r>
          </a:p>
          <a:p>
            <a:pPr defTabSz="414338">
              <a:lnSpc>
                <a:spcPct val="116000"/>
              </a:lnSpc>
              <a:buClr>
                <a:srgbClr val="000000"/>
              </a:buClr>
              <a:buSzPct val="45000"/>
              <a:buFont typeface="Wingdings" charset="0"/>
              <a:buNone/>
              <a:tabLst>
                <a:tab pos="657225" algn="l"/>
              </a:tabLst>
            </a:pPr>
            <a:r>
              <a:rPr lang="en-GB" sz="1800" b="1" i="1" dirty="0">
                <a:solidFill>
                  <a:srgbClr val="EB3ED3"/>
                </a:solidFill>
                <a:latin typeface="Apple Casual"/>
                <a:cs typeface="Apple Casual"/>
              </a:rPr>
              <a:t>CRCM</a:t>
            </a:r>
          </a:p>
          <a:p>
            <a:pPr defTabSz="414338">
              <a:lnSpc>
                <a:spcPct val="116000"/>
              </a:lnSpc>
              <a:buClr>
                <a:srgbClr val="000000"/>
              </a:buClr>
              <a:buSzPct val="45000"/>
              <a:buFont typeface="Wingdings" charset="0"/>
              <a:buNone/>
              <a:tabLst>
                <a:tab pos="657225" algn="l"/>
              </a:tabLst>
            </a:pPr>
            <a:r>
              <a:rPr lang="en-GB" sz="1800" b="1" i="1" dirty="0">
                <a:solidFill>
                  <a:srgbClr val="EB3ED3"/>
                </a:solidFill>
                <a:latin typeface="Apple Casual"/>
                <a:cs typeface="Apple Casual"/>
              </a:rPr>
              <a:t>CIMI</a:t>
            </a:r>
          </a:p>
          <a:p>
            <a:pPr defTabSz="414338">
              <a:lnSpc>
                <a:spcPct val="116000"/>
              </a:lnSpc>
              <a:buClr>
                <a:srgbClr val="000000"/>
              </a:buClr>
              <a:buSzPct val="45000"/>
              <a:buFont typeface="Wingdings" charset="0"/>
              <a:buNone/>
              <a:tabLst>
                <a:tab pos="657225" algn="l"/>
              </a:tabLst>
            </a:pPr>
            <a:r>
              <a:rPr lang="en-GB" sz="1800" b="1" i="1" dirty="0">
                <a:solidFill>
                  <a:srgbClr val="EB3ED3"/>
                </a:solidFill>
                <a:latin typeface="Apple Casual"/>
                <a:cs typeface="Apple Casual"/>
              </a:rPr>
              <a:t>RCM</a:t>
            </a:r>
          </a:p>
          <a:p>
            <a:pPr defTabSz="414338">
              <a:lnSpc>
                <a:spcPct val="116000"/>
              </a:lnSpc>
              <a:buClr>
                <a:srgbClr val="000000"/>
              </a:buClr>
              <a:buSzPct val="45000"/>
              <a:buFont typeface="Wingdings" charset="0"/>
              <a:buNone/>
              <a:tabLst>
                <a:tab pos="657225" algn="l"/>
              </a:tabLst>
            </a:pPr>
            <a:r>
              <a:rPr lang="en-GB" sz="1800" b="1" i="1" dirty="0" smtClean="0">
                <a:solidFill>
                  <a:srgbClr val="EB3ED3"/>
                </a:solidFill>
                <a:latin typeface="Apple Casual"/>
                <a:cs typeface="Apple Casual"/>
              </a:rPr>
              <a:t>WINDMI</a:t>
            </a:r>
          </a:p>
          <a:p>
            <a:pPr defTabSz="414338">
              <a:lnSpc>
                <a:spcPct val="116000"/>
              </a:lnSpc>
              <a:buClr>
                <a:srgbClr val="000000"/>
              </a:buClr>
              <a:buSzPct val="45000"/>
              <a:buFont typeface="Wingdings" charset="0"/>
              <a:buNone/>
              <a:tabLst>
                <a:tab pos="657225" algn="l"/>
              </a:tabLst>
            </a:pPr>
            <a:r>
              <a:rPr lang="en-GB" sz="1800" b="1" i="1" dirty="0" smtClean="0">
                <a:solidFill>
                  <a:srgbClr val="EB3ED3"/>
                </a:solidFill>
                <a:latin typeface="Apple Casual"/>
                <a:cs typeface="Apple Casual"/>
              </a:rPr>
              <a:t>Ovation</a:t>
            </a:r>
          </a:p>
          <a:p>
            <a:pPr defTabSz="414338">
              <a:lnSpc>
                <a:spcPct val="116000"/>
              </a:lnSpc>
              <a:buClr>
                <a:srgbClr val="000000"/>
              </a:buClr>
              <a:buSzPct val="45000"/>
              <a:buFont typeface="Wingdings" charset="0"/>
              <a:buNone/>
              <a:tabLst>
                <a:tab pos="657225" algn="l"/>
              </a:tabLst>
            </a:pPr>
            <a:r>
              <a:rPr lang="en-GB" sz="1800" b="1" i="1" dirty="0" err="1" smtClean="0">
                <a:solidFill>
                  <a:srgbClr val="EB3ED3"/>
                </a:solidFill>
                <a:latin typeface="Apple Casual"/>
                <a:cs typeface="Apple Casual"/>
              </a:rPr>
              <a:t>Tsyganenko</a:t>
            </a:r>
            <a:endParaRPr lang="en-GB" sz="1800" b="1" i="1" dirty="0" smtClean="0">
              <a:solidFill>
                <a:srgbClr val="EB3ED3"/>
              </a:solidFill>
              <a:latin typeface="Apple Casual"/>
              <a:cs typeface="Apple Casual"/>
            </a:endParaRPr>
          </a:p>
          <a:p>
            <a:pPr defTabSz="414338">
              <a:lnSpc>
                <a:spcPct val="116000"/>
              </a:lnSpc>
              <a:buClr>
                <a:srgbClr val="000000"/>
              </a:buClr>
              <a:buSzPct val="45000"/>
              <a:buFont typeface="Wingdings" charset="0"/>
              <a:buNone/>
              <a:tabLst>
                <a:tab pos="657225" algn="l"/>
              </a:tabLst>
            </a:pPr>
            <a:r>
              <a:rPr lang="en-GB" sz="1800" b="1" i="1" dirty="0" err="1" smtClean="0">
                <a:solidFill>
                  <a:srgbClr val="EB3ED3"/>
                </a:solidFill>
                <a:latin typeface="Apple Casual"/>
                <a:cs typeface="Apple Casual"/>
              </a:rPr>
              <a:t>LANLstar</a:t>
            </a:r>
            <a:endParaRPr lang="en-GB" sz="1800" b="1" i="1" dirty="0" smtClean="0">
              <a:solidFill>
                <a:srgbClr val="EB3ED3"/>
              </a:solidFill>
              <a:latin typeface="Apple Casual"/>
              <a:cs typeface="Apple Casual"/>
            </a:endParaRPr>
          </a:p>
          <a:p>
            <a:pPr defTabSz="414338">
              <a:lnSpc>
                <a:spcPct val="116000"/>
              </a:lnSpc>
              <a:buClr>
                <a:srgbClr val="000000"/>
              </a:buClr>
              <a:buSzPct val="45000"/>
              <a:buFont typeface="Wingdings" charset="0"/>
              <a:buNone/>
              <a:tabLst>
                <a:tab pos="657225" algn="l"/>
              </a:tabLst>
            </a:pPr>
            <a:r>
              <a:rPr lang="en-GB" sz="1600" b="1" i="1" dirty="0" err="1" smtClean="0">
                <a:solidFill>
                  <a:srgbClr val="EB3ED3"/>
                </a:solidFill>
                <a:latin typeface="Apple Casual"/>
                <a:cs typeface="Apple Casual"/>
              </a:rPr>
              <a:t>Plasmasphere</a:t>
            </a:r>
            <a:endParaRPr lang="en-GB" sz="1600" b="1" i="1" dirty="0" smtClean="0">
              <a:solidFill>
                <a:srgbClr val="EB3ED3"/>
              </a:solidFill>
              <a:latin typeface="Apple Casual"/>
              <a:cs typeface="Apple Casual"/>
            </a:endParaRPr>
          </a:p>
          <a:p>
            <a:pPr defTabSz="414338">
              <a:lnSpc>
                <a:spcPct val="116000"/>
              </a:lnSpc>
              <a:buClr>
                <a:srgbClr val="000000"/>
              </a:buClr>
              <a:buSzPct val="45000"/>
              <a:buFont typeface="Wingdings" charset="0"/>
              <a:buNone/>
              <a:tabLst>
                <a:tab pos="657225" algn="l"/>
              </a:tabLst>
            </a:pPr>
            <a:r>
              <a:rPr lang="en-GB" sz="1600" b="1" i="1" dirty="0" smtClean="0">
                <a:solidFill>
                  <a:srgbClr val="EB3ED3"/>
                </a:solidFill>
                <a:latin typeface="Apple Casual"/>
                <a:cs typeface="Apple Casual"/>
              </a:rPr>
              <a:t>VERB</a:t>
            </a:r>
            <a:endParaRPr lang="en-GB" sz="1600" b="1" i="1" dirty="0">
              <a:solidFill>
                <a:srgbClr val="EB3ED3"/>
              </a:solidFill>
              <a:latin typeface="Apple Casual"/>
              <a:cs typeface="Apple Casual"/>
            </a:endParaRPr>
          </a:p>
        </p:txBody>
      </p:sp>
    </p:spTree>
    <p:extLst>
      <p:ext uri="{BB962C8B-B14F-4D97-AF65-F5344CB8AC3E}">
        <p14:creationId xmlns:p14="http://schemas.microsoft.com/office/powerpoint/2010/main" val="17586273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66800" y="76200"/>
            <a:ext cx="6858000" cy="9906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2800" dirty="0" smtClean="0">
                <a:solidFill>
                  <a:srgbClr val="0F75BC"/>
                </a:solidFill>
                <a:latin typeface="Helvetica"/>
                <a:cs typeface="Helvetica"/>
              </a:rPr>
              <a:t>Linking Space Environment Models with Engineering Models </a:t>
            </a:r>
            <a:r>
              <a:rPr lang="en-US" sz="2800" dirty="0">
                <a:solidFill>
                  <a:srgbClr val="0F75BC"/>
                </a:solidFill>
                <a:latin typeface="Helvetica"/>
                <a:cs typeface="Helvetica"/>
              </a:rPr>
              <a:t>C</a:t>
            </a:r>
            <a:r>
              <a:rPr lang="en-US" sz="2800" dirty="0" smtClean="0">
                <a:solidFill>
                  <a:srgbClr val="0F75BC"/>
                </a:solidFill>
                <a:latin typeface="Helvetica"/>
                <a:cs typeface="Helvetica"/>
              </a:rPr>
              <a:t>alculating Impacts</a:t>
            </a:r>
            <a:endParaRPr lang="en-US" sz="2800" dirty="0" smtClean="0">
              <a:solidFill>
                <a:srgbClr val="FF0000"/>
              </a:solidFill>
              <a:latin typeface="Helvetica"/>
              <a:cs typeface="Helvetica"/>
            </a:endParaRPr>
          </a:p>
        </p:txBody>
      </p:sp>
      <p:sp>
        <p:nvSpPr>
          <p:cNvPr id="3" name="Rectangle 5"/>
          <p:cNvSpPr>
            <a:spLocks noChangeArrowheads="1"/>
          </p:cNvSpPr>
          <p:nvPr/>
        </p:nvSpPr>
        <p:spPr bwMode="auto">
          <a:xfrm>
            <a:off x="381000" y="1981200"/>
            <a:ext cx="8458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spcAft>
                <a:spcPts val="800"/>
              </a:spcAft>
              <a:defRPr/>
            </a:pPr>
            <a:r>
              <a:rPr lang="en-US" altLang="ja-JP" dirty="0">
                <a:latin typeface="Helvetica"/>
                <a:cs typeface="Helvetica"/>
              </a:rPr>
              <a:t>Space radiation </a:t>
            </a:r>
            <a:r>
              <a:rPr lang="en-US" altLang="ja-JP" dirty="0" smtClean="0">
                <a:latin typeface="Helvetica"/>
                <a:cs typeface="Helvetica"/>
              </a:rPr>
              <a:t>analysis, </a:t>
            </a:r>
            <a:r>
              <a:rPr lang="en-US" altLang="ja-JP" dirty="0" smtClean="0">
                <a:latin typeface="Helvetica"/>
                <a:cs typeface="Helvetica"/>
              </a:rPr>
              <a:t>D</a:t>
            </a:r>
            <a:r>
              <a:rPr lang="en-US" altLang="ja-JP" dirty="0">
                <a:latin typeface="Helvetica"/>
                <a:cs typeface="Helvetica"/>
              </a:rPr>
              <a:t>. Fry et </a:t>
            </a:r>
            <a:r>
              <a:rPr lang="en-US" altLang="ja-JP" dirty="0">
                <a:latin typeface="Helvetica"/>
                <a:cs typeface="Helvetica"/>
              </a:rPr>
              <a:t>al., </a:t>
            </a:r>
            <a:r>
              <a:rPr lang="en-US" altLang="ja-JP" dirty="0" smtClean="0">
                <a:latin typeface="Helvetica"/>
                <a:cs typeface="Helvetica"/>
              </a:rPr>
              <a:t>NASA JSC/SRAG </a:t>
            </a:r>
            <a:endParaRPr lang="en-US" altLang="ja-JP" dirty="0" smtClean="0">
              <a:latin typeface="Helvetica"/>
              <a:cs typeface="Helvetica"/>
            </a:endParaRPr>
          </a:p>
          <a:p>
            <a:pPr marL="0" lvl="1">
              <a:spcAft>
                <a:spcPts val="800"/>
              </a:spcAft>
              <a:defRPr/>
            </a:pPr>
            <a:r>
              <a:rPr lang="en-US" altLang="ja-JP" dirty="0" smtClean="0">
                <a:latin typeface="Helvetica"/>
                <a:cs typeface="Helvetica"/>
              </a:rPr>
              <a:t>Surface </a:t>
            </a:r>
            <a:r>
              <a:rPr lang="en-US" altLang="ja-JP" dirty="0">
                <a:latin typeface="Helvetica"/>
                <a:cs typeface="Helvetica"/>
              </a:rPr>
              <a:t>charging </a:t>
            </a:r>
            <a:r>
              <a:rPr lang="en-US" altLang="ja-JP" dirty="0">
                <a:latin typeface="Helvetica"/>
                <a:cs typeface="Helvetica"/>
              </a:rPr>
              <a:t>modeling, </a:t>
            </a:r>
            <a:r>
              <a:rPr lang="en-US" altLang="ja-JP" dirty="0" smtClean="0">
                <a:latin typeface="Helvetica"/>
                <a:cs typeface="Helvetica"/>
              </a:rPr>
              <a:t>H</a:t>
            </a:r>
            <a:r>
              <a:rPr lang="en-US" altLang="ja-JP" dirty="0">
                <a:latin typeface="Helvetica"/>
                <a:cs typeface="Helvetica"/>
              </a:rPr>
              <a:t>. Garret et al</a:t>
            </a:r>
            <a:r>
              <a:rPr lang="en-US" altLang="ja-JP" dirty="0" smtClean="0">
                <a:latin typeface="Helvetica"/>
                <a:cs typeface="Helvetica"/>
              </a:rPr>
              <a:t>., NASA JPL</a:t>
            </a:r>
            <a:endParaRPr lang="en-US" altLang="ja-JP" dirty="0">
              <a:latin typeface="Helvetica"/>
              <a:cs typeface="Helvetica"/>
            </a:endParaRPr>
          </a:p>
          <a:p>
            <a:pPr marL="0" lvl="1">
              <a:spcAft>
                <a:spcPts val="800"/>
              </a:spcAft>
              <a:defRPr/>
            </a:pPr>
            <a:r>
              <a:rPr lang="en-US" altLang="ja-JP" dirty="0">
                <a:latin typeface="Helvetica"/>
                <a:cs typeface="Helvetica"/>
              </a:rPr>
              <a:t>Internal charging, </a:t>
            </a:r>
            <a:r>
              <a:rPr lang="en-US" altLang="ja-JP" dirty="0" smtClean="0">
                <a:latin typeface="Helvetica"/>
                <a:cs typeface="Helvetica"/>
              </a:rPr>
              <a:t> </a:t>
            </a:r>
            <a:r>
              <a:rPr lang="en-US" altLang="ja-JP" dirty="0">
                <a:latin typeface="Helvetica"/>
                <a:cs typeface="Helvetica"/>
              </a:rPr>
              <a:t>J. </a:t>
            </a:r>
            <a:r>
              <a:rPr lang="en-US" altLang="ja-JP" dirty="0" err="1">
                <a:latin typeface="Helvetica"/>
                <a:cs typeface="Helvetica"/>
              </a:rPr>
              <a:t>Minow</a:t>
            </a:r>
            <a:r>
              <a:rPr lang="en-US" altLang="ja-JP" dirty="0">
                <a:latin typeface="Helvetica"/>
                <a:cs typeface="Helvetica"/>
              </a:rPr>
              <a:t> et al</a:t>
            </a:r>
            <a:r>
              <a:rPr lang="en-US" altLang="ja-JP" dirty="0" smtClean="0">
                <a:latin typeface="Helvetica"/>
                <a:cs typeface="Helvetica"/>
              </a:rPr>
              <a:t>. , NASA MSFC</a:t>
            </a:r>
            <a:endParaRPr lang="en-US" altLang="ja-JP" dirty="0">
              <a:latin typeface="Helvetica"/>
              <a:cs typeface="Helvetica"/>
            </a:endParaRPr>
          </a:p>
          <a:p>
            <a:pPr marL="0" lvl="1">
              <a:spcAft>
                <a:spcPts val="800"/>
              </a:spcAft>
              <a:defRPr/>
            </a:pPr>
            <a:r>
              <a:rPr lang="en-US" altLang="ja-JP" dirty="0">
                <a:latin typeface="Helvetica"/>
                <a:cs typeface="Helvetica"/>
              </a:rPr>
              <a:t>SEU modeling</a:t>
            </a:r>
            <a:r>
              <a:rPr lang="en-US" altLang="ja-JP" dirty="0" smtClean="0">
                <a:latin typeface="Helvetica"/>
                <a:cs typeface="Helvetica"/>
              </a:rPr>
              <a:t>, </a:t>
            </a:r>
            <a:r>
              <a:rPr lang="en-US" altLang="ja-JP" dirty="0">
                <a:latin typeface="Helvetica"/>
                <a:cs typeface="Helvetica"/>
              </a:rPr>
              <a:t>K. Label et al</a:t>
            </a:r>
            <a:r>
              <a:rPr lang="en-US" altLang="ja-JP" dirty="0" smtClean="0">
                <a:latin typeface="Helvetica"/>
                <a:cs typeface="Helvetica"/>
              </a:rPr>
              <a:t>., NASA GSFC</a:t>
            </a:r>
            <a:endParaRPr lang="en-US" altLang="ja-JP" dirty="0">
              <a:latin typeface="Helvetica"/>
              <a:cs typeface="Helvetica"/>
            </a:endParaRPr>
          </a:p>
          <a:p>
            <a:pPr marL="0" lvl="1">
              <a:spcAft>
                <a:spcPts val="800"/>
              </a:spcAft>
              <a:defRPr/>
            </a:pPr>
            <a:r>
              <a:rPr lang="en-US" altLang="ja-JP" dirty="0" smtClean="0">
                <a:latin typeface="Helvetica"/>
                <a:cs typeface="Helvetica"/>
              </a:rPr>
              <a:t>Satellite </a:t>
            </a:r>
            <a:r>
              <a:rPr lang="en-US" altLang="ja-JP" dirty="0">
                <a:latin typeface="Helvetica"/>
                <a:cs typeface="Helvetica"/>
              </a:rPr>
              <a:t>drag &amp; conjunction </a:t>
            </a:r>
            <a:r>
              <a:rPr lang="en-US" altLang="ja-JP" dirty="0">
                <a:latin typeface="Helvetica"/>
                <a:cs typeface="Helvetica"/>
              </a:rPr>
              <a:t>assessment, </a:t>
            </a:r>
            <a:r>
              <a:rPr lang="en-US" altLang="ja-JP" dirty="0" smtClean="0">
                <a:latin typeface="Helvetica"/>
                <a:cs typeface="Helvetica"/>
              </a:rPr>
              <a:t>L</a:t>
            </a:r>
            <a:r>
              <a:rPr lang="en-US" altLang="ja-JP" dirty="0">
                <a:latin typeface="Helvetica"/>
                <a:cs typeface="Helvetica"/>
              </a:rPr>
              <a:t>. Newman</a:t>
            </a:r>
            <a:r>
              <a:rPr lang="en-US" altLang="ja-JP" dirty="0" smtClean="0">
                <a:latin typeface="Helvetica"/>
                <a:cs typeface="Helvetica"/>
              </a:rPr>
              <a:t>, GSFC </a:t>
            </a:r>
            <a:endParaRPr lang="en-US" altLang="ja-JP" dirty="0" smtClean="0">
              <a:latin typeface="Helvetica"/>
              <a:cs typeface="Helvetica"/>
            </a:endParaRPr>
          </a:p>
          <a:p>
            <a:pPr marL="0" lvl="1">
              <a:spcAft>
                <a:spcPts val="800"/>
              </a:spcAft>
              <a:defRPr/>
            </a:pPr>
            <a:r>
              <a:rPr lang="en-US" altLang="ja-JP" dirty="0" smtClean="0">
                <a:latin typeface="Helvetica"/>
                <a:cs typeface="Helvetica"/>
              </a:rPr>
              <a:t>……….</a:t>
            </a:r>
            <a:endParaRPr lang="en-US" altLang="ja-JP" dirty="0">
              <a:latin typeface="Helvetica"/>
              <a:cs typeface="Helvetica"/>
            </a:endParaRPr>
          </a:p>
          <a:p>
            <a:pPr marL="0" lvl="1">
              <a:spcAft>
                <a:spcPts val="800"/>
              </a:spcAft>
              <a:defRPr/>
            </a:pPr>
            <a:r>
              <a:rPr lang="en-US" altLang="ja-JP" dirty="0" smtClean="0">
                <a:latin typeface="Helvetica"/>
                <a:cs typeface="Helvetica"/>
              </a:rPr>
              <a:t>Solar Shield, A. </a:t>
            </a:r>
            <a:r>
              <a:rPr lang="en-US" altLang="ja-JP" dirty="0" err="1" smtClean="0">
                <a:latin typeface="Helvetica"/>
                <a:cs typeface="Helvetica"/>
              </a:rPr>
              <a:t>Pulkkinen</a:t>
            </a:r>
            <a:r>
              <a:rPr lang="en-US" altLang="ja-JP" dirty="0" smtClean="0">
                <a:latin typeface="Helvetica"/>
                <a:cs typeface="Helvetica"/>
              </a:rPr>
              <a:t>, NASA GSFC</a:t>
            </a:r>
            <a:endParaRPr lang="en-US" altLang="ja-JP" dirty="0">
              <a:latin typeface="Helvetica"/>
              <a:cs typeface="Helvetica"/>
            </a:endParaRPr>
          </a:p>
        </p:txBody>
      </p:sp>
    </p:spTree>
    <p:extLst>
      <p:ext uri="{BB962C8B-B14F-4D97-AF65-F5344CB8AC3E}">
        <p14:creationId xmlns:p14="http://schemas.microsoft.com/office/powerpoint/2010/main" val="27672842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1400"/>
            <a:ext cx="9144000" cy="48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bwMode="auto">
          <a:xfrm>
            <a:off x="1752600" y="152400"/>
            <a:ext cx="5715000" cy="7620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Helvetica Neue"/>
                <a:cs typeface="Helvetica Neue"/>
              </a:rPr>
              <a:t>CCMC Assets &amp; Services</a:t>
            </a:r>
          </a:p>
          <a:p>
            <a:pPr algn="ctr">
              <a:lnSpc>
                <a:spcPct val="90000"/>
              </a:lnSpc>
              <a:defRPr/>
            </a:pPr>
            <a:r>
              <a:rPr lang="en-US" dirty="0" smtClean="0">
                <a:solidFill>
                  <a:srgbClr val="0F75BC"/>
                </a:solidFill>
                <a:latin typeface="Helvetica Neue"/>
                <a:cs typeface="Helvetica Neue"/>
              </a:rPr>
              <a:t>(elements of R2O transition)  </a:t>
            </a:r>
            <a:endParaRPr lang="en-US" i="1" dirty="0" smtClean="0">
              <a:solidFill>
                <a:srgbClr val="FF0000"/>
              </a:solidFill>
              <a:latin typeface="Helvetica Neue"/>
              <a:cs typeface="Helvetica Neue"/>
            </a:endParaRPr>
          </a:p>
        </p:txBody>
      </p:sp>
      <p:grpSp>
        <p:nvGrpSpPr>
          <p:cNvPr id="4" name="Group 3"/>
          <p:cNvGrpSpPr/>
          <p:nvPr/>
        </p:nvGrpSpPr>
        <p:grpSpPr>
          <a:xfrm>
            <a:off x="152400" y="1067615"/>
            <a:ext cx="2743200" cy="2737104"/>
            <a:chOff x="76200" y="1066800"/>
            <a:chExt cx="2743200" cy="2737104"/>
          </a:xfrm>
        </p:grpSpPr>
        <p:sp>
          <p:nvSpPr>
            <p:cNvPr id="5" name="Rectangle 4">
              <a:hlinkClick r:id="" action="ppaction://noaction"/>
            </p:cNvPr>
            <p:cNvSpPr/>
            <p:nvPr/>
          </p:nvSpPr>
          <p:spPr>
            <a:xfrm>
              <a:off x="76200" y="1066800"/>
              <a:ext cx="2743200" cy="2737104"/>
            </a:xfrm>
            <a:prstGeom prst="rect">
              <a:avLst/>
            </a:prstGeom>
            <a:solidFill>
              <a:srgbClr val="FFFFFF"/>
            </a:solid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2400" y="1066800"/>
              <a:ext cx="2514600" cy="523220"/>
            </a:xfrm>
            <a:prstGeom prst="rect">
              <a:avLst/>
            </a:prstGeom>
            <a:noFill/>
          </p:spPr>
          <p:txBody>
            <a:bodyPr wrap="square" rtlCol="0">
              <a:spAutoFit/>
            </a:bodyPr>
            <a:lstStyle/>
            <a:p>
              <a:pPr algn="ctr"/>
              <a:r>
                <a:rPr lang="en-US" sz="2800" b="1" dirty="0" smtClean="0">
                  <a:latin typeface="Helvetica"/>
                  <a:cs typeface="Helvetica"/>
                </a:rPr>
                <a:t>Models</a:t>
              </a:r>
            </a:p>
          </p:txBody>
        </p:sp>
        <p:pic>
          <p:nvPicPr>
            <p:cNvPr id="7" name="Picture 6" descr="Model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42" y="1600200"/>
              <a:ext cx="2455058" cy="1811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3388669"/>
              <a:ext cx="2438400" cy="307777"/>
            </a:xfrm>
            <a:prstGeom prst="rect">
              <a:avLst/>
            </a:prstGeom>
          </p:spPr>
          <p:txBody>
            <a:bodyPr wrap="square" anchor="ctr">
              <a:spAutoFit/>
            </a:bodyPr>
            <a:lstStyle/>
            <a:p>
              <a:pPr algn="ctr"/>
              <a:r>
                <a:rPr lang="en-US" sz="1400" dirty="0" smtClean="0">
                  <a:solidFill>
                    <a:srgbClr val="404040"/>
                  </a:solidFill>
                  <a:latin typeface="Helvetica"/>
                  <a:cs typeface="Helvetica"/>
                </a:rPr>
                <a:t>(expanding collection: &gt; 60)</a:t>
              </a:r>
              <a:endParaRPr lang="en-US" sz="1400" dirty="0">
                <a:solidFill>
                  <a:srgbClr val="404040"/>
                </a:solidFill>
                <a:latin typeface="Helvetica"/>
                <a:cs typeface="Helvetica"/>
              </a:endParaRPr>
            </a:p>
          </p:txBody>
        </p:sp>
      </p:grpSp>
      <p:pic>
        <p:nvPicPr>
          <p:cNvPr id="9" name="Picture 8" descr="DONKI.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577" y="5318760"/>
            <a:ext cx="730623" cy="702676"/>
          </a:xfrm>
          <a:prstGeom prst="rect">
            <a:avLst/>
          </a:prstGeom>
        </p:spPr>
      </p:pic>
      <p:pic>
        <p:nvPicPr>
          <p:cNvPr id="10" name="Picture 9" descr="StereoCAT_log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5318760"/>
            <a:ext cx="806824" cy="694322"/>
          </a:xfrm>
          <a:prstGeom prst="rect">
            <a:avLst/>
          </a:prstGeom>
        </p:spPr>
      </p:pic>
      <p:pic>
        <p:nvPicPr>
          <p:cNvPr id="11" name="Picture 11" descr="iswa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hlinkClick r:id="" action="ppaction://noaction"/>
          </p:cNvPr>
          <p:cNvSpPr/>
          <p:nvPr/>
        </p:nvSpPr>
        <p:spPr>
          <a:xfrm>
            <a:off x="1524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143250" y="1067615"/>
            <a:ext cx="2743200" cy="2737104"/>
            <a:chOff x="3098800" y="1072896"/>
            <a:chExt cx="2743200" cy="2737104"/>
          </a:xfrm>
        </p:grpSpPr>
        <p:pic>
          <p:nvPicPr>
            <p:cNvPr id="14" name="Picture 13"/>
            <p:cNvPicPr>
              <a:picLocks noChangeAspect="1"/>
            </p:cNvPicPr>
            <p:nvPr/>
          </p:nvPicPr>
          <p:blipFill>
            <a:blip r:embed="rId7"/>
            <a:stretch>
              <a:fillRect/>
            </a:stretch>
          </p:blipFill>
          <p:spPr>
            <a:xfrm>
              <a:off x="3362361" y="2133600"/>
              <a:ext cx="2352639" cy="1601927"/>
            </a:xfrm>
            <a:prstGeom prst="rect">
              <a:avLst/>
            </a:prstGeom>
          </p:spPr>
        </p:pic>
        <p:sp>
          <p:nvSpPr>
            <p:cNvPr id="15" name="TextBox 14"/>
            <p:cNvSpPr txBox="1"/>
            <p:nvPr/>
          </p:nvSpPr>
          <p:spPr>
            <a:xfrm>
              <a:off x="3545820" y="1088648"/>
              <a:ext cx="2016780" cy="892552"/>
            </a:xfrm>
            <a:prstGeom prst="rect">
              <a:avLst/>
            </a:prstGeom>
            <a:noFill/>
          </p:spPr>
          <p:txBody>
            <a:bodyPr wrap="square" rtlCol="0">
              <a:spAutoFit/>
            </a:bodyPr>
            <a:lstStyle/>
            <a:p>
              <a:pPr algn="ctr"/>
              <a:r>
                <a:rPr lang="en-US" sz="2800" b="1" dirty="0" smtClean="0">
                  <a:latin typeface="Helvetica"/>
                  <a:cs typeface="Helvetica"/>
                </a:rPr>
                <a:t>Simulation</a:t>
              </a:r>
              <a:r>
                <a:rPr lang="en-US" dirty="0" smtClean="0">
                  <a:latin typeface="Helvetica"/>
                  <a:cs typeface="Helvetica"/>
                </a:rPr>
                <a:t> </a:t>
              </a:r>
            </a:p>
            <a:p>
              <a:pPr algn="ctr"/>
              <a:r>
                <a:rPr lang="en-US" dirty="0" smtClean="0">
                  <a:latin typeface="Helvetica"/>
                  <a:cs typeface="Helvetica"/>
                </a:rPr>
                <a:t>Services</a:t>
              </a:r>
            </a:p>
          </p:txBody>
        </p:sp>
        <p:pic>
          <p:nvPicPr>
            <p:cNvPr id="16" name="Picture 15"/>
            <p:cNvPicPr>
              <a:picLocks noChangeAspect="1"/>
            </p:cNvPicPr>
            <p:nvPr/>
          </p:nvPicPr>
          <p:blipFill>
            <a:blip r:embed="rId8"/>
            <a:stretch>
              <a:fillRect/>
            </a:stretch>
          </p:blipFill>
          <p:spPr>
            <a:xfrm>
              <a:off x="3124200" y="2590800"/>
              <a:ext cx="1889723" cy="1157325"/>
            </a:xfrm>
            <a:prstGeom prst="rect">
              <a:avLst/>
            </a:prstGeom>
          </p:spPr>
        </p:pic>
        <p:pic>
          <p:nvPicPr>
            <p:cNvPr id="17" name="Picture 16" descr="vis11.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5200" y="2667000"/>
              <a:ext cx="1145027" cy="715642"/>
            </a:xfrm>
            <a:prstGeom prst="rect">
              <a:avLst/>
            </a:prstGeom>
          </p:spPr>
        </p:pic>
        <p:sp>
          <p:nvSpPr>
            <p:cNvPr id="18" name="Rectangle 17"/>
            <p:cNvSpPr/>
            <p:nvPr/>
          </p:nvSpPr>
          <p:spPr>
            <a:xfrm>
              <a:off x="3886200" y="2209800"/>
              <a:ext cx="1717541" cy="369332"/>
            </a:xfrm>
            <a:prstGeom prst="rect">
              <a:avLst/>
            </a:prstGeom>
          </p:spPr>
          <p:txBody>
            <a:bodyPr wrap="square">
              <a:spAutoFit/>
            </a:bodyPr>
            <a:lstStyle/>
            <a:p>
              <a:r>
                <a:rPr lang="en-US" sz="1600" dirty="0" smtClean="0">
                  <a:solidFill>
                    <a:srgbClr val="0000FF"/>
                  </a:solidFill>
                  <a:latin typeface="Helvetica"/>
                  <a:cs typeface="Helvetica"/>
                </a:rPr>
                <a:t>(&gt; 10,500 runs</a:t>
              </a:r>
              <a:r>
                <a:rPr lang="en-US" sz="1800" dirty="0" smtClean="0">
                  <a:solidFill>
                    <a:srgbClr val="0000FF"/>
                  </a:solidFill>
                  <a:latin typeface="Helvetica"/>
                  <a:cs typeface="Helvetica"/>
                </a:rPr>
                <a:t>)</a:t>
              </a:r>
              <a:endParaRPr lang="en-US" sz="1800" dirty="0">
                <a:solidFill>
                  <a:srgbClr val="0000FF"/>
                </a:solidFill>
                <a:latin typeface="Helvetica"/>
                <a:cs typeface="Helvetica"/>
              </a:endParaRPr>
            </a:p>
          </p:txBody>
        </p:sp>
        <p:sp>
          <p:nvSpPr>
            <p:cNvPr id="19" name="Rectangle 18">
              <a:hlinkClick r:id="" action="ppaction://noaction"/>
            </p:cNvPr>
            <p:cNvSpPr/>
            <p:nvPr/>
          </p:nvSpPr>
          <p:spPr>
            <a:xfrm>
              <a:off x="3098800" y="1072896"/>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72200" y="1065383"/>
            <a:ext cx="2743200" cy="2741569"/>
            <a:chOff x="6172200" y="1062335"/>
            <a:chExt cx="2743200" cy="2741569"/>
          </a:xfrm>
        </p:grpSpPr>
        <p:sp>
          <p:nvSpPr>
            <p:cNvPr id="21" name="TextBox 20"/>
            <p:cNvSpPr txBox="1"/>
            <p:nvPr/>
          </p:nvSpPr>
          <p:spPr>
            <a:xfrm>
              <a:off x="6248400" y="1062335"/>
              <a:ext cx="2621982" cy="769441"/>
            </a:xfrm>
            <a:prstGeom prst="rect">
              <a:avLst/>
            </a:prstGeom>
            <a:noFill/>
          </p:spPr>
          <p:txBody>
            <a:bodyPr wrap="none" rtlCol="0">
              <a:spAutoFit/>
            </a:bodyPr>
            <a:lstStyle/>
            <a:p>
              <a:pPr algn="ctr"/>
              <a:r>
                <a:rPr lang="en-US" b="1" dirty="0" smtClean="0">
                  <a:latin typeface="Helvetica"/>
                  <a:cs typeface="Helvetica"/>
                </a:rPr>
                <a:t>Assessment, </a:t>
              </a:r>
            </a:p>
            <a:p>
              <a:pPr algn="ctr"/>
              <a:r>
                <a:rPr lang="en-US" sz="2000" b="1" dirty="0" smtClean="0">
                  <a:latin typeface="Helvetica"/>
                  <a:cs typeface="Helvetica"/>
                </a:rPr>
                <a:t>Metrics &amp; Validation</a:t>
              </a:r>
            </a:p>
          </p:txBody>
        </p:sp>
        <p:pic>
          <p:nvPicPr>
            <p:cNvPr id="22" name="Picture 21" descr="Metrics.tif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7000" y="1969533"/>
              <a:ext cx="2278016" cy="1688068"/>
            </a:xfrm>
            <a:prstGeom prst="rect">
              <a:avLst/>
            </a:prstGeom>
          </p:spPr>
        </p:pic>
        <p:sp>
          <p:nvSpPr>
            <p:cNvPr id="23" name="Rectangle 22">
              <a:hlinkClick r:id="" action="ppaction://noaction"/>
            </p:cNvPr>
            <p:cNvSpPr/>
            <p:nvPr/>
          </p:nvSpPr>
          <p:spPr>
            <a:xfrm>
              <a:off x="6172200" y="10668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143250" y="3962400"/>
            <a:ext cx="2743200" cy="2737104"/>
            <a:chOff x="3124200" y="3962400"/>
            <a:chExt cx="2743200" cy="2737104"/>
          </a:xfrm>
        </p:grpSpPr>
        <p:sp>
          <p:nvSpPr>
            <p:cNvPr id="25" name="TextBox 24"/>
            <p:cNvSpPr txBox="1"/>
            <p:nvPr/>
          </p:nvSpPr>
          <p:spPr>
            <a:xfrm>
              <a:off x="3200400" y="5791200"/>
              <a:ext cx="2590800" cy="796115"/>
            </a:xfrm>
            <a:prstGeom prst="rect">
              <a:avLst/>
            </a:prstGeom>
            <a:noFill/>
          </p:spPr>
          <p:txBody>
            <a:bodyPr wrap="square" rtlCol="0">
              <a:spAutoFit/>
            </a:bodyPr>
            <a:lstStyle/>
            <a:p>
              <a:pPr algn="ctr">
                <a:lnSpc>
                  <a:spcPct val="80000"/>
                </a:lnSpc>
                <a:spcAft>
                  <a:spcPts val="0"/>
                </a:spcAft>
              </a:pPr>
              <a:r>
                <a:rPr lang="en-US" b="1" dirty="0" smtClean="0">
                  <a:latin typeface="Helvetica"/>
                  <a:cs typeface="Helvetica"/>
                </a:rPr>
                <a:t>S</a:t>
              </a:r>
              <a:r>
                <a:rPr lang="en-US" sz="2000" dirty="0" smtClean="0">
                  <a:latin typeface="Helvetica"/>
                  <a:cs typeface="Helvetica"/>
                </a:rPr>
                <a:t>pace</a:t>
              </a:r>
              <a:r>
                <a:rPr lang="en-US" sz="2800" dirty="0" smtClean="0">
                  <a:latin typeface="Helvetica"/>
                  <a:cs typeface="Helvetica"/>
                </a:rPr>
                <a:t> </a:t>
              </a:r>
              <a:r>
                <a:rPr lang="en-US" b="1" dirty="0" smtClean="0">
                  <a:latin typeface="Helvetica"/>
                  <a:cs typeface="Helvetica"/>
                </a:rPr>
                <a:t>W</a:t>
              </a:r>
              <a:r>
                <a:rPr lang="en-US" sz="2000" dirty="0" smtClean="0">
                  <a:latin typeface="Helvetica"/>
                  <a:cs typeface="Helvetica"/>
                </a:rPr>
                <a:t>eather </a:t>
              </a:r>
              <a:r>
                <a:rPr lang="en-US" b="1" dirty="0" smtClean="0">
                  <a:latin typeface="Helvetica"/>
                  <a:cs typeface="Helvetica"/>
                </a:rPr>
                <a:t>R</a:t>
              </a:r>
              <a:r>
                <a:rPr lang="en-US" sz="2000" dirty="0" smtClean="0">
                  <a:latin typeface="Helvetica"/>
                  <a:cs typeface="Helvetica"/>
                </a:rPr>
                <a:t>esearch</a:t>
              </a:r>
              <a:r>
                <a:rPr lang="en-US" sz="2800" dirty="0" smtClean="0">
                  <a:latin typeface="Helvetica"/>
                  <a:cs typeface="Helvetica"/>
                </a:rPr>
                <a:t> </a:t>
              </a:r>
              <a:r>
                <a:rPr lang="en-US" b="1" dirty="0" smtClean="0">
                  <a:latin typeface="Helvetica"/>
                  <a:cs typeface="Helvetica"/>
                </a:rPr>
                <a:t>C</a:t>
              </a:r>
              <a:r>
                <a:rPr lang="en-US" sz="2000" dirty="0" smtClean="0">
                  <a:latin typeface="Helvetica"/>
                  <a:cs typeface="Helvetica"/>
                </a:rPr>
                <a:t>enter</a:t>
              </a:r>
            </a:p>
          </p:txBody>
        </p:sp>
        <p:pic>
          <p:nvPicPr>
            <p:cNvPr id="26" name="Picture 27" descr="swcLogo.png"/>
            <p:cNvPicPr>
              <a:picLocks noChangeAspect="1"/>
            </p:cNvPicPr>
            <p:nvPr/>
          </p:nvPicPr>
          <p:blipFill>
            <a:blip r:embed="rId11"/>
            <a:srcRect/>
            <a:stretch>
              <a:fillRect/>
            </a:stretch>
          </p:blipFill>
          <p:spPr bwMode="auto">
            <a:xfrm>
              <a:off x="4191000" y="5105400"/>
              <a:ext cx="609600" cy="609600"/>
            </a:xfrm>
            <a:prstGeom prst="rect">
              <a:avLst/>
            </a:prstGeom>
            <a:noFill/>
            <a:ln w="9525">
              <a:noFill/>
              <a:miter lim="800000"/>
              <a:headEnd/>
              <a:tailEnd/>
            </a:ln>
          </p:spPr>
        </p:pic>
        <p:sp>
          <p:nvSpPr>
            <p:cNvPr id="27" name="Rectangle 26"/>
            <p:cNvSpPr/>
            <p:nvPr/>
          </p:nvSpPr>
          <p:spPr>
            <a:xfrm>
              <a:off x="3200400" y="4038600"/>
              <a:ext cx="2590800" cy="1138773"/>
            </a:xfrm>
            <a:prstGeom prst="rect">
              <a:avLst/>
            </a:prstGeom>
          </p:spPr>
          <p:txBody>
            <a:bodyPr wrap="square">
              <a:spAutoFit/>
            </a:bodyPr>
            <a:lstStyle/>
            <a:p>
              <a:pPr algn="ctr">
                <a:spcBef>
                  <a:spcPts val="0"/>
                </a:spcBef>
              </a:pPr>
              <a:r>
                <a:rPr lang="en-US" sz="2600" b="1" dirty="0">
                  <a:latin typeface="Helvetica"/>
                  <a:cs typeface="Helvetica"/>
                </a:rPr>
                <a:t>S</a:t>
              </a:r>
              <a:r>
                <a:rPr lang="en-US" sz="2600" b="1" dirty="0" smtClean="0">
                  <a:latin typeface="Helvetica"/>
                  <a:cs typeface="Helvetica"/>
                </a:rPr>
                <a:t>pace </a:t>
              </a:r>
              <a:r>
                <a:rPr lang="en-US" sz="2600" b="1" dirty="0">
                  <a:latin typeface="Helvetica"/>
                  <a:cs typeface="Helvetica"/>
                </a:rPr>
                <a:t>W</a:t>
              </a:r>
              <a:r>
                <a:rPr lang="en-US" sz="2600" b="1" dirty="0" smtClean="0">
                  <a:latin typeface="Helvetica"/>
                  <a:cs typeface="Helvetica"/>
                </a:rPr>
                <a:t>eather</a:t>
              </a:r>
            </a:p>
            <a:p>
              <a:pPr algn="ctr">
                <a:spcBef>
                  <a:spcPts val="0"/>
                </a:spcBef>
              </a:pPr>
              <a:r>
                <a:rPr lang="en-US" sz="2000" dirty="0" smtClean="0">
                  <a:latin typeface="Helvetica"/>
                  <a:cs typeface="Helvetica"/>
                </a:rPr>
                <a:t> </a:t>
              </a:r>
              <a:r>
                <a:rPr lang="en-US" sz="2200" dirty="0" smtClean="0">
                  <a:latin typeface="Helvetica"/>
                  <a:cs typeface="Helvetica"/>
                </a:rPr>
                <a:t>Services</a:t>
              </a:r>
            </a:p>
            <a:p>
              <a:pPr algn="ctr">
                <a:spcBef>
                  <a:spcPts val="0"/>
                </a:spcBef>
              </a:pPr>
              <a:r>
                <a:rPr lang="en-US" sz="1800" dirty="0" smtClean="0">
                  <a:latin typeface="Helvetica"/>
                  <a:cs typeface="Helvetica"/>
                </a:rPr>
                <a:t> </a:t>
              </a:r>
              <a:r>
                <a:rPr lang="en-US" sz="1800" dirty="0">
                  <a:latin typeface="Helvetica"/>
                  <a:cs typeface="Helvetica"/>
                </a:rPr>
                <a:t>for </a:t>
              </a:r>
              <a:r>
                <a:rPr lang="en-US" sz="1800" dirty="0" smtClean="0">
                  <a:latin typeface="Helvetica"/>
                  <a:cs typeface="Helvetica"/>
                </a:rPr>
                <a:t>NASA’s missions </a:t>
              </a:r>
              <a:endParaRPr lang="en-US" sz="1800" dirty="0">
                <a:latin typeface="Helvetica"/>
                <a:cs typeface="Helvetica"/>
              </a:endParaRPr>
            </a:p>
          </p:txBody>
        </p:sp>
        <p:sp>
          <p:nvSpPr>
            <p:cNvPr id="28" name="Rectangle 27">
              <a:hlinkClick r:id="" action="ppaction://noaction"/>
            </p:cNvPr>
            <p:cNvSpPr/>
            <p:nvPr/>
          </p:nvSpPr>
          <p:spPr>
            <a:xfrm>
              <a:off x="3124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172200" y="3962400"/>
            <a:ext cx="2743200" cy="2745084"/>
            <a:chOff x="6172200" y="3962400"/>
            <a:chExt cx="2743200" cy="2745084"/>
          </a:xfrm>
        </p:grpSpPr>
        <p:pic>
          <p:nvPicPr>
            <p:cNvPr id="30" name="Picture 29" descr="bootcamp-participant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4784750"/>
              <a:ext cx="2381185" cy="930250"/>
            </a:xfrm>
            <a:prstGeom prst="rect">
              <a:avLst/>
            </a:prstGeom>
          </p:spPr>
        </p:pic>
        <p:sp>
          <p:nvSpPr>
            <p:cNvPr id="31" name="TextBox 30"/>
            <p:cNvSpPr txBox="1"/>
            <p:nvPr/>
          </p:nvSpPr>
          <p:spPr>
            <a:xfrm>
              <a:off x="6248400" y="3962400"/>
              <a:ext cx="2590800" cy="830997"/>
            </a:xfrm>
            <a:prstGeom prst="rect">
              <a:avLst/>
            </a:prstGeom>
            <a:noFill/>
          </p:spPr>
          <p:txBody>
            <a:bodyPr wrap="square" rtlCol="0">
              <a:spAutoFit/>
            </a:bodyPr>
            <a:lstStyle/>
            <a:p>
              <a:pPr algn="ctr"/>
              <a:r>
                <a:rPr lang="en-US" sz="2000" dirty="0" smtClean="0">
                  <a:latin typeface="Helvetica"/>
                  <a:cs typeface="Helvetica"/>
                </a:rPr>
                <a:t>Hands-on</a:t>
              </a:r>
            </a:p>
            <a:p>
              <a:pPr algn="ctr"/>
              <a:r>
                <a:rPr lang="en-US" sz="2800" b="1" dirty="0" smtClean="0">
                  <a:latin typeface="Helvetica"/>
                  <a:cs typeface="Helvetica"/>
                </a:rPr>
                <a:t>Education </a:t>
              </a:r>
            </a:p>
          </p:txBody>
        </p:sp>
        <p:pic>
          <p:nvPicPr>
            <p:cNvPr id="32" name="Picture 31" descr="Students.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4953000"/>
              <a:ext cx="1443140" cy="838200"/>
            </a:xfrm>
            <a:prstGeom prst="rect">
              <a:avLst/>
            </a:prstGeom>
          </p:spPr>
        </p:pic>
        <p:pic>
          <p:nvPicPr>
            <p:cNvPr id="33"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14447" y="5562600"/>
              <a:ext cx="72455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5638800"/>
              <a:ext cx="820504" cy="106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hlinkClick r:id="" action="ppaction://noaction"/>
            </p:cNvPr>
            <p:cNvSpPr/>
            <p:nvPr/>
          </p:nvSpPr>
          <p:spPr>
            <a:xfrm>
              <a:off x="6172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1052790" y="5943600"/>
            <a:ext cx="1059467" cy="307777"/>
          </a:xfrm>
          <a:prstGeom prst="rect">
            <a:avLst/>
          </a:prstGeom>
          <a:noFill/>
        </p:spPr>
        <p:txBody>
          <a:bodyPr wrap="none" rtlCol="0">
            <a:spAutoFit/>
          </a:bodyPr>
          <a:lstStyle/>
          <a:p>
            <a:r>
              <a:rPr lang="en-US" sz="1400" dirty="0" err="1" smtClean="0">
                <a:solidFill>
                  <a:srgbClr val="FF6600"/>
                </a:solidFill>
                <a:latin typeface="Helvetica"/>
                <a:cs typeface="Helvetica"/>
              </a:rPr>
              <a:t>StereoCAT</a:t>
            </a:r>
            <a:endParaRPr lang="en-US" sz="1400" dirty="0">
              <a:solidFill>
                <a:srgbClr val="FF6600"/>
              </a:solidFill>
              <a:latin typeface="Helvetica"/>
              <a:cs typeface="Helvetica"/>
            </a:endParaRPr>
          </a:p>
        </p:txBody>
      </p:sp>
      <p:sp>
        <p:nvSpPr>
          <p:cNvPr id="37" name="TextBox 36"/>
          <p:cNvSpPr txBox="1"/>
          <p:nvPr/>
        </p:nvSpPr>
        <p:spPr>
          <a:xfrm>
            <a:off x="2057400" y="5943600"/>
            <a:ext cx="753256" cy="307777"/>
          </a:xfrm>
          <a:prstGeom prst="rect">
            <a:avLst/>
          </a:prstGeom>
          <a:noFill/>
        </p:spPr>
        <p:txBody>
          <a:bodyPr wrap="none" rtlCol="0">
            <a:spAutoFit/>
          </a:bodyPr>
          <a:lstStyle/>
          <a:p>
            <a:r>
              <a:rPr lang="en-US" sz="1400" dirty="0" smtClean="0">
                <a:solidFill>
                  <a:schemeClr val="accent6">
                    <a:lumMod val="75000"/>
                  </a:schemeClr>
                </a:solidFill>
                <a:latin typeface="Helvetica"/>
                <a:cs typeface="Helvetica"/>
              </a:rPr>
              <a:t>DONKI</a:t>
            </a:r>
            <a:endParaRPr lang="en-US" sz="1400" dirty="0">
              <a:solidFill>
                <a:schemeClr val="accent6">
                  <a:lumMod val="75000"/>
                </a:schemeClr>
              </a:solidFill>
              <a:latin typeface="Helvetica"/>
              <a:cs typeface="Helvetica"/>
            </a:endParaRPr>
          </a:p>
        </p:txBody>
      </p:sp>
      <p:sp>
        <p:nvSpPr>
          <p:cNvPr id="38" name="TextBox 37"/>
          <p:cNvSpPr txBox="1"/>
          <p:nvPr/>
        </p:nvSpPr>
        <p:spPr>
          <a:xfrm>
            <a:off x="304800" y="6290846"/>
            <a:ext cx="1142861" cy="338554"/>
          </a:xfrm>
          <a:prstGeom prst="rect">
            <a:avLst/>
          </a:prstGeom>
          <a:noFill/>
          <a:ln>
            <a:solidFill>
              <a:srgbClr val="EB921D"/>
            </a:solidFill>
          </a:ln>
        </p:spPr>
        <p:txBody>
          <a:bodyPr wrap="none" rtlCol="0">
            <a:spAutoFit/>
          </a:bodyPr>
          <a:lstStyle/>
          <a:p>
            <a:r>
              <a:rPr lang="en-US" sz="1600" b="1" dirty="0" err="1" smtClean="0">
                <a:solidFill>
                  <a:schemeClr val="accent2">
                    <a:lumMod val="75000"/>
                  </a:schemeClr>
                </a:solidFill>
                <a:latin typeface="Helvetica"/>
                <a:cs typeface="Helvetica"/>
              </a:rPr>
              <a:t>FastTrack</a:t>
            </a:r>
            <a:endParaRPr lang="en-US" sz="1600" b="1" dirty="0">
              <a:solidFill>
                <a:schemeClr val="accent2">
                  <a:lumMod val="75000"/>
                </a:schemeClr>
              </a:solidFill>
              <a:latin typeface="Helvetica"/>
              <a:cs typeface="Helvetica"/>
            </a:endParaRPr>
          </a:p>
        </p:txBody>
      </p:sp>
      <p:sp>
        <p:nvSpPr>
          <p:cNvPr id="39" name="TextBox 38"/>
          <p:cNvSpPr txBox="1"/>
          <p:nvPr/>
        </p:nvSpPr>
        <p:spPr>
          <a:xfrm>
            <a:off x="1523400" y="6290846"/>
            <a:ext cx="1347745" cy="338554"/>
          </a:xfrm>
          <a:prstGeom prst="rect">
            <a:avLst/>
          </a:prstGeom>
          <a:noFill/>
          <a:ln>
            <a:noFill/>
          </a:ln>
        </p:spPr>
        <p:txBody>
          <a:bodyPr wrap="none" rtlCol="0">
            <a:spAutoFit/>
          </a:bodyPr>
          <a:lstStyle/>
          <a:p>
            <a:r>
              <a:rPr lang="en-US" sz="1600" b="1" dirty="0" err="1" smtClean="0">
                <a:solidFill>
                  <a:srgbClr val="FF6600"/>
                </a:solidFill>
                <a:latin typeface="Helvetica"/>
                <a:cs typeface="Helvetica"/>
              </a:rPr>
              <a:t>ScoreBoard</a:t>
            </a:r>
            <a:endParaRPr lang="en-US" sz="1600" b="1" dirty="0">
              <a:solidFill>
                <a:srgbClr val="FF6600"/>
              </a:solidFill>
              <a:latin typeface="Helvetica"/>
              <a:cs typeface="Helvetica"/>
            </a:endParaRPr>
          </a:p>
        </p:txBody>
      </p:sp>
      <p:sp>
        <p:nvSpPr>
          <p:cNvPr id="40" name="TextBox 39"/>
          <p:cNvSpPr txBox="1"/>
          <p:nvPr/>
        </p:nvSpPr>
        <p:spPr>
          <a:xfrm>
            <a:off x="152400" y="3949005"/>
            <a:ext cx="2743200" cy="1384995"/>
          </a:xfrm>
          <a:prstGeom prst="rect">
            <a:avLst/>
          </a:prstGeom>
          <a:noFill/>
        </p:spPr>
        <p:txBody>
          <a:bodyPr wrap="square" rtlCol="0">
            <a:spAutoFit/>
          </a:bodyPr>
          <a:lstStyle/>
          <a:p>
            <a:pPr algn="ctr"/>
            <a:r>
              <a:rPr lang="en-US" b="1" dirty="0" smtClean="0">
                <a:latin typeface="Helvetica"/>
                <a:cs typeface="Helvetica"/>
              </a:rPr>
              <a:t>Tools, Systems,</a:t>
            </a:r>
          </a:p>
          <a:p>
            <a:pPr algn="ctr"/>
            <a:r>
              <a:rPr lang="en-US" b="1" dirty="0" smtClean="0">
                <a:latin typeface="Helvetica"/>
                <a:cs typeface="Helvetica"/>
              </a:rPr>
              <a:t>Databases </a:t>
            </a:r>
            <a:r>
              <a:rPr lang="en-US" sz="1800" dirty="0" smtClean="0">
                <a:latin typeface="Helvetica"/>
                <a:cs typeface="Helvetica"/>
              </a:rPr>
              <a:t>for dissemination, analysis, forecasting, validation</a:t>
            </a:r>
          </a:p>
        </p:txBody>
      </p:sp>
      <p:pic>
        <p:nvPicPr>
          <p:cNvPr id="41" name="Picture 40" descr="FastTrack.tif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10346" y="1524000"/>
            <a:ext cx="657054" cy="609600"/>
          </a:xfrm>
          <a:prstGeom prst="rect">
            <a:avLst/>
          </a:prstGeom>
          <a:noFill/>
        </p:spPr>
      </p:pic>
    </p:spTree>
    <p:extLst>
      <p:ext uri="{BB962C8B-B14F-4D97-AF65-F5344CB8AC3E}">
        <p14:creationId xmlns:p14="http://schemas.microsoft.com/office/powerpoint/2010/main" val="186884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1400"/>
            <a:ext cx="9144000" cy="48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bwMode="auto">
          <a:xfrm>
            <a:off x="1752600" y="152400"/>
            <a:ext cx="5715000" cy="762000"/>
          </a:xfrm>
          <a:prstGeom prst="rect">
            <a:avLst/>
          </a:prstGeom>
          <a:noFill/>
          <a:ln w="9525">
            <a:noFill/>
            <a:miter lim="800000"/>
            <a:headEnd/>
            <a:tailEnd/>
          </a:ln>
          <a:effectLst>
            <a:outerShdw blurRad="25400" dist="25399" dir="2700000" algn="ctr" rotWithShape="0">
              <a:schemeClr val="tx1">
                <a:alpha val="80000"/>
              </a:schemeClr>
            </a:outerShdw>
          </a:effec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defRPr/>
            </a:pPr>
            <a:r>
              <a:rPr lang="en-US" sz="3200" dirty="0" smtClean="0">
                <a:solidFill>
                  <a:srgbClr val="0F75BC"/>
                </a:solidFill>
                <a:latin typeface="Helvetica Neue"/>
                <a:cs typeface="Helvetica Neue"/>
              </a:rPr>
              <a:t>Simulation Services  </a:t>
            </a:r>
            <a:endParaRPr lang="en-US" sz="3200" i="1" dirty="0" smtClean="0">
              <a:solidFill>
                <a:srgbClr val="FF0000"/>
              </a:solidFill>
              <a:latin typeface="Helvetica Neue"/>
              <a:cs typeface="Helvetica Neue"/>
            </a:endParaRPr>
          </a:p>
        </p:txBody>
      </p:sp>
      <p:sp>
        <p:nvSpPr>
          <p:cNvPr id="5" name="Rectangle 4">
            <a:hlinkClick r:id="" action="ppaction://noaction"/>
          </p:cNvPr>
          <p:cNvSpPr/>
          <p:nvPr/>
        </p:nvSpPr>
        <p:spPr>
          <a:xfrm>
            <a:off x="152400" y="1067615"/>
            <a:ext cx="2743200" cy="2737104"/>
          </a:xfrm>
          <a:prstGeom prst="rect">
            <a:avLst/>
          </a:prstGeom>
          <a:solidFill>
            <a:srgbClr val="FFFFFF"/>
          </a:solid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2400" y="1200090"/>
            <a:ext cx="2743200" cy="400110"/>
          </a:xfrm>
          <a:prstGeom prst="rect">
            <a:avLst/>
          </a:prstGeom>
          <a:noFill/>
        </p:spPr>
        <p:txBody>
          <a:bodyPr wrap="square" rtlCol="0">
            <a:spAutoFit/>
          </a:bodyPr>
          <a:lstStyle/>
          <a:p>
            <a:pPr algn="ctr"/>
            <a:r>
              <a:rPr lang="en-US" sz="2000" dirty="0" smtClean="0">
                <a:solidFill>
                  <a:srgbClr val="0000FF"/>
                </a:solidFill>
                <a:latin typeface="Helvetica"/>
                <a:cs typeface="Helvetica"/>
              </a:rPr>
              <a:t>Runs-on-Request</a:t>
            </a:r>
          </a:p>
        </p:txBody>
      </p:sp>
      <p:sp>
        <p:nvSpPr>
          <p:cNvPr id="12" name="Rectangle 11">
            <a:hlinkClick r:id="" action="ppaction://noaction"/>
          </p:cNvPr>
          <p:cNvSpPr/>
          <p:nvPr/>
        </p:nvSpPr>
        <p:spPr>
          <a:xfrm>
            <a:off x="1524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hlinkClick r:id="" action="ppaction://noaction"/>
          </p:cNvPr>
          <p:cNvSpPr/>
          <p:nvPr/>
        </p:nvSpPr>
        <p:spPr>
          <a:xfrm>
            <a:off x="3124200" y="10668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hlinkClick r:id="" action="ppaction://noaction"/>
          </p:cNvPr>
          <p:cNvSpPr/>
          <p:nvPr/>
        </p:nvSpPr>
        <p:spPr>
          <a:xfrm>
            <a:off x="6096000" y="3968496"/>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a:stretch>
            <a:fillRect/>
          </a:stretch>
        </p:blipFill>
        <p:spPr>
          <a:xfrm>
            <a:off x="314361" y="1827073"/>
            <a:ext cx="2352639" cy="1601927"/>
          </a:xfrm>
          <a:prstGeom prst="rect">
            <a:avLst/>
          </a:prstGeom>
        </p:spPr>
      </p:pic>
      <p:sp>
        <p:nvSpPr>
          <p:cNvPr id="44" name="Rectangle 43"/>
          <p:cNvSpPr/>
          <p:nvPr/>
        </p:nvSpPr>
        <p:spPr>
          <a:xfrm>
            <a:off x="762000" y="2069068"/>
            <a:ext cx="1717541" cy="338554"/>
          </a:xfrm>
          <a:prstGeom prst="rect">
            <a:avLst/>
          </a:prstGeom>
        </p:spPr>
        <p:txBody>
          <a:bodyPr wrap="square">
            <a:spAutoFit/>
          </a:bodyPr>
          <a:lstStyle/>
          <a:p>
            <a:r>
              <a:rPr lang="en-US" sz="1600" dirty="0" smtClean="0">
                <a:solidFill>
                  <a:srgbClr val="0000FF"/>
                </a:solidFill>
                <a:latin typeface="Helvetica"/>
                <a:cs typeface="Helvetica"/>
              </a:rPr>
              <a:t>&gt; </a:t>
            </a:r>
            <a:r>
              <a:rPr lang="en-US" sz="1600" dirty="0" smtClean="0">
                <a:solidFill>
                  <a:srgbClr val="0000FF"/>
                </a:solidFill>
                <a:latin typeface="Helvetica"/>
                <a:cs typeface="Helvetica"/>
              </a:rPr>
              <a:t>10,500 </a:t>
            </a:r>
            <a:r>
              <a:rPr lang="en-US" sz="1600" dirty="0" smtClean="0">
                <a:solidFill>
                  <a:srgbClr val="0000FF"/>
                </a:solidFill>
                <a:latin typeface="Helvetica"/>
                <a:cs typeface="Helvetica"/>
              </a:rPr>
              <a:t>runs</a:t>
            </a:r>
            <a:endParaRPr lang="en-US" sz="1800" dirty="0">
              <a:solidFill>
                <a:srgbClr val="0000FF"/>
              </a:solidFill>
              <a:latin typeface="Helvetica"/>
              <a:cs typeface="Helvetica"/>
            </a:endParaRPr>
          </a:p>
        </p:txBody>
      </p:sp>
      <p:pic>
        <p:nvPicPr>
          <p:cNvPr id="46" name="Picture 45" descr="FastTrack.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688" y="2057400"/>
            <a:ext cx="1067712" cy="990600"/>
          </a:xfrm>
          <a:prstGeom prst="rect">
            <a:avLst/>
          </a:prstGeom>
          <a:noFill/>
        </p:spPr>
      </p:pic>
      <p:sp>
        <p:nvSpPr>
          <p:cNvPr id="49" name="TextBox 48"/>
          <p:cNvSpPr txBox="1"/>
          <p:nvPr/>
        </p:nvSpPr>
        <p:spPr>
          <a:xfrm>
            <a:off x="3276600" y="3048000"/>
            <a:ext cx="2438400" cy="677108"/>
          </a:xfrm>
          <a:prstGeom prst="rect">
            <a:avLst/>
          </a:prstGeom>
          <a:noFill/>
        </p:spPr>
        <p:txBody>
          <a:bodyPr wrap="square" rtlCol="0">
            <a:spAutoFit/>
          </a:bodyPr>
          <a:lstStyle/>
          <a:p>
            <a:pPr algn="ctr"/>
            <a:r>
              <a:rPr lang="en-US" sz="2000" b="1" dirty="0" err="1" smtClean="0">
                <a:latin typeface="Helvetica"/>
                <a:cs typeface="Helvetica"/>
              </a:rPr>
              <a:t>FastTrack</a:t>
            </a:r>
            <a:endParaRPr lang="en-US" sz="2000" b="1" dirty="0" smtClean="0">
              <a:latin typeface="Helvetica"/>
              <a:cs typeface="Helvetica"/>
            </a:endParaRPr>
          </a:p>
          <a:p>
            <a:pPr algn="ctr"/>
            <a:r>
              <a:rPr lang="en-US" sz="1800" dirty="0" smtClean="0">
                <a:latin typeface="Helvetica"/>
                <a:cs typeface="Helvetica"/>
              </a:rPr>
              <a:t>WSA-</a:t>
            </a:r>
            <a:r>
              <a:rPr lang="en-US" sz="1800" dirty="0" err="1" smtClean="0">
                <a:latin typeface="Helvetica"/>
                <a:cs typeface="Helvetica"/>
              </a:rPr>
              <a:t>Enlil</a:t>
            </a:r>
            <a:r>
              <a:rPr lang="en-US" sz="1800" dirty="0" smtClean="0">
                <a:latin typeface="Helvetica"/>
                <a:cs typeface="Helvetica"/>
              </a:rPr>
              <a:t>-Cone</a:t>
            </a:r>
          </a:p>
        </p:txBody>
      </p:sp>
      <p:sp>
        <p:nvSpPr>
          <p:cNvPr id="53" name="TextBox 52"/>
          <p:cNvSpPr txBox="1"/>
          <p:nvPr/>
        </p:nvSpPr>
        <p:spPr>
          <a:xfrm>
            <a:off x="6172200" y="4114800"/>
            <a:ext cx="2600563" cy="707886"/>
          </a:xfrm>
          <a:prstGeom prst="rect">
            <a:avLst/>
          </a:prstGeom>
          <a:noFill/>
        </p:spPr>
        <p:txBody>
          <a:bodyPr wrap="square" rtlCol="0">
            <a:spAutoFit/>
          </a:bodyPr>
          <a:lstStyle/>
          <a:p>
            <a:pPr algn="ctr"/>
            <a:r>
              <a:rPr lang="en-US" sz="2000" dirty="0" smtClean="0">
                <a:solidFill>
                  <a:srgbClr val="0000FF"/>
                </a:solidFill>
                <a:latin typeface="Helvetica"/>
                <a:cs typeface="Helvetica"/>
              </a:rPr>
              <a:t>Ensemble Simulations </a:t>
            </a:r>
          </a:p>
        </p:txBody>
      </p:sp>
      <p:sp>
        <p:nvSpPr>
          <p:cNvPr id="54" name="TextBox 53"/>
          <p:cNvSpPr txBox="1"/>
          <p:nvPr/>
        </p:nvSpPr>
        <p:spPr>
          <a:xfrm>
            <a:off x="152400" y="3962400"/>
            <a:ext cx="2743200" cy="1323439"/>
          </a:xfrm>
          <a:prstGeom prst="rect">
            <a:avLst/>
          </a:prstGeom>
          <a:noFill/>
        </p:spPr>
        <p:txBody>
          <a:bodyPr wrap="square" rtlCol="0">
            <a:spAutoFit/>
          </a:bodyPr>
          <a:lstStyle/>
          <a:p>
            <a:pPr algn="ctr"/>
            <a:r>
              <a:rPr lang="en-US" sz="2000" dirty="0" smtClean="0">
                <a:solidFill>
                  <a:srgbClr val="0000FF"/>
                </a:solidFill>
                <a:latin typeface="Helvetica"/>
                <a:cs typeface="Helvetica"/>
              </a:rPr>
              <a:t>Model Output Standards, Conversion, Access, Interpolation Libraries</a:t>
            </a:r>
          </a:p>
        </p:txBody>
      </p:sp>
      <p:pic>
        <p:nvPicPr>
          <p:cNvPr id="55" name="Picture 54" descr="ensembl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4874566"/>
            <a:ext cx="1828800" cy="1602434"/>
          </a:xfrm>
          <a:prstGeom prst="rect">
            <a:avLst/>
          </a:prstGeom>
          <a:noFill/>
        </p:spPr>
      </p:pic>
      <p:sp>
        <p:nvSpPr>
          <p:cNvPr id="56" name="TextBox 55"/>
          <p:cNvSpPr txBox="1"/>
          <p:nvPr/>
        </p:nvSpPr>
        <p:spPr>
          <a:xfrm>
            <a:off x="685800" y="6248400"/>
            <a:ext cx="1609961" cy="400110"/>
          </a:xfrm>
          <a:prstGeom prst="rect">
            <a:avLst/>
          </a:prstGeom>
          <a:noFill/>
        </p:spPr>
        <p:txBody>
          <a:bodyPr wrap="none" rtlCol="0">
            <a:spAutoFit/>
          </a:bodyPr>
          <a:lstStyle/>
          <a:p>
            <a:pPr>
              <a:spcAft>
                <a:spcPts val="600"/>
              </a:spcAft>
            </a:pPr>
            <a:r>
              <a:rPr lang="en-US" sz="2000" dirty="0" smtClean="0">
                <a:latin typeface="Helvetica"/>
                <a:cs typeface="Helvetica"/>
              </a:rPr>
              <a:t>KAMELEON</a:t>
            </a:r>
          </a:p>
        </p:txBody>
      </p:sp>
      <p:grpSp>
        <p:nvGrpSpPr>
          <p:cNvPr id="57" name="Group 5"/>
          <p:cNvGrpSpPr>
            <a:grpSpLocks/>
          </p:cNvGrpSpPr>
          <p:nvPr/>
        </p:nvGrpSpPr>
        <p:grpSpPr bwMode="auto">
          <a:xfrm>
            <a:off x="914400" y="5638800"/>
            <a:ext cx="838200" cy="609600"/>
            <a:chOff x="5562600" y="1668394"/>
            <a:chExt cx="1447800" cy="1044171"/>
          </a:xfrm>
        </p:grpSpPr>
        <p:pic>
          <p:nvPicPr>
            <p:cNvPr id="58" name="Picture 3" descr="Kameleon_2.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68394"/>
              <a:ext cx="1447800" cy="104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6" descr="CCMC-logo-gif-smal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225902"/>
              <a:ext cx="559279" cy="4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TextBox 60"/>
          <p:cNvSpPr txBox="1"/>
          <p:nvPr/>
        </p:nvSpPr>
        <p:spPr>
          <a:xfrm>
            <a:off x="3545820" y="1083367"/>
            <a:ext cx="2169180" cy="1015663"/>
          </a:xfrm>
          <a:prstGeom prst="rect">
            <a:avLst/>
          </a:prstGeom>
          <a:noFill/>
        </p:spPr>
        <p:txBody>
          <a:bodyPr wrap="square" rtlCol="0">
            <a:spAutoFit/>
          </a:bodyPr>
          <a:lstStyle/>
          <a:p>
            <a:pPr algn="ctr"/>
            <a:r>
              <a:rPr lang="en-US" sz="2000" dirty="0" smtClean="0">
                <a:solidFill>
                  <a:srgbClr val="0000FF"/>
                </a:solidFill>
                <a:latin typeface="Helvetica"/>
                <a:cs typeface="Helvetica"/>
              </a:rPr>
              <a:t>Event-Triggered Real-time Simulations </a:t>
            </a:r>
          </a:p>
        </p:txBody>
      </p:sp>
      <p:sp>
        <p:nvSpPr>
          <p:cNvPr id="37" name="Rectangle 36">
            <a:hlinkClick r:id="" action="ppaction://noaction"/>
          </p:cNvPr>
          <p:cNvSpPr/>
          <p:nvPr/>
        </p:nvSpPr>
        <p:spPr>
          <a:xfrm>
            <a:off x="6096000" y="10668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394629" y="1143000"/>
            <a:ext cx="2151976" cy="707886"/>
          </a:xfrm>
          <a:prstGeom prst="rect">
            <a:avLst/>
          </a:prstGeom>
          <a:noFill/>
        </p:spPr>
        <p:txBody>
          <a:bodyPr wrap="none" rtlCol="0">
            <a:spAutoFit/>
          </a:bodyPr>
          <a:lstStyle/>
          <a:p>
            <a:pPr algn="ctr"/>
            <a:r>
              <a:rPr lang="en-US" sz="2000" dirty="0" smtClean="0">
                <a:solidFill>
                  <a:srgbClr val="0000FF"/>
                </a:solidFill>
                <a:latin typeface="Helvetica"/>
                <a:cs typeface="Helvetica"/>
              </a:rPr>
              <a:t>Input Parameters </a:t>
            </a:r>
          </a:p>
          <a:p>
            <a:pPr algn="ctr"/>
            <a:r>
              <a:rPr lang="en-US" sz="2000" dirty="0" smtClean="0">
                <a:solidFill>
                  <a:srgbClr val="0000FF"/>
                </a:solidFill>
                <a:latin typeface="Helvetica"/>
                <a:cs typeface="Helvetica"/>
              </a:rPr>
              <a:t>Generation Tool</a:t>
            </a:r>
          </a:p>
        </p:txBody>
      </p:sp>
      <p:pic>
        <p:nvPicPr>
          <p:cNvPr id="39" name="Picture 38" descr="StereoCAT_logo.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2200" y="1981200"/>
            <a:ext cx="838200" cy="651472"/>
          </a:xfrm>
          <a:prstGeom prst="rect">
            <a:avLst/>
          </a:prstGeom>
          <a:noFill/>
        </p:spPr>
      </p:pic>
      <p:sp>
        <p:nvSpPr>
          <p:cNvPr id="40" name="TextBox 39"/>
          <p:cNvSpPr txBox="1"/>
          <p:nvPr/>
        </p:nvSpPr>
        <p:spPr>
          <a:xfrm>
            <a:off x="6096000" y="2855893"/>
            <a:ext cx="2743200" cy="954107"/>
          </a:xfrm>
          <a:prstGeom prst="rect">
            <a:avLst/>
          </a:prstGeom>
          <a:noFill/>
        </p:spPr>
        <p:txBody>
          <a:bodyPr wrap="square" rtlCol="0">
            <a:spAutoFit/>
          </a:bodyPr>
          <a:lstStyle/>
          <a:p>
            <a:pPr algn="ctr"/>
            <a:r>
              <a:rPr lang="en-US" sz="2000" b="1" dirty="0" smtClean="0">
                <a:latin typeface="Helvetica"/>
                <a:cs typeface="Helvetica"/>
              </a:rPr>
              <a:t>EEGGL</a:t>
            </a:r>
            <a:r>
              <a:rPr lang="en-US" sz="2000" dirty="0" smtClean="0">
                <a:latin typeface="Helvetica"/>
                <a:cs typeface="Helvetica"/>
              </a:rPr>
              <a:t> </a:t>
            </a:r>
            <a:r>
              <a:rPr lang="en-US" sz="2000" dirty="0" smtClean="0">
                <a:latin typeface="Helvetica"/>
                <a:cs typeface="Helvetica"/>
              </a:rPr>
              <a:t>– </a:t>
            </a:r>
            <a:r>
              <a:rPr lang="en-US" sz="1800" dirty="0" smtClean="0">
                <a:latin typeface="Helvetica"/>
                <a:cs typeface="Helvetica"/>
              </a:rPr>
              <a:t>Eruptive Event </a:t>
            </a:r>
            <a:r>
              <a:rPr lang="en-US" sz="1800" dirty="0" smtClean="0">
                <a:latin typeface="Helvetica"/>
                <a:cs typeface="Helvetica"/>
              </a:rPr>
              <a:t>Generator </a:t>
            </a:r>
            <a:r>
              <a:rPr lang="en-US" sz="1800" dirty="0" smtClean="0">
                <a:latin typeface="Helvetica"/>
                <a:cs typeface="Helvetica"/>
              </a:rPr>
              <a:t>          by </a:t>
            </a:r>
            <a:r>
              <a:rPr lang="en-US" sz="1800" dirty="0" smtClean="0">
                <a:latin typeface="Helvetica"/>
                <a:cs typeface="Helvetica"/>
              </a:rPr>
              <a:t>Gibson-Low</a:t>
            </a:r>
          </a:p>
        </p:txBody>
      </p:sp>
      <p:sp>
        <p:nvSpPr>
          <p:cNvPr id="50" name="TextBox 49"/>
          <p:cNvSpPr txBox="1"/>
          <p:nvPr/>
        </p:nvSpPr>
        <p:spPr>
          <a:xfrm>
            <a:off x="6934200" y="1905000"/>
            <a:ext cx="1828800" cy="954107"/>
          </a:xfrm>
          <a:prstGeom prst="rect">
            <a:avLst/>
          </a:prstGeom>
          <a:noFill/>
        </p:spPr>
        <p:txBody>
          <a:bodyPr wrap="square" rtlCol="0">
            <a:spAutoFit/>
          </a:bodyPr>
          <a:lstStyle/>
          <a:p>
            <a:pPr algn="ctr"/>
            <a:r>
              <a:rPr lang="en-US" sz="2000" b="1" dirty="0" err="1" smtClean="0">
                <a:latin typeface="Helvetica"/>
                <a:cs typeface="Helvetica"/>
              </a:rPr>
              <a:t>StereoCAT</a:t>
            </a:r>
            <a:r>
              <a:rPr lang="en-US" sz="2000" b="1" dirty="0" smtClean="0">
                <a:latin typeface="Helvetica"/>
                <a:cs typeface="Helvetica"/>
              </a:rPr>
              <a:t> </a:t>
            </a:r>
            <a:r>
              <a:rPr lang="en-US" sz="1800" dirty="0">
                <a:latin typeface="Helvetica"/>
                <a:cs typeface="Helvetica"/>
              </a:rPr>
              <a:t>-</a:t>
            </a:r>
            <a:r>
              <a:rPr lang="en-US" sz="1800" dirty="0" smtClean="0">
                <a:latin typeface="Helvetica"/>
                <a:cs typeface="Helvetica"/>
              </a:rPr>
              <a:t> CME Analysis Tool</a:t>
            </a:r>
          </a:p>
        </p:txBody>
      </p:sp>
      <p:sp>
        <p:nvSpPr>
          <p:cNvPr id="62" name="Rectangle 61">
            <a:hlinkClick r:id="" action="ppaction://noaction"/>
          </p:cNvPr>
          <p:cNvSpPr/>
          <p:nvPr/>
        </p:nvSpPr>
        <p:spPr>
          <a:xfrm>
            <a:off x="3124200" y="3962400"/>
            <a:ext cx="2743200" cy="2737104"/>
          </a:xfrm>
          <a:prstGeom prst="rect">
            <a:avLst/>
          </a:prstGeom>
          <a:noFill/>
          <a:ln w="76200" cmpd="sng">
            <a:solidFill>
              <a:srgbClr val="EB92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3124200" y="4019490"/>
            <a:ext cx="2743200" cy="707886"/>
          </a:xfrm>
          <a:prstGeom prst="rect">
            <a:avLst/>
          </a:prstGeom>
          <a:noFill/>
        </p:spPr>
        <p:txBody>
          <a:bodyPr wrap="square" rtlCol="0">
            <a:spAutoFit/>
          </a:bodyPr>
          <a:lstStyle/>
          <a:p>
            <a:pPr algn="ctr"/>
            <a:r>
              <a:rPr lang="en-US" sz="2000" dirty="0" smtClean="0">
                <a:solidFill>
                  <a:srgbClr val="0000FF"/>
                </a:solidFill>
                <a:latin typeface="Helvetica"/>
                <a:cs typeface="Helvetica"/>
              </a:rPr>
              <a:t>Continuous </a:t>
            </a:r>
          </a:p>
          <a:p>
            <a:pPr algn="ctr"/>
            <a:r>
              <a:rPr lang="en-US" sz="2000" dirty="0" smtClean="0">
                <a:solidFill>
                  <a:srgbClr val="0000FF"/>
                </a:solidFill>
                <a:latin typeface="Helvetica"/>
                <a:cs typeface="Helvetica"/>
              </a:rPr>
              <a:t>Real-time Simulations</a:t>
            </a:r>
          </a:p>
        </p:txBody>
      </p:sp>
      <p:pic>
        <p:nvPicPr>
          <p:cNvPr id="64" name="Picture 63" descr="ISWA_SWMF_Y.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401" y="5181600"/>
            <a:ext cx="2001999" cy="1346921"/>
          </a:xfrm>
          <a:prstGeom prst="rect">
            <a:avLst/>
          </a:prstGeom>
        </p:spPr>
      </p:pic>
    </p:spTree>
    <p:extLst>
      <p:ext uri="{BB962C8B-B14F-4D97-AF65-F5344CB8AC3E}">
        <p14:creationId xmlns:p14="http://schemas.microsoft.com/office/powerpoint/2010/main" val="31144843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6" descr="CCMC-logo-gif-sm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9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Elbow Connector 2"/>
          <p:cNvCxnSpPr/>
          <p:nvPr/>
        </p:nvCxnSpPr>
        <p:spPr bwMode="auto">
          <a:xfrm rot="5400000">
            <a:off x="5972175" y="3371850"/>
            <a:ext cx="612775" cy="2403475"/>
          </a:xfrm>
          <a:prstGeom prst="bentConnector3">
            <a:avLst>
              <a:gd name="adj1" fmla="val 62435"/>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4" name="Straight Arrow Connector 3"/>
          <p:cNvCxnSpPr/>
          <p:nvPr/>
        </p:nvCxnSpPr>
        <p:spPr bwMode="auto">
          <a:xfrm>
            <a:off x="4724400" y="4527550"/>
            <a:ext cx="0" cy="3492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 name="Straight Arrow Connector 4"/>
          <p:cNvCxnSpPr/>
          <p:nvPr/>
        </p:nvCxnSpPr>
        <p:spPr bwMode="auto">
          <a:xfrm>
            <a:off x="2339975" y="1447800"/>
            <a:ext cx="0" cy="64135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flipV="1">
            <a:off x="1287463" y="1730375"/>
            <a:ext cx="2073275" cy="0"/>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bwMode="auto">
          <a:xfrm>
            <a:off x="3360738" y="1711325"/>
            <a:ext cx="0" cy="33655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bwMode="auto">
          <a:xfrm>
            <a:off x="1292225" y="1727200"/>
            <a:ext cx="0" cy="33496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bwMode="auto">
          <a:xfrm>
            <a:off x="685800" y="2089150"/>
            <a:ext cx="941388" cy="4603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300" dirty="0">
                <a:latin typeface="Helvetica Neue"/>
                <a:cs typeface="Helvetica Neue"/>
              </a:rPr>
              <a:t>empirical </a:t>
            </a:r>
          </a:p>
        </p:txBody>
      </p:sp>
      <p:sp>
        <p:nvSpPr>
          <p:cNvPr id="10" name="Rectangle 9"/>
          <p:cNvSpPr/>
          <p:nvPr/>
        </p:nvSpPr>
        <p:spPr bwMode="auto">
          <a:xfrm>
            <a:off x="1695450" y="2079625"/>
            <a:ext cx="1109663" cy="4699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300" dirty="0">
                <a:latin typeface="Helvetica Neue"/>
                <a:cs typeface="Helvetica Neue"/>
              </a:rPr>
              <a:t>data assimilation</a:t>
            </a:r>
          </a:p>
        </p:txBody>
      </p:sp>
      <p:sp>
        <p:nvSpPr>
          <p:cNvPr id="11" name="Rectangle 10"/>
          <p:cNvSpPr/>
          <p:nvPr/>
        </p:nvSpPr>
        <p:spPr bwMode="auto">
          <a:xfrm>
            <a:off x="2868613" y="2093913"/>
            <a:ext cx="941387" cy="45561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300" dirty="0">
                <a:latin typeface="Helvetica Neue"/>
                <a:cs typeface="Helvetica Neue"/>
              </a:rPr>
              <a:t>global MHD</a:t>
            </a:r>
          </a:p>
        </p:txBody>
      </p:sp>
      <p:cxnSp>
        <p:nvCxnSpPr>
          <p:cNvPr id="12" name="Straight Arrow Connector 11"/>
          <p:cNvCxnSpPr/>
          <p:nvPr/>
        </p:nvCxnSpPr>
        <p:spPr bwMode="auto">
          <a:xfrm>
            <a:off x="1304925" y="2549525"/>
            <a:ext cx="0" cy="3048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bwMode="auto">
          <a:xfrm>
            <a:off x="2359025" y="2549525"/>
            <a:ext cx="0" cy="3048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bwMode="auto">
          <a:xfrm>
            <a:off x="3390900" y="2549525"/>
            <a:ext cx="0" cy="3048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bwMode="auto">
          <a:xfrm>
            <a:off x="4073525" y="2093913"/>
            <a:ext cx="941388" cy="4619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err="1">
                <a:latin typeface="Helvetica Neue"/>
                <a:cs typeface="Helvetica Neue"/>
              </a:rPr>
              <a:t>empiricalanalyticl</a:t>
            </a:r>
            <a:endParaRPr lang="en-US" sz="1300" dirty="0">
              <a:latin typeface="Helvetica Neue"/>
              <a:cs typeface="Helvetica Neue"/>
            </a:endParaRPr>
          </a:p>
        </p:txBody>
      </p:sp>
      <p:cxnSp>
        <p:nvCxnSpPr>
          <p:cNvPr id="16" name="Straight Arrow Connector 15"/>
          <p:cNvCxnSpPr/>
          <p:nvPr/>
        </p:nvCxnSpPr>
        <p:spPr bwMode="auto">
          <a:xfrm>
            <a:off x="4519613" y="2563813"/>
            <a:ext cx="0" cy="306387"/>
          </a:xfrm>
          <a:prstGeom prst="straightConnector1">
            <a:avLst/>
          </a:prstGeom>
          <a:ln w="3175"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bwMode="auto">
          <a:xfrm>
            <a:off x="7540625" y="1490663"/>
            <a:ext cx="0" cy="588962"/>
          </a:xfrm>
          <a:prstGeom prst="straightConnector1">
            <a:avLst/>
          </a:prstGeom>
          <a:ln>
            <a:solidFill>
              <a:srgbClr val="FF6600"/>
            </a:solidFill>
            <a:headEnd type="none"/>
            <a:tailEnd type="none"/>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bwMode="auto">
          <a:xfrm>
            <a:off x="7550150" y="2657475"/>
            <a:ext cx="0" cy="266700"/>
          </a:xfrm>
          <a:prstGeom prst="straightConnector1">
            <a:avLst/>
          </a:prstGeom>
          <a:ln w="3175" cmpd="sng">
            <a:solidFill>
              <a:srgbClr val="FF0000"/>
            </a:solidFill>
            <a:headEnd type="none"/>
            <a:tailEnd type="none"/>
          </a:ln>
        </p:spPr>
        <p:style>
          <a:lnRef idx="2">
            <a:schemeClr val="accent3"/>
          </a:lnRef>
          <a:fillRef idx="0">
            <a:schemeClr val="accent3"/>
          </a:fillRef>
          <a:effectRef idx="1">
            <a:schemeClr val="accent3"/>
          </a:effectRef>
          <a:fontRef idx="minor">
            <a:schemeClr val="tx1"/>
          </a:fontRef>
        </p:style>
      </p:cxnSp>
      <p:sp>
        <p:nvSpPr>
          <p:cNvPr id="19" name="Rectangle 18"/>
          <p:cNvSpPr/>
          <p:nvPr/>
        </p:nvSpPr>
        <p:spPr bwMode="auto">
          <a:xfrm>
            <a:off x="2286000" y="6096000"/>
            <a:ext cx="5111750" cy="685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latin typeface="Helvetica Neue"/>
                <a:cs typeface="Helvetica Neue"/>
              </a:rPr>
              <a:t>Ionosphere/Thermosphere </a:t>
            </a:r>
            <a:r>
              <a:rPr lang="en-US" sz="2000" dirty="0">
                <a:latin typeface="Helvetica Neue"/>
                <a:cs typeface="Helvetica Neue"/>
              </a:rPr>
              <a:t>Models</a:t>
            </a:r>
            <a:r>
              <a:rPr lang="en-US" sz="2000" dirty="0" smtClean="0">
                <a:latin typeface="Helvetica Neue"/>
                <a:cs typeface="Helvetica Neue"/>
              </a:rPr>
              <a:t>:</a:t>
            </a:r>
          </a:p>
          <a:p>
            <a:pPr algn="ctr">
              <a:defRPr/>
            </a:pPr>
            <a:r>
              <a:rPr lang="en-US" sz="2000" dirty="0" smtClean="0">
                <a:latin typeface="Helvetica Neue"/>
                <a:cs typeface="Helvetica Neue"/>
              </a:rPr>
              <a:t> </a:t>
            </a:r>
            <a:r>
              <a:rPr lang="en-US" sz="2000" dirty="0" err="1">
                <a:latin typeface="Helvetica Neue"/>
                <a:cs typeface="Helvetica Neue"/>
              </a:rPr>
              <a:t>CTIPe</a:t>
            </a:r>
            <a:r>
              <a:rPr lang="en-US" sz="2000" dirty="0">
                <a:latin typeface="Helvetica Neue"/>
                <a:cs typeface="Helvetica Neue"/>
              </a:rPr>
              <a:t>/TIE-GCM/GITM</a:t>
            </a:r>
          </a:p>
        </p:txBody>
      </p:sp>
      <p:cxnSp>
        <p:nvCxnSpPr>
          <p:cNvPr id="20" name="Elbow Connector 19"/>
          <p:cNvCxnSpPr/>
          <p:nvPr/>
        </p:nvCxnSpPr>
        <p:spPr bwMode="auto">
          <a:xfrm rot="16200000" flipH="1">
            <a:off x="2637632" y="3055143"/>
            <a:ext cx="609600" cy="306546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bwMode="auto">
          <a:xfrm>
            <a:off x="3409950" y="4267200"/>
            <a:ext cx="0" cy="303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bwMode="auto">
          <a:xfrm>
            <a:off x="2379663" y="4283075"/>
            <a:ext cx="0" cy="303213"/>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bwMode="auto">
          <a:xfrm>
            <a:off x="5332413" y="2100263"/>
            <a:ext cx="939800" cy="45561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latin typeface="Helvetica Neue"/>
                <a:cs typeface="Helvetica Neue"/>
              </a:rPr>
              <a:t>global MHD</a:t>
            </a:r>
          </a:p>
        </p:txBody>
      </p:sp>
      <p:cxnSp>
        <p:nvCxnSpPr>
          <p:cNvPr id="24" name="Straight Connector 23"/>
          <p:cNvCxnSpPr/>
          <p:nvPr/>
        </p:nvCxnSpPr>
        <p:spPr bwMode="auto">
          <a:xfrm>
            <a:off x="4473575" y="1803400"/>
            <a:ext cx="2581275" cy="20638"/>
          </a:xfrm>
          <a:prstGeom prst="line">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bwMode="auto">
          <a:xfrm>
            <a:off x="4483100" y="1803400"/>
            <a:ext cx="0" cy="304800"/>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bwMode="auto">
          <a:xfrm>
            <a:off x="5881688" y="1792288"/>
            <a:ext cx="0" cy="30638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bwMode="auto">
          <a:xfrm>
            <a:off x="5927725" y="2549525"/>
            <a:ext cx="0" cy="303213"/>
          </a:xfrm>
          <a:prstGeom prst="straightConnector1">
            <a:avLst/>
          </a:prstGeom>
          <a:ln w="3175"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bwMode="auto">
          <a:xfrm>
            <a:off x="5135563" y="1487488"/>
            <a:ext cx="0" cy="304800"/>
          </a:xfrm>
          <a:prstGeom prst="line">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bwMode="auto">
          <a:xfrm>
            <a:off x="7054850" y="1792288"/>
            <a:ext cx="0" cy="30638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bwMode="auto">
          <a:xfrm>
            <a:off x="7270750" y="2667000"/>
            <a:ext cx="0" cy="304800"/>
          </a:xfrm>
          <a:prstGeom prst="straightConnector1">
            <a:avLst/>
          </a:prstGeom>
          <a:ln w="3175" cmpd="sng">
            <a:headEnd type="none"/>
            <a:tailEnd type="none"/>
          </a:ln>
        </p:spPr>
        <p:style>
          <a:lnRef idx="2">
            <a:schemeClr val="accent2"/>
          </a:lnRef>
          <a:fillRef idx="0">
            <a:schemeClr val="accent2"/>
          </a:fillRef>
          <a:effectRef idx="1">
            <a:schemeClr val="accent2"/>
          </a:effectRef>
          <a:fontRef idx="minor">
            <a:schemeClr val="tx1"/>
          </a:fontRef>
        </p:style>
      </p:cxnSp>
      <p:sp>
        <p:nvSpPr>
          <p:cNvPr id="31" name="Rectangle 30"/>
          <p:cNvSpPr>
            <a:spLocks noChangeAspect="1"/>
          </p:cNvSpPr>
          <p:nvPr/>
        </p:nvSpPr>
        <p:spPr bwMode="auto">
          <a:xfrm>
            <a:off x="1219200" y="914400"/>
            <a:ext cx="22098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a:latin typeface="Helvetica Neue"/>
                <a:cs typeface="Helvetica Neue"/>
              </a:rPr>
              <a:t>High-Latitude Electric Potential Mode</a:t>
            </a:r>
            <a:r>
              <a:rPr lang="en-US" sz="1400" b="1" dirty="0">
                <a:latin typeface="Helvetica Neue"/>
                <a:cs typeface="Helvetica Neue"/>
              </a:rPr>
              <a:t>ls</a:t>
            </a:r>
          </a:p>
        </p:txBody>
      </p:sp>
      <p:sp>
        <p:nvSpPr>
          <p:cNvPr id="32" name="Rectangle 31"/>
          <p:cNvSpPr>
            <a:spLocks noChangeAspect="1"/>
          </p:cNvSpPr>
          <p:nvPr/>
        </p:nvSpPr>
        <p:spPr bwMode="auto">
          <a:xfrm>
            <a:off x="4038600" y="914400"/>
            <a:ext cx="2205038"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b="1" dirty="0">
                <a:latin typeface="Helvetica Neue"/>
                <a:cs typeface="Helvetica Neue"/>
              </a:rPr>
              <a:t>Particle Precipitation</a:t>
            </a:r>
          </a:p>
          <a:p>
            <a:pPr algn="ctr">
              <a:defRPr/>
            </a:pPr>
            <a:r>
              <a:rPr lang="en-US" sz="1600" b="1" dirty="0">
                <a:latin typeface="Helvetica Neue"/>
                <a:cs typeface="Helvetica Neue"/>
              </a:rPr>
              <a:t>Models</a:t>
            </a:r>
            <a:r>
              <a:rPr lang="en-US" sz="1600" dirty="0">
                <a:latin typeface="Helvetica Neue"/>
                <a:cs typeface="Helvetica Neue"/>
              </a:rPr>
              <a:t> </a:t>
            </a:r>
          </a:p>
        </p:txBody>
      </p:sp>
      <p:sp>
        <p:nvSpPr>
          <p:cNvPr id="33" name="Rectangle 32"/>
          <p:cNvSpPr>
            <a:spLocks noChangeAspect="1"/>
          </p:cNvSpPr>
          <p:nvPr/>
        </p:nvSpPr>
        <p:spPr bwMode="auto">
          <a:xfrm>
            <a:off x="6470650" y="914400"/>
            <a:ext cx="2063750" cy="76200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b="1" dirty="0">
                <a:latin typeface="Helvetica Neue"/>
                <a:cs typeface="Helvetica Neue"/>
              </a:rPr>
              <a:t>Penetration Electric Field Models</a:t>
            </a:r>
          </a:p>
        </p:txBody>
      </p:sp>
      <p:sp>
        <p:nvSpPr>
          <p:cNvPr id="34" name="Rectangle 33"/>
          <p:cNvSpPr/>
          <p:nvPr/>
        </p:nvSpPr>
        <p:spPr bwMode="auto">
          <a:xfrm>
            <a:off x="6821488" y="2057400"/>
            <a:ext cx="1479550" cy="56515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300" dirty="0">
                <a:latin typeface="Helvetica Neue"/>
                <a:cs typeface="Helvetica Neue"/>
              </a:rPr>
              <a:t>inner magnetosphere</a:t>
            </a:r>
          </a:p>
        </p:txBody>
      </p:sp>
      <p:sp>
        <p:nvSpPr>
          <p:cNvPr id="35" name="Rectangle 34"/>
          <p:cNvSpPr/>
          <p:nvPr/>
        </p:nvSpPr>
        <p:spPr bwMode="auto">
          <a:xfrm>
            <a:off x="228600" y="2749550"/>
            <a:ext cx="1458913" cy="15779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spcAft>
                <a:spcPts val="200"/>
              </a:spcAft>
              <a:defRPr/>
            </a:pPr>
            <a:r>
              <a:rPr lang="en-US" sz="1400" dirty="0">
                <a:latin typeface="Helvetica Neue"/>
                <a:cs typeface="Helvetica Neue"/>
              </a:rPr>
              <a:t>Heelis</a:t>
            </a:r>
          </a:p>
          <a:p>
            <a:pPr>
              <a:spcAft>
                <a:spcPts val="200"/>
              </a:spcAft>
              <a:defRPr/>
            </a:pPr>
            <a:r>
              <a:rPr lang="en-US" sz="1400" dirty="0">
                <a:latin typeface="Helvetica Neue"/>
                <a:cs typeface="Helvetica Neue"/>
              </a:rPr>
              <a:t>Weimer</a:t>
            </a:r>
          </a:p>
          <a:p>
            <a:pPr>
              <a:spcAft>
                <a:spcPts val="200"/>
              </a:spcAft>
              <a:defRPr/>
            </a:pPr>
            <a:r>
              <a:rPr lang="en-US" sz="1400" dirty="0">
                <a:latin typeface="Helvetica Neue"/>
                <a:cs typeface="Helvetica Neue"/>
              </a:rPr>
              <a:t>Foster</a:t>
            </a:r>
          </a:p>
          <a:p>
            <a:pPr>
              <a:spcAft>
                <a:spcPts val="200"/>
              </a:spcAft>
              <a:defRPr/>
            </a:pPr>
            <a:r>
              <a:rPr lang="en-US" sz="1400" dirty="0">
                <a:latin typeface="Helvetica Neue"/>
                <a:cs typeface="Helvetica Neue"/>
              </a:rPr>
              <a:t>Heppner &amp; Maynard</a:t>
            </a:r>
          </a:p>
          <a:p>
            <a:pPr>
              <a:spcAft>
                <a:spcPts val="200"/>
              </a:spcAft>
              <a:defRPr/>
            </a:pPr>
            <a:r>
              <a:rPr lang="en-US" sz="1400" dirty="0">
                <a:latin typeface="Helvetica Neue"/>
                <a:cs typeface="Helvetica Neue"/>
              </a:rPr>
              <a:t>Ridley</a:t>
            </a:r>
          </a:p>
        </p:txBody>
      </p:sp>
      <p:sp>
        <p:nvSpPr>
          <p:cNvPr id="36" name="Rectangle 35"/>
          <p:cNvSpPr/>
          <p:nvPr/>
        </p:nvSpPr>
        <p:spPr bwMode="auto">
          <a:xfrm>
            <a:off x="1830388" y="2751138"/>
            <a:ext cx="912812" cy="15763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spcAft>
                <a:spcPts val="600"/>
              </a:spcAft>
              <a:defRPr/>
            </a:pPr>
            <a:r>
              <a:rPr lang="en-US" sz="1400" dirty="0">
                <a:latin typeface="Helvetica Neue"/>
                <a:cs typeface="Helvetica Neue"/>
              </a:rPr>
              <a:t>AMIE</a:t>
            </a:r>
          </a:p>
          <a:p>
            <a:pPr>
              <a:spcAft>
                <a:spcPts val="600"/>
              </a:spcAft>
              <a:defRPr/>
            </a:pPr>
            <a:r>
              <a:rPr lang="en-US" sz="1400" dirty="0" err="1">
                <a:latin typeface="Helvetica Neue"/>
                <a:cs typeface="Helvetica Neue"/>
              </a:rPr>
              <a:t>SuperDARN</a:t>
            </a:r>
            <a:endParaRPr lang="en-US" sz="1400" dirty="0">
              <a:latin typeface="Helvetica Neue"/>
              <a:cs typeface="Helvetica Neue"/>
            </a:endParaRPr>
          </a:p>
        </p:txBody>
      </p:sp>
      <p:sp>
        <p:nvSpPr>
          <p:cNvPr id="37" name="Rectangle 36"/>
          <p:cNvSpPr/>
          <p:nvPr/>
        </p:nvSpPr>
        <p:spPr bwMode="auto">
          <a:xfrm>
            <a:off x="2828925" y="2743200"/>
            <a:ext cx="1006475" cy="15763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spcAft>
                <a:spcPts val="600"/>
              </a:spcAft>
              <a:defRPr/>
            </a:pPr>
            <a:r>
              <a:rPr lang="en-US" sz="1400" dirty="0">
                <a:latin typeface="Helvetica Neue"/>
                <a:cs typeface="Helvetica Neue"/>
              </a:rPr>
              <a:t>SWMF</a:t>
            </a:r>
          </a:p>
          <a:p>
            <a:pPr>
              <a:spcAft>
                <a:spcPts val="600"/>
              </a:spcAft>
              <a:defRPr/>
            </a:pPr>
            <a:r>
              <a:rPr lang="en-US" sz="1400" dirty="0" err="1">
                <a:latin typeface="Helvetica Neue"/>
                <a:cs typeface="Helvetica Neue"/>
              </a:rPr>
              <a:t>OpenGGCM</a:t>
            </a:r>
            <a:endParaRPr lang="en-US" sz="1400" dirty="0">
              <a:latin typeface="Helvetica Neue"/>
              <a:cs typeface="Helvetica Neue"/>
            </a:endParaRPr>
          </a:p>
          <a:p>
            <a:pPr>
              <a:spcAft>
                <a:spcPts val="600"/>
              </a:spcAft>
              <a:defRPr/>
            </a:pPr>
            <a:r>
              <a:rPr lang="en-US" sz="1400" dirty="0">
                <a:latin typeface="Helvetica Neue"/>
                <a:cs typeface="Helvetica Neue"/>
              </a:rPr>
              <a:t>LFM</a:t>
            </a:r>
          </a:p>
        </p:txBody>
      </p:sp>
      <p:sp>
        <p:nvSpPr>
          <p:cNvPr id="38" name="Rectangle 37"/>
          <p:cNvSpPr/>
          <p:nvPr/>
        </p:nvSpPr>
        <p:spPr bwMode="auto">
          <a:xfrm>
            <a:off x="3962400" y="2771775"/>
            <a:ext cx="1593850" cy="1576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spcAft>
                <a:spcPts val="0"/>
              </a:spcAft>
              <a:defRPr/>
            </a:pPr>
            <a:r>
              <a:rPr lang="en-US" sz="1400" dirty="0">
                <a:latin typeface="Helvetica Neue"/>
                <a:cs typeface="Helvetica Neue"/>
              </a:rPr>
              <a:t>Fuller-Rowell &amp; Evans</a:t>
            </a:r>
          </a:p>
          <a:p>
            <a:pPr>
              <a:spcAft>
                <a:spcPts val="0"/>
              </a:spcAft>
              <a:defRPr/>
            </a:pPr>
            <a:r>
              <a:rPr lang="en-US" sz="1400" dirty="0">
                <a:latin typeface="Helvetica Neue"/>
                <a:cs typeface="Helvetica Neue"/>
              </a:rPr>
              <a:t>Hardy et al.</a:t>
            </a:r>
          </a:p>
          <a:p>
            <a:pPr>
              <a:spcAft>
                <a:spcPts val="0"/>
              </a:spcAft>
              <a:defRPr/>
            </a:pPr>
            <a:r>
              <a:rPr lang="en-US" sz="1400" dirty="0">
                <a:latin typeface="Helvetica Neue"/>
                <a:cs typeface="Helvetica Neue"/>
              </a:rPr>
              <a:t>Ovation Prime</a:t>
            </a:r>
          </a:p>
          <a:p>
            <a:pPr>
              <a:spcAft>
                <a:spcPts val="0"/>
              </a:spcAft>
              <a:defRPr/>
            </a:pPr>
            <a:r>
              <a:rPr lang="en-US" sz="1400" dirty="0">
                <a:latin typeface="Helvetica Neue"/>
                <a:cs typeface="Helvetica Neue"/>
              </a:rPr>
              <a:t>Hardy et al.</a:t>
            </a:r>
          </a:p>
          <a:p>
            <a:pPr>
              <a:spcAft>
                <a:spcPts val="0"/>
              </a:spcAft>
              <a:defRPr/>
            </a:pPr>
            <a:r>
              <a:rPr lang="en-US" sz="1400" dirty="0">
                <a:latin typeface="Helvetica Neue"/>
                <a:cs typeface="Helvetica Neue"/>
              </a:rPr>
              <a:t>Ovation Prime</a:t>
            </a:r>
          </a:p>
          <a:p>
            <a:pPr>
              <a:spcAft>
                <a:spcPts val="0"/>
              </a:spcAft>
              <a:defRPr/>
            </a:pPr>
            <a:r>
              <a:rPr lang="en-US" sz="1400" dirty="0">
                <a:latin typeface="Helvetica Neue"/>
                <a:cs typeface="Helvetica Neue"/>
              </a:rPr>
              <a:t>Roble &amp; Ridley</a:t>
            </a:r>
          </a:p>
        </p:txBody>
      </p:sp>
      <p:sp>
        <p:nvSpPr>
          <p:cNvPr id="39" name="Rectangle 38"/>
          <p:cNvSpPr/>
          <p:nvPr/>
        </p:nvSpPr>
        <p:spPr bwMode="auto">
          <a:xfrm>
            <a:off x="6769100" y="2779713"/>
            <a:ext cx="1612900" cy="157638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fontAlgn="t">
              <a:spcBef>
                <a:spcPts val="0"/>
              </a:spcBef>
              <a:defRPr/>
            </a:pPr>
            <a:r>
              <a:rPr lang="en-US" sz="1400" dirty="0">
                <a:latin typeface="Helvetica Neue"/>
                <a:cs typeface="Helvetica Neue"/>
              </a:rPr>
              <a:t>Driven by SWMF:</a:t>
            </a:r>
          </a:p>
          <a:p>
            <a:pPr marL="285750" indent="-285750" fontAlgn="t">
              <a:spcBef>
                <a:spcPts val="0"/>
              </a:spcBef>
              <a:buFontTx/>
              <a:buChar char="-"/>
              <a:defRPr/>
            </a:pPr>
            <a:r>
              <a:rPr lang="en-US" sz="1400" dirty="0">
                <a:latin typeface="Helvetica Neue"/>
                <a:cs typeface="Helvetica Neue"/>
              </a:rPr>
              <a:t>FRC</a:t>
            </a:r>
          </a:p>
          <a:p>
            <a:pPr marL="285750" indent="-285750" fontAlgn="t">
              <a:spcBef>
                <a:spcPts val="0"/>
              </a:spcBef>
              <a:buFontTx/>
              <a:buChar char="-"/>
              <a:defRPr/>
            </a:pPr>
            <a:r>
              <a:rPr lang="en-US" sz="1400" dirty="0">
                <a:latin typeface="Helvetica Neue"/>
                <a:cs typeface="Helvetica Neue"/>
              </a:rPr>
              <a:t>CRCM</a:t>
            </a:r>
          </a:p>
          <a:p>
            <a:pPr marL="285750" indent="-285750" fontAlgn="t">
              <a:spcBef>
                <a:spcPts val="0"/>
              </a:spcBef>
              <a:buFontTx/>
              <a:buChar char="-"/>
              <a:defRPr/>
            </a:pPr>
            <a:r>
              <a:rPr lang="en-US" sz="1400" dirty="0">
                <a:latin typeface="Helvetica Neue"/>
                <a:cs typeface="Helvetica Neue"/>
              </a:rPr>
              <a:t>RCM</a:t>
            </a:r>
          </a:p>
          <a:p>
            <a:pPr fontAlgn="t">
              <a:spcBef>
                <a:spcPts val="0"/>
              </a:spcBef>
              <a:defRPr/>
            </a:pPr>
            <a:r>
              <a:rPr lang="en-US" sz="1400" dirty="0">
                <a:latin typeface="Helvetica Neue"/>
                <a:cs typeface="Helvetica Neue"/>
              </a:rPr>
              <a:t>Driven by </a:t>
            </a:r>
            <a:r>
              <a:rPr lang="en-US" sz="1400" dirty="0" err="1">
                <a:latin typeface="Helvetica Neue"/>
                <a:cs typeface="Helvetica Neue"/>
              </a:rPr>
              <a:t>Tsyganenko</a:t>
            </a:r>
            <a:r>
              <a:rPr lang="en-US" sz="1400" dirty="0">
                <a:latin typeface="Helvetica Neue"/>
                <a:cs typeface="Helvetica Neue"/>
              </a:rPr>
              <a:t>: </a:t>
            </a:r>
          </a:p>
          <a:p>
            <a:pPr fontAlgn="t">
              <a:spcBef>
                <a:spcPts val="0"/>
              </a:spcBef>
              <a:defRPr/>
            </a:pPr>
            <a:r>
              <a:rPr lang="en-US" sz="1400" dirty="0">
                <a:latin typeface="Helvetica Neue"/>
                <a:cs typeface="Helvetica Neue"/>
              </a:rPr>
              <a:t>-  RCM </a:t>
            </a:r>
          </a:p>
        </p:txBody>
      </p:sp>
      <p:sp>
        <p:nvSpPr>
          <p:cNvPr id="40" name="Rectangle 39"/>
          <p:cNvSpPr/>
          <p:nvPr/>
        </p:nvSpPr>
        <p:spPr bwMode="auto">
          <a:xfrm>
            <a:off x="5638800" y="2759075"/>
            <a:ext cx="993775" cy="15779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spcAft>
                <a:spcPts val="600"/>
              </a:spcAft>
              <a:defRPr/>
            </a:pPr>
            <a:r>
              <a:rPr lang="en-US" sz="1400" dirty="0">
                <a:latin typeface="Helvetica Neue"/>
                <a:cs typeface="Helvetica Neue"/>
              </a:rPr>
              <a:t>SWMF</a:t>
            </a:r>
          </a:p>
          <a:p>
            <a:pPr>
              <a:spcAft>
                <a:spcPts val="600"/>
              </a:spcAft>
              <a:defRPr/>
            </a:pPr>
            <a:r>
              <a:rPr lang="en-US" sz="1400" dirty="0" err="1">
                <a:latin typeface="Helvetica Neue"/>
                <a:cs typeface="Helvetica Neue"/>
              </a:rPr>
              <a:t>OpenGGCM</a:t>
            </a:r>
            <a:endParaRPr lang="en-US" sz="1400" dirty="0">
              <a:latin typeface="Helvetica Neue"/>
              <a:cs typeface="Helvetica Neue"/>
            </a:endParaRPr>
          </a:p>
          <a:p>
            <a:pPr>
              <a:spcAft>
                <a:spcPts val="600"/>
              </a:spcAft>
              <a:defRPr/>
            </a:pPr>
            <a:r>
              <a:rPr lang="en-US" sz="1400" dirty="0">
                <a:latin typeface="Helvetica Neue"/>
                <a:cs typeface="Helvetica Neue"/>
              </a:rPr>
              <a:t>LFM</a:t>
            </a:r>
          </a:p>
        </p:txBody>
      </p:sp>
      <p:cxnSp>
        <p:nvCxnSpPr>
          <p:cNvPr id="41" name="Straight Connector 40"/>
          <p:cNvCxnSpPr/>
          <p:nvPr/>
        </p:nvCxnSpPr>
        <p:spPr bwMode="auto">
          <a:xfrm flipV="1">
            <a:off x="4733925" y="4525963"/>
            <a:ext cx="2463800" cy="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bwMode="auto">
          <a:xfrm>
            <a:off x="7197725" y="4384675"/>
            <a:ext cx="0" cy="1412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bwMode="auto">
          <a:xfrm>
            <a:off x="6019800" y="4375150"/>
            <a:ext cx="0" cy="1412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bwMode="auto">
          <a:xfrm>
            <a:off x="4724400" y="5791200"/>
            <a:ext cx="9525" cy="381000"/>
          </a:xfrm>
          <a:prstGeom prst="straightConnector1">
            <a:avLst/>
          </a:prstGeom>
          <a:ln w="38100" cmpd="sng">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45" name="TextBox 68"/>
          <p:cNvSpPr txBox="1">
            <a:spLocks noChangeArrowheads="1"/>
          </p:cNvSpPr>
          <p:nvPr/>
        </p:nvSpPr>
        <p:spPr bwMode="auto">
          <a:xfrm>
            <a:off x="381000" y="4943475"/>
            <a:ext cx="8458200" cy="892552"/>
          </a:xfrm>
          <a:prstGeom prst="rect">
            <a:avLst/>
          </a:prstGeom>
          <a:solidFill>
            <a:srgbClr val="FCFFD1"/>
          </a:solidFill>
          <a:ln w="57150">
            <a:solidFill>
              <a:srgbClr val="EBAF4A"/>
            </a:solidFill>
            <a:miter lim="800000"/>
            <a:headEnd/>
            <a:tailEnd/>
          </a:ln>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lvl="1" algn="ctr" eaLnBrk="1" hangingPunct="1"/>
            <a:r>
              <a:rPr lang="en-US" altLang="ja-JP" sz="1800" b="1" dirty="0">
                <a:latin typeface="Helvetica Neue"/>
                <a:cs typeface="Helvetica Neue"/>
              </a:rPr>
              <a:t> All drivers are converted to a common format. </a:t>
            </a:r>
          </a:p>
          <a:p>
            <a:pPr marL="0" lvl="1" algn="ctr" eaLnBrk="1" hangingPunct="1"/>
            <a:r>
              <a:rPr lang="en-US" altLang="ja-JP" sz="1800" b="1" dirty="0">
                <a:latin typeface="Helvetica Neue"/>
                <a:cs typeface="Helvetica Neue"/>
              </a:rPr>
              <a:t>The tool is called as a KAMELEON subroutine to provide values on the grid;</a:t>
            </a:r>
          </a:p>
          <a:p>
            <a:pPr algn="ctr" eaLnBrk="1" hangingPunct="1"/>
            <a:r>
              <a:rPr lang="en-US" sz="1600" b="1" dirty="0">
                <a:solidFill>
                  <a:srgbClr val="0000FF"/>
                </a:solidFill>
                <a:latin typeface="Helvetica Neue"/>
                <a:cs typeface="Helvetica Neue"/>
              </a:rPr>
              <a:t>call </a:t>
            </a:r>
            <a:r>
              <a:rPr lang="en-US" sz="1600" b="1" dirty="0" err="1">
                <a:solidFill>
                  <a:srgbClr val="0000FF"/>
                </a:solidFill>
                <a:latin typeface="Helvetica Neue"/>
                <a:cs typeface="Helvetica Neue"/>
              </a:rPr>
              <a:t>kameleon</a:t>
            </a:r>
            <a:r>
              <a:rPr lang="en-US" sz="1600" b="1" dirty="0">
                <a:solidFill>
                  <a:srgbClr val="0000FF"/>
                </a:solidFill>
                <a:latin typeface="Helvetica Neue"/>
                <a:cs typeface="Helvetica Neue"/>
              </a:rPr>
              <a:t> </a:t>
            </a:r>
            <a:r>
              <a:rPr lang="en-US" sz="1600" dirty="0">
                <a:solidFill>
                  <a:srgbClr val="0000FF"/>
                </a:solidFill>
                <a:latin typeface="Helvetica Neue"/>
                <a:cs typeface="Helvetica Neue"/>
              </a:rPr>
              <a:t>(model, time, </a:t>
            </a:r>
            <a:r>
              <a:rPr lang="en-US" sz="1600" dirty="0" err="1">
                <a:solidFill>
                  <a:srgbClr val="0000FF"/>
                </a:solidFill>
                <a:latin typeface="Helvetica Neue"/>
                <a:cs typeface="Helvetica Neue"/>
              </a:rPr>
              <a:t>mlts</a:t>
            </a:r>
            <a:r>
              <a:rPr lang="en-US" sz="1600" dirty="0">
                <a:solidFill>
                  <a:srgbClr val="0000FF"/>
                </a:solidFill>
                <a:latin typeface="Helvetica Neue"/>
                <a:cs typeface="Helvetica Neue"/>
              </a:rPr>
              <a:t>, </a:t>
            </a:r>
            <a:r>
              <a:rPr lang="en-US" sz="1600" dirty="0" err="1">
                <a:solidFill>
                  <a:srgbClr val="0000FF"/>
                </a:solidFill>
                <a:latin typeface="Helvetica Neue"/>
                <a:cs typeface="Helvetica Neue"/>
              </a:rPr>
              <a:t>mlats</a:t>
            </a:r>
            <a:r>
              <a:rPr lang="en-US" sz="1600" dirty="0">
                <a:solidFill>
                  <a:srgbClr val="0000FF"/>
                </a:solidFill>
                <a:latin typeface="Helvetica Neue"/>
                <a:cs typeface="Helvetica Neue"/>
              </a:rPr>
              <a:t>, variables, </a:t>
            </a:r>
            <a:r>
              <a:rPr lang="en-US" sz="1600" dirty="0" err="1">
                <a:solidFill>
                  <a:srgbClr val="0000FF"/>
                </a:solidFill>
                <a:latin typeface="Helvetica Neue"/>
                <a:cs typeface="Helvetica Neue"/>
              </a:rPr>
              <a:t>values_output</a:t>
            </a:r>
            <a:r>
              <a:rPr lang="en-US" sz="1600" dirty="0">
                <a:solidFill>
                  <a:srgbClr val="0000FF"/>
                </a:solidFill>
                <a:latin typeface="Helvetica Neue"/>
                <a:cs typeface="Helvetica Neue"/>
              </a:rPr>
              <a:t>)</a:t>
            </a:r>
            <a:endParaRPr lang="en-US" altLang="ja-JP" sz="1600" dirty="0">
              <a:solidFill>
                <a:srgbClr val="0000FF"/>
              </a:solidFill>
              <a:latin typeface="Helvetica Neue"/>
              <a:cs typeface="Helvetica Neue"/>
            </a:endParaRPr>
          </a:p>
        </p:txBody>
      </p:sp>
      <p:sp>
        <p:nvSpPr>
          <p:cNvPr id="47" name="TextBox 28"/>
          <p:cNvSpPr txBox="1">
            <a:spLocks noChangeArrowheads="1"/>
          </p:cNvSpPr>
          <p:nvPr/>
        </p:nvSpPr>
        <p:spPr bwMode="auto">
          <a:xfrm>
            <a:off x="1219200" y="76200"/>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dirty="0" smtClean="0">
                <a:latin typeface="Helvetica"/>
                <a:cs typeface="Helvetica"/>
              </a:rPr>
              <a:t>Driver </a:t>
            </a:r>
            <a:r>
              <a:rPr lang="en-US" dirty="0">
                <a:latin typeface="Helvetica"/>
                <a:cs typeface="Helvetica"/>
              </a:rPr>
              <a:t>Swapping (MI Coupling) Patch-Panel </a:t>
            </a:r>
            <a:r>
              <a:rPr lang="en-US" dirty="0" smtClean="0">
                <a:latin typeface="Helvetica"/>
                <a:cs typeface="Helvetica"/>
              </a:rPr>
              <a:t>Tool</a:t>
            </a:r>
          </a:p>
          <a:p>
            <a:pPr algn="ctr" eaLnBrk="1" hangingPunct="1"/>
            <a:r>
              <a:rPr lang="en-US" dirty="0" smtClean="0">
                <a:latin typeface="Helvetica"/>
                <a:cs typeface="Helvetica"/>
              </a:rPr>
              <a:t>Enabled by </a:t>
            </a:r>
            <a:r>
              <a:rPr lang="en-US" dirty="0" err="1" smtClean="0">
                <a:latin typeface="Helvetica"/>
                <a:cs typeface="Helvetica"/>
              </a:rPr>
              <a:t>Kameleon</a:t>
            </a:r>
            <a:r>
              <a:rPr lang="en-US" dirty="0" smtClean="0">
                <a:latin typeface="Helvetica"/>
                <a:cs typeface="Helvetica"/>
              </a:rPr>
              <a:t>  </a:t>
            </a:r>
            <a:endParaRPr lang="en-US" dirty="0">
              <a:latin typeface="Helvetica"/>
              <a:cs typeface="Helvetica"/>
            </a:endParaRPr>
          </a:p>
        </p:txBody>
      </p:sp>
    </p:spTree>
    <p:extLst>
      <p:ext uri="{BB962C8B-B14F-4D97-AF65-F5344CB8AC3E}">
        <p14:creationId xmlns:p14="http://schemas.microsoft.com/office/powerpoint/2010/main" val="20713647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158083</TotalTime>
  <Words>3144</Words>
  <Application>Microsoft Macintosh PowerPoint</Application>
  <PresentationFormat>On-screen Show (4:3)</PresentationFormat>
  <Paragraphs>376</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Sony Customer</dc:creator>
  <cp:lastModifiedBy>Masha Kuznetsova</cp:lastModifiedBy>
  <cp:revision>4331</cp:revision>
  <cp:lastPrinted>2014-08-18T23:06:08Z</cp:lastPrinted>
  <dcterms:created xsi:type="dcterms:W3CDTF">2014-10-07T13:08:34Z</dcterms:created>
  <dcterms:modified xsi:type="dcterms:W3CDTF">2014-11-18T18:07:24Z</dcterms:modified>
</cp:coreProperties>
</file>