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79" r:id="rId2"/>
    <p:sldId id="305" r:id="rId3"/>
    <p:sldId id="304" r:id="rId4"/>
    <p:sldId id="306" r:id="rId5"/>
    <p:sldId id="307" r:id="rId6"/>
    <p:sldId id="325" r:id="rId7"/>
    <p:sldId id="326" r:id="rId8"/>
    <p:sldId id="324" r:id="rId9"/>
    <p:sldId id="327" r:id="rId10"/>
    <p:sldId id="328" r:id="rId11"/>
    <p:sldId id="333" r:id="rId12"/>
    <p:sldId id="334" r:id="rId13"/>
    <p:sldId id="332" r:id="rId14"/>
    <p:sldId id="330" r:id="rId15"/>
    <p:sldId id="337" r:id="rId16"/>
    <p:sldId id="329" r:id="rId17"/>
    <p:sldId id="339" r:id="rId18"/>
    <p:sldId id="322" r:id="rId19"/>
    <p:sldId id="308" r:id="rId20"/>
    <p:sldId id="320" r:id="rId21"/>
  </p:sldIdLst>
  <p:sldSz cx="9899650" cy="6858000"/>
  <p:notesSz cx="6810375" cy="99425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46" userDrawn="1">
          <p15:clr>
            <a:srgbClr val="A4A3A4"/>
          </p15:clr>
        </p15:guide>
        <p15:guide id="2" pos="3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B9E9"/>
    <a:srgbClr val="5897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Normaali tyyli 4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41" autoAdjust="0"/>
    <p:restoredTop sz="94660"/>
  </p:normalViewPr>
  <p:slideViewPr>
    <p:cSldViewPr snapToGrid="0" showGuides="1">
      <p:cViewPr>
        <p:scale>
          <a:sx n="110" d="100"/>
          <a:sy n="110" d="100"/>
        </p:scale>
        <p:origin x="-1098" y="-276"/>
      </p:cViewPr>
      <p:guideLst>
        <p:guide orient="horz" pos="346"/>
        <p:guide pos="39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05" d="100"/>
          <a:sy n="105" d="100"/>
        </p:scale>
        <p:origin x="32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25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1AF76-3F61-4B76-97C2-97A4CF6E5E51}" type="datetimeFigureOut">
              <a:rPr lang="fi-FI" smtClean="0"/>
              <a:t>11.11.2014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25" y="9444038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71E43-3465-4D03-971A-B3C075A97E5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0364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785CC-1145-4077-86EC-B0F703F63FAD}" type="datetimeFigureOut">
              <a:rPr lang="fi-FI" smtClean="0"/>
              <a:t>11.11.2014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4250" y="1243013"/>
            <a:ext cx="484187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FD84B-1E3A-4E2C-B9C7-E76AB2F1FD8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1955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tukansi tekst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011" y="1994232"/>
            <a:ext cx="8629789" cy="1400610"/>
          </a:xfrm>
        </p:spPr>
        <p:txBody>
          <a:bodyPr>
            <a:normAutofit/>
          </a:bodyPr>
          <a:lstStyle>
            <a:lvl1pPr algn="ctr">
              <a:defRPr sz="4000">
                <a:solidFill>
                  <a:srgbClr val="63B9E9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" y="4033864"/>
            <a:ext cx="9888392" cy="28346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18" y="160311"/>
            <a:ext cx="2369169" cy="41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785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teksti oma kuva oranssi pa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4265" y="2981325"/>
            <a:ext cx="3192895" cy="2887662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2FE9-C034-443A-8A93-6229F835629B}" type="datetime1">
              <a:rPr lang="fi-FI" smtClean="0"/>
              <a:t>11.11.2014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0E0-56B6-41B5-8D97-3F36419C3159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val 7"/>
          <p:cNvSpPr/>
          <p:nvPr userDrawn="1"/>
        </p:nvSpPr>
        <p:spPr>
          <a:xfrm>
            <a:off x="4120949" y="1115573"/>
            <a:ext cx="4833260" cy="48332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32976" y="1123950"/>
            <a:ext cx="3192895" cy="16002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01962" y="1506098"/>
            <a:ext cx="4118164" cy="4127979"/>
          </a:xfrm>
        </p:spPr>
        <p:txBody>
          <a:bodyPr lIns="0" tIns="0" rIns="0" bIns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243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teksti oma kuva sininen pa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976" y="1123950"/>
            <a:ext cx="3192895" cy="16002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4265" y="2981325"/>
            <a:ext cx="3192895" cy="2887662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FD91-E1A1-4003-889A-E43625D2E80D}" type="datetime1">
              <a:rPr lang="fi-FI" smtClean="0"/>
              <a:t>11.11.2014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0E0-56B6-41B5-8D97-3F36419C3159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val 7"/>
          <p:cNvSpPr/>
          <p:nvPr userDrawn="1"/>
        </p:nvSpPr>
        <p:spPr>
          <a:xfrm>
            <a:off x="4120949" y="1115573"/>
            <a:ext cx="4833260" cy="48332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01962" y="1506098"/>
            <a:ext cx="4118164" cy="4127979"/>
          </a:xfrm>
        </p:spPr>
        <p:txBody>
          <a:bodyPr lIns="0" tIns="0" rIns="0" bIns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258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ko teksti elementtia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976" y="1266825"/>
            <a:ext cx="3192895" cy="16002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6741" y="1276350"/>
            <a:ext cx="5011698" cy="4594227"/>
          </a:xfrm>
        </p:spPr>
        <p:txBody>
          <a:bodyPr lIns="0" tIns="0" rIns="0" bIns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2975" y="2962274"/>
            <a:ext cx="3192895" cy="2898777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09F5-1C68-48B7-B80E-EBEBD4DE4EEA}" type="datetime1">
              <a:rPr lang="fi-FI" smtClean="0"/>
              <a:t>11.11.2014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0E0-56B6-41B5-8D97-3F36419C315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840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0794" y="2232425"/>
            <a:ext cx="8588255" cy="2201862"/>
          </a:xfrm>
        </p:spPr>
        <p:txBody>
          <a:bodyPr anchor="ctr" anchorCtr="0">
            <a:normAutofit/>
          </a:bodyPr>
          <a:lstStyle>
            <a:lvl1pPr algn="ctr">
              <a:defRPr sz="4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/>
            </a:lvl1pPr>
          </a:lstStyle>
          <a:p>
            <a:fld id="{FABB4974-B498-48B3-8F6B-3B997EEF7DB4}" type="datetime1">
              <a:rPr lang="fi-FI" smtClean="0"/>
              <a:t>11.11.2014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/>
            </a:lvl1pPr>
          </a:lstStyle>
          <a:p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1628" y="6356352"/>
            <a:ext cx="2227421" cy="365125"/>
          </a:xfrm>
        </p:spPr>
        <p:txBody>
          <a:bodyPr/>
          <a:lstStyle/>
          <a:p>
            <a:fld id="{2CC490E0-56B6-41B5-8D97-3F36419C315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8242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 ja 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976" y="1271752"/>
            <a:ext cx="8538448" cy="2596056"/>
          </a:xfrm>
        </p:spPr>
        <p:txBody>
          <a:bodyPr anchor="b" anchorCtr="0">
            <a:normAutofit/>
          </a:bodyPr>
          <a:lstStyle>
            <a:lvl1pPr algn="ctr">
              <a:defRPr sz="4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7345" y="4141077"/>
            <a:ext cx="8538448" cy="1471448"/>
          </a:xfrm>
        </p:spPr>
        <p:txBody>
          <a:bodyPr lIns="0" tIns="0" rIns="0" bIns="0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B31F4-F85C-4A67-8ADD-5CF29ECB4A63}" type="datetime1">
              <a:rPr lang="fi-FI" smtClean="0"/>
              <a:t>11.11.2014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0E0-56B6-41B5-8D97-3F36419C315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5238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aksi bulletin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501" y="2066928"/>
            <a:ext cx="4207351" cy="4200521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4073" y="2066928"/>
            <a:ext cx="4207351" cy="4200521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CD082-AB12-4CE6-8B79-8CD6A33F857F}" type="datetime1">
              <a:rPr lang="fi-FI" smtClean="0"/>
              <a:t>11.11.2014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0E0-56B6-41B5-8D97-3F36419C3159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31991" y="706258"/>
            <a:ext cx="7840370" cy="1325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423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alaotsikot bulletinpal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4267" y="2057399"/>
            <a:ext cx="4188015" cy="714375"/>
          </a:xfrm>
        </p:spPr>
        <p:txBody>
          <a:bodyPr lIns="0" tIns="0" rIns="0" bIns="0"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267" y="2881310"/>
            <a:ext cx="4188015" cy="3335339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9825" y="2057399"/>
            <a:ext cx="4208641" cy="714375"/>
          </a:xfrm>
        </p:spPr>
        <p:txBody>
          <a:bodyPr lIns="0" tIns="0" rIns="0" bIns="0"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64073" y="2881310"/>
            <a:ext cx="4208641" cy="3335339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4DE72-6636-4B81-A153-1C5C70850898}" type="datetime1">
              <a:rPr lang="fi-FI" smtClean="0"/>
              <a:t>11.11.2014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0E0-56B6-41B5-8D97-3F36419C3159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631991" y="706258"/>
            <a:ext cx="7840370" cy="1325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460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teksti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976" y="1266825"/>
            <a:ext cx="4683121" cy="16002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4265" y="2981325"/>
            <a:ext cx="4681832" cy="2887662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6B5A2-2809-4F26-971C-1868114A1F10}" type="datetime1">
              <a:rPr lang="fi-FI" smtClean="0"/>
              <a:t>11.11.2014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0E0-56B6-41B5-8D97-3F36419C3159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val 7"/>
          <p:cNvSpPr/>
          <p:nvPr userDrawn="1"/>
        </p:nvSpPr>
        <p:spPr>
          <a:xfrm>
            <a:off x="5431107" y="1201298"/>
            <a:ext cx="4208902" cy="420890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Picture 9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590" y="1373570"/>
            <a:ext cx="3741409" cy="3741409"/>
          </a:xfrm>
          <a:prstGeom prst="ellips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767812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teksti kuv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976" y="1266825"/>
            <a:ext cx="4683121" cy="16002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4265" y="2981325"/>
            <a:ext cx="4681832" cy="2887662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9F4F-8C30-45A7-ABF5-9A8F31EFFB58}" type="datetime1">
              <a:rPr lang="fi-FI" smtClean="0"/>
              <a:t>11.11.2014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0E0-56B6-41B5-8D97-3F36419C3159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val 7"/>
          <p:cNvSpPr/>
          <p:nvPr userDrawn="1"/>
        </p:nvSpPr>
        <p:spPr>
          <a:xfrm>
            <a:off x="5431107" y="1201298"/>
            <a:ext cx="4208902" cy="420890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Picture 9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590" y="1373570"/>
            <a:ext cx="3741409" cy="3741409"/>
          </a:xfrm>
          <a:prstGeom prst="ellips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3331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teksti vihreä pall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976" y="1266825"/>
            <a:ext cx="4683121" cy="16002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4265" y="2981325"/>
            <a:ext cx="4681832" cy="2887662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A400-9554-4775-B1A8-35C87623942C}" type="datetime1">
              <a:rPr lang="fi-FI" smtClean="0"/>
              <a:t>11.11.2014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0E0-56B6-41B5-8D97-3F36419C3159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val 7"/>
          <p:cNvSpPr/>
          <p:nvPr userDrawn="1"/>
        </p:nvSpPr>
        <p:spPr>
          <a:xfrm>
            <a:off x="5431107" y="1201298"/>
            <a:ext cx="4208902" cy="420890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1885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, kiekura, teks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80" t="455" r="12266" b="30731"/>
          <a:stretch/>
        </p:blipFill>
        <p:spPr>
          <a:xfrm>
            <a:off x="8045718" y="-124552"/>
            <a:ext cx="2588064" cy="722664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2501" y="702248"/>
            <a:ext cx="7545005" cy="1325563"/>
          </a:xfrm>
        </p:spPr>
        <p:txBody>
          <a:bodyPr/>
          <a:lstStyle>
            <a:lvl1pPr>
              <a:defRPr>
                <a:solidFill>
                  <a:srgbClr val="63B9E9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42500" y="2046861"/>
            <a:ext cx="8599095" cy="4242814"/>
          </a:xfrm>
        </p:spPr>
        <p:txBody>
          <a:bodyPr/>
          <a:lstStyle>
            <a:lvl1pPr>
              <a:buClr>
                <a:schemeClr val="bg1">
                  <a:lumMod val="65000"/>
                </a:schemeClr>
              </a:buClr>
              <a:defRPr/>
            </a:lvl1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32976" y="6356352"/>
            <a:ext cx="2227421" cy="365125"/>
          </a:xfrm>
        </p:spPr>
        <p:txBody>
          <a:bodyPr/>
          <a:lstStyle>
            <a:lvl1pPr>
              <a:defRPr sz="1050"/>
            </a:lvl1pPr>
          </a:lstStyle>
          <a:p>
            <a:fld id="{4A29CD57-7B0D-429F-9083-450C6587E6BD}" type="datetime1">
              <a:rPr lang="fi-FI" smtClean="0"/>
              <a:t>11.11.2014</a:t>
            </a:fld>
            <a:endParaRPr lang="fi-FI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9259" y="6356352"/>
            <a:ext cx="3341132" cy="365125"/>
          </a:xfrm>
        </p:spPr>
        <p:txBody>
          <a:bodyPr/>
          <a:lstStyle>
            <a:lvl1pPr>
              <a:defRPr sz="1050"/>
            </a:lvl1pPr>
          </a:lstStyle>
          <a:p>
            <a:endParaRPr lang="fi-FI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1628" y="6356352"/>
            <a:ext cx="2227421" cy="365125"/>
          </a:xfrm>
        </p:spPr>
        <p:txBody>
          <a:bodyPr/>
          <a:lstStyle>
            <a:lvl1pPr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CC490E0-56B6-41B5-8D97-3F36419C315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18" y="160311"/>
            <a:ext cx="2369169" cy="41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701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teksti sininen pall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976" y="1266825"/>
            <a:ext cx="4683121" cy="16002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4265" y="2981325"/>
            <a:ext cx="4681832" cy="2887662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8756C-868A-4B8E-B139-4A08C05453DF}" type="datetime1">
              <a:rPr lang="fi-FI" smtClean="0"/>
              <a:t>11.11.2014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0E0-56B6-41B5-8D97-3F36419C3159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val 7"/>
          <p:cNvSpPr/>
          <p:nvPr userDrawn="1"/>
        </p:nvSpPr>
        <p:spPr>
          <a:xfrm>
            <a:off x="5431107" y="1201298"/>
            <a:ext cx="4208902" cy="420890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1696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teksti keltainen pall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976" y="1266825"/>
            <a:ext cx="4683121" cy="16002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4265" y="2981325"/>
            <a:ext cx="4681832" cy="2887662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8098E-A6BD-485B-BE9A-42CE64F0B157}" type="datetime1">
              <a:rPr lang="fi-FI" smtClean="0"/>
              <a:t>11.11.2014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0E0-56B6-41B5-8D97-3F36419C3159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val 7"/>
          <p:cNvSpPr/>
          <p:nvPr userDrawn="1"/>
        </p:nvSpPr>
        <p:spPr>
          <a:xfrm>
            <a:off x="5431107" y="1201298"/>
            <a:ext cx="4208902" cy="42089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1882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501" y="1279527"/>
            <a:ext cx="8538448" cy="1325563"/>
          </a:xfrm>
        </p:spPr>
        <p:txBody>
          <a:bodyPr anchor="t" anchorCtr="0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2501" y="2856708"/>
            <a:ext cx="7196574" cy="3248026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F0BD-F046-498F-80C3-BE268462183B}" type="datetime1">
              <a:rPr lang="fi-FI" smtClean="0"/>
              <a:t>11.11.2014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0E0-56B6-41B5-8D97-3F36419C315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3691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9563" y="1276349"/>
            <a:ext cx="2134612" cy="4900613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602" y="1276349"/>
            <a:ext cx="5367773" cy="4900613"/>
          </a:xfrm>
        </p:spPr>
        <p:txBody>
          <a:bodyPr vert="eaVert" lIns="0" tIns="0" rIns="0" bIns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0A2EF-ECE3-438D-A8FE-673DCBCB7361}" type="datetime1">
              <a:rPr lang="fi-FI" smtClean="0"/>
              <a:t>11.11.2014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0E0-56B6-41B5-8D97-3F36419C315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2008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kakansi log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311" y="1999054"/>
            <a:ext cx="5195250" cy="901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" y="4033864"/>
            <a:ext cx="9896343" cy="283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772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kakansi yhteystied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771" y="1322935"/>
            <a:ext cx="3822479" cy="6635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" y="4033864"/>
            <a:ext cx="9896343" cy="2834646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739081" y="2232656"/>
            <a:ext cx="2029132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i-FI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Ilmatieteen laitos</a:t>
            </a:r>
          </a:p>
          <a:p>
            <a:pPr algn="ctr"/>
            <a:r>
              <a:rPr lang="fi-FI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Erik Palménin aukio 1, </a:t>
            </a:r>
          </a:p>
          <a:p>
            <a:pPr algn="ctr"/>
            <a:r>
              <a:rPr lang="fi-FI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00560 Helsinki</a:t>
            </a:r>
          </a:p>
          <a:p>
            <a:pPr algn="ctr"/>
            <a:r>
              <a:rPr lang="fi-FI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 503, 00101 Helsinki, </a:t>
            </a:r>
          </a:p>
          <a:p>
            <a:pPr algn="ctr"/>
            <a:r>
              <a:rPr lang="fi-FI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puh. 029 539 1000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628650" y="3585787"/>
            <a:ext cx="8641474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1">
            <a:spAutoFit/>
          </a:bodyPr>
          <a:lstStyle/>
          <a:p>
            <a:pPr rtl="0"/>
            <a:r>
              <a:rPr lang="sv-SE" sz="1800" b="1" i="0" u="none" strike="noStrike" kern="1200" baseline="30000" smtClean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&gt;&gt;     www.fmi.fi      &gt;&gt;     Twitter: @meteorologit  ja @IlmaTiede     &gt;&gt;     Facebook: FMIBeta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6034699" y="2232656"/>
            <a:ext cx="2245443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i-FI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Finnish Meteorological Institute</a:t>
            </a:r>
          </a:p>
          <a:p>
            <a:pPr algn="ctr"/>
            <a:r>
              <a:rPr lang="fi-FI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Erik Palménin aukio 1, </a:t>
            </a:r>
          </a:p>
          <a:p>
            <a:pPr algn="ctr"/>
            <a:r>
              <a:rPr lang="fi-FI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FI-00560 Helsinki</a:t>
            </a:r>
          </a:p>
          <a:p>
            <a:pPr algn="ctr"/>
            <a:r>
              <a:rPr lang="fi-FI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P.O.Box 503, FI-00101 Helsinki</a:t>
            </a:r>
          </a:p>
          <a:p>
            <a:pPr algn="ctr"/>
            <a:r>
              <a:rPr lang="fi-FI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tel. +358 29 539 1000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831585" y="2238306"/>
            <a:ext cx="2029132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Meteorologiska institutet</a:t>
            </a:r>
          </a:p>
          <a:p>
            <a:pPr algn="ctr"/>
            <a:r>
              <a:rPr lang="sv-SE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Erik Palméns plats 1, </a:t>
            </a:r>
          </a:p>
          <a:p>
            <a:pPr algn="ctr"/>
            <a:r>
              <a:rPr lang="sv-SE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00560 Helsingfors</a:t>
            </a:r>
          </a:p>
          <a:p>
            <a:pPr algn="ctr"/>
            <a:r>
              <a:rPr lang="sv-SE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PB 503, 00101 Helsingfors</a:t>
            </a:r>
          </a:p>
          <a:p>
            <a:pPr algn="ctr"/>
            <a:r>
              <a:rPr lang="sv-SE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tel. 029 539 1000</a:t>
            </a:r>
            <a:endParaRPr lang="fi-FI" sz="1100" kern="12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1544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c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4462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ogo, kiekura, teks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2501" y="702248"/>
            <a:ext cx="7545005" cy="1325563"/>
          </a:xfrm>
        </p:spPr>
        <p:txBody>
          <a:bodyPr/>
          <a:lstStyle>
            <a:lvl1pPr>
              <a:defRPr>
                <a:solidFill>
                  <a:srgbClr val="63B9E9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42500" y="2046861"/>
            <a:ext cx="8599095" cy="4242814"/>
          </a:xfrm>
        </p:spPr>
        <p:txBody>
          <a:bodyPr/>
          <a:lstStyle>
            <a:lvl1pPr>
              <a:buClr>
                <a:schemeClr val="bg1">
                  <a:lumMod val="65000"/>
                </a:schemeClr>
              </a:buClr>
              <a:defRPr/>
            </a:lvl1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32976" y="6356352"/>
            <a:ext cx="2227421" cy="365125"/>
          </a:xfrm>
        </p:spPr>
        <p:txBody>
          <a:bodyPr/>
          <a:lstStyle>
            <a:lvl1pPr>
              <a:defRPr sz="1050"/>
            </a:lvl1pPr>
          </a:lstStyle>
          <a:p>
            <a:fld id="{F7517C14-DD6D-4EFC-9892-6586C32164F5}" type="datetime1">
              <a:rPr lang="fi-FI" smtClean="0"/>
              <a:t>11.11.2014</a:t>
            </a:fld>
            <a:endParaRPr lang="fi-FI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9259" y="6356352"/>
            <a:ext cx="3341132" cy="365125"/>
          </a:xfrm>
        </p:spPr>
        <p:txBody>
          <a:bodyPr/>
          <a:lstStyle>
            <a:lvl1pPr>
              <a:defRPr sz="1050"/>
            </a:lvl1pPr>
          </a:lstStyle>
          <a:p>
            <a:endParaRPr lang="fi-FI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1628" y="6356352"/>
            <a:ext cx="2227421" cy="365125"/>
          </a:xfrm>
        </p:spPr>
        <p:txBody>
          <a:bodyPr/>
          <a:lstStyle>
            <a:lvl1pPr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CC490E0-56B6-41B5-8D97-3F36419C315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18" y="160311"/>
            <a:ext cx="2369169" cy="41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90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ehkura ja pal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 userDrawn="1"/>
        </p:nvSpPr>
        <p:spPr>
          <a:xfrm>
            <a:off x="8990195" y="-724388"/>
            <a:ext cx="1506356" cy="15063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Oval 13"/>
          <p:cNvSpPr/>
          <p:nvPr userDrawn="1"/>
        </p:nvSpPr>
        <p:spPr>
          <a:xfrm>
            <a:off x="8479432" y="4391025"/>
            <a:ext cx="3606176" cy="360617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80" t="455" r="12266" b="30731"/>
          <a:stretch/>
        </p:blipFill>
        <p:spPr>
          <a:xfrm>
            <a:off x="8045718" y="-124552"/>
            <a:ext cx="2588064" cy="7226642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41186" y="2044217"/>
            <a:ext cx="7840699" cy="425019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32976" y="6356352"/>
            <a:ext cx="2227421" cy="365125"/>
          </a:xfrm>
        </p:spPr>
        <p:txBody>
          <a:bodyPr/>
          <a:lstStyle>
            <a:lvl1pPr>
              <a:defRPr sz="1050"/>
            </a:lvl1pPr>
          </a:lstStyle>
          <a:p>
            <a:fld id="{DDCD5532-EB3E-4BCA-9DDE-8E1144B0F7B2}" type="datetime1">
              <a:rPr lang="fi-FI" smtClean="0"/>
              <a:t>11.11.2014</a:t>
            </a:fld>
            <a:endParaRPr lang="fi-FI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9259" y="6356352"/>
            <a:ext cx="3341132" cy="365125"/>
          </a:xfrm>
        </p:spPr>
        <p:txBody>
          <a:bodyPr/>
          <a:lstStyle>
            <a:lvl1pPr>
              <a:defRPr sz="1050"/>
            </a:lvl1pPr>
          </a:lstStyle>
          <a:p>
            <a:endParaRPr lang="fi-FI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1628" y="6356352"/>
            <a:ext cx="2227421" cy="365125"/>
          </a:xfrm>
        </p:spPr>
        <p:txBody>
          <a:bodyPr/>
          <a:lstStyle>
            <a:lvl1pPr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CC490E0-56B6-41B5-8D97-3F36419C315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18" y="160311"/>
            <a:ext cx="2369169" cy="411245"/>
          </a:xfrm>
          <a:prstGeom prst="rect">
            <a:avLst/>
          </a:prstGeom>
        </p:spPr>
      </p:pic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641516" y="706258"/>
            <a:ext cx="7840370" cy="1325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788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ehkura ja oranssi pa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 userDrawn="1"/>
        </p:nvSpPr>
        <p:spPr>
          <a:xfrm>
            <a:off x="8990195" y="-724388"/>
            <a:ext cx="1506356" cy="15063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80" t="455" r="12266" b="30731"/>
          <a:stretch/>
        </p:blipFill>
        <p:spPr>
          <a:xfrm>
            <a:off x="8045718" y="-124552"/>
            <a:ext cx="2588064" cy="7226642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42500" y="2046670"/>
            <a:ext cx="8476099" cy="425253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32976" y="6356352"/>
            <a:ext cx="2227421" cy="365125"/>
          </a:xfrm>
        </p:spPr>
        <p:txBody>
          <a:bodyPr/>
          <a:lstStyle>
            <a:lvl1pPr>
              <a:defRPr sz="1050"/>
            </a:lvl1pPr>
          </a:lstStyle>
          <a:p>
            <a:fld id="{F57DF4BA-512D-468E-848B-18CF1378D43A}" type="datetime1">
              <a:rPr lang="fi-FI" smtClean="0"/>
              <a:t>11.11.2014</a:t>
            </a:fld>
            <a:endParaRPr lang="fi-FI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9259" y="6356352"/>
            <a:ext cx="3341132" cy="365125"/>
          </a:xfrm>
        </p:spPr>
        <p:txBody>
          <a:bodyPr/>
          <a:lstStyle>
            <a:lvl1pPr>
              <a:defRPr sz="1050"/>
            </a:lvl1pPr>
          </a:lstStyle>
          <a:p>
            <a:endParaRPr lang="fi-FI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1628" y="6356352"/>
            <a:ext cx="2227421" cy="365125"/>
          </a:xfrm>
        </p:spPr>
        <p:txBody>
          <a:bodyPr/>
          <a:lstStyle>
            <a:lvl1pPr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CC490E0-56B6-41B5-8D97-3F36419C315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18" y="160311"/>
            <a:ext cx="2369169" cy="411245"/>
          </a:xfrm>
          <a:prstGeom prst="rect">
            <a:avLst/>
          </a:prstGeom>
        </p:spPr>
      </p:pic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641516" y="706258"/>
            <a:ext cx="7840370" cy="1325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736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ehkura ja sininen pa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 userDrawn="1"/>
        </p:nvSpPr>
        <p:spPr>
          <a:xfrm>
            <a:off x="8479432" y="4391025"/>
            <a:ext cx="3606176" cy="36061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80" t="455" r="12266" b="30731"/>
          <a:stretch/>
        </p:blipFill>
        <p:spPr>
          <a:xfrm>
            <a:off x="8045718" y="-124552"/>
            <a:ext cx="2588064" cy="7226642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32976" y="6356352"/>
            <a:ext cx="2227421" cy="365125"/>
          </a:xfrm>
        </p:spPr>
        <p:txBody>
          <a:bodyPr/>
          <a:lstStyle>
            <a:lvl1pPr>
              <a:defRPr sz="1050"/>
            </a:lvl1pPr>
          </a:lstStyle>
          <a:p>
            <a:fld id="{766CBE4B-1765-4C1B-A934-BD4CC46B1B71}" type="datetime1">
              <a:rPr lang="fi-FI" smtClean="0"/>
              <a:t>11.11.2014</a:t>
            </a:fld>
            <a:endParaRPr lang="fi-FI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9259" y="6356352"/>
            <a:ext cx="3341132" cy="365125"/>
          </a:xfrm>
        </p:spPr>
        <p:txBody>
          <a:bodyPr/>
          <a:lstStyle>
            <a:lvl1pPr>
              <a:defRPr sz="1050"/>
            </a:lvl1pPr>
          </a:lstStyle>
          <a:p>
            <a:endParaRPr lang="fi-FI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1628" y="6356352"/>
            <a:ext cx="2227421" cy="365125"/>
          </a:xfrm>
        </p:spPr>
        <p:txBody>
          <a:bodyPr/>
          <a:lstStyle>
            <a:lvl1pPr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CC490E0-56B6-41B5-8D97-3F36419C315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18" y="160311"/>
            <a:ext cx="2369169" cy="411245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42500" y="2046670"/>
            <a:ext cx="8476099" cy="425253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641516" y="706258"/>
            <a:ext cx="7840370" cy="1325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940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me ja oranssi pa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80" t="455" r="12266" b="30731"/>
          <a:stretch/>
        </p:blipFill>
        <p:spPr>
          <a:xfrm>
            <a:off x="8045718" y="-124552"/>
            <a:ext cx="2588064" cy="7226642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4337723" y="846240"/>
            <a:ext cx="4833260" cy="48332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Oval 9"/>
          <p:cNvSpPr/>
          <p:nvPr userDrawn="1"/>
        </p:nvSpPr>
        <p:spPr>
          <a:xfrm>
            <a:off x="433132" y="1554545"/>
            <a:ext cx="4833260" cy="48332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851414" y="1785645"/>
            <a:ext cx="3805878" cy="3488851"/>
          </a:xfrm>
        </p:spPr>
        <p:txBody>
          <a:bodyPr lIns="0" tIns="0" rIns="0" bIns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946823" y="2544801"/>
            <a:ext cx="3805878" cy="3488851"/>
          </a:xfrm>
        </p:spPr>
        <p:txBody>
          <a:bodyPr lIns="0" tIns="0" rIns="0" bIns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32976" y="6356352"/>
            <a:ext cx="2227421" cy="365125"/>
          </a:xfrm>
        </p:spPr>
        <p:txBody>
          <a:bodyPr/>
          <a:lstStyle>
            <a:lvl1pPr>
              <a:defRPr sz="1050"/>
            </a:lvl1pPr>
          </a:lstStyle>
          <a:p>
            <a:fld id="{2C537E56-EF10-4F86-BE59-4A1980C7063A}" type="datetime1">
              <a:rPr lang="fi-FI" smtClean="0"/>
              <a:t>11.11.2014</a:t>
            </a:fld>
            <a:endParaRPr lang="fi-FI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9259" y="6356352"/>
            <a:ext cx="3341132" cy="365125"/>
          </a:xfrm>
        </p:spPr>
        <p:txBody>
          <a:bodyPr/>
          <a:lstStyle>
            <a:lvl1pPr>
              <a:defRPr sz="1050"/>
            </a:lvl1pPr>
          </a:lstStyle>
          <a:p>
            <a:endParaRPr lang="fi-FI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1628" y="6356352"/>
            <a:ext cx="2227421" cy="365125"/>
          </a:xfrm>
        </p:spPr>
        <p:txBody>
          <a:bodyPr/>
          <a:lstStyle>
            <a:lvl1pPr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CC490E0-56B6-41B5-8D97-3F36419C315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18" y="160311"/>
            <a:ext cx="2369169" cy="41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827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inen ja oranssi pa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80" t="455" r="12266" b="30731"/>
          <a:stretch/>
        </p:blipFill>
        <p:spPr>
          <a:xfrm>
            <a:off x="8045718" y="-124552"/>
            <a:ext cx="2588064" cy="7226642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4337723" y="846240"/>
            <a:ext cx="4833260" cy="48332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Oval 9"/>
          <p:cNvSpPr/>
          <p:nvPr userDrawn="1"/>
        </p:nvSpPr>
        <p:spPr>
          <a:xfrm>
            <a:off x="433132" y="1554545"/>
            <a:ext cx="4833260" cy="4833260"/>
          </a:xfrm>
          <a:prstGeom prst="ellipse">
            <a:avLst/>
          </a:prstGeom>
          <a:solidFill>
            <a:srgbClr val="63B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851414" y="1785645"/>
            <a:ext cx="3805878" cy="3488851"/>
          </a:xfrm>
        </p:spPr>
        <p:txBody>
          <a:bodyPr lIns="0" tIns="0" rIns="0" bIns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946823" y="2544801"/>
            <a:ext cx="3805878" cy="3488851"/>
          </a:xfrm>
        </p:spPr>
        <p:txBody>
          <a:bodyPr lIns="0" tIns="0" rIns="0" bIns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32976" y="6356352"/>
            <a:ext cx="2227421" cy="365125"/>
          </a:xfrm>
        </p:spPr>
        <p:txBody>
          <a:bodyPr/>
          <a:lstStyle>
            <a:lvl1pPr>
              <a:defRPr sz="1050"/>
            </a:lvl1pPr>
          </a:lstStyle>
          <a:p>
            <a:fld id="{370290F8-192E-4156-9165-1593357CA4A3}" type="datetime1">
              <a:rPr lang="fi-FI" smtClean="0"/>
              <a:t>11.11.2014</a:t>
            </a:fld>
            <a:endParaRPr lang="fi-FI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9259" y="6356352"/>
            <a:ext cx="3341132" cy="365125"/>
          </a:xfrm>
        </p:spPr>
        <p:txBody>
          <a:bodyPr/>
          <a:lstStyle>
            <a:lvl1pPr>
              <a:defRPr sz="1050"/>
            </a:lvl1pPr>
          </a:lstStyle>
          <a:p>
            <a:endParaRPr lang="fi-FI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1628" y="6356352"/>
            <a:ext cx="2227421" cy="365125"/>
          </a:xfrm>
        </p:spPr>
        <p:txBody>
          <a:bodyPr/>
          <a:lstStyle>
            <a:lvl1pPr>
              <a:defRPr sz="10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CC490E0-56B6-41B5-8D97-3F36419C315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18" y="160311"/>
            <a:ext cx="2369169" cy="41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518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teksti oma kuva lime pa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4120949" y="1115573"/>
            <a:ext cx="4833260" cy="48332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4265" y="2981325"/>
            <a:ext cx="3192895" cy="2887662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5BC0-E77F-48AC-8980-EAC2A49CEDF1}" type="datetime1">
              <a:rPr lang="fi-FI" smtClean="0"/>
              <a:t>11.11.2014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0E0-56B6-41B5-8D97-3F36419C3159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32976" y="1123950"/>
            <a:ext cx="3192895" cy="16002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01962" y="1506098"/>
            <a:ext cx="4118164" cy="4127979"/>
          </a:xfrm>
        </p:spPr>
        <p:txBody>
          <a:bodyPr lIns="0" tIns="0" rIns="0" bIns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282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175" y="2045143"/>
            <a:ext cx="8570874" cy="41938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2976" y="6356352"/>
            <a:ext cx="222742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1099EB1-0582-43F8-819C-1E7DAF26B226}" type="datetime1">
              <a:rPr lang="fi-FI" smtClean="0"/>
              <a:t>11.11.2014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9259" y="6356352"/>
            <a:ext cx="3341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1991" y="706258"/>
            <a:ext cx="7840370" cy="1325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80" t="455" r="12266" b="30731"/>
          <a:stretch/>
        </p:blipFill>
        <p:spPr>
          <a:xfrm>
            <a:off x="8391287" y="-134077"/>
            <a:ext cx="2588064" cy="722664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1628" y="6356352"/>
            <a:ext cx="22274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2CC490E0-56B6-41B5-8D97-3F36419C315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18" y="160311"/>
            <a:ext cx="2369169" cy="41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60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98" r:id="rId3"/>
    <p:sldLayoutId id="2147483687" r:id="rId4"/>
    <p:sldLayoutId id="2147483688" r:id="rId5"/>
    <p:sldLayoutId id="2147483689" r:id="rId6"/>
    <p:sldLayoutId id="2147483683" r:id="rId7"/>
    <p:sldLayoutId id="2147483686" r:id="rId8"/>
    <p:sldLayoutId id="2147483676" r:id="rId9"/>
    <p:sldLayoutId id="2147483691" r:id="rId10"/>
    <p:sldLayoutId id="2147483692" r:id="rId11"/>
    <p:sldLayoutId id="2147483668" r:id="rId12"/>
    <p:sldLayoutId id="2147483661" r:id="rId13"/>
    <p:sldLayoutId id="2147483663" r:id="rId14"/>
    <p:sldLayoutId id="2147483664" r:id="rId15"/>
    <p:sldLayoutId id="2147483665" r:id="rId16"/>
    <p:sldLayoutId id="2147483669" r:id="rId17"/>
    <p:sldLayoutId id="2147483690" r:id="rId18"/>
    <p:sldLayoutId id="2147483695" r:id="rId19"/>
    <p:sldLayoutId id="2147483696" r:id="rId20"/>
    <p:sldLayoutId id="2147483697" r:id="rId21"/>
    <p:sldLayoutId id="2147483670" r:id="rId22"/>
    <p:sldLayoutId id="2147483671" r:id="rId23"/>
    <p:sldLayoutId id="2147483674" r:id="rId24"/>
    <p:sldLayoutId id="2147483675" r:id="rId25"/>
    <p:sldLayoutId id="2147483694" r:id="rId2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tabLst/>
        <a:defRPr sz="4000" kern="1200">
          <a:solidFill>
            <a:srgbClr val="63B9E9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Clr>
          <a:schemeClr val="bg1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75000"/>
          </a:schemeClr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816" y="1232452"/>
            <a:ext cx="8629789" cy="1478578"/>
          </a:xfrm>
        </p:spPr>
        <p:txBody>
          <a:bodyPr anchor="ctr"/>
          <a:lstStyle/>
          <a:p>
            <a:r>
              <a:rPr lang="fi-FI" dirty="0" err="1" smtClean="0"/>
              <a:t>FMI’s</a:t>
            </a:r>
            <a:r>
              <a:rPr lang="fi-FI" dirty="0" smtClean="0"/>
              <a:t> </a:t>
            </a:r>
            <a:r>
              <a:rPr lang="fi-FI" dirty="0" err="1" smtClean="0"/>
              <a:t>space</a:t>
            </a:r>
            <a:r>
              <a:rPr lang="fi-FI" dirty="0" smtClean="0"/>
              <a:t> </a:t>
            </a:r>
            <a:r>
              <a:rPr lang="fi-FI" dirty="0" err="1" smtClean="0"/>
              <a:t>weather</a:t>
            </a:r>
            <a:r>
              <a:rPr lang="fi-FI" dirty="0" smtClean="0"/>
              <a:t> </a:t>
            </a:r>
            <a:r>
              <a:rPr lang="fi-FI" dirty="0" err="1" smtClean="0"/>
              <a:t>service</a:t>
            </a:r>
            <a:r>
              <a:rPr lang="fi-FI" dirty="0" smtClean="0"/>
              <a:t> in LUOVA</a:t>
            </a:r>
            <a:endParaRPr lang="fi-FI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1685677" y="2885909"/>
            <a:ext cx="6520069" cy="132033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fi-FI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83528" y="2812212"/>
            <a:ext cx="7108466" cy="121632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4000" kern="1200">
                <a:solidFill>
                  <a:srgbClr val="63B9E9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fi-FI" sz="2400" u="sng" dirty="0" smtClean="0">
                <a:latin typeface="+mn-lt"/>
              </a:rPr>
              <a:t>Tiera Laitinen</a:t>
            </a:r>
            <a:r>
              <a:rPr lang="fi-FI" sz="2400" dirty="0" smtClean="0">
                <a:latin typeface="+mn-lt"/>
              </a:rPr>
              <a:t>, Eija Tanskanen, Ari Viljanen, </a:t>
            </a:r>
            <a:br>
              <a:rPr lang="fi-FI" sz="2400" dirty="0" smtClean="0">
                <a:latin typeface="+mn-lt"/>
              </a:rPr>
            </a:br>
            <a:r>
              <a:rPr lang="fi-FI" sz="2400" dirty="0" smtClean="0">
                <a:latin typeface="+mn-lt"/>
              </a:rPr>
              <a:t>Minna </a:t>
            </a:r>
            <a:r>
              <a:rPr lang="fi-FI" sz="2400" dirty="0" err="1" smtClean="0">
                <a:latin typeface="+mn-lt"/>
              </a:rPr>
              <a:t>Palmroth</a:t>
            </a:r>
            <a:r>
              <a:rPr lang="fi-FI" sz="2400" dirty="0" smtClean="0">
                <a:latin typeface="+mn-lt"/>
              </a:rPr>
              <a:t>, Kirsti Kauristie, Kristiina Säntti</a:t>
            </a:r>
          </a:p>
          <a:p>
            <a:r>
              <a:rPr lang="fi-FI" sz="2400" i="1" dirty="0" err="1" smtClean="0">
                <a:latin typeface="+mn-lt"/>
              </a:rPr>
              <a:t>Finnish</a:t>
            </a:r>
            <a:r>
              <a:rPr lang="fi-FI" sz="2400" i="1" dirty="0" smtClean="0">
                <a:latin typeface="+mn-lt"/>
              </a:rPr>
              <a:t> </a:t>
            </a:r>
            <a:r>
              <a:rPr lang="fi-FI" sz="2400" i="1" dirty="0" err="1" smtClean="0">
                <a:latin typeface="+mn-lt"/>
              </a:rPr>
              <a:t>Meteorological</a:t>
            </a:r>
            <a:r>
              <a:rPr lang="fi-FI" sz="2400" i="1" dirty="0" smtClean="0">
                <a:latin typeface="+mn-lt"/>
              </a:rPr>
              <a:t> Institute</a:t>
            </a:r>
            <a:endParaRPr lang="fi-FI" sz="24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045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99369" y="665988"/>
            <a:ext cx="4015763" cy="1549246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NOAA </a:t>
            </a:r>
            <a:r>
              <a:rPr lang="fi-FI" dirty="0" err="1" smtClean="0"/>
              <a:t>alerts</a:t>
            </a:r>
            <a:r>
              <a:rPr lang="fi-FI" dirty="0" smtClean="0"/>
              <a:t> </a:t>
            </a:r>
            <a:r>
              <a:rPr lang="fi-FI" dirty="0" err="1" smtClean="0"/>
              <a:t>interpreted</a:t>
            </a:r>
            <a:r>
              <a:rPr lang="fi-FI" dirty="0" smtClean="0"/>
              <a:t> </a:t>
            </a:r>
            <a:r>
              <a:rPr lang="fi-FI" dirty="0" err="1" smtClean="0"/>
              <a:t>automatically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6815" y="2493034"/>
            <a:ext cx="4537494" cy="3842599"/>
          </a:xfrm>
        </p:spPr>
        <p:txBody>
          <a:bodyPr/>
          <a:lstStyle/>
          <a:p>
            <a:pPr marL="266700" indent="-266700">
              <a:spcAft>
                <a:spcPts val="600"/>
              </a:spcAft>
            </a:pPr>
            <a:r>
              <a:rPr lang="fi-FI" dirty="0" smtClean="0"/>
              <a:t>A </a:t>
            </a:r>
            <a:r>
              <a:rPr lang="fi-FI" dirty="0" err="1" smtClean="0"/>
              <a:t>script</a:t>
            </a:r>
            <a:r>
              <a:rPr lang="fi-FI" dirty="0" smtClean="0"/>
              <a:t> </a:t>
            </a:r>
            <a:r>
              <a:rPr lang="fi-FI" dirty="0" err="1" smtClean="0"/>
              <a:t>checks</a:t>
            </a:r>
            <a:r>
              <a:rPr lang="fi-FI" dirty="0" smtClean="0"/>
              <a:t> the NOAA </a:t>
            </a:r>
            <a:r>
              <a:rPr lang="fi-FI" dirty="0" err="1" smtClean="0"/>
              <a:t>warnings</a:t>
            </a:r>
            <a:r>
              <a:rPr lang="fi-FI" dirty="0" smtClean="0"/>
              <a:t> and </a:t>
            </a:r>
            <a:r>
              <a:rPr lang="fi-FI" dirty="0" err="1" smtClean="0"/>
              <a:t>alerts</a:t>
            </a:r>
            <a:r>
              <a:rPr lang="fi-FI" dirty="0" smtClean="0"/>
              <a:t>.</a:t>
            </a:r>
          </a:p>
          <a:p>
            <a:pPr marL="266700" indent="-266700">
              <a:spcAft>
                <a:spcPts val="600"/>
              </a:spcAft>
            </a:pPr>
            <a:r>
              <a:rPr lang="fi-FI" dirty="0" err="1" smtClean="0"/>
              <a:t>Essential</a:t>
            </a:r>
            <a:r>
              <a:rPr lang="fi-FI" dirty="0" smtClean="0"/>
              <a:t> </a:t>
            </a:r>
            <a:r>
              <a:rPr lang="fi-FI" dirty="0" err="1" smtClean="0"/>
              <a:t>information</a:t>
            </a:r>
            <a:r>
              <a:rPr lang="fi-FI" dirty="0" smtClean="0"/>
              <a:t> is </a:t>
            </a:r>
            <a:r>
              <a:rPr lang="fi-FI" dirty="0" err="1" smtClean="0"/>
              <a:t>distilled</a:t>
            </a:r>
            <a:r>
              <a:rPr lang="fi-FI" dirty="0" smtClean="0"/>
              <a:t> for the LUOVA </a:t>
            </a:r>
            <a:r>
              <a:rPr lang="fi-FI" dirty="0" err="1" smtClean="0"/>
              <a:t>operator</a:t>
            </a:r>
            <a:r>
              <a:rPr lang="fi-FI" dirty="0" smtClean="0"/>
              <a:t>.</a:t>
            </a:r>
          </a:p>
          <a:p>
            <a:pPr marL="266700" indent="-266700">
              <a:spcAft>
                <a:spcPts val="600"/>
              </a:spcAft>
            </a:pPr>
            <a:r>
              <a:rPr lang="fi-FI" dirty="0" err="1" smtClean="0"/>
              <a:t>If</a:t>
            </a:r>
            <a:r>
              <a:rPr lang="fi-FI" dirty="0" smtClean="0"/>
              <a:t> LUOVA </a:t>
            </a:r>
            <a:r>
              <a:rPr lang="fi-FI" dirty="0" err="1" smtClean="0"/>
              <a:t>threshold</a:t>
            </a:r>
            <a:r>
              <a:rPr lang="fi-FI" dirty="0" smtClean="0"/>
              <a:t> is </a:t>
            </a:r>
            <a:r>
              <a:rPr lang="fi-FI" dirty="0" err="1" smtClean="0"/>
              <a:t>exceeded</a:t>
            </a:r>
            <a:r>
              <a:rPr lang="fi-FI" dirty="0" smtClean="0"/>
              <a:t>, the </a:t>
            </a:r>
            <a:r>
              <a:rPr lang="fi-FI" dirty="0" err="1" smtClean="0"/>
              <a:t>script</a:t>
            </a:r>
            <a:r>
              <a:rPr lang="fi-FI" dirty="0" smtClean="0"/>
              <a:t> </a:t>
            </a:r>
            <a:r>
              <a:rPr lang="fi-FI" dirty="0" err="1" smtClean="0"/>
              <a:t>instructs</a:t>
            </a:r>
            <a:r>
              <a:rPr lang="fi-FI" dirty="0" smtClean="0"/>
              <a:t> the </a:t>
            </a:r>
            <a:r>
              <a:rPr lang="fi-FI" dirty="0" err="1" smtClean="0"/>
              <a:t>operator</a:t>
            </a:r>
            <a:r>
              <a:rPr lang="fi-FI" dirty="0" smtClean="0"/>
              <a:t> to </a:t>
            </a:r>
            <a:r>
              <a:rPr lang="fi-FI" dirty="0" err="1" smtClean="0"/>
              <a:t>issue</a:t>
            </a:r>
            <a:r>
              <a:rPr lang="fi-FI" dirty="0" smtClean="0"/>
              <a:t> a LUOVA </a:t>
            </a:r>
            <a:r>
              <a:rPr lang="fi-FI" dirty="0" err="1" smtClean="0"/>
              <a:t>warning</a:t>
            </a:r>
            <a:r>
              <a:rPr lang="fi-FI" dirty="0" smtClean="0"/>
              <a:t>.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0"/>
          <a:stretch/>
        </p:blipFill>
        <p:spPr bwMode="auto">
          <a:xfrm>
            <a:off x="5860277" y="0"/>
            <a:ext cx="403937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Ryhmä 12"/>
          <p:cNvGrpSpPr/>
          <p:nvPr/>
        </p:nvGrpSpPr>
        <p:grpSpPr>
          <a:xfrm>
            <a:off x="4528867" y="948602"/>
            <a:ext cx="5227608" cy="923330"/>
            <a:chOff x="4528867" y="948602"/>
            <a:chExt cx="5227608" cy="923330"/>
          </a:xfrm>
        </p:grpSpPr>
        <p:sp>
          <p:nvSpPr>
            <p:cNvPr id="11" name="Suorakulmio 10"/>
            <p:cNvSpPr/>
            <p:nvPr/>
          </p:nvSpPr>
          <p:spPr>
            <a:xfrm>
              <a:off x="5943600" y="1009291"/>
              <a:ext cx="3812875" cy="86264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Tekstiruutu 11"/>
            <p:cNvSpPr txBox="1"/>
            <p:nvPr/>
          </p:nvSpPr>
          <p:spPr>
            <a:xfrm>
              <a:off x="4528867" y="948602"/>
              <a:ext cx="125945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i-FI" dirty="0" err="1" smtClean="0">
                  <a:solidFill>
                    <a:srgbClr val="FF0000"/>
                  </a:solidFill>
                </a:rPr>
                <a:t>Magnetic</a:t>
              </a:r>
              <a:r>
                <a:rPr lang="fi-FI" dirty="0" smtClean="0">
                  <a:solidFill>
                    <a:srgbClr val="FF0000"/>
                  </a:solidFill>
                </a:rPr>
                <a:t> </a:t>
              </a:r>
              <a:r>
                <a:rPr lang="fi-FI" dirty="0" err="1" smtClean="0">
                  <a:solidFill>
                    <a:srgbClr val="FF0000"/>
                  </a:solidFill>
                </a:rPr>
                <a:t>activity</a:t>
              </a:r>
              <a:r>
                <a:rPr lang="fi-FI" dirty="0" smtClean="0">
                  <a:solidFill>
                    <a:srgbClr val="FF0000"/>
                  </a:solidFill>
                </a:rPr>
                <a:t/>
              </a:r>
              <a:br>
                <a:rPr lang="fi-FI" dirty="0" smtClean="0">
                  <a:solidFill>
                    <a:srgbClr val="FF0000"/>
                  </a:solidFill>
                </a:rPr>
              </a:br>
              <a:r>
                <a:rPr lang="fi-FI" dirty="0" smtClean="0">
                  <a:solidFill>
                    <a:srgbClr val="FF0000"/>
                  </a:solidFill>
                </a:rPr>
                <a:t>in Finland</a:t>
              </a:r>
              <a:endParaRPr lang="fi-FI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Ryhmä 16"/>
          <p:cNvGrpSpPr/>
          <p:nvPr/>
        </p:nvGrpSpPr>
        <p:grpSpPr>
          <a:xfrm>
            <a:off x="4528867" y="5615794"/>
            <a:ext cx="5227607" cy="675735"/>
            <a:chOff x="4528867" y="5615794"/>
            <a:chExt cx="5227607" cy="675735"/>
          </a:xfrm>
        </p:grpSpPr>
        <p:sp>
          <p:nvSpPr>
            <p:cNvPr id="21" name="Suorakulmio 20"/>
            <p:cNvSpPr/>
            <p:nvPr/>
          </p:nvSpPr>
          <p:spPr>
            <a:xfrm>
              <a:off x="5943599" y="5615794"/>
              <a:ext cx="3812875" cy="66710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Tekstiruutu 14"/>
            <p:cNvSpPr txBox="1"/>
            <p:nvPr/>
          </p:nvSpPr>
          <p:spPr>
            <a:xfrm>
              <a:off x="4528867" y="5645198"/>
              <a:ext cx="13516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i-FI" dirty="0" err="1" smtClean="0">
                  <a:solidFill>
                    <a:srgbClr val="FF0000"/>
                  </a:solidFill>
                </a:rPr>
                <a:t>Links</a:t>
              </a:r>
              <a:r>
                <a:rPr lang="fi-FI" dirty="0" smtClean="0">
                  <a:solidFill>
                    <a:srgbClr val="FF0000"/>
                  </a:solidFill>
                </a:rPr>
                <a:t> to</a:t>
              </a:r>
              <a:br>
                <a:rPr lang="fi-FI" dirty="0" smtClean="0">
                  <a:solidFill>
                    <a:srgbClr val="FF0000"/>
                  </a:solidFill>
                </a:rPr>
              </a:br>
              <a:r>
                <a:rPr lang="fi-FI" dirty="0" err="1" smtClean="0">
                  <a:solidFill>
                    <a:srgbClr val="FF0000"/>
                  </a:solidFill>
                </a:rPr>
                <a:t>instructions</a:t>
              </a:r>
              <a:endParaRPr lang="fi-FI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Ryhmä 22"/>
          <p:cNvGrpSpPr/>
          <p:nvPr/>
        </p:nvGrpSpPr>
        <p:grpSpPr>
          <a:xfrm>
            <a:off x="4528867" y="2510638"/>
            <a:ext cx="5227608" cy="3105157"/>
            <a:chOff x="4528867" y="2510638"/>
            <a:chExt cx="5227608" cy="3105157"/>
          </a:xfrm>
        </p:grpSpPr>
        <p:grpSp>
          <p:nvGrpSpPr>
            <p:cNvPr id="16" name="Ryhmä 15"/>
            <p:cNvGrpSpPr/>
            <p:nvPr/>
          </p:nvGrpSpPr>
          <p:grpSpPr>
            <a:xfrm>
              <a:off x="4528867" y="2510638"/>
              <a:ext cx="5227608" cy="3105157"/>
              <a:chOff x="4528867" y="2510638"/>
              <a:chExt cx="5227608" cy="3105157"/>
            </a:xfrm>
          </p:grpSpPr>
          <p:sp>
            <p:nvSpPr>
              <p:cNvPr id="19" name="Suorakulmio 18"/>
              <p:cNvSpPr/>
              <p:nvPr/>
            </p:nvSpPr>
            <p:spPr>
              <a:xfrm>
                <a:off x="5943600" y="2510638"/>
                <a:ext cx="3812875" cy="3105157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4" name="Tekstiruutu 13"/>
              <p:cNvSpPr txBox="1"/>
              <p:nvPr/>
            </p:nvSpPr>
            <p:spPr>
              <a:xfrm>
                <a:off x="4528867" y="3601551"/>
                <a:ext cx="130035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fi-FI" dirty="0" err="1" smtClean="0">
                    <a:solidFill>
                      <a:srgbClr val="FF0000"/>
                    </a:solidFill>
                  </a:rPr>
                  <a:t>Interpreted</a:t>
                </a:r>
                <a:r>
                  <a:rPr lang="fi-FI" dirty="0" smtClean="0">
                    <a:solidFill>
                      <a:srgbClr val="FF0000"/>
                    </a:solidFill>
                  </a:rPr>
                  <a:t/>
                </a:r>
                <a:br>
                  <a:rPr lang="fi-FI" dirty="0" smtClean="0">
                    <a:solidFill>
                      <a:srgbClr val="FF0000"/>
                    </a:solidFill>
                  </a:rPr>
                </a:br>
                <a:r>
                  <a:rPr lang="fi-FI" dirty="0" smtClean="0">
                    <a:solidFill>
                      <a:srgbClr val="FF0000"/>
                    </a:solidFill>
                  </a:rPr>
                  <a:t>NOAA</a:t>
                </a:r>
                <a:br>
                  <a:rPr lang="fi-FI" dirty="0" smtClean="0">
                    <a:solidFill>
                      <a:srgbClr val="FF0000"/>
                    </a:solidFill>
                  </a:rPr>
                </a:br>
                <a:r>
                  <a:rPr lang="fi-FI" dirty="0" err="1" smtClean="0">
                    <a:solidFill>
                      <a:srgbClr val="FF0000"/>
                    </a:solidFill>
                  </a:rPr>
                  <a:t>messages</a:t>
                </a:r>
                <a:endParaRPr lang="fi-FI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2" name="Suorakulmio 21"/>
            <p:cNvSpPr/>
            <p:nvPr/>
          </p:nvSpPr>
          <p:spPr>
            <a:xfrm>
              <a:off x="5943600" y="4787660"/>
              <a:ext cx="1822870" cy="15527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7" name="Suorakulmio 26"/>
            <p:cNvSpPr/>
            <p:nvPr/>
          </p:nvSpPr>
          <p:spPr>
            <a:xfrm>
              <a:off x="5956271" y="4155056"/>
              <a:ext cx="1822870" cy="15527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8" name="Suorakulmio 27"/>
            <p:cNvSpPr/>
            <p:nvPr/>
          </p:nvSpPr>
          <p:spPr>
            <a:xfrm>
              <a:off x="5956271" y="5428891"/>
              <a:ext cx="1822870" cy="15527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9" name="Suorakulmio 28"/>
            <p:cNvSpPr/>
            <p:nvPr/>
          </p:nvSpPr>
          <p:spPr>
            <a:xfrm>
              <a:off x="5943599" y="2912852"/>
              <a:ext cx="1822870" cy="15527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0" name="Suorakulmio 29"/>
            <p:cNvSpPr/>
            <p:nvPr/>
          </p:nvSpPr>
          <p:spPr>
            <a:xfrm>
              <a:off x="5956271" y="3523913"/>
              <a:ext cx="1822870" cy="15527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53972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3815172"/>
              </p:ext>
            </p:extLst>
          </p:nvPr>
        </p:nvGraphicFramePr>
        <p:xfrm>
          <a:off x="422693" y="1613136"/>
          <a:ext cx="8755812" cy="438222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95556"/>
                <a:gridCol w="1302589"/>
                <a:gridCol w="2467154"/>
                <a:gridCol w="2320506"/>
                <a:gridCol w="1570007"/>
              </a:tblGrid>
              <a:tr h="10610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b="0" dirty="0" smtClean="0"/>
                        <a:t>LUOVA </a:t>
                      </a:r>
                      <a:r>
                        <a:rPr lang="fi-FI" b="0" dirty="0" err="1" smtClean="0"/>
                        <a:t>hazard</a:t>
                      </a:r>
                      <a:r>
                        <a:rPr lang="fi-FI" b="0" dirty="0" smtClean="0"/>
                        <a:t> </a:t>
                      </a:r>
                      <a:r>
                        <a:rPr lang="fi-FI" b="0" dirty="0" err="1" smtClean="0"/>
                        <a:t>level</a:t>
                      </a:r>
                      <a:endParaRPr lang="fi-FI" b="0" dirty="0" smtClean="0"/>
                    </a:p>
                    <a:p>
                      <a:endParaRPr lang="fi-FI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b="0" dirty="0" err="1" smtClean="0"/>
                        <a:t>Very</a:t>
                      </a:r>
                      <a:r>
                        <a:rPr lang="fi-FI" b="0" dirty="0" smtClean="0"/>
                        <a:t> </a:t>
                      </a:r>
                      <a:r>
                        <a:rPr lang="fi-FI" b="0" dirty="0" err="1" smtClean="0"/>
                        <a:t>dangerous</a:t>
                      </a:r>
                      <a:endParaRPr lang="fi-FI" b="0" dirty="0" smtClean="0"/>
                    </a:p>
                    <a:p>
                      <a:endParaRPr lang="fi-FI" b="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b="0" dirty="0" smtClean="0"/>
                        <a:t>Dangerous</a:t>
                      </a:r>
                    </a:p>
                    <a:p>
                      <a:endParaRPr lang="fi-FI" b="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b="0" dirty="0" err="1" smtClean="0"/>
                        <a:t>Potentially</a:t>
                      </a:r>
                      <a:r>
                        <a:rPr lang="fi-FI" b="0" dirty="0" smtClean="0"/>
                        <a:t> </a:t>
                      </a:r>
                      <a:r>
                        <a:rPr lang="fi-FI" b="0" dirty="0" err="1" smtClean="0"/>
                        <a:t>dangerous</a:t>
                      </a:r>
                      <a:endParaRPr lang="fi-FI" b="0" dirty="0" smtClean="0"/>
                    </a:p>
                    <a:p>
                      <a:endParaRPr lang="fi-FI" b="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b="0" dirty="0" err="1" smtClean="0"/>
                        <a:t>Not</a:t>
                      </a:r>
                      <a:r>
                        <a:rPr lang="fi-FI" b="0" dirty="0" smtClean="0"/>
                        <a:t> </a:t>
                      </a:r>
                      <a:r>
                        <a:rPr lang="fi-FI" b="0" dirty="0" err="1" smtClean="0"/>
                        <a:t>dangerous</a:t>
                      </a:r>
                      <a:endParaRPr lang="fi-FI" b="0" dirty="0" smtClean="0"/>
                    </a:p>
                    <a:p>
                      <a:endParaRPr lang="fi-FI" b="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1061050"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Events</a:t>
                      </a:r>
                      <a:endParaRPr lang="fi-FI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Not</a:t>
                      </a:r>
                      <a:r>
                        <a:rPr lang="fi-FI" dirty="0" smtClean="0"/>
                        <a:t> in </a:t>
                      </a:r>
                      <a:r>
                        <a:rPr lang="fi-FI" dirty="0" err="1" smtClean="0"/>
                        <a:t>use</a:t>
                      </a:r>
                      <a:r>
                        <a:rPr lang="fi-FI" dirty="0" smtClean="0"/>
                        <a:t> for</a:t>
                      </a:r>
                      <a:r>
                        <a:rPr lang="fi-FI" baseline="0" dirty="0" smtClean="0"/>
                        <a:t> </a:t>
                      </a:r>
                      <a:r>
                        <a:rPr lang="fi-FI" baseline="0" dirty="0" smtClean="0"/>
                        <a:t>SWE</a:t>
                      </a:r>
                      <a:endParaRPr lang="fi-FI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G5, R5,</a:t>
                      </a:r>
                      <a:r>
                        <a:rPr lang="fi-FI" baseline="0" dirty="0" smtClean="0"/>
                        <a:t> S5 </a:t>
                      </a:r>
                      <a:br>
                        <a:rPr lang="fi-FI" baseline="0" dirty="0" smtClean="0"/>
                      </a:br>
                      <a:r>
                        <a:rPr lang="fi-FI" baseline="0" dirty="0" smtClean="0"/>
                        <a:t>(</a:t>
                      </a:r>
                      <a:r>
                        <a:rPr lang="fi-FI" baseline="0" dirty="0" err="1" smtClean="0"/>
                        <a:t>if</a:t>
                      </a:r>
                      <a:r>
                        <a:rPr lang="fi-FI" baseline="0" dirty="0" smtClean="0"/>
                        <a:t> </a:t>
                      </a:r>
                      <a:r>
                        <a:rPr lang="fi-FI" baseline="0" dirty="0" err="1" smtClean="0"/>
                        <a:t>confirmed</a:t>
                      </a:r>
                      <a:r>
                        <a:rPr lang="fi-FI" baseline="0" dirty="0" smtClean="0"/>
                        <a:t> </a:t>
                      </a:r>
                      <a:r>
                        <a:rPr lang="fi-FI" baseline="0" dirty="0" err="1" smtClean="0"/>
                        <a:t>by</a:t>
                      </a:r>
                      <a:r>
                        <a:rPr lang="fi-FI" baseline="0" dirty="0" smtClean="0"/>
                        <a:t> </a:t>
                      </a:r>
                      <a:r>
                        <a:rPr lang="fi-FI" baseline="0" dirty="0" err="1" smtClean="0"/>
                        <a:t>scientist</a:t>
                      </a:r>
                      <a:r>
                        <a:rPr lang="fi-FI" baseline="0" dirty="0" smtClean="0"/>
                        <a:t>)</a:t>
                      </a:r>
                      <a:endParaRPr lang="fi-FI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R4, S4, S3</a:t>
                      </a:r>
                      <a:endParaRPr lang="fi-FI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Special</a:t>
                      </a:r>
                      <a:r>
                        <a:rPr lang="fi-FI" dirty="0" smtClean="0"/>
                        <a:t> </a:t>
                      </a:r>
                      <a:r>
                        <a:rPr lang="fi-FI" dirty="0" err="1" smtClean="0"/>
                        <a:t>cases</a:t>
                      </a:r>
                      <a:endParaRPr lang="fi-FI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192174">
                <a:tc>
                  <a:txBody>
                    <a:bodyPr/>
                    <a:lstStyle/>
                    <a:p>
                      <a:r>
                        <a:rPr lang="fi-FI" dirty="0" smtClean="0"/>
                        <a:t>Action</a:t>
                      </a:r>
                      <a:endParaRPr lang="fi-FI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 smtClean="0"/>
                        <a:t>- Call </a:t>
                      </a:r>
                      <a:r>
                        <a:rPr lang="fi-FI" sz="1600" dirty="0" err="1" smtClean="0"/>
                        <a:t>scientist</a:t>
                      </a:r>
                      <a:r>
                        <a:rPr lang="fi-FI" sz="1600" dirty="0" smtClean="0"/>
                        <a:t/>
                      </a:r>
                      <a:br>
                        <a:rPr lang="fi-FI" sz="1600" dirty="0" smtClean="0"/>
                      </a:br>
                      <a:r>
                        <a:rPr lang="fi-FI" sz="1600" dirty="0" smtClean="0"/>
                        <a:t>- </a:t>
                      </a:r>
                      <a:r>
                        <a:rPr lang="fi-FI" sz="1600" dirty="0" err="1" smtClean="0"/>
                        <a:t>Issue</a:t>
                      </a:r>
                      <a:r>
                        <a:rPr lang="fi-FI" sz="1600" baseline="0" dirty="0" smtClean="0"/>
                        <a:t> </a:t>
                      </a:r>
                      <a:r>
                        <a:rPr lang="fi-FI" sz="1600" baseline="0" dirty="0" err="1" smtClean="0"/>
                        <a:t>warning</a:t>
                      </a:r>
                      <a:r>
                        <a:rPr lang="fi-FI" sz="1600" baseline="0" dirty="0" smtClean="0"/>
                        <a:t> (</a:t>
                      </a:r>
                      <a:r>
                        <a:rPr lang="fi-FI" sz="1600" baseline="0" dirty="0" err="1" smtClean="0"/>
                        <a:t>yellow</a:t>
                      </a:r>
                      <a:r>
                        <a:rPr lang="fi-FI" sz="1600" baseline="0" dirty="0" smtClean="0"/>
                        <a:t> </a:t>
                      </a:r>
                      <a:r>
                        <a:rPr lang="fi-FI" sz="1600" baseline="0" dirty="0" err="1" smtClean="0"/>
                        <a:t>if</a:t>
                      </a:r>
                      <a:r>
                        <a:rPr lang="fi-FI" sz="1600" baseline="0" dirty="0" smtClean="0"/>
                        <a:t> </a:t>
                      </a:r>
                      <a:r>
                        <a:rPr lang="fi-FI" sz="1600" baseline="0" dirty="0" err="1" smtClean="0"/>
                        <a:t>scientist</a:t>
                      </a:r>
                      <a:r>
                        <a:rPr lang="fi-FI" sz="1600" baseline="0" dirty="0" smtClean="0"/>
                        <a:t> </a:t>
                      </a:r>
                      <a:r>
                        <a:rPr lang="fi-FI" sz="1600" baseline="0" dirty="0" err="1" smtClean="0"/>
                        <a:t>not</a:t>
                      </a:r>
                      <a:r>
                        <a:rPr lang="fi-FI" sz="1600" baseline="0" dirty="0" smtClean="0"/>
                        <a:t> </a:t>
                      </a:r>
                      <a:r>
                        <a:rPr lang="fi-FI" sz="1600" baseline="0" dirty="0" err="1" smtClean="0"/>
                        <a:t>reached</a:t>
                      </a:r>
                      <a:r>
                        <a:rPr lang="fi-FI" sz="1600" baseline="0" dirty="0" smtClean="0"/>
                        <a:t>)</a:t>
                      </a:r>
                      <a:br>
                        <a:rPr lang="fi-FI" sz="1600" baseline="0" dirty="0" smtClean="0"/>
                      </a:br>
                      <a:r>
                        <a:rPr lang="fi-FI" sz="1600" baseline="0" dirty="0" smtClean="0"/>
                        <a:t>- </a:t>
                      </a:r>
                      <a:r>
                        <a:rPr lang="fi-FI" sz="1600" baseline="0" dirty="0" err="1" smtClean="0"/>
                        <a:t>Follow</a:t>
                      </a:r>
                      <a:r>
                        <a:rPr lang="fi-FI" sz="1600" baseline="0" dirty="0" smtClean="0"/>
                        <a:t> the </a:t>
                      </a:r>
                      <a:r>
                        <a:rPr lang="fi-FI" sz="1600" baseline="0" dirty="0" err="1" smtClean="0"/>
                        <a:t>situation</a:t>
                      </a:r>
                      <a:endParaRPr lang="fi-FI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dirty="0" smtClean="0"/>
                        <a:t>- Call </a:t>
                      </a:r>
                      <a:r>
                        <a:rPr lang="fi-FI" sz="1600" dirty="0" err="1" smtClean="0"/>
                        <a:t>scientist</a:t>
                      </a:r>
                      <a:r>
                        <a:rPr lang="fi-FI" sz="1600" dirty="0" smtClean="0"/>
                        <a:t> </a:t>
                      </a:r>
                      <a:r>
                        <a:rPr lang="fi-FI" sz="1600" dirty="0" err="1" smtClean="0"/>
                        <a:t>if</a:t>
                      </a:r>
                      <a:r>
                        <a:rPr lang="fi-FI" sz="1600" dirty="0" smtClean="0"/>
                        <a:t> </a:t>
                      </a:r>
                      <a:r>
                        <a:rPr lang="fi-FI" sz="1600" dirty="0" err="1" smtClean="0"/>
                        <a:t>something</a:t>
                      </a:r>
                      <a:r>
                        <a:rPr lang="fi-FI" sz="1600" baseline="0" dirty="0" smtClean="0"/>
                        <a:t> </a:t>
                      </a:r>
                      <a:r>
                        <a:rPr lang="fi-FI" sz="1600" baseline="0" dirty="0" err="1" smtClean="0"/>
                        <a:t>unclear</a:t>
                      </a:r>
                      <a:r>
                        <a:rPr lang="fi-FI" sz="1600" dirty="0" smtClean="0"/>
                        <a:t/>
                      </a:r>
                      <a:br>
                        <a:rPr lang="fi-FI" sz="1600" dirty="0" smtClean="0"/>
                      </a:br>
                      <a:r>
                        <a:rPr lang="fi-FI" sz="1600" dirty="0" smtClean="0"/>
                        <a:t>- </a:t>
                      </a:r>
                      <a:r>
                        <a:rPr lang="fi-FI" sz="1600" dirty="0" err="1" smtClean="0"/>
                        <a:t>Issue</a:t>
                      </a:r>
                      <a:r>
                        <a:rPr lang="fi-FI" sz="1600" dirty="0" smtClean="0"/>
                        <a:t> </a:t>
                      </a:r>
                      <a:r>
                        <a:rPr lang="fi-FI" sz="1600" dirty="0" err="1" smtClean="0"/>
                        <a:t>warning</a:t>
                      </a:r>
                      <a:r>
                        <a:rPr lang="fi-FI" sz="1600" dirty="0" smtClean="0"/>
                        <a:t/>
                      </a:r>
                      <a:br>
                        <a:rPr lang="fi-FI" sz="1600" dirty="0" smtClean="0"/>
                      </a:br>
                      <a:r>
                        <a:rPr lang="fi-FI" sz="1600" dirty="0" smtClean="0"/>
                        <a:t>- </a:t>
                      </a:r>
                      <a:r>
                        <a:rPr lang="fi-FI" sz="1600" dirty="0" err="1" smtClean="0"/>
                        <a:t>Follow</a:t>
                      </a:r>
                      <a:r>
                        <a:rPr lang="fi-FI" sz="1600" dirty="0" smtClean="0"/>
                        <a:t> the </a:t>
                      </a:r>
                      <a:r>
                        <a:rPr lang="fi-FI" sz="1600" dirty="0" err="1" smtClean="0"/>
                        <a:t>situation</a:t>
                      </a:r>
                      <a:endParaRPr lang="fi-FI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As </a:t>
                      </a:r>
                      <a:r>
                        <a:rPr lang="fi-FI" dirty="0" err="1" smtClean="0"/>
                        <a:t>instructed</a:t>
                      </a:r>
                      <a:r>
                        <a:rPr lang="fi-FI" dirty="0" smtClean="0"/>
                        <a:t> </a:t>
                      </a:r>
                      <a:r>
                        <a:rPr lang="fi-FI" dirty="0" err="1" smtClean="0"/>
                        <a:t>by</a:t>
                      </a:r>
                      <a:r>
                        <a:rPr lang="fi-FI" dirty="0" smtClean="0"/>
                        <a:t> </a:t>
                      </a:r>
                      <a:r>
                        <a:rPr lang="fi-FI" dirty="0" err="1" smtClean="0"/>
                        <a:t>scientist</a:t>
                      </a:r>
                      <a:endParaRPr lang="fi-FI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940279"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What</a:t>
                      </a:r>
                      <a:r>
                        <a:rPr lang="fi-FI" dirty="0" smtClean="0"/>
                        <a:t> to </a:t>
                      </a:r>
                      <a:r>
                        <a:rPr lang="fi-FI" dirty="0" err="1" smtClean="0"/>
                        <a:t>report</a:t>
                      </a:r>
                      <a:endParaRPr lang="fi-FI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i="1" dirty="0" smtClean="0"/>
                        <a:t>(</a:t>
                      </a:r>
                      <a:r>
                        <a:rPr lang="fi-FI" i="1" dirty="0" err="1" smtClean="0"/>
                        <a:t>Model</a:t>
                      </a:r>
                      <a:r>
                        <a:rPr lang="fi-FI" i="1" dirty="0" smtClean="0"/>
                        <a:t> </a:t>
                      </a:r>
                      <a:r>
                        <a:rPr lang="fi-FI" i="1" dirty="0" err="1" smtClean="0"/>
                        <a:t>text</a:t>
                      </a:r>
                      <a:r>
                        <a:rPr lang="fi-FI" i="1" dirty="0" smtClean="0"/>
                        <a:t> for</a:t>
                      </a:r>
                      <a:r>
                        <a:rPr lang="fi-FI" i="1" baseline="0" dirty="0" smtClean="0"/>
                        <a:t> </a:t>
                      </a:r>
                      <a:r>
                        <a:rPr lang="fi-FI" i="1" baseline="0" dirty="0" err="1" smtClean="0"/>
                        <a:t>each</a:t>
                      </a:r>
                      <a:r>
                        <a:rPr lang="fi-FI" i="1" baseline="0" dirty="0" smtClean="0"/>
                        <a:t> SW </a:t>
                      </a:r>
                      <a:r>
                        <a:rPr lang="fi-FI" i="1" baseline="0" dirty="0" err="1" smtClean="0"/>
                        <a:t>event</a:t>
                      </a:r>
                      <a:r>
                        <a:rPr lang="fi-FI" i="1" baseline="0" dirty="0" smtClean="0"/>
                        <a:t> </a:t>
                      </a:r>
                      <a:r>
                        <a:rPr lang="fi-FI" i="1" baseline="0" dirty="0" err="1" smtClean="0"/>
                        <a:t>type</a:t>
                      </a:r>
                      <a:r>
                        <a:rPr lang="fi-FI" i="1" dirty="0" smtClean="0"/>
                        <a:t>)</a:t>
                      </a:r>
                      <a:endParaRPr lang="fi-FI" i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i="1" dirty="0" smtClean="0"/>
                        <a:t>(</a:t>
                      </a:r>
                      <a:r>
                        <a:rPr lang="fi-FI" i="1" dirty="0" err="1" smtClean="0"/>
                        <a:t>Model</a:t>
                      </a:r>
                      <a:r>
                        <a:rPr lang="fi-FI" i="1" dirty="0" smtClean="0"/>
                        <a:t> </a:t>
                      </a:r>
                      <a:r>
                        <a:rPr lang="fi-FI" i="1" dirty="0" err="1" smtClean="0"/>
                        <a:t>text</a:t>
                      </a:r>
                      <a:r>
                        <a:rPr lang="fi-FI" i="1" dirty="0" smtClean="0"/>
                        <a:t> for </a:t>
                      </a:r>
                      <a:r>
                        <a:rPr lang="fi-FI" i="1" dirty="0" err="1" smtClean="0"/>
                        <a:t>each</a:t>
                      </a:r>
                      <a:r>
                        <a:rPr lang="fi-FI" i="1" dirty="0" smtClean="0"/>
                        <a:t> SW </a:t>
                      </a:r>
                      <a:r>
                        <a:rPr lang="fi-FI" i="1" dirty="0" err="1" smtClean="0"/>
                        <a:t>event</a:t>
                      </a:r>
                      <a:r>
                        <a:rPr lang="fi-FI" i="1" dirty="0" smtClean="0"/>
                        <a:t> </a:t>
                      </a:r>
                      <a:r>
                        <a:rPr lang="fi-FI" i="1" dirty="0" err="1" smtClean="0"/>
                        <a:t>type</a:t>
                      </a:r>
                      <a:r>
                        <a:rPr lang="fi-FI" i="1" dirty="0" smtClean="0"/>
                        <a:t>)</a:t>
                      </a:r>
                      <a:endParaRPr lang="fi-FI" i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641516" y="706259"/>
            <a:ext cx="7840370" cy="837870"/>
          </a:xfrm>
        </p:spPr>
        <p:txBody>
          <a:bodyPr anchor="ctr"/>
          <a:lstStyle/>
          <a:p>
            <a:r>
              <a:rPr lang="fi-FI" dirty="0" err="1" smtClean="0"/>
              <a:t>Instructions</a:t>
            </a:r>
            <a:r>
              <a:rPr lang="fi-FI" dirty="0" smtClean="0"/>
              <a:t> to </a:t>
            </a:r>
            <a:r>
              <a:rPr lang="fi-FI" dirty="0" err="1" smtClean="0"/>
              <a:t>operators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0041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Education</a:t>
            </a:r>
            <a:endParaRPr lang="fi-FI" dirty="0"/>
          </a:p>
        </p:txBody>
      </p:sp>
      <p:sp>
        <p:nvSpPr>
          <p:cNvPr id="7" name="Sisällön paikkamerkki 2"/>
          <p:cNvSpPr>
            <a:spLocks noGrp="1"/>
          </p:cNvSpPr>
          <p:nvPr>
            <p:ph idx="1"/>
          </p:nvPr>
        </p:nvSpPr>
        <p:spPr>
          <a:xfrm>
            <a:off x="345057" y="1449238"/>
            <a:ext cx="8557403" cy="4849962"/>
          </a:xfrm>
        </p:spPr>
        <p:txBody>
          <a:bodyPr/>
          <a:lstStyle/>
          <a:p>
            <a:pPr marL="266700" indent="-266700"/>
            <a:r>
              <a:rPr lang="fi-FI" dirty="0" smtClean="0"/>
              <a:t>LUOVA </a:t>
            </a:r>
            <a:r>
              <a:rPr lang="fi-FI" dirty="0" err="1" smtClean="0"/>
              <a:t>operators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MSc</a:t>
            </a:r>
            <a:r>
              <a:rPr lang="fi-FI" dirty="0" smtClean="0"/>
              <a:t> </a:t>
            </a:r>
            <a:r>
              <a:rPr lang="fi-FI" dirty="0" err="1" smtClean="0"/>
              <a:t>meteorologists</a:t>
            </a:r>
            <a:endParaRPr lang="fi-FI" dirty="0" smtClean="0"/>
          </a:p>
          <a:p>
            <a:pPr marL="633413" lvl="1" indent="-266700"/>
            <a:r>
              <a:rPr lang="fi-FI" dirty="0" smtClean="0"/>
              <a:t>No </a:t>
            </a:r>
            <a:r>
              <a:rPr lang="fi-FI" dirty="0" err="1" smtClean="0"/>
              <a:t>expertise</a:t>
            </a:r>
            <a:r>
              <a:rPr lang="fi-FI" dirty="0" smtClean="0"/>
              <a:t> in </a:t>
            </a:r>
            <a:r>
              <a:rPr lang="fi-FI" dirty="0" err="1" smtClean="0"/>
              <a:t>space</a:t>
            </a:r>
            <a:r>
              <a:rPr lang="fi-FI" dirty="0" smtClean="0"/>
              <a:t> </a:t>
            </a:r>
            <a:r>
              <a:rPr lang="fi-FI" dirty="0" err="1" smtClean="0"/>
              <a:t>weather</a:t>
            </a:r>
            <a:r>
              <a:rPr lang="fi-FI" dirty="0" smtClean="0"/>
              <a:t>, </a:t>
            </a:r>
            <a:r>
              <a:rPr lang="fi-FI" dirty="0" err="1" smtClean="0"/>
              <a:t>but</a:t>
            </a:r>
            <a:r>
              <a:rPr lang="fi-FI" dirty="0" smtClean="0"/>
              <a:t> </a:t>
            </a:r>
            <a:r>
              <a:rPr lang="fi-FI" dirty="0" err="1" smtClean="0"/>
              <a:t>background</a:t>
            </a:r>
            <a:r>
              <a:rPr lang="fi-FI" dirty="0" smtClean="0"/>
              <a:t> in </a:t>
            </a:r>
            <a:r>
              <a:rPr lang="fi-FI" dirty="0" err="1" smtClean="0"/>
              <a:t>physics</a:t>
            </a:r>
            <a:endParaRPr lang="fi-FI" dirty="0" smtClean="0"/>
          </a:p>
          <a:p>
            <a:pPr marL="633413" lvl="1" indent="-266700"/>
            <a:r>
              <a:rPr lang="fi-FI" dirty="0" err="1" smtClean="0"/>
              <a:t>Need</a:t>
            </a:r>
            <a:r>
              <a:rPr lang="fi-FI" dirty="0" smtClean="0"/>
              <a:t> </a:t>
            </a:r>
            <a:r>
              <a:rPr lang="fi-FI" dirty="0" err="1" smtClean="0"/>
              <a:t>simple</a:t>
            </a:r>
            <a:r>
              <a:rPr lang="fi-FI" dirty="0" smtClean="0"/>
              <a:t> </a:t>
            </a:r>
            <a:r>
              <a:rPr lang="fi-FI" dirty="0" err="1" smtClean="0"/>
              <a:t>instructions</a:t>
            </a:r>
            <a:r>
              <a:rPr lang="fi-FI" dirty="0" smtClean="0"/>
              <a:t> and </a:t>
            </a:r>
            <a:r>
              <a:rPr lang="fi-FI" dirty="0" err="1" smtClean="0"/>
              <a:t>education</a:t>
            </a:r>
            <a:r>
              <a:rPr lang="fi-FI" dirty="0" smtClean="0"/>
              <a:t> in </a:t>
            </a:r>
            <a:r>
              <a:rPr lang="fi-FI" dirty="0" err="1" smtClean="0"/>
              <a:t>space</a:t>
            </a:r>
            <a:r>
              <a:rPr lang="fi-FI" dirty="0" smtClean="0"/>
              <a:t> </a:t>
            </a:r>
            <a:r>
              <a:rPr lang="fi-FI" dirty="0" err="1" smtClean="0"/>
              <a:t>weather</a:t>
            </a:r>
            <a:r>
              <a:rPr lang="fi-FI" dirty="0" smtClean="0"/>
              <a:t> </a:t>
            </a:r>
            <a:r>
              <a:rPr lang="fi-FI" dirty="0" err="1" smtClean="0"/>
              <a:t>basics</a:t>
            </a:r>
            <a:r>
              <a:rPr lang="fi-FI" dirty="0" smtClean="0"/>
              <a:t>.</a:t>
            </a:r>
          </a:p>
          <a:p>
            <a:pPr indent="-319087">
              <a:spcBef>
                <a:spcPts val="600"/>
              </a:spcBef>
            </a:pPr>
            <a:r>
              <a:rPr lang="fi-FI" dirty="0" err="1" smtClean="0"/>
              <a:t>Introductory</a:t>
            </a:r>
            <a:r>
              <a:rPr lang="fi-FI" dirty="0" smtClean="0"/>
              <a:t> </a:t>
            </a:r>
            <a:r>
              <a:rPr lang="fi-FI" dirty="0" err="1" smtClean="0"/>
              <a:t>lectures</a:t>
            </a:r>
            <a:r>
              <a:rPr lang="fi-FI" dirty="0" smtClean="0"/>
              <a:t> </a:t>
            </a:r>
            <a:r>
              <a:rPr lang="fi-FI" dirty="0" err="1" smtClean="0"/>
              <a:t>were</a:t>
            </a:r>
            <a:r>
              <a:rPr lang="fi-FI" dirty="0" smtClean="0"/>
              <a:t> </a:t>
            </a:r>
            <a:r>
              <a:rPr lang="fi-FI" dirty="0" err="1" smtClean="0"/>
              <a:t>organised</a:t>
            </a:r>
            <a:r>
              <a:rPr lang="fi-FI" dirty="0" smtClean="0"/>
              <a:t>, </a:t>
            </a:r>
            <a:r>
              <a:rPr lang="fi-FI" dirty="0" err="1" smtClean="0"/>
              <a:t>covering</a:t>
            </a:r>
            <a:endParaRPr lang="fi-FI" dirty="0" smtClean="0"/>
          </a:p>
          <a:p>
            <a:pPr lvl="1" indent="-319087"/>
            <a:r>
              <a:rPr lang="fi-FI" dirty="0" err="1" smtClean="0"/>
              <a:t>Solar</a:t>
            </a:r>
            <a:r>
              <a:rPr lang="fi-FI" dirty="0" smtClean="0"/>
              <a:t> </a:t>
            </a:r>
            <a:r>
              <a:rPr lang="fi-FI" dirty="0" err="1" smtClean="0"/>
              <a:t>eruptions</a:t>
            </a:r>
            <a:r>
              <a:rPr lang="fi-FI" dirty="0" smtClean="0"/>
              <a:t>, </a:t>
            </a:r>
            <a:r>
              <a:rPr lang="fi-FI" dirty="0" err="1" smtClean="0"/>
              <a:t>solar</a:t>
            </a:r>
            <a:r>
              <a:rPr lang="fi-FI" dirty="0" smtClean="0"/>
              <a:t> </a:t>
            </a:r>
            <a:r>
              <a:rPr lang="fi-FI" dirty="0" err="1" smtClean="0"/>
              <a:t>wind</a:t>
            </a:r>
            <a:r>
              <a:rPr lang="fi-FI" dirty="0" smtClean="0"/>
              <a:t>, </a:t>
            </a:r>
            <a:r>
              <a:rPr lang="fi-FI" dirty="0" err="1" smtClean="0"/>
              <a:t>magnetosphere</a:t>
            </a:r>
            <a:r>
              <a:rPr lang="fi-FI" dirty="0" smtClean="0"/>
              <a:t>, </a:t>
            </a:r>
            <a:r>
              <a:rPr lang="fi-FI" dirty="0" err="1" smtClean="0"/>
              <a:t>auroras</a:t>
            </a:r>
            <a:endParaRPr lang="fi-FI" dirty="0" smtClean="0"/>
          </a:p>
          <a:p>
            <a:pPr lvl="1" indent="-319087"/>
            <a:r>
              <a:rPr lang="fi-FI" dirty="0" err="1" smtClean="0"/>
              <a:t>forecast</a:t>
            </a:r>
            <a:r>
              <a:rPr lang="fi-FI" dirty="0" smtClean="0"/>
              <a:t> </a:t>
            </a:r>
            <a:r>
              <a:rPr lang="fi-FI" dirty="0" err="1" smtClean="0"/>
              <a:t>timescales</a:t>
            </a:r>
            <a:r>
              <a:rPr lang="fi-FI" dirty="0" smtClean="0"/>
              <a:t>: </a:t>
            </a:r>
            <a:r>
              <a:rPr lang="fi-FI" dirty="0" err="1" smtClean="0"/>
              <a:t>solar</a:t>
            </a:r>
            <a:r>
              <a:rPr lang="fi-FI" dirty="0" smtClean="0"/>
              <a:t> </a:t>
            </a:r>
            <a:r>
              <a:rPr lang="fi-FI" dirty="0" err="1" smtClean="0"/>
              <a:t>observations</a:t>
            </a:r>
            <a:r>
              <a:rPr lang="fi-FI" dirty="0" smtClean="0"/>
              <a:t>, </a:t>
            </a:r>
            <a:r>
              <a:rPr lang="fi-FI" dirty="0" err="1" smtClean="0"/>
              <a:t>solar</a:t>
            </a:r>
            <a:r>
              <a:rPr lang="fi-FI" dirty="0" smtClean="0"/>
              <a:t> </a:t>
            </a:r>
            <a:r>
              <a:rPr lang="fi-FI" dirty="0" err="1" smtClean="0"/>
              <a:t>wind</a:t>
            </a:r>
            <a:r>
              <a:rPr lang="fi-FI" dirty="0"/>
              <a:t> </a:t>
            </a:r>
            <a:r>
              <a:rPr lang="fi-FI" dirty="0" smtClean="0"/>
              <a:t>L1 </a:t>
            </a:r>
            <a:r>
              <a:rPr lang="fi-FI" dirty="0" err="1" smtClean="0"/>
              <a:t>measurement</a:t>
            </a:r>
            <a:r>
              <a:rPr lang="fi-FI" dirty="0" smtClean="0"/>
              <a:t>, </a:t>
            </a:r>
            <a:r>
              <a:rPr lang="fi-FI" dirty="0" err="1" smtClean="0"/>
              <a:t>observations</a:t>
            </a:r>
            <a:r>
              <a:rPr lang="fi-FI" dirty="0" smtClean="0"/>
              <a:t> on </a:t>
            </a:r>
            <a:r>
              <a:rPr lang="fi-FI" dirty="0" err="1" smtClean="0"/>
              <a:t>ground</a:t>
            </a:r>
            <a:endParaRPr lang="fi-FI" dirty="0" smtClean="0"/>
          </a:p>
          <a:p>
            <a:pPr lvl="1" indent="-319087"/>
            <a:r>
              <a:rPr lang="fi-FI" dirty="0" err="1" smtClean="0"/>
              <a:t>Event</a:t>
            </a:r>
            <a:r>
              <a:rPr lang="fi-FI" dirty="0" smtClean="0"/>
              <a:t> </a:t>
            </a:r>
            <a:r>
              <a:rPr lang="fi-FI" dirty="0" err="1" smtClean="0"/>
              <a:t>types</a:t>
            </a:r>
            <a:r>
              <a:rPr lang="fi-FI" dirty="0" smtClean="0"/>
              <a:t>, NOAA </a:t>
            </a:r>
            <a:r>
              <a:rPr lang="fi-FI" dirty="0" err="1" smtClean="0"/>
              <a:t>scales</a:t>
            </a:r>
            <a:r>
              <a:rPr lang="fi-FI" dirty="0" smtClean="0"/>
              <a:t>, </a:t>
            </a:r>
            <a:r>
              <a:rPr lang="fi-FI" dirty="0" err="1" smtClean="0"/>
              <a:t>frequencies</a:t>
            </a:r>
            <a:r>
              <a:rPr lang="fi-FI" dirty="0" smtClean="0"/>
              <a:t>, </a:t>
            </a:r>
            <a:r>
              <a:rPr lang="fi-FI" dirty="0" err="1" smtClean="0"/>
              <a:t>effects</a:t>
            </a:r>
            <a:endParaRPr lang="fi-FI" dirty="0" smtClean="0"/>
          </a:p>
          <a:p>
            <a:pPr lvl="1" indent="-319087"/>
            <a:r>
              <a:rPr lang="fi-FI" dirty="0" smtClean="0"/>
              <a:t>FMI and </a:t>
            </a:r>
            <a:r>
              <a:rPr lang="fi-FI" dirty="0" err="1" smtClean="0"/>
              <a:t>other</a:t>
            </a:r>
            <a:r>
              <a:rPr lang="fi-FI" dirty="0" smtClean="0"/>
              <a:t> </a:t>
            </a:r>
            <a:r>
              <a:rPr lang="fi-FI" dirty="0" err="1" smtClean="0"/>
              <a:t>measurements</a:t>
            </a:r>
            <a:r>
              <a:rPr lang="fi-FI" dirty="0" smtClean="0"/>
              <a:t>, </a:t>
            </a:r>
            <a:r>
              <a:rPr lang="fi-FI" dirty="0" err="1" smtClean="0"/>
              <a:t>information</a:t>
            </a:r>
            <a:r>
              <a:rPr lang="fi-FI" dirty="0" smtClean="0"/>
              <a:t> </a:t>
            </a:r>
            <a:r>
              <a:rPr lang="fi-FI" dirty="0" err="1" smtClean="0"/>
              <a:t>sources</a:t>
            </a:r>
            <a:r>
              <a:rPr lang="fi-FI" dirty="0" smtClean="0"/>
              <a:t>.</a:t>
            </a:r>
          </a:p>
          <a:p>
            <a:pPr indent="-319087">
              <a:spcBef>
                <a:spcPts val="600"/>
              </a:spcBef>
            </a:pPr>
            <a:r>
              <a:rPr lang="fi-FI" dirty="0" smtClean="0"/>
              <a:t>A </a:t>
            </a:r>
            <a:r>
              <a:rPr lang="fi-FI" dirty="0" err="1" smtClean="0"/>
              <a:t>scientist</a:t>
            </a:r>
            <a:r>
              <a:rPr lang="fi-FI" dirty="0" smtClean="0"/>
              <a:t> </a:t>
            </a:r>
            <a:r>
              <a:rPr lang="fi-FI" dirty="0" err="1" smtClean="0"/>
              <a:t>spent</a:t>
            </a:r>
            <a:r>
              <a:rPr lang="fi-FI" dirty="0" smtClean="0"/>
              <a:t> an </a:t>
            </a:r>
            <a:r>
              <a:rPr lang="fi-FI" dirty="0" err="1" smtClean="0"/>
              <a:t>hour</a:t>
            </a:r>
            <a:r>
              <a:rPr lang="fi-FI" dirty="0" smtClean="0"/>
              <a:t> with </a:t>
            </a:r>
            <a:r>
              <a:rPr lang="fi-FI" dirty="0" err="1" smtClean="0"/>
              <a:t>each</a:t>
            </a:r>
            <a:r>
              <a:rPr lang="fi-FI" dirty="0" smtClean="0"/>
              <a:t> </a:t>
            </a:r>
            <a:r>
              <a:rPr lang="fi-FI" dirty="0" err="1" smtClean="0"/>
              <a:t>operator</a:t>
            </a:r>
            <a:r>
              <a:rPr lang="fi-FI" dirty="0" smtClean="0"/>
              <a:t> on </a:t>
            </a:r>
            <a:r>
              <a:rPr lang="fi-FI" dirty="0" err="1" smtClean="0"/>
              <a:t>duty</a:t>
            </a:r>
            <a:endParaRPr lang="fi-FI" dirty="0" smtClean="0"/>
          </a:p>
          <a:p>
            <a:pPr lvl="1" indent="-319087"/>
            <a:r>
              <a:rPr lang="fi-FI" dirty="0" smtClean="0"/>
              <a:t>Personal </a:t>
            </a:r>
            <a:r>
              <a:rPr lang="fi-FI" dirty="0" err="1" smtClean="0"/>
              <a:t>walk-through</a:t>
            </a:r>
            <a:r>
              <a:rPr lang="fi-FI" dirty="0" smtClean="0"/>
              <a:t> of the </a:t>
            </a:r>
            <a:r>
              <a:rPr lang="fi-FI" dirty="0" err="1" smtClean="0"/>
              <a:t>information</a:t>
            </a:r>
            <a:r>
              <a:rPr lang="fi-FI" dirty="0" smtClean="0"/>
              <a:t> </a:t>
            </a:r>
            <a:r>
              <a:rPr lang="fi-FI" dirty="0" err="1" smtClean="0"/>
              <a:t>sources</a:t>
            </a:r>
            <a:r>
              <a:rPr lang="fi-FI" dirty="0" smtClean="0"/>
              <a:t> and </a:t>
            </a:r>
            <a:r>
              <a:rPr lang="fi-FI" dirty="0" err="1" smtClean="0"/>
              <a:t>what</a:t>
            </a:r>
            <a:r>
              <a:rPr lang="fi-FI" dirty="0" smtClean="0"/>
              <a:t> to</a:t>
            </a:r>
            <a:br>
              <a:rPr lang="fi-FI" dirty="0" smtClean="0"/>
            </a:br>
            <a:r>
              <a:rPr lang="fi-FI" dirty="0" err="1" smtClean="0"/>
              <a:t>write</a:t>
            </a:r>
            <a:r>
              <a:rPr lang="fi-FI" dirty="0" smtClean="0"/>
              <a:t> in a LUOVA </a:t>
            </a:r>
            <a:r>
              <a:rPr lang="fi-FI" dirty="0" err="1" smtClean="0"/>
              <a:t>space</a:t>
            </a:r>
            <a:r>
              <a:rPr lang="fi-FI" dirty="0" smtClean="0"/>
              <a:t> </a:t>
            </a:r>
            <a:r>
              <a:rPr lang="fi-FI" dirty="0" err="1" smtClean="0"/>
              <a:t>weather</a:t>
            </a:r>
            <a:r>
              <a:rPr lang="fi-FI" dirty="0" smtClean="0"/>
              <a:t> </a:t>
            </a:r>
            <a:r>
              <a:rPr lang="fi-FI" dirty="0" err="1" smtClean="0"/>
              <a:t>warning</a:t>
            </a:r>
            <a:r>
              <a:rPr lang="fi-FI" dirty="0" smtClean="0"/>
              <a:t>.</a:t>
            </a:r>
          </a:p>
          <a:p>
            <a:pPr indent="-319087">
              <a:spcBef>
                <a:spcPts val="600"/>
              </a:spcBef>
            </a:pPr>
            <a:r>
              <a:rPr lang="fi-FI" dirty="0" err="1" smtClean="0"/>
              <a:t>Re-education</a:t>
            </a:r>
            <a:r>
              <a:rPr lang="fi-FI" dirty="0" smtClean="0"/>
              <a:t> </a:t>
            </a:r>
            <a:r>
              <a:rPr lang="fi-FI" dirty="0" err="1" smtClean="0"/>
              <a:t>planned</a:t>
            </a:r>
            <a:r>
              <a:rPr lang="fi-FI" dirty="0" smtClean="0"/>
              <a:t> </a:t>
            </a:r>
            <a:r>
              <a:rPr lang="fi-FI" dirty="0" err="1" smtClean="0"/>
              <a:t>next</a:t>
            </a:r>
            <a:r>
              <a:rPr lang="fi-FI" dirty="0" smtClean="0"/>
              <a:t> </a:t>
            </a:r>
            <a:r>
              <a:rPr lang="fi-FI" dirty="0" err="1" smtClean="0"/>
              <a:t>year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3247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74453" y="702248"/>
            <a:ext cx="5564039" cy="1325563"/>
          </a:xfrm>
        </p:spPr>
        <p:txBody>
          <a:bodyPr anchor="ctr"/>
          <a:lstStyle/>
          <a:p>
            <a:r>
              <a:rPr lang="fi-FI" dirty="0" smtClean="0"/>
              <a:t>Case: proton </a:t>
            </a:r>
            <a:r>
              <a:rPr lang="fi-FI" dirty="0" err="1" smtClean="0"/>
              <a:t>event</a:t>
            </a:r>
            <a:r>
              <a:rPr lang="fi-FI" dirty="0" smtClean="0"/>
              <a:t> on 9 Jan 2014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79561" y="2038234"/>
            <a:ext cx="5357005" cy="4242814"/>
          </a:xfrm>
        </p:spPr>
        <p:txBody>
          <a:bodyPr/>
          <a:lstStyle/>
          <a:p>
            <a:pPr marL="266700" indent="-266700">
              <a:spcAft>
                <a:spcPts val="600"/>
              </a:spcAft>
            </a:pPr>
            <a:r>
              <a:rPr lang="fi-FI" dirty="0" smtClean="0"/>
              <a:t>An X1 </a:t>
            </a:r>
            <a:r>
              <a:rPr lang="fi-FI" dirty="0" err="1" smtClean="0"/>
              <a:t>flare</a:t>
            </a:r>
            <a:r>
              <a:rPr lang="fi-FI" dirty="0" smtClean="0"/>
              <a:t> in AR1944, at 18:32 UT on 7 Jan </a:t>
            </a:r>
            <a:r>
              <a:rPr lang="fi-FI" dirty="0" err="1" smtClean="0"/>
              <a:t>sent</a:t>
            </a:r>
            <a:r>
              <a:rPr lang="fi-FI" dirty="0" smtClean="0"/>
              <a:t> a CME </a:t>
            </a:r>
            <a:r>
              <a:rPr lang="fi-FI" dirty="0" err="1" smtClean="0"/>
              <a:t>earthward</a:t>
            </a:r>
            <a:r>
              <a:rPr lang="fi-FI" dirty="0" smtClean="0"/>
              <a:t>.</a:t>
            </a:r>
          </a:p>
          <a:p>
            <a:pPr marL="266700" indent="-266700">
              <a:spcAft>
                <a:spcPts val="600"/>
              </a:spcAft>
            </a:pPr>
            <a:r>
              <a:rPr lang="fi-FI" dirty="0" err="1" smtClean="0"/>
              <a:t>Caused</a:t>
            </a:r>
            <a:r>
              <a:rPr lang="fi-FI" dirty="0" smtClean="0"/>
              <a:t> R3 radio </a:t>
            </a:r>
            <a:r>
              <a:rPr lang="fi-FI" dirty="0" err="1" smtClean="0"/>
              <a:t>blackout</a:t>
            </a:r>
            <a:r>
              <a:rPr lang="fi-FI" dirty="0" smtClean="0"/>
              <a:t> and a </a:t>
            </a:r>
            <a:r>
              <a:rPr lang="fi-FI" dirty="0" err="1" smtClean="0"/>
              <a:t>few</a:t>
            </a:r>
            <a:r>
              <a:rPr lang="fi-FI" dirty="0" smtClean="0"/>
              <a:t> </a:t>
            </a:r>
            <a:r>
              <a:rPr lang="fi-FI" dirty="0" err="1" smtClean="0"/>
              <a:t>hours</a:t>
            </a:r>
            <a:r>
              <a:rPr lang="fi-FI" dirty="0" smtClean="0"/>
              <a:t> </a:t>
            </a:r>
            <a:r>
              <a:rPr lang="fi-FI" dirty="0" err="1" smtClean="0"/>
              <a:t>later</a:t>
            </a:r>
            <a:r>
              <a:rPr lang="fi-FI" dirty="0" smtClean="0"/>
              <a:t> S2 </a:t>
            </a:r>
            <a:r>
              <a:rPr lang="fi-FI" dirty="0" err="1" smtClean="0"/>
              <a:t>solar</a:t>
            </a:r>
            <a:r>
              <a:rPr lang="fi-FI" dirty="0" smtClean="0"/>
              <a:t> </a:t>
            </a:r>
            <a:r>
              <a:rPr lang="fi-FI" dirty="0" err="1" smtClean="0"/>
              <a:t>radiation</a:t>
            </a:r>
            <a:endParaRPr lang="fi-FI" dirty="0" smtClean="0"/>
          </a:p>
          <a:p>
            <a:pPr marL="633413" lvl="1" indent="-266700">
              <a:spcAft>
                <a:spcPts val="600"/>
              </a:spcAft>
            </a:pPr>
            <a:r>
              <a:rPr lang="fi-FI" dirty="0" smtClean="0"/>
              <a:t>Just </a:t>
            </a:r>
            <a:r>
              <a:rPr lang="fi-FI" dirty="0" err="1" smtClean="0"/>
              <a:t>below</a:t>
            </a:r>
            <a:r>
              <a:rPr lang="fi-FI" dirty="0" smtClean="0"/>
              <a:t> LUOVA </a:t>
            </a:r>
            <a:r>
              <a:rPr lang="fi-FI" dirty="0" err="1" smtClean="0"/>
              <a:t>criteria</a:t>
            </a:r>
            <a:endParaRPr lang="fi-FI" dirty="0" smtClean="0"/>
          </a:p>
          <a:p>
            <a:pPr marL="317500" indent="-317500">
              <a:spcAft>
                <a:spcPts val="600"/>
              </a:spcAft>
            </a:pPr>
            <a:r>
              <a:rPr lang="fi-FI" dirty="0" smtClean="0"/>
              <a:t>On 8 Jan at 23:20 UT proton </a:t>
            </a:r>
            <a:r>
              <a:rPr lang="fi-FI" dirty="0" err="1" smtClean="0"/>
              <a:t>flux</a:t>
            </a:r>
            <a:r>
              <a:rPr lang="fi-FI" dirty="0" smtClean="0"/>
              <a:t> </a:t>
            </a:r>
            <a:r>
              <a:rPr lang="fi-FI" dirty="0" err="1" smtClean="0"/>
              <a:t>rose</a:t>
            </a:r>
            <a:r>
              <a:rPr lang="fi-FI" dirty="0" smtClean="0"/>
              <a:t> </a:t>
            </a:r>
            <a:r>
              <a:rPr lang="fi-FI" dirty="0" err="1" smtClean="0"/>
              <a:t>above</a:t>
            </a:r>
            <a:r>
              <a:rPr lang="fi-FI" dirty="0"/>
              <a:t> </a:t>
            </a:r>
            <a:r>
              <a:rPr lang="fi-FI" dirty="0" smtClean="0"/>
              <a:t>1000 </a:t>
            </a:r>
            <a:r>
              <a:rPr lang="fi-FI" dirty="0" err="1" smtClean="0"/>
              <a:t>pfu</a:t>
            </a:r>
            <a:endParaRPr lang="fi-FI" dirty="0" smtClean="0"/>
          </a:p>
          <a:p>
            <a:pPr marL="633413" lvl="1" indent="-317500">
              <a:spcAft>
                <a:spcPts val="600"/>
              </a:spcAft>
            </a:pPr>
            <a:r>
              <a:rPr lang="fi-FI" dirty="0" smtClean="0"/>
              <a:t>NOAA </a:t>
            </a:r>
            <a:r>
              <a:rPr lang="fi-FI" dirty="0" err="1" smtClean="0"/>
              <a:t>gave</a:t>
            </a:r>
            <a:r>
              <a:rPr lang="fi-FI" dirty="0" smtClean="0"/>
              <a:t> S3 </a:t>
            </a:r>
            <a:r>
              <a:rPr lang="fi-FI" dirty="0" err="1" smtClean="0"/>
              <a:t>alert</a:t>
            </a:r>
            <a:r>
              <a:rPr lang="fi-FI" dirty="0" smtClean="0"/>
              <a:t> at 23:34 UT</a:t>
            </a:r>
          </a:p>
          <a:p>
            <a:pPr marL="368300" indent="-368300">
              <a:spcAft>
                <a:spcPts val="600"/>
              </a:spcAft>
            </a:pPr>
            <a:r>
              <a:rPr lang="fi-FI" dirty="0" smtClean="0"/>
              <a:t>A G3 </a:t>
            </a:r>
            <a:r>
              <a:rPr lang="fi-FI" dirty="0" err="1" smtClean="0"/>
              <a:t>geomagnetic</a:t>
            </a:r>
            <a:r>
              <a:rPr lang="fi-FI" dirty="0" smtClean="0"/>
              <a:t> </a:t>
            </a:r>
            <a:r>
              <a:rPr lang="fi-FI" dirty="0" err="1" smtClean="0"/>
              <a:t>was</a:t>
            </a:r>
            <a:r>
              <a:rPr lang="fi-FI" dirty="0" smtClean="0"/>
              <a:t> </a:t>
            </a:r>
            <a:r>
              <a:rPr lang="fi-FI" dirty="0" err="1" smtClean="0"/>
              <a:t>predicted</a:t>
            </a:r>
            <a:r>
              <a:rPr lang="fi-FI" dirty="0" smtClean="0"/>
              <a:t> (</a:t>
            </a:r>
            <a:r>
              <a:rPr lang="fi-FI" dirty="0" err="1" smtClean="0"/>
              <a:t>but</a:t>
            </a:r>
            <a:r>
              <a:rPr lang="fi-FI" dirty="0" smtClean="0"/>
              <a:t> no G </a:t>
            </a:r>
            <a:r>
              <a:rPr lang="fi-FI" dirty="0" err="1" smtClean="0"/>
              <a:t>class</a:t>
            </a:r>
            <a:r>
              <a:rPr lang="fi-FI" dirty="0" smtClean="0"/>
              <a:t> </a:t>
            </a:r>
            <a:r>
              <a:rPr lang="fi-FI" dirty="0" err="1" smtClean="0"/>
              <a:t>storm</a:t>
            </a:r>
            <a:r>
              <a:rPr lang="fi-FI" dirty="0" smtClean="0"/>
              <a:t> </a:t>
            </a:r>
            <a:r>
              <a:rPr lang="fi-FI" dirty="0" err="1" smtClean="0"/>
              <a:t>occurred</a:t>
            </a:r>
            <a:r>
              <a:rPr lang="fi-FI" dirty="0" smtClean="0"/>
              <a:t>)</a:t>
            </a:r>
          </a:p>
          <a:p>
            <a:pPr marL="266700" indent="-266700">
              <a:spcAft>
                <a:spcPts val="600"/>
              </a:spcAft>
            </a:pPr>
            <a:endParaRPr lang="fi-FI" dirty="0" smtClean="0"/>
          </a:p>
          <a:p>
            <a:pPr marL="266700" indent="-266700">
              <a:spcAft>
                <a:spcPts val="600"/>
              </a:spcAft>
            </a:pPr>
            <a:endParaRPr lang="fi-FI" dirty="0" smtClean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899" y="451149"/>
            <a:ext cx="2153309" cy="2153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899" y="2786330"/>
            <a:ext cx="3578525" cy="357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99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76046" y="2046861"/>
            <a:ext cx="5486400" cy="4242814"/>
          </a:xfrm>
        </p:spPr>
        <p:txBody>
          <a:bodyPr/>
          <a:lstStyle/>
          <a:p>
            <a:pPr marL="266700" indent="-266700">
              <a:spcAft>
                <a:spcPts val="600"/>
              </a:spcAft>
            </a:pPr>
            <a:r>
              <a:rPr lang="fi-FI" dirty="0" smtClean="0"/>
              <a:t>At 2:28 Finland </a:t>
            </a:r>
            <a:r>
              <a:rPr lang="fi-FI" dirty="0" err="1" smtClean="0"/>
              <a:t>local</a:t>
            </a:r>
            <a:r>
              <a:rPr lang="fi-FI" dirty="0" smtClean="0"/>
              <a:t> </a:t>
            </a:r>
            <a:r>
              <a:rPr lang="fi-FI" dirty="0" err="1" smtClean="0"/>
              <a:t>time</a:t>
            </a:r>
            <a:r>
              <a:rPr lang="fi-FI" dirty="0" smtClean="0"/>
              <a:t> (0:28 UT) on 9 Jan, LUOVA </a:t>
            </a:r>
            <a:r>
              <a:rPr lang="fi-FI" dirty="0" err="1" smtClean="0"/>
              <a:t>warning</a:t>
            </a:r>
            <a:r>
              <a:rPr lang="fi-FI" dirty="0" smtClean="0"/>
              <a:t> for S3 </a:t>
            </a:r>
            <a:r>
              <a:rPr lang="fi-FI" dirty="0" err="1" smtClean="0"/>
              <a:t>solar</a:t>
            </a:r>
            <a:r>
              <a:rPr lang="fi-FI" dirty="0" smtClean="0"/>
              <a:t> </a:t>
            </a:r>
            <a:r>
              <a:rPr lang="fi-FI" dirty="0" err="1" smtClean="0"/>
              <a:t>radiation</a:t>
            </a:r>
            <a:r>
              <a:rPr lang="fi-FI" dirty="0" smtClean="0"/>
              <a:t> </a:t>
            </a:r>
            <a:r>
              <a:rPr lang="fi-FI" dirty="0" err="1" smtClean="0"/>
              <a:t>storm</a:t>
            </a:r>
            <a:r>
              <a:rPr lang="fi-FI" dirty="0" smtClean="0"/>
              <a:t> </a:t>
            </a:r>
            <a:r>
              <a:rPr lang="fi-FI" dirty="0" err="1" smtClean="0"/>
              <a:t>was</a:t>
            </a:r>
            <a:r>
              <a:rPr lang="fi-FI" dirty="0" smtClean="0"/>
              <a:t> </a:t>
            </a:r>
            <a:r>
              <a:rPr lang="fi-FI" dirty="0" err="1" smtClean="0"/>
              <a:t>issued</a:t>
            </a:r>
            <a:r>
              <a:rPr lang="fi-FI" dirty="0" smtClean="0"/>
              <a:t>.</a:t>
            </a:r>
          </a:p>
          <a:p>
            <a:pPr marL="266700" indent="-266700">
              <a:spcAft>
                <a:spcPts val="600"/>
              </a:spcAft>
            </a:pPr>
            <a:r>
              <a:rPr lang="fi-FI" dirty="0" smtClean="0"/>
              <a:t>LUOVA </a:t>
            </a:r>
            <a:r>
              <a:rPr lang="fi-FI" dirty="0" err="1" smtClean="0"/>
              <a:t>duty</a:t>
            </a:r>
            <a:r>
              <a:rPr lang="fi-FI" dirty="0" smtClean="0"/>
              <a:t> person </a:t>
            </a:r>
            <a:r>
              <a:rPr lang="fi-FI" dirty="0" err="1" smtClean="0"/>
              <a:t>produced</a:t>
            </a:r>
            <a:r>
              <a:rPr lang="fi-FI" dirty="0" smtClean="0"/>
              <a:t> the </a:t>
            </a:r>
            <a:r>
              <a:rPr lang="fi-FI" dirty="0" err="1" smtClean="0"/>
              <a:t>warning</a:t>
            </a:r>
            <a:r>
              <a:rPr lang="fi-FI" dirty="0" smtClean="0"/>
              <a:t> </a:t>
            </a:r>
            <a:r>
              <a:rPr lang="fi-FI" dirty="0" err="1" smtClean="0"/>
              <a:t>using</a:t>
            </a:r>
            <a:r>
              <a:rPr lang="fi-FI" dirty="0" smtClean="0"/>
              <a:t> </a:t>
            </a:r>
            <a:r>
              <a:rPr lang="fi-FI" dirty="0" err="1" smtClean="0"/>
              <a:t>model</a:t>
            </a:r>
            <a:r>
              <a:rPr lang="fi-FI" dirty="0" smtClean="0"/>
              <a:t> </a:t>
            </a:r>
            <a:r>
              <a:rPr lang="fi-FI" dirty="0" err="1" smtClean="0"/>
              <a:t>texts</a:t>
            </a:r>
            <a:r>
              <a:rPr lang="fi-FI" dirty="0" smtClean="0"/>
              <a:t>.</a:t>
            </a:r>
          </a:p>
          <a:p>
            <a:pPr marL="266700" indent="-266700">
              <a:spcAft>
                <a:spcPts val="600"/>
              </a:spcAft>
            </a:pPr>
            <a:r>
              <a:rPr lang="fi-FI" dirty="0" smtClean="0"/>
              <a:t>FMI </a:t>
            </a:r>
            <a:r>
              <a:rPr lang="fi-FI" dirty="0" err="1" smtClean="0"/>
              <a:t>scientists</a:t>
            </a:r>
            <a:r>
              <a:rPr lang="fi-FI" dirty="0" smtClean="0"/>
              <a:t> </a:t>
            </a:r>
            <a:r>
              <a:rPr lang="fi-FI" dirty="0" err="1" smtClean="0"/>
              <a:t>followed</a:t>
            </a:r>
            <a:r>
              <a:rPr lang="fi-FI" dirty="0" smtClean="0"/>
              <a:t> the </a:t>
            </a:r>
            <a:r>
              <a:rPr lang="fi-FI" dirty="0" err="1" smtClean="0"/>
              <a:t>event</a:t>
            </a:r>
            <a:r>
              <a:rPr lang="fi-FI" dirty="0" smtClean="0"/>
              <a:t> the </a:t>
            </a:r>
            <a:r>
              <a:rPr lang="fi-FI" dirty="0" err="1" smtClean="0"/>
              <a:t>next</a:t>
            </a:r>
            <a:r>
              <a:rPr lang="fi-FI" dirty="0" smtClean="0"/>
              <a:t> </a:t>
            </a:r>
            <a:r>
              <a:rPr lang="fi-FI" dirty="0" err="1" smtClean="0"/>
              <a:t>day</a:t>
            </a:r>
            <a:r>
              <a:rPr lang="fi-FI" dirty="0" smtClean="0"/>
              <a:t>, </a:t>
            </a:r>
            <a:r>
              <a:rPr lang="fi-FI" dirty="0" err="1" smtClean="0"/>
              <a:t>but</a:t>
            </a:r>
            <a:r>
              <a:rPr lang="fi-FI" dirty="0" smtClean="0"/>
              <a:t> </a:t>
            </a:r>
            <a:r>
              <a:rPr lang="fi-FI" dirty="0" err="1" smtClean="0"/>
              <a:t>space</a:t>
            </a:r>
            <a:r>
              <a:rPr lang="fi-FI" dirty="0" smtClean="0"/>
              <a:t> </a:t>
            </a:r>
            <a:r>
              <a:rPr lang="fi-FI" dirty="0" err="1" smtClean="0"/>
              <a:t>weather</a:t>
            </a:r>
            <a:r>
              <a:rPr lang="fi-FI" dirty="0" smtClean="0"/>
              <a:t> </a:t>
            </a:r>
            <a:r>
              <a:rPr lang="fi-FI" dirty="0" err="1" smtClean="0"/>
              <a:t>calmed</a:t>
            </a:r>
            <a:r>
              <a:rPr lang="fi-FI" dirty="0" smtClean="0"/>
              <a:t> </a:t>
            </a:r>
            <a:r>
              <a:rPr lang="fi-FI" dirty="0" err="1" smtClean="0"/>
              <a:t>down</a:t>
            </a:r>
            <a:r>
              <a:rPr lang="fi-FI" dirty="0" smtClean="0"/>
              <a:t> and no </a:t>
            </a:r>
            <a:r>
              <a:rPr lang="fi-FI" dirty="0" err="1" smtClean="0"/>
              <a:t>further</a:t>
            </a:r>
            <a:r>
              <a:rPr lang="fi-FI" dirty="0" smtClean="0"/>
              <a:t> </a:t>
            </a:r>
            <a:r>
              <a:rPr lang="fi-FI" dirty="0" err="1" smtClean="0"/>
              <a:t>warning</a:t>
            </a:r>
            <a:r>
              <a:rPr lang="fi-FI" dirty="0" smtClean="0"/>
              <a:t> </a:t>
            </a:r>
            <a:r>
              <a:rPr lang="fi-FI" dirty="0" err="1" smtClean="0"/>
              <a:t>was</a:t>
            </a:r>
            <a:r>
              <a:rPr lang="fi-FI" dirty="0" smtClean="0"/>
              <a:t> </a:t>
            </a:r>
            <a:r>
              <a:rPr lang="fi-FI" dirty="0" err="1" smtClean="0"/>
              <a:t>needed</a:t>
            </a:r>
            <a:r>
              <a:rPr lang="fi-FI" dirty="0" smtClean="0"/>
              <a:t>.</a:t>
            </a:r>
            <a:endParaRPr lang="fi-FI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887" y="120771"/>
            <a:ext cx="3593941" cy="66164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474453" y="702248"/>
            <a:ext cx="5564039" cy="1325563"/>
          </a:xfrm>
        </p:spPr>
        <p:txBody>
          <a:bodyPr anchor="ctr"/>
          <a:lstStyle/>
          <a:p>
            <a:r>
              <a:rPr lang="fi-FI" dirty="0" smtClean="0"/>
              <a:t>Case: proton </a:t>
            </a:r>
            <a:r>
              <a:rPr lang="fi-FI" dirty="0" err="1" smtClean="0"/>
              <a:t>event</a:t>
            </a:r>
            <a:r>
              <a:rPr lang="fi-FI" dirty="0" smtClean="0"/>
              <a:t> on 9 Jan 2014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2049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641186" y="2044217"/>
            <a:ext cx="7812701" cy="4250197"/>
          </a:xfrm>
        </p:spPr>
        <p:txBody>
          <a:bodyPr/>
          <a:lstStyle/>
          <a:p>
            <a:pPr marL="266700" indent="-266700">
              <a:spcAft>
                <a:spcPts val="600"/>
              </a:spcAft>
            </a:pPr>
            <a:r>
              <a:rPr lang="fi-FI" dirty="0" err="1" smtClean="0"/>
              <a:t>Monitoring</a:t>
            </a:r>
            <a:r>
              <a:rPr lang="fi-FI" dirty="0" smtClean="0"/>
              <a:t> </a:t>
            </a:r>
            <a:r>
              <a:rPr lang="fi-FI" dirty="0" err="1" smtClean="0"/>
              <a:t>currently</a:t>
            </a:r>
            <a:r>
              <a:rPr lang="fi-FI" dirty="0" smtClean="0"/>
              <a:t> </a:t>
            </a:r>
            <a:r>
              <a:rPr lang="fi-FI" dirty="0" err="1" smtClean="0"/>
              <a:t>based</a:t>
            </a:r>
            <a:r>
              <a:rPr lang="fi-FI" dirty="0" smtClean="0"/>
              <a:t> on NOAA </a:t>
            </a:r>
            <a:r>
              <a:rPr lang="fi-FI" dirty="0" err="1" smtClean="0"/>
              <a:t>alerts</a:t>
            </a:r>
            <a:endParaRPr lang="fi-FI" dirty="0" smtClean="0"/>
          </a:p>
          <a:p>
            <a:pPr marL="266700" indent="-266700">
              <a:spcAft>
                <a:spcPts val="600"/>
              </a:spcAft>
            </a:pPr>
            <a:r>
              <a:rPr lang="fi-FI" dirty="0" smtClean="0"/>
              <a:t>FMI </a:t>
            </a:r>
            <a:r>
              <a:rPr lang="fi-FI" dirty="0" err="1" smtClean="0"/>
              <a:t>has</a:t>
            </a:r>
            <a:r>
              <a:rPr lang="fi-FI" dirty="0" smtClean="0"/>
              <a:t> </a:t>
            </a:r>
            <a:r>
              <a:rPr lang="fi-FI" dirty="0" err="1" smtClean="0"/>
              <a:t>also</a:t>
            </a:r>
            <a:r>
              <a:rPr lang="fi-FI" dirty="0" smtClean="0"/>
              <a:t> </a:t>
            </a:r>
            <a:r>
              <a:rPr lang="fi-FI" dirty="0" err="1" smtClean="0"/>
              <a:t>own</a:t>
            </a:r>
            <a:r>
              <a:rPr lang="fi-FI" dirty="0" smtClean="0"/>
              <a:t> </a:t>
            </a:r>
            <a:r>
              <a:rPr lang="fi-FI" dirty="0" err="1" smtClean="0"/>
              <a:t>observations</a:t>
            </a:r>
            <a:r>
              <a:rPr lang="fi-FI" dirty="0" smtClean="0"/>
              <a:t> and </a:t>
            </a:r>
            <a:r>
              <a:rPr lang="fi-FI" dirty="0" err="1" smtClean="0"/>
              <a:t>tools</a:t>
            </a:r>
            <a:r>
              <a:rPr lang="fi-FI" dirty="0" smtClean="0"/>
              <a:t> for </a:t>
            </a:r>
            <a:r>
              <a:rPr lang="fi-FI" dirty="0" err="1" smtClean="0"/>
              <a:t>analysis</a:t>
            </a:r>
            <a:r>
              <a:rPr lang="fi-FI" dirty="0" smtClean="0"/>
              <a:t> </a:t>
            </a:r>
            <a:r>
              <a:rPr lang="fi-FI" dirty="0" err="1" smtClean="0"/>
              <a:t>during</a:t>
            </a:r>
            <a:r>
              <a:rPr lang="fi-FI" dirty="0" smtClean="0"/>
              <a:t> an </a:t>
            </a:r>
            <a:r>
              <a:rPr lang="fi-FI" dirty="0" err="1" smtClean="0"/>
              <a:t>event</a:t>
            </a:r>
            <a:r>
              <a:rPr lang="fi-FI" dirty="0" smtClean="0"/>
              <a:t>:</a:t>
            </a:r>
          </a:p>
          <a:p>
            <a:pPr marL="538163" lvl="1" indent="-266700">
              <a:spcAft>
                <a:spcPts val="600"/>
              </a:spcAft>
            </a:pPr>
            <a:r>
              <a:rPr lang="fi-FI" dirty="0" err="1" smtClean="0"/>
              <a:t>Magnetometers</a:t>
            </a:r>
            <a:r>
              <a:rPr lang="fi-FI" dirty="0" smtClean="0"/>
              <a:t>, </a:t>
            </a:r>
            <a:r>
              <a:rPr lang="fi-FI" dirty="0" err="1" smtClean="0"/>
              <a:t>auroral</a:t>
            </a:r>
            <a:r>
              <a:rPr lang="fi-FI" dirty="0" smtClean="0"/>
              <a:t> </a:t>
            </a:r>
            <a:r>
              <a:rPr lang="fi-FI" dirty="0" err="1" smtClean="0"/>
              <a:t>cameras</a:t>
            </a:r>
            <a:endParaRPr lang="fi-FI" dirty="0"/>
          </a:p>
          <a:p>
            <a:pPr marL="538163" lvl="1" indent="-266700">
              <a:spcAft>
                <a:spcPts val="600"/>
              </a:spcAft>
            </a:pPr>
            <a:r>
              <a:rPr lang="fi-FI" dirty="0" smtClean="0"/>
              <a:t>GIC </a:t>
            </a:r>
            <a:r>
              <a:rPr lang="fi-FI" dirty="0" err="1" smtClean="0"/>
              <a:t>models</a:t>
            </a:r>
            <a:endParaRPr lang="fi-FI" dirty="0"/>
          </a:p>
          <a:p>
            <a:pPr marL="538163" lvl="1" indent="-266700">
              <a:spcAft>
                <a:spcPts val="600"/>
              </a:spcAft>
            </a:pPr>
            <a:r>
              <a:rPr lang="fi-FI" dirty="0" smtClean="0"/>
              <a:t>Magnetospheric </a:t>
            </a:r>
            <a:r>
              <a:rPr lang="fi-FI" dirty="0" err="1" smtClean="0"/>
              <a:t>simulations</a:t>
            </a:r>
            <a:endParaRPr lang="fi-FI" dirty="0"/>
          </a:p>
          <a:p>
            <a:pPr marL="538163" lvl="1" indent="-266700">
              <a:spcAft>
                <a:spcPts val="600"/>
              </a:spcAft>
            </a:pPr>
            <a:r>
              <a:rPr lang="fi-FI" dirty="0" err="1" smtClean="0"/>
              <a:t>Nowcast</a:t>
            </a:r>
            <a:r>
              <a:rPr lang="fi-FI" dirty="0" smtClean="0"/>
              <a:t> </a:t>
            </a:r>
            <a:r>
              <a:rPr lang="fi-FI" dirty="0" err="1" smtClean="0"/>
              <a:t>model</a:t>
            </a:r>
            <a:r>
              <a:rPr lang="fi-FI" dirty="0" smtClean="0"/>
              <a:t> for </a:t>
            </a:r>
            <a:r>
              <a:rPr lang="fi-FI" dirty="0" err="1" smtClean="0"/>
              <a:t>low-energy</a:t>
            </a:r>
            <a:r>
              <a:rPr lang="fi-FI" dirty="0" smtClean="0"/>
              <a:t> </a:t>
            </a:r>
            <a:r>
              <a:rPr lang="fi-FI" dirty="0" err="1" smtClean="0"/>
              <a:t>electrons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(</a:t>
            </a:r>
            <a:r>
              <a:rPr lang="fi-FI" dirty="0" err="1" smtClean="0"/>
              <a:t>talk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N. Ganushkina).</a:t>
            </a:r>
          </a:p>
          <a:p>
            <a:pPr marL="266700" indent="-266700">
              <a:spcAft>
                <a:spcPts val="600"/>
              </a:spcAft>
            </a:pPr>
            <a:r>
              <a:rPr lang="fi-FI" dirty="0" err="1" smtClean="0"/>
              <a:t>Primarily</a:t>
            </a:r>
            <a:r>
              <a:rPr lang="fi-FI" dirty="0" smtClean="0"/>
              <a:t> </a:t>
            </a:r>
            <a:r>
              <a:rPr lang="fi-FI" dirty="0" err="1" smtClean="0"/>
              <a:t>research</a:t>
            </a:r>
            <a:r>
              <a:rPr lang="fi-FI" dirty="0" smtClean="0"/>
              <a:t> </a:t>
            </a:r>
            <a:r>
              <a:rPr lang="fi-FI" dirty="0" err="1" smtClean="0"/>
              <a:t>tools</a:t>
            </a:r>
            <a:r>
              <a:rPr lang="fi-FI" dirty="0" smtClean="0"/>
              <a:t>, </a:t>
            </a:r>
            <a:r>
              <a:rPr lang="fi-FI" dirty="0" err="1" smtClean="0"/>
              <a:t>these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now</a:t>
            </a:r>
            <a:r>
              <a:rPr lang="fi-FI" dirty="0" smtClean="0"/>
              <a:t> </a:t>
            </a:r>
            <a:r>
              <a:rPr lang="fi-FI" dirty="0" err="1" smtClean="0"/>
              <a:t>being</a:t>
            </a:r>
            <a:r>
              <a:rPr lang="fi-FI" dirty="0" smtClean="0"/>
              <a:t> </a:t>
            </a:r>
            <a:r>
              <a:rPr lang="fi-FI" dirty="0" err="1" smtClean="0"/>
              <a:t>developed</a:t>
            </a:r>
            <a:r>
              <a:rPr lang="fi-FI" dirty="0" smtClean="0"/>
              <a:t> for </a:t>
            </a:r>
            <a:r>
              <a:rPr lang="fi-FI" dirty="0" err="1" smtClean="0"/>
              <a:t>operational</a:t>
            </a:r>
            <a:r>
              <a:rPr lang="fi-FI" dirty="0" smtClean="0"/>
              <a:t> </a:t>
            </a:r>
            <a:r>
              <a:rPr lang="fi-FI" dirty="0" err="1" smtClean="0"/>
              <a:t>use</a:t>
            </a:r>
            <a:r>
              <a:rPr lang="fi-FI" dirty="0" smtClean="0"/>
              <a:t>.</a:t>
            </a:r>
          </a:p>
          <a:p>
            <a:pPr marL="538163" lvl="1" indent="-266700">
              <a:spcAft>
                <a:spcPts val="600"/>
              </a:spcAft>
            </a:pPr>
            <a:endParaRPr lang="fi-FI" dirty="0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i-FI" dirty="0" smtClean="0"/>
              <a:t>FMI </a:t>
            </a:r>
            <a:r>
              <a:rPr lang="fi-FI" dirty="0" err="1" smtClean="0"/>
              <a:t>space</a:t>
            </a:r>
            <a:r>
              <a:rPr lang="fi-FI" dirty="0" smtClean="0"/>
              <a:t> </a:t>
            </a:r>
            <a:r>
              <a:rPr lang="fi-FI" dirty="0" err="1" smtClean="0"/>
              <a:t>weather</a:t>
            </a:r>
            <a:r>
              <a:rPr lang="fi-FI" dirty="0" smtClean="0"/>
              <a:t> </a:t>
            </a:r>
            <a:r>
              <a:rPr lang="fi-FI" dirty="0" err="1" smtClean="0"/>
              <a:t>tools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612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3849" y="702248"/>
            <a:ext cx="4201065" cy="1325563"/>
          </a:xfrm>
        </p:spPr>
        <p:txBody>
          <a:bodyPr anchor="ctr">
            <a:normAutofit/>
          </a:bodyPr>
          <a:lstStyle/>
          <a:p>
            <a:r>
              <a:rPr lang="fi-FI" sz="3200" dirty="0" err="1" smtClean="0"/>
              <a:t>Magnetic</a:t>
            </a:r>
            <a:r>
              <a:rPr lang="fi-FI" sz="3200" dirty="0" smtClean="0"/>
              <a:t> </a:t>
            </a:r>
            <a:r>
              <a:rPr lang="fi-FI" sz="3200" dirty="0" err="1" smtClean="0"/>
              <a:t>activity</a:t>
            </a:r>
            <a:r>
              <a:rPr lang="fi-FI" sz="3200" dirty="0" smtClean="0"/>
              <a:t> in Finland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3684" y="2046861"/>
            <a:ext cx="4295956" cy="4242814"/>
          </a:xfrm>
        </p:spPr>
        <p:txBody>
          <a:bodyPr/>
          <a:lstStyle/>
          <a:p>
            <a:pPr marL="266700" indent="-266700">
              <a:spcAft>
                <a:spcPts val="600"/>
              </a:spcAft>
            </a:pPr>
            <a:r>
              <a:rPr lang="fi-FI" dirty="0" smtClean="0"/>
              <a:t>FMI </a:t>
            </a:r>
            <a:r>
              <a:rPr lang="fi-FI" dirty="0" err="1" smtClean="0"/>
              <a:t>operates</a:t>
            </a:r>
            <a:r>
              <a:rPr lang="fi-FI" dirty="0"/>
              <a:t> </a:t>
            </a:r>
            <a:r>
              <a:rPr lang="fi-FI" dirty="0" smtClean="0"/>
              <a:t>a </a:t>
            </a:r>
            <a:r>
              <a:rPr lang="fi-FI" dirty="0" err="1" smtClean="0"/>
              <a:t>magnetometer</a:t>
            </a:r>
            <a:r>
              <a:rPr lang="fi-FI" dirty="0" smtClean="0"/>
              <a:t> </a:t>
            </a:r>
            <a:r>
              <a:rPr lang="fi-FI" dirty="0" err="1" smtClean="0"/>
              <a:t>network</a:t>
            </a:r>
            <a:r>
              <a:rPr lang="fi-FI" dirty="0" smtClean="0"/>
              <a:t> in Finland (</a:t>
            </a:r>
            <a:r>
              <a:rPr lang="fi-FI" dirty="0" err="1" smtClean="0"/>
              <a:t>part</a:t>
            </a:r>
            <a:r>
              <a:rPr lang="fi-FI" dirty="0" smtClean="0"/>
              <a:t> of IMAGE).</a:t>
            </a:r>
          </a:p>
          <a:p>
            <a:pPr marL="266700" indent="-266700">
              <a:spcAft>
                <a:spcPts val="600"/>
              </a:spcAft>
            </a:pPr>
            <a:r>
              <a:rPr lang="fi-FI" dirty="0" smtClean="0"/>
              <a:t>A </a:t>
            </a:r>
            <a:r>
              <a:rPr lang="fi-FI" dirty="0" err="1" smtClean="0"/>
              <a:t>statistical</a:t>
            </a:r>
            <a:r>
              <a:rPr lang="fi-FI" dirty="0" smtClean="0"/>
              <a:t> </a:t>
            </a:r>
            <a:r>
              <a:rPr lang="fi-FI" dirty="0" err="1" smtClean="0"/>
              <a:t>model</a:t>
            </a:r>
            <a:r>
              <a:rPr lang="fi-FI" dirty="0" smtClean="0"/>
              <a:t> </a:t>
            </a:r>
            <a:r>
              <a:rPr lang="fi-FI" dirty="0" err="1" smtClean="0"/>
              <a:t>predicts</a:t>
            </a:r>
            <a:r>
              <a:rPr lang="fi-FI" dirty="0" smtClean="0"/>
              <a:t> the </a:t>
            </a:r>
            <a:r>
              <a:rPr lang="fi-FI" dirty="0" err="1" smtClean="0"/>
              <a:t>activity</a:t>
            </a:r>
            <a:r>
              <a:rPr lang="fi-FI" dirty="0" smtClean="0"/>
              <a:t> </a:t>
            </a:r>
            <a:r>
              <a:rPr lang="fi-FI" dirty="0" err="1" smtClean="0"/>
              <a:t>during</a:t>
            </a:r>
            <a:r>
              <a:rPr lang="fi-FI" dirty="0" smtClean="0"/>
              <a:t> the </a:t>
            </a:r>
            <a:r>
              <a:rPr lang="fi-FI" dirty="0" err="1" smtClean="0"/>
              <a:t>next</a:t>
            </a:r>
            <a:r>
              <a:rPr lang="fi-FI" dirty="0" smtClean="0"/>
              <a:t> </a:t>
            </a:r>
            <a:r>
              <a:rPr lang="fi-FI" dirty="0" err="1" smtClean="0"/>
              <a:t>hour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ACE </a:t>
            </a:r>
            <a:r>
              <a:rPr lang="fi-FI" dirty="0" err="1" smtClean="0"/>
              <a:t>solar</a:t>
            </a:r>
            <a:r>
              <a:rPr lang="fi-FI" dirty="0" smtClean="0"/>
              <a:t> </a:t>
            </a:r>
            <a:r>
              <a:rPr lang="fi-FI" dirty="0" err="1" smtClean="0"/>
              <a:t>wind</a:t>
            </a:r>
            <a:r>
              <a:rPr lang="fi-FI" dirty="0" smtClean="0"/>
              <a:t>.</a:t>
            </a:r>
            <a:endParaRPr lang="fi-FI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857" y="100012"/>
            <a:ext cx="4943475" cy="6657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898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42501" y="702248"/>
            <a:ext cx="3593069" cy="1325563"/>
          </a:xfrm>
        </p:spPr>
        <p:txBody>
          <a:bodyPr anchor="ctr"/>
          <a:lstStyle/>
          <a:p>
            <a:r>
              <a:rPr lang="fi-FI" dirty="0" smtClean="0"/>
              <a:t>Aurora </a:t>
            </a:r>
            <a:r>
              <a:rPr lang="fi-FI" dirty="0" err="1" smtClean="0"/>
              <a:t>nowcast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4068" y="2225615"/>
            <a:ext cx="3717985" cy="4064060"/>
          </a:xfrm>
        </p:spPr>
        <p:txBody>
          <a:bodyPr/>
          <a:lstStyle/>
          <a:p>
            <a:pPr marL="266700" indent="-266700">
              <a:spcAft>
                <a:spcPts val="600"/>
              </a:spcAft>
            </a:pPr>
            <a:r>
              <a:rPr lang="fi-FI" dirty="0" err="1" smtClean="0"/>
              <a:t>Based</a:t>
            </a:r>
            <a:r>
              <a:rPr lang="fi-FI" dirty="0" smtClean="0"/>
              <a:t> on </a:t>
            </a:r>
            <a:r>
              <a:rPr lang="fi-FI" dirty="0" err="1" smtClean="0"/>
              <a:t>magnetic</a:t>
            </a:r>
            <a:r>
              <a:rPr lang="fi-FI" dirty="0" smtClean="0"/>
              <a:t> </a:t>
            </a:r>
            <a:r>
              <a:rPr lang="fi-FI" dirty="0" err="1" smtClean="0"/>
              <a:t>activity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marL="266700" indent="-266700">
              <a:spcAft>
                <a:spcPts val="600"/>
              </a:spcAft>
            </a:pPr>
            <a:r>
              <a:rPr lang="fi-FI" dirty="0" err="1" smtClean="0"/>
              <a:t>Includes</a:t>
            </a:r>
            <a:r>
              <a:rPr lang="fi-FI" dirty="0" smtClean="0"/>
              <a:t> e-mail </a:t>
            </a:r>
            <a:r>
              <a:rPr lang="fi-FI" dirty="0" err="1" smtClean="0"/>
              <a:t>alert</a:t>
            </a:r>
            <a:r>
              <a:rPr lang="fi-FI" dirty="0" smtClean="0"/>
              <a:t> </a:t>
            </a:r>
            <a:r>
              <a:rPr lang="fi-FI" dirty="0" err="1" smtClean="0"/>
              <a:t>service</a:t>
            </a:r>
            <a:r>
              <a:rPr lang="fi-FI" dirty="0" smtClean="0"/>
              <a:t> </a:t>
            </a:r>
            <a:r>
              <a:rPr lang="fi-FI" dirty="0" err="1" smtClean="0"/>
              <a:t>wintertime</a:t>
            </a:r>
            <a:endParaRPr lang="fi-FI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207" y="94891"/>
            <a:ext cx="5508805" cy="6641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883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Eijalta\R3_25feb2014_11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99650" cy="643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172427" y="6431066"/>
            <a:ext cx="9554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Substorm</a:t>
            </a:r>
            <a:r>
              <a:rPr lang="fi-FI" dirty="0" smtClean="0"/>
              <a:t> </a:t>
            </a:r>
            <a:r>
              <a:rPr lang="fi-FI" dirty="0" err="1" smtClean="0"/>
              <a:t>zoo</a:t>
            </a:r>
            <a:r>
              <a:rPr lang="fi-FI" dirty="0" smtClean="0"/>
              <a:t>: a </a:t>
            </a:r>
            <a:r>
              <a:rPr lang="fi-FI" dirty="0" err="1" smtClean="0"/>
              <a:t>dashboard</a:t>
            </a:r>
            <a:r>
              <a:rPr lang="fi-FI" dirty="0" smtClean="0"/>
              <a:t> and </a:t>
            </a:r>
            <a:r>
              <a:rPr lang="fi-FI" dirty="0" err="1" smtClean="0"/>
              <a:t>time</a:t>
            </a:r>
            <a:r>
              <a:rPr lang="fi-FI" dirty="0" smtClean="0"/>
              <a:t> </a:t>
            </a:r>
            <a:r>
              <a:rPr lang="fi-FI" dirty="0" err="1" smtClean="0"/>
              <a:t>series</a:t>
            </a:r>
            <a:r>
              <a:rPr lang="fi-FI" dirty="0" smtClean="0"/>
              <a:t> </a:t>
            </a:r>
            <a:r>
              <a:rPr lang="fi-FI" dirty="0" err="1" smtClean="0"/>
              <a:t>analysis</a:t>
            </a:r>
            <a:r>
              <a:rPr lang="fi-FI" dirty="0" smtClean="0"/>
              <a:t> </a:t>
            </a:r>
            <a:r>
              <a:rPr lang="fi-FI" dirty="0" err="1" smtClean="0"/>
              <a:t>tool</a:t>
            </a:r>
            <a:r>
              <a:rPr lang="fi-FI" dirty="0" smtClean="0"/>
              <a:t> </a:t>
            </a:r>
            <a:r>
              <a:rPr lang="fi-FI" dirty="0" err="1" smtClean="0"/>
              <a:t>also</a:t>
            </a:r>
            <a:r>
              <a:rPr lang="fi-FI" dirty="0" smtClean="0"/>
              <a:t> </a:t>
            </a:r>
            <a:r>
              <a:rPr lang="fi-FI" dirty="0" err="1" smtClean="0"/>
              <a:t>available</a:t>
            </a:r>
            <a:r>
              <a:rPr lang="fi-FI" dirty="0" smtClean="0"/>
              <a:t> to LUOVA </a:t>
            </a:r>
            <a:r>
              <a:rPr lang="fi-FI" dirty="0" err="1" smtClean="0"/>
              <a:t>operators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1251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70740" y="1500995"/>
            <a:ext cx="3429684" cy="376111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None/>
            </a:pPr>
            <a:r>
              <a:rPr lang="fi-FI" sz="2400" b="1" dirty="0" err="1" smtClean="0"/>
              <a:t>Challenges</a:t>
            </a:r>
            <a:endParaRPr lang="fi-FI" sz="2400" b="1" dirty="0" smtClean="0"/>
          </a:p>
          <a:p>
            <a:pPr marL="180975" indent="-180975">
              <a:spcAft>
                <a:spcPts val="600"/>
              </a:spcAft>
            </a:pPr>
            <a:r>
              <a:rPr lang="fi-FI" sz="2400" dirty="0" err="1" smtClean="0"/>
              <a:t>Meteorologists</a:t>
            </a:r>
            <a:r>
              <a:rPr lang="fi-FI" sz="2400" dirty="0" smtClean="0"/>
              <a:t> </a:t>
            </a:r>
            <a:r>
              <a:rPr lang="fi-FI" sz="2400" dirty="0" err="1" smtClean="0"/>
              <a:t>not</a:t>
            </a:r>
            <a:r>
              <a:rPr lang="fi-FI" sz="2400" dirty="0" smtClean="0"/>
              <a:t> </a:t>
            </a:r>
            <a:r>
              <a:rPr lang="fi-FI" sz="2400" dirty="0" err="1" smtClean="0"/>
              <a:t>able</a:t>
            </a:r>
            <a:r>
              <a:rPr lang="fi-FI" sz="2400" dirty="0" smtClean="0"/>
              <a:t> to </a:t>
            </a:r>
            <a:r>
              <a:rPr lang="fi-FI" sz="2400" dirty="0" err="1" smtClean="0"/>
              <a:t>interpret</a:t>
            </a:r>
            <a:r>
              <a:rPr lang="fi-FI" sz="2400" dirty="0" smtClean="0"/>
              <a:t> SW data</a:t>
            </a:r>
          </a:p>
          <a:p>
            <a:pPr marL="534988" lvl="1" indent="-211138">
              <a:spcAft>
                <a:spcPts val="600"/>
              </a:spcAft>
            </a:pPr>
            <a:r>
              <a:rPr lang="fi-FI" sz="2000" dirty="0" err="1" smtClean="0"/>
              <a:t>On-call</a:t>
            </a:r>
            <a:r>
              <a:rPr lang="fi-FI" sz="2000" dirty="0" smtClean="0"/>
              <a:t> </a:t>
            </a:r>
            <a:r>
              <a:rPr lang="fi-FI" sz="2000" dirty="0" err="1" smtClean="0"/>
              <a:t>duty</a:t>
            </a:r>
            <a:r>
              <a:rPr lang="fi-FI" sz="2000" dirty="0" smtClean="0"/>
              <a:t> </a:t>
            </a:r>
            <a:r>
              <a:rPr lang="fi-FI" sz="2000" dirty="0" err="1" smtClean="0"/>
              <a:t>planned</a:t>
            </a:r>
            <a:endParaRPr lang="fi-FI" sz="2000" dirty="0" smtClean="0"/>
          </a:p>
          <a:p>
            <a:pPr marL="180975" indent="-180975">
              <a:spcAft>
                <a:spcPts val="600"/>
              </a:spcAft>
            </a:pPr>
            <a:r>
              <a:rPr lang="fi-FI" sz="2400" dirty="0" smtClean="0"/>
              <a:t>SW </a:t>
            </a:r>
            <a:r>
              <a:rPr lang="fi-FI" sz="2400" dirty="0" err="1" smtClean="0"/>
              <a:t>not</a:t>
            </a:r>
            <a:r>
              <a:rPr lang="fi-FI" sz="2400" dirty="0" smtClean="0"/>
              <a:t> </a:t>
            </a:r>
            <a:r>
              <a:rPr lang="fi-FI" sz="2400" dirty="0" err="1" smtClean="0"/>
              <a:t>relevant</a:t>
            </a:r>
            <a:r>
              <a:rPr lang="fi-FI" sz="2400" dirty="0" smtClean="0"/>
              <a:t> to </a:t>
            </a:r>
            <a:r>
              <a:rPr lang="fi-FI" sz="2400" dirty="0" err="1" smtClean="0"/>
              <a:t>all</a:t>
            </a:r>
            <a:r>
              <a:rPr lang="fi-FI" sz="2400" dirty="0" smtClean="0"/>
              <a:t> </a:t>
            </a:r>
            <a:r>
              <a:rPr lang="fi-FI" sz="2400" dirty="0" err="1" smtClean="0"/>
              <a:t>customers</a:t>
            </a:r>
            <a:endParaRPr lang="fi-FI" sz="2400" dirty="0" smtClean="0"/>
          </a:p>
          <a:p>
            <a:pPr marL="531813" lvl="1" indent="-180975">
              <a:spcAft>
                <a:spcPts val="600"/>
              </a:spcAft>
              <a:tabLst>
                <a:tab pos="449263" algn="l"/>
              </a:tabLst>
            </a:pPr>
            <a:r>
              <a:rPr lang="fi-FI" sz="2000" dirty="0" err="1" smtClean="0"/>
              <a:t>Only</a:t>
            </a:r>
            <a:r>
              <a:rPr lang="fi-FI" sz="2000" dirty="0" smtClean="0"/>
              <a:t> </a:t>
            </a:r>
            <a:r>
              <a:rPr lang="fi-FI" sz="2000" dirty="0" err="1" smtClean="0"/>
              <a:t>largest</a:t>
            </a:r>
            <a:r>
              <a:rPr lang="fi-FI" sz="2000" dirty="0" smtClean="0"/>
              <a:t> </a:t>
            </a:r>
            <a:r>
              <a:rPr lang="fi-FI" sz="2000" dirty="0" err="1" smtClean="0"/>
              <a:t>storms</a:t>
            </a:r>
            <a:endParaRPr lang="fi-FI" sz="2000" dirty="0" smtClean="0"/>
          </a:p>
          <a:p>
            <a:pPr marL="531813" lvl="1" indent="-180975">
              <a:spcAft>
                <a:spcPts val="600"/>
              </a:spcAft>
              <a:tabLst>
                <a:tab pos="449263" algn="l"/>
              </a:tabLst>
            </a:pPr>
            <a:r>
              <a:rPr lang="fi-FI" sz="2000" dirty="0" err="1" smtClean="0"/>
              <a:t>Need</a:t>
            </a:r>
            <a:r>
              <a:rPr lang="fi-FI" sz="2000" dirty="0" smtClean="0"/>
              <a:t> </a:t>
            </a:r>
            <a:r>
              <a:rPr lang="fi-FI" sz="2000" dirty="0" err="1"/>
              <a:t>tailoring</a:t>
            </a:r>
            <a:r>
              <a:rPr lang="fi-FI" sz="2000" dirty="0"/>
              <a:t> of </a:t>
            </a:r>
            <a:r>
              <a:rPr lang="fi-FI" sz="2000" dirty="0" err="1"/>
              <a:t>alert</a:t>
            </a:r>
            <a:r>
              <a:rPr lang="fi-FI" sz="2000" dirty="0"/>
              <a:t> </a:t>
            </a:r>
            <a:r>
              <a:rPr lang="fi-FI" sz="2000" dirty="0" err="1"/>
              <a:t>distribution</a:t>
            </a:r>
            <a:endParaRPr lang="fi-FI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1119352" y="2337767"/>
            <a:ext cx="3805878" cy="348885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None/>
            </a:pPr>
            <a:r>
              <a:rPr lang="fi-FI" sz="2400" b="1" dirty="0" smtClean="0"/>
              <a:t>SW as a </a:t>
            </a:r>
            <a:r>
              <a:rPr lang="fi-FI" sz="2400" b="1" dirty="0" err="1" smtClean="0"/>
              <a:t>part</a:t>
            </a:r>
            <a:r>
              <a:rPr lang="fi-FI" sz="2400" b="1" dirty="0" smtClean="0"/>
              <a:t> of a </a:t>
            </a:r>
            <a:r>
              <a:rPr lang="fi-FI" sz="2400" b="1" dirty="0" err="1" smtClean="0"/>
              <a:t>wider</a:t>
            </a:r>
            <a:r>
              <a:rPr lang="fi-FI" sz="2400" b="1" dirty="0" smtClean="0"/>
              <a:t> </a:t>
            </a:r>
            <a:r>
              <a:rPr lang="fi-FI" sz="2400" b="1" dirty="0" err="1" smtClean="0"/>
              <a:t>hazard</a:t>
            </a:r>
            <a:r>
              <a:rPr lang="fi-FI" sz="2400" b="1" dirty="0" smtClean="0"/>
              <a:t> </a:t>
            </a:r>
            <a:r>
              <a:rPr lang="fi-FI" sz="2400" b="1" dirty="0" err="1" smtClean="0"/>
              <a:t>warning</a:t>
            </a:r>
            <a:r>
              <a:rPr lang="fi-FI" sz="2400" b="1" dirty="0" smtClean="0"/>
              <a:t> </a:t>
            </a:r>
            <a:r>
              <a:rPr lang="fi-FI" sz="2400" b="1" dirty="0" err="1" smtClean="0"/>
              <a:t>system</a:t>
            </a:r>
            <a:endParaRPr lang="fi-FI" sz="2400" b="1" dirty="0" smtClean="0"/>
          </a:p>
          <a:p>
            <a:pPr marL="180975" indent="-180975">
              <a:spcAft>
                <a:spcPts val="600"/>
              </a:spcAft>
            </a:pPr>
            <a:r>
              <a:rPr lang="fi-FI" sz="2400" dirty="0" err="1" smtClean="0"/>
              <a:t>Cost-effective</a:t>
            </a:r>
            <a:r>
              <a:rPr lang="fi-FI" sz="2400" dirty="0" smtClean="0"/>
              <a:t> 24/7 </a:t>
            </a:r>
            <a:r>
              <a:rPr lang="fi-FI" sz="2400" dirty="0" err="1" smtClean="0"/>
              <a:t>duty</a:t>
            </a:r>
            <a:endParaRPr lang="fi-FI" sz="2400" dirty="0" smtClean="0"/>
          </a:p>
          <a:p>
            <a:pPr marL="180975" indent="-180975">
              <a:spcAft>
                <a:spcPts val="600"/>
              </a:spcAft>
            </a:pPr>
            <a:r>
              <a:rPr lang="fi-FI" sz="2400" dirty="0" err="1" smtClean="0"/>
              <a:t>Use</a:t>
            </a:r>
            <a:r>
              <a:rPr lang="fi-FI" sz="2400" dirty="0" smtClean="0"/>
              <a:t> </a:t>
            </a:r>
            <a:r>
              <a:rPr lang="fi-FI" sz="2400" dirty="0" err="1" smtClean="0"/>
              <a:t>weather</a:t>
            </a:r>
            <a:r>
              <a:rPr lang="fi-FI" sz="2400" dirty="0" smtClean="0"/>
              <a:t> </a:t>
            </a:r>
            <a:r>
              <a:rPr lang="fi-FI" sz="2400" dirty="0" err="1" smtClean="0"/>
              <a:t>service’s</a:t>
            </a:r>
            <a:r>
              <a:rPr lang="fi-FI" sz="2400" dirty="0" smtClean="0"/>
              <a:t> </a:t>
            </a:r>
            <a:r>
              <a:rPr lang="fi-FI" sz="2400" dirty="0" err="1" smtClean="0"/>
              <a:t>operational</a:t>
            </a:r>
            <a:r>
              <a:rPr lang="fi-FI" sz="2400" dirty="0" smtClean="0"/>
              <a:t> </a:t>
            </a:r>
            <a:r>
              <a:rPr lang="fi-FI" sz="2400" dirty="0" err="1" smtClean="0"/>
              <a:t>experience</a:t>
            </a:r>
            <a:r>
              <a:rPr lang="fi-FI" sz="2400" dirty="0" smtClean="0"/>
              <a:t> </a:t>
            </a:r>
          </a:p>
          <a:p>
            <a:pPr marL="180975" indent="-180975">
              <a:spcAft>
                <a:spcPts val="600"/>
              </a:spcAft>
            </a:pPr>
            <a:r>
              <a:rPr lang="fi-FI" sz="2400" dirty="0" err="1" smtClean="0"/>
              <a:t>Synergy</a:t>
            </a:r>
            <a:r>
              <a:rPr lang="fi-FI" sz="2400" dirty="0" smtClean="0"/>
              <a:t> in </a:t>
            </a:r>
            <a:r>
              <a:rPr lang="fi-FI" sz="2400" dirty="0" err="1" smtClean="0"/>
              <a:t>communication</a:t>
            </a:r>
            <a:r>
              <a:rPr lang="fi-FI" sz="2400" dirty="0" smtClean="0"/>
              <a:t> </a:t>
            </a:r>
            <a:r>
              <a:rPr lang="fi-FI" sz="2400" dirty="0" err="1" smtClean="0"/>
              <a:t>solutions</a:t>
            </a:r>
            <a:endParaRPr lang="fi-FI" sz="2400" dirty="0" smtClean="0"/>
          </a:p>
          <a:p>
            <a:pPr marL="180975" indent="-180975">
              <a:spcAft>
                <a:spcPts val="600"/>
              </a:spcAft>
            </a:pPr>
            <a:r>
              <a:rPr lang="fi-FI" sz="2400" dirty="0" err="1" smtClean="0"/>
              <a:t>Increases</a:t>
            </a:r>
            <a:r>
              <a:rPr lang="fi-FI" sz="2400" dirty="0" smtClean="0"/>
              <a:t> </a:t>
            </a:r>
            <a:r>
              <a:rPr lang="fi-FI" sz="2400" dirty="0" err="1" smtClean="0"/>
              <a:t>awareness</a:t>
            </a:r>
            <a:endParaRPr lang="fi-FI" sz="2400" dirty="0"/>
          </a:p>
        </p:txBody>
      </p:sp>
      <p:sp>
        <p:nvSpPr>
          <p:cNvPr id="8" name="Otsikko 1"/>
          <p:cNvSpPr txBox="1">
            <a:spLocks/>
          </p:cNvSpPr>
          <p:nvPr/>
        </p:nvSpPr>
        <p:spPr>
          <a:xfrm>
            <a:off x="642500" y="641864"/>
            <a:ext cx="3593069" cy="85913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4000" kern="1200">
                <a:solidFill>
                  <a:srgbClr val="63B9E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 err="1" smtClean="0"/>
              <a:t>Conclusions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8630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9875" indent="-269875">
              <a:spcAft>
                <a:spcPts val="600"/>
              </a:spcAft>
            </a:pPr>
            <a:r>
              <a:rPr lang="fi-FI" u="sng" dirty="0"/>
              <a:t>Lu</a:t>
            </a:r>
            <a:r>
              <a:rPr lang="fi-FI" dirty="0"/>
              <a:t>onnon</a:t>
            </a:r>
            <a:r>
              <a:rPr lang="fi-FI" u="sng" dirty="0"/>
              <a:t>o</a:t>
            </a:r>
            <a:r>
              <a:rPr lang="fi-FI" dirty="0"/>
              <a:t>nnettomuuksien </a:t>
            </a:r>
            <a:r>
              <a:rPr lang="fi-FI" u="sng" dirty="0"/>
              <a:t>va</a:t>
            </a:r>
            <a:r>
              <a:rPr lang="fi-FI" dirty="0"/>
              <a:t>roitusjärjestelmä</a:t>
            </a:r>
            <a:br>
              <a:rPr lang="fi-FI" dirty="0"/>
            </a:br>
            <a:r>
              <a:rPr lang="fi-FI" dirty="0"/>
              <a:t>(</a:t>
            </a:r>
            <a:r>
              <a:rPr lang="fi-FI" dirty="0" err="1"/>
              <a:t>natural</a:t>
            </a:r>
            <a:r>
              <a:rPr lang="fi-FI" dirty="0"/>
              <a:t> </a:t>
            </a:r>
            <a:r>
              <a:rPr lang="fi-FI" dirty="0" err="1"/>
              <a:t>hazards</a:t>
            </a:r>
            <a:r>
              <a:rPr lang="fi-FI" dirty="0"/>
              <a:t> </a:t>
            </a:r>
            <a:r>
              <a:rPr lang="fi-FI" dirty="0" err="1"/>
              <a:t>early</a:t>
            </a:r>
            <a:r>
              <a:rPr lang="fi-FI" dirty="0"/>
              <a:t> </a:t>
            </a:r>
            <a:r>
              <a:rPr lang="fi-FI" dirty="0" err="1"/>
              <a:t>warning</a:t>
            </a:r>
            <a:r>
              <a:rPr lang="fi-FI" dirty="0"/>
              <a:t> </a:t>
            </a:r>
            <a:r>
              <a:rPr lang="fi-FI" dirty="0" err="1"/>
              <a:t>system</a:t>
            </a:r>
            <a:r>
              <a:rPr lang="fi-FI" dirty="0"/>
              <a:t>)</a:t>
            </a:r>
          </a:p>
          <a:p>
            <a:pPr marL="269875" indent="-269875">
              <a:spcAft>
                <a:spcPts val="600"/>
              </a:spcAft>
            </a:pPr>
            <a:r>
              <a:rPr lang="fi-FI" dirty="0"/>
              <a:t>A </a:t>
            </a:r>
            <a:r>
              <a:rPr lang="fi-FI" dirty="0" err="1"/>
              <a:t>closed</a:t>
            </a:r>
            <a:r>
              <a:rPr lang="fi-FI" dirty="0"/>
              <a:t> </a:t>
            </a:r>
            <a:r>
              <a:rPr lang="fi-FI" dirty="0" err="1"/>
              <a:t>system</a:t>
            </a:r>
            <a:r>
              <a:rPr lang="fi-FI" dirty="0"/>
              <a:t> for </a:t>
            </a:r>
            <a:r>
              <a:rPr lang="fi-FI" dirty="0" err="1"/>
              <a:t>official</a:t>
            </a:r>
            <a:r>
              <a:rPr lang="fi-FI" dirty="0"/>
              <a:t> </a:t>
            </a:r>
            <a:r>
              <a:rPr lang="fi-FI" dirty="0" err="1"/>
              <a:t>use</a:t>
            </a:r>
            <a:endParaRPr lang="fi-FI" dirty="0"/>
          </a:p>
          <a:p>
            <a:pPr marL="269875" indent="-269875">
              <a:spcAft>
                <a:spcPts val="600"/>
              </a:spcAft>
            </a:pPr>
            <a:r>
              <a:rPr lang="fi-FI" dirty="0" err="1"/>
              <a:t>Coordinated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the </a:t>
            </a:r>
            <a:r>
              <a:rPr lang="fi-FI" dirty="0" err="1"/>
              <a:t>ministry</a:t>
            </a:r>
            <a:r>
              <a:rPr lang="fi-FI" dirty="0"/>
              <a:t> of transport and </a:t>
            </a:r>
            <a:r>
              <a:rPr lang="fi-FI" dirty="0" err="1"/>
              <a:t>communication</a:t>
            </a:r>
            <a:endParaRPr lang="fi-FI" dirty="0"/>
          </a:p>
          <a:p>
            <a:pPr marL="269875" indent="-269875">
              <a:spcAft>
                <a:spcPts val="600"/>
              </a:spcAft>
            </a:pPr>
            <a:r>
              <a:rPr lang="fi-FI" dirty="0" smtClean="0"/>
              <a:t>24/7 </a:t>
            </a:r>
            <a:r>
              <a:rPr lang="fi-FI" dirty="0" err="1" smtClean="0"/>
              <a:t>duty</a:t>
            </a:r>
            <a:r>
              <a:rPr lang="fi-FI" dirty="0" smtClean="0"/>
              <a:t> </a:t>
            </a:r>
            <a:r>
              <a:rPr lang="fi-FI" dirty="0" err="1" smtClean="0"/>
              <a:t>service</a:t>
            </a:r>
            <a:endParaRPr lang="fi-FI" dirty="0"/>
          </a:p>
          <a:p>
            <a:pPr marL="269875" indent="-269875">
              <a:spcAft>
                <a:spcPts val="600"/>
              </a:spcAft>
            </a:pPr>
            <a:r>
              <a:rPr lang="fi-FI" dirty="0" err="1" smtClean="0"/>
              <a:t>Began</a:t>
            </a:r>
            <a:r>
              <a:rPr lang="fi-FI" dirty="0" smtClean="0"/>
              <a:t> </a:t>
            </a:r>
            <a:r>
              <a:rPr lang="fi-FI" dirty="0" err="1" smtClean="0"/>
              <a:t>operation</a:t>
            </a:r>
            <a:r>
              <a:rPr lang="fi-FI" dirty="0" smtClean="0"/>
              <a:t> in 2012</a:t>
            </a:r>
            <a:endParaRPr lang="fi-FI" dirty="0"/>
          </a:p>
          <a:p>
            <a:pPr marL="269875" indent="-269875">
              <a:spcAft>
                <a:spcPts val="600"/>
              </a:spcAft>
            </a:pPr>
            <a:endParaRPr lang="fi-FI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fi-FI" dirty="0" err="1" smtClean="0"/>
              <a:t>What</a:t>
            </a:r>
            <a:r>
              <a:rPr lang="fi-FI" dirty="0" smtClean="0"/>
              <a:t> is LUOVA?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5085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818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662" y="996446"/>
            <a:ext cx="3713259" cy="1484361"/>
          </a:xfrm>
        </p:spPr>
        <p:txBody>
          <a:bodyPr anchor="ctr">
            <a:normAutofit/>
          </a:bodyPr>
          <a:lstStyle/>
          <a:p>
            <a:r>
              <a:rPr lang="fi-FI" sz="3200" dirty="0" err="1" smtClean="0"/>
              <a:t>Warnings</a:t>
            </a:r>
            <a:r>
              <a:rPr lang="fi-FI" sz="3200" dirty="0" smtClean="0"/>
              <a:t> </a:t>
            </a:r>
            <a:r>
              <a:rPr lang="fi-FI" sz="3200" dirty="0" err="1" smtClean="0"/>
              <a:t>are</a:t>
            </a:r>
            <a:r>
              <a:rPr lang="fi-FI" sz="3200" dirty="0" smtClean="0"/>
              <a:t> </a:t>
            </a:r>
            <a:r>
              <a:rPr lang="fi-FI" sz="3200" dirty="0" err="1" smtClean="0"/>
              <a:t>distributed</a:t>
            </a:r>
            <a:r>
              <a:rPr lang="fi-FI" sz="3200" dirty="0" smtClean="0"/>
              <a:t> </a:t>
            </a:r>
            <a:r>
              <a:rPr lang="fi-FI" sz="3200" dirty="0" err="1" smtClean="0"/>
              <a:t>through</a:t>
            </a:r>
            <a:endParaRPr lang="fi-FI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69128" y="2981739"/>
            <a:ext cx="3013543" cy="3307936"/>
          </a:xfrm>
        </p:spPr>
        <p:txBody>
          <a:bodyPr/>
          <a:lstStyle/>
          <a:p>
            <a:pPr marL="269875" indent="-269875">
              <a:spcAft>
                <a:spcPts val="600"/>
              </a:spcAft>
            </a:pPr>
            <a:r>
              <a:rPr lang="fi-FI" dirty="0" smtClean="0"/>
              <a:t>LUOVA </a:t>
            </a:r>
            <a:r>
              <a:rPr lang="fi-FI" dirty="0" err="1" smtClean="0"/>
              <a:t>portal</a:t>
            </a:r>
            <a:endParaRPr lang="fi-FI" dirty="0" smtClean="0"/>
          </a:p>
          <a:p>
            <a:pPr marL="269875" indent="-269875">
              <a:spcAft>
                <a:spcPts val="600"/>
              </a:spcAft>
            </a:pPr>
            <a:r>
              <a:rPr lang="fi-FI" dirty="0" smtClean="0"/>
              <a:t>SMS </a:t>
            </a:r>
            <a:r>
              <a:rPr lang="fi-FI" dirty="0" err="1" smtClean="0"/>
              <a:t>messages</a:t>
            </a:r>
            <a:endParaRPr lang="fi-FI" dirty="0" smtClean="0"/>
          </a:p>
          <a:p>
            <a:pPr marL="269875" indent="-269875">
              <a:spcAft>
                <a:spcPts val="600"/>
              </a:spcAft>
            </a:pPr>
            <a:r>
              <a:rPr lang="fi-FI" dirty="0" smtClean="0"/>
              <a:t>e-mail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851" y="758594"/>
            <a:ext cx="5986761" cy="52525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360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2987" y="1585494"/>
            <a:ext cx="7762259" cy="1038436"/>
          </a:xfrm>
        </p:spPr>
        <p:txBody>
          <a:bodyPr/>
          <a:lstStyle/>
          <a:p>
            <a:pPr>
              <a:spcAft>
                <a:spcPts val="600"/>
              </a:spcAft>
              <a:buNone/>
            </a:pPr>
            <a:r>
              <a:rPr lang="fi-FI" dirty="0" err="1" smtClean="0"/>
              <a:t>All</a:t>
            </a:r>
            <a:r>
              <a:rPr lang="fi-FI" dirty="0" smtClean="0"/>
              <a:t> </a:t>
            </a:r>
            <a:r>
              <a:rPr lang="fi-FI" dirty="0" err="1" smtClean="0"/>
              <a:t>natural</a:t>
            </a:r>
            <a:r>
              <a:rPr lang="fi-FI" dirty="0" smtClean="0"/>
              <a:t> </a:t>
            </a:r>
            <a:r>
              <a:rPr lang="fi-FI" dirty="0" err="1" smtClean="0"/>
              <a:t>phenomena</a:t>
            </a:r>
            <a:r>
              <a:rPr lang="fi-FI" dirty="0" smtClean="0"/>
              <a:t> </a:t>
            </a:r>
            <a:r>
              <a:rPr lang="fi-FI" dirty="0" err="1" smtClean="0"/>
              <a:t>that</a:t>
            </a:r>
            <a:r>
              <a:rPr lang="fi-FI" dirty="0" smtClean="0"/>
              <a:t> </a:t>
            </a:r>
            <a:r>
              <a:rPr lang="fi-FI" dirty="0" err="1" smtClean="0"/>
              <a:t>pose</a:t>
            </a:r>
            <a:r>
              <a:rPr lang="fi-FI" dirty="0" smtClean="0"/>
              <a:t> a </a:t>
            </a:r>
            <a:r>
              <a:rPr lang="fi-FI" dirty="0" err="1" smtClean="0"/>
              <a:t>threat</a:t>
            </a:r>
            <a:r>
              <a:rPr lang="fi-FI" dirty="0" smtClean="0"/>
              <a:t> on </a:t>
            </a:r>
            <a:r>
              <a:rPr lang="fi-FI" dirty="0" err="1" smtClean="0"/>
              <a:t>Finnish</a:t>
            </a:r>
            <a:r>
              <a:rPr lang="fi-FI" dirty="0" smtClean="0"/>
              <a:t> </a:t>
            </a:r>
            <a:r>
              <a:rPr lang="fi-FI" dirty="0" err="1" smtClean="0"/>
              <a:t>citizens</a:t>
            </a:r>
            <a:r>
              <a:rPr lang="fi-FI" dirty="0"/>
              <a:t> </a:t>
            </a:r>
            <a:r>
              <a:rPr lang="fi-FI" dirty="0" smtClean="0"/>
              <a:t>(in Finland </a:t>
            </a:r>
            <a:r>
              <a:rPr lang="fi-FI" dirty="0" err="1" smtClean="0"/>
              <a:t>or</a:t>
            </a:r>
            <a:r>
              <a:rPr lang="fi-FI" dirty="0" smtClean="0"/>
              <a:t> </a:t>
            </a:r>
            <a:r>
              <a:rPr lang="fi-FI" dirty="0" err="1" smtClean="0"/>
              <a:t>abroad</a:t>
            </a:r>
            <a:r>
              <a:rPr lang="fi-FI" dirty="0" smtClean="0"/>
              <a:t>), </a:t>
            </a:r>
            <a:r>
              <a:rPr lang="fi-FI" dirty="0" err="1" smtClean="0"/>
              <a:t>infrastructure</a:t>
            </a:r>
            <a:r>
              <a:rPr lang="fi-FI" dirty="0" smtClean="0"/>
              <a:t> </a:t>
            </a:r>
            <a:r>
              <a:rPr lang="fi-FI" dirty="0" err="1" smtClean="0"/>
              <a:t>or</a:t>
            </a:r>
            <a:r>
              <a:rPr lang="fi-FI" dirty="0" smtClean="0"/>
              <a:t> </a:t>
            </a:r>
            <a:r>
              <a:rPr lang="fi-FI" dirty="0" err="1" smtClean="0"/>
              <a:t>economy</a:t>
            </a:r>
            <a:r>
              <a:rPr lang="fi-FI" dirty="0" smtClean="0"/>
              <a:t>.</a:t>
            </a:r>
          </a:p>
          <a:p>
            <a:pPr marL="269875" indent="-269875">
              <a:spcAft>
                <a:spcPts val="600"/>
              </a:spcAft>
            </a:pPr>
            <a:endParaRPr lang="fi-FI" dirty="0" smtClean="0"/>
          </a:p>
          <a:p>
            <a:pPr marL="269875" indent="-269875">
              <a:spcAft>
                <a:spcPts val="600"/>
              </a:spcAft>
            </a:pPr>
            <a:endParaRPr lang="fi-FI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64389" y="706258"/>
            <a:ext cx="7840370" cy="947613"/>
          </a:xfrm>
        </p:spPr>
        <p:txBody>
          <a:bodyPr anchor="ctr"/>
          <a:lstStyle/>
          <a:p>
            <a:r>
              <a:rPr lang="fi-FI" dirty="0" err="1" smtClean="0"/>
              <a:t>Warnings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issued</a:t>
            </a:r>
            <a:r>
              <a:rPr lang="fi-FI" dirty="0" smtClean="0"/>
              <a:t> on</a:t>
            </a:r>
            <a:endParaRPr lang="fi-FI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516606" y="2755660"/>
            <a:ext cx="3626024" cy="289771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None/>
            </a:pPr>
            <a:r>
              <a:rPr lang="fi-FI" b="1" dirty="0" err="1" smtClean="0"/>
              <a:t>Worldwide</a:t>
            </a:r>
            <a:r>
              <a:rPr lang="fi-FI" b="1" dirty="0" smtClean="0"/>
              <a:t>:</a:t>
            </a:r>
          </a:p>
          <a:p>
            <a:pPr marL="269875" indent="-269875">
              <a:spcAft>
                <a:spcPts val="600"/>
              </a:spcAft>
            </a:pPr>
            <a:r>
              <a:rPr lang="fi-FI" dirty="0" err="1" smtClean="0"/>
              <a:t>Earthquakes</a:t>
            </a:r>
            <a:endParaRPr lang="fi-FI" dirty="0" smtClean="0"/>
          </a:p>
          <a:p>
            <a:pPr marL="269875" indent="-269875">
              <a:spcAft>
                <a:spcPts val="600"/>
              </a:spcAft>
            </a:pPr>
            <a:r>
              <a:rPr lang="fi-FI" dirty="0" err="1" smtClean="0"/>
              <a:t>Tsunamis</a:t>
            </a:r>
            <a:endParaRPr lang="fi-FI" dirty="0" smtClean="0"/>
          </a:p>
          <a:p>
            <a:pPr marL="269875" indent="-269875">
              <a:spcAft>
                <a:spcPts val="600"/>
              </a:spcAft>
            </a:pPr>
            <a:r>
              <a:rPr lang="fi-FI" dirty="0" smtClean="0"/>
              <a:t>Major </a:t>
            </a:r>
            <a:r>
              <a:rPr lang="fi-FI" dirty="0" err="1" smtClean="0"/>
              <a:t>storms</a:t>
            </a:r>
            <a:endParaRPr lang="fi-FI" dirty="0" smtClean="0"/>
          </a:p>
          <a:p>
            <a:pPr marL="269875" indent="-269875">
              <a:spcAft>
                <a:spcPts val="600"/>
              </a:spcAft>
            </a:pPr>
            <a:r>
              <a:rPr lang="fi-FI" dirty="0" err="1" smtClean="0"/>
              <a:t>Volcanic</a:t>
            </a:r>
            <a:r>
              <a:rPr lang="fi-FI" dirty="0" smtClean="0"/>
              <a:t> </a:t>
            </a:r>
            <a:r>
              <a:rPr lang="fi-FI" dirty="0" err="1" smtClean="0"/>
              <a:t>eruptions</a:t>
            </a:r>
            <a:endParaRPr lang="fi-FI" dirty="0" smtClean="0"/>
          </a:p>
          <a:p>
            <a:pPr marL="269875" indent="-269875">
              <a:spcAft>
                <a:spcPts val="600"/>
              </a:spcAft>
            </a:pPr>
            <a:r>
              <a:rPr lang="fi-FI" dirty="0" err="1" smtClean="0"/>
              <a:t>Large</a:t>
            </a:r>
            <a:r>
              <a:rPr lang="fi-FI" dirty="0" smtClean="0"/>
              <a:t> </a:t>
            </a:r>
            <a:r>
              <a:rPr lang="fi-FI" dirty="0" err="1" smtClean="0"/>
              <a:t>forest</a:t>
            </a:r>
            <a:r>
              <a:rPr lang="fi-FI" dirty="0" smtClean="0"/>
              <a:t> </a:t>
            </a:r>
            <a:r>
              <a:rPr lang="fi-FI" dirty="0" err="1" smtClean="0"/>
              <a:t>fires</a:t>
            </a:r>
            <a:endParaRPr lang="fi-FI" dirty="0" smtClean="0"/>
          </a:p>
          <a:p>
            <a:pPr marL="269875" indent="-269875">
              <a:spcAft>
                <a:spcPts val="600"/>
              </a:spcAft>
            </a:pPr>
            <a:endParaRPr lang="fi-FI" dirty="0" smtClean="0"/>
          </a:p>
          <a:p>
            <a:pPr marL="269875" indent="-269875">
              <a:spcAft>
                <a:spcPts val="600"/>
              </a:spcAft>
            </a:pPr>
            <a:endParaRPr lang="fi-FI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532244" y="2743473"/>
            <a:ext cx="3626024" cy="289771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None/>
            </a:pPr>
            <a:r>
              <a:rPr lang="fi-FI" b="1" dirty="0" smtClean="0"/>
              <a:t>In Finland </a:t>
            </a:r>
            <a:r>
              <a:rPr lang="fi-FI" b="1" dirty="0" err="1" smtClean="0"/>
              <a:t>only</a:t>
            </a:r>
            <a:r>
              <a:rPr lang="fi-FI" b="1" dirty="0" smtClean="0"/>
              <a:t>:</a:t>
            </a:r>
          </a:p>
          <a:p>
            <a:pPr marL="269875" indent="-269875">
              <a:spcAft>
                <a:spcPts val="600"/>
              </a:spcAft>
            </a:pPr>
            <a:r>
              <a:rPr lang="fi-FI" dirty="0" err="1" smtClean="0"/>
              <a:t>Thunder</a:t>
            </a:r>
            <a:endParaRPr lang="fi-FI" dirty="0" smtClean="0"/>
          </a:p>
          <a:p>
            <a:pPr marL="269875" indent="-269875">
              <a:spcAft>
                <a:spcPts val="600"/>
              </a:spcAft>
            </a:pPr>
            <a:r>
              <a:rPr lang="fi-FI" dirty="0" smtClean="0"/>
              <a:t>Heavy </a:t>
            </a:r>
            <a:r>
              <a:rPr lang="fi-FI" dirty="0" err="1" smtClean="0"/>
              <a:t>rain</a:t>
            </a:r>
            <a:endParaRPr lang="fi-FI" dirty="0" smtClean="0"/>
          </a:p>
          <a:p>
            <a:pPr marL="269875" indent="-269875">
              <a:spcAft>
                <a:spcPts val="600"/>
              </a:spcAft>
            </a:pPr>
            <a:r>
              <a:rPr lang="fi-FI" dirty="0" err="1" smtClean="0"/>
              <a:t>Exceptional</a:t>
            </a:r>
            <a:r>
              <a:rPr lang="fi-FI" dirty="0" smtClean="0"/>
              <a:t> </a:t>
            </a:r>
            <a:r>
              <a:rPr lang="fi-FI" dirty="0" err="1" smtClean="0"/>
              <a:t>sea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marL="269875" indent="-269875">
              <a:spcAft>
                <a:spcPts val="600"/>
              </a:spcAft>
            </a:pPr>
            <a:r>
              <a:rPr lang="fi-FI" dirty="0" smtClean="0"/>
              <a:t>River/lake </a:t>
            </a:r>
            <a:r>
              <a:rPr lang="fi-FI" dirty="0" err="1" smtClean="0"/>
              <a:t>flooding</a:t>
            </a:r>
            <a:endParaRPr lang="fi-FI" dirty="0" smtClean="0"/>
          </a:p>
          <a:p>
            <a:pPr marL="269875" indent="-269875">
              <a:spcAft>
                <a:spcPts val="600"/>
              </a:spcAft>
            </a:pPr>
            <a:r>
              <a:rPr lang="fi-FI" dirty="0" err="1" smtClean="0"/>
              <a:t>Space</a:t>
            </a:r>
            <a:r>
              <a:rPr lang="fi-FI" dirty="0" smtClean="0"/>
              <a:t> </a:t>
            </a:r>
            <a:r>
              <a:rPr lang="fi-FI" dirty="0" err="1" smtClean="0"/>
              <a:t>weather</a:t>
            </a:r>
            <a:endParaRPr lang="fi-FI" dirty="0" smtClean="0"/>
          </a:p>
          <a:p>
            <a:pPr marL="269875" indent="-269875">
              <a:spcAft>
                <a:spcPts val="600"/>
              </a:spcAft>
            </a:pPr>
            <a:endParaRPr lang="fi-FI" dirty="0" smtClean="0"/>
          </a:p>
          <a:p>
            <a:pPr marL="269875" indent="-269875">
              <a:spcAft>
                <a:spcPts val="600"/>
              </a:spcAft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111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6835" y="1863790"/>
            <a:ext cx="8569959" cy="4252530"/>
          </a:xfrm>
        </p:spPr>
        <p:txBody>
          <a:bodyPr/>
          <a:lstStyle/>
          <a:p>
            <a:pPr marL="269875" indent="-269875">
              <a:spcAft>
                <a:spcPts val="600"/>
              </a:spcAft>
            </a:pPr>
            <a:r>
              <a:rPr lang="fi-FI" dirty="0" err="1"/>
              <a:t>Prime</a:t>
            </a:r>
            <a:r>
              <a:rPr lang="fi-FI" dirty="0"/>
              <a:t> </a:t>
            </a:r>
            <a:r>
              <a:rPr lang="fi-FI" dirty="0" err="1"/>
              <a:t>minister’s</a:t>
            </a:r>
            <a:r>
              <a:rPr lang="fi-FI" dirty="0"/>
              <a:t> </a:t>
            </a:r>
            <a:r>
              <a:rPr lang="fi-FI" dirty="0" err="1"/>
              <a:t>office</a:t>
            </a:r>
            <a:endParaRPr lang="fi-FI" dirty="0"/>
          </a:p>
          <a:p>
            <a:pPr marL="269875" indent="-269875">
              <a:spcAft>
                <a:spcPts val="600"/>
              </a:spcAft>
            </a:pPr>
            <a:r>
              <a:rPr lang="fi-FI" dirty="0" err="1"/>
              <a:t>Ministry</a:t>
            </a:r>
            <a:r>
              <a:rPr lang="fi-FI" dirty="0"/>
              <a:t> of the </a:t>
            </a:r>
            <a:r>
              <a:rPr lang="fi-FI" dirty="0" err="1"/>
              <a:t>interior</a:t>
            </a:r>
            <a:endParaRPr lang="fi-FI" dirty="0"/>
          </a:p>
          <a:p>
            <a:pPr marL="269875" indent="-269875">
              <a:spcAft>
                <a:spcPts val="600"/>
              </a:spcAft>
            </a:pPr>
            <a:r>
              <a:rPr lang="fi-FI" dirty="0" err="1"/>
              <a:t>Ministry</a:t>
            </a:r>
            <a:r>
              <a:rPr lang="fi-FI" dirty="0"/>
              <a:t> of transport and </a:t>
            </a:r>
            <a:r>
              <a:rPr lang="fi-FI" dirty="0" err="1"/>
              <a:t>communications</a:t>
            </a:r>
            <a:endParaRPr lang="fi-FI" dirty="0"/>
          </a:p>
          <a:p>
            <a:pPr marL="269875" indent="-269875">
              <a:spcAft>
                <a:spcPts val="600"/>
              </a:spcAft>
            </a:pPr>
            <a:r>
              <a:rPr lang="fi-FI" dirty="0" err="1"/>
              <a:t>Ministry</a:t>
            </a:r>
            <a:r>
              <a:rPr lang="fi-FI" dirty="0"/>
              <a:t> of </a:t>
            </a:r>
            <a:r>
              <a:rPr lang="fi-FI" dirty="0" err="1"/>
              <a:t>foreign</a:t>
            </a:r>
            <a:r>
              <a:rPr lang="fi-FI" dirty="0"/>
              <a:t> </a:t>
            </a:r>
            <a:r>
              <a:rPr lang="fi-FI" dirty="0" err="1"/>
              <a:t>affairs</a:t>
            </a:r>
            <a:endParaRPr lang="fi-FI" dirty="0"/>
          </a:p>
          <a:p>
            <a:pPr marL="269875" indent="-269875">
              <a:spcAft>
                <a:spcPts val="600"/>
              </a:spcAft>
            </a:pPr>
            <a:r>
              <a:rPr lang="fi-FI" dirty="0" err="1"/>
              <a:t>Ministry</a:t>
            </a:r>
            <a:r>
              <a:rPr lang="fi-FI" dirty="0"/>
              <a:t> of </a:t>
            </a:r>
            <a:r>
              <a:rPr lang="fi-FI" dirty="0" err="1"/>
              <a:t>agriculture</a:t>
            </a:r>
            <a:r>
              <a:rPr lang="fi-FI" dirty="0"/>
              <a:t> and </a:t>
            </a:r>
            <a:r>
              <a:rPr lang="fi-FI" dirty="0" err="1"/>
              <a:t>forestry</a:t>
            </a:r>
            <a:endParaRPr lang="fi-FI" dirty="0"/>
          </a:p>
          <a:p>
            <a:pPr marL="269875" indent="-269875">
              <a:spcAft>
                <a:spcPts val="600"/>
              </a:spcAft>
            </a:pP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red</a:t>
            </a:r>
            <a:r>
              <a:rPr lang="fi-FI" dirty="0"/>
              <a:t> </a:t>
            </a:r>
            <a:r>
              <a:rPr lang="fi-FI" dirty="0" err="1"/>
              <a:t>cross</a:t>
            </a:r>
            <a:endParaRPr lang="fi-FI" dirty="0"/>
          </a:p>
          <a:p>
            <a:pPr marL="269875" indent="-269875">
              <a:spcAft>
                <a:spcPts val="600"/>
              </a:spcAft>
            </a:pPr>
            <a:r>
              <a:rPr lang="en-US" dirty="0"/>
              <a:t>Radiation and nuclear safety authority</a:t>
            </a:r>
            <a:endParaRPr lang="fi-FI" dirty="0"/>
          </a:p>
          <a:p>
            <a:pPr marL="269875" indent="-269875">
              <a:spcAft>
                <a:spcPts val="600"/>
              </a:spcAft>
            </a:pPr>
            <a:r>
              <a:rPr lang="fi-FI" dirty="0" err="1"/>
              <a:t>Local</a:t>
            </a:r>
            <a:r>
              <a:rPr lang="fi-FI" dirty="0"/>
              <a:t> </a:t>
            </a:r>
            <a:r>
              <a:rPr lang="fi-FI" dirty="0" err="1"/>
              <a:t>emergency</a:t>
            </a:r>
            <a:r>
              <a:rPr lang="fi-FI" dirty="0"/>
              <a:t> </a:t>
            </a:r>
            <a:r>
              <a:rPr lang="fi-FI" dirty="0" err="1"/>
              <a:t>services</a:t>
            </a:r>
            <a:endParaRPr lang="fi-FI" dirty="0"/>
          </a:p>
          <a:p>
            <a:pPr marL="269875" indent="-269875">
              <a:spcAft>
                <a:spcPts val="600"/>
              </a:spcAft>
            </a:pPr>
            <a:r>
              <a:rPr lang="fi-FI" dirty="0" err="1"/>
              <a:t>Defence</a:t>
            </a:r>
            <a:r>
              <a:rPr lang="fi-FI" dirty="0"/>
              <a:t> </a:t>
            </a:r>
            <a:r>
              <a:rPr lang="fi-FI" dirty="0" err="1"/>
              <a:t>forces</a:t>
            </a:r>
            <a:endParaRPr lang="fi-FI" dirty="0"/>
          </a:p>
          <a:p>
            <a:pPr marL="269875" indent="-269875">
              <a:spcAft>
                <a:spcPts val="600"/>
              </a:spcAft>
            </a:pPr>
            <a:endParaRPr lang="fi-FI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48640" y="706258"/>
            <a:ext cx="7933246" cy="1066883"/>
          </a:xfrm>
        </p:spPr>
        <p:txBody>
          <a:bodyPr anchor="ctr"/>
          <a:lstStyle/>
          <a:p>
            <a:r>
              <a:rPr lang="fi-FI" dirty="0" smtClean="0"/>
              <a:t>LUOVA </a:t>
            </a:r>
            <a:r>
              <a:rPr lang="fi-FI" dirty="0" err="1" smtClean="0"/>
              <a:t>end</a:t>
            </a:r>
            <a:r>
              <a:rPr lang="fi-FI" dirty="0" smtClean="0"/>
              <a:t> </a:t>
            </a:r>
            <a:r>
              <a:rPr lang="fi-FI" dirty="0" err="1" smtClean="0"/>
              <a:t>users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9038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26" y="1362075"/>
            <a:ext cx="3751264" cy="3751264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853357"/>
            <a:ext cx="5876013" cy="768709"/>
          </a:xfrm>
        </p:spPr>
        <p:txBody>
          <a:bodyPr anchor="ctr">
            <a:noAutofit/>
          </a:bodyPr>
          <a:lstStyle/>
          <a:p>
            <a:r>
              <a:rPr lang="fi-FI" sz="4000" dirty="0" smtClean="0"/>
              <a:t>LUOVA </a:t>
            </a:r>
            <a:r>
              <a:rPr lang="fi-FI" sz="4000" dirty="0" err="1" smtClean="0"/>
              <a:t>contributors</a:t>
            </a:r>
            <a:endParaRPr lang="fi-FI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33956" y="1868557"/>
            <a:ext cx="5025224" cy="4365266"/>
          </a:xfrm>
        </p:spPr>
        <p:txBody>
          <a:bodyPr>
            <a:normAutofit/>
          </a:bodyPr>
          <a:lstStyle/>
          <a:p>
            <a:pPr marL="269875" lvl="0" indent="-269875">
              <a:spcAft>
                <a:spcPts val="600"/>
              </a:spcAft>
              <a:buClr>
                <a:prstClr val="white">
                  <a:lumMod val="75000"/>
                </a:prstClr>
              </a:buClr>
              <a:buFont typeface="Arial" panose="020B0604020202020204" pitchFamily="34" charset="0"/>
              <a:buChar char="•"/>
            </a:pPr>
            <a:r>
              <a:rPr lang="fi-FI" sz="2400" dirty="0" err="1">
                <a:solidFill>
                  <a:srgbClr val="000000"/>
                </a:solidFill>
              </a:rPr>
              <a:t>Finnish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err="1">
                <a:solidFill>
                  <a:srgbClr val="000000"/>
                </a:solidFill>
              </a:rPr>
              <a:t>Meteorological</a:t>
            </a:r>
            <a:r>
              <a:rPr lang="fi-FI" sz="2400" dirty="0">
                <a:solidFill>
                  <a:srgbClr val="000000"/>
                </a:solidFill>
              </a:rPr>
              <a:t> </a:t>
            </a:r>
            <a:r>
              <a:rPr lang="fi-FI" sz="2400" dirty="0" smtClean="0">
                <a:solidFill>
                  <a:srgbClr val="000000"/>
                </a:solidFill>
              </a:rPr>
              <a:t>Institute</a:t>
            </a:r>
            <a:endParaRPr lang="fi-FI" sz="2400" dirty="0">
              <a:solidFill>
                <a:srgbClr val="000000"/>
              </a:solidFill>
            </a:endParaRPr>
          </a:p>
          <a:p>
            <a:pPr marL="630238" lvl="1" indent="-269875">
              <a:spcAft>
                <a:spcPts val="600"/>
              </a:spcAft>
              <a:buClr>
                <a:prstClr val="white">
                  <a:lumMod val="75000"/>
                </a:prstClr>
              </a:buClr>
              <a:buFont typeface="Arial" panose="020B0604020202020204" pitchFamily="34" charset="0"/>
              <a:buChar char="•"/>
            </a:pPr>
            <a:r>
              <a:rPr lang="fi-FI" sz="2000" dirty="0" err="1">
                <a:solidFill>
                  <a:srgbClr val="000000"/>
                </a:solidFill>
              </a:rPr>
              <a:t>Weather</a:t>
            </a:r>
            <a:r>
              <a:rPr lang="fi-FI" sz="2000" dirty="0">
                <a:solidFill>
                  <a:srgbClr val="000000"/>
                </a:solidFill>
              </a:rPr>
              <a:t>, </a:t>
            </a:r>
            <a:r>
              <a:rPr lang="fi-FI" sz="2000" dirty="0" err="1">
                <a:solidFill>
                  <a:srgbClr val="000000"/>
                </a:solidFill>
              </a:rPr>
              <a:t>sea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level</a:t>
            </a:r>
            <a:r>
              <a:rPr lang="fi-FI" sz="2000" dirty="0">
                <a:solidFill>
                  <a:srgbClr val="000000"/>
                </a:solidFill>
              </a:rPr>
              <a:t>, </a:t>
            </a:r>
            <a:r>
              <a:rPr lang="fi-FI" sz="2000" b="1" dirty="0" err="1">
                <a:solidFill>
                  <a:srgbClr val="000000"/>
                </a:solidFill>
              </a:rPr>
              <a:t>space</a:t>
            </a:r>
            <a:r>
              <a:rPr lang="fi-FI" sz="2000" b="1" dirty="0">
                <a:solidFill>
                  <a:srgbClr val="000000"/>
                </a:solidFill>
              </a:rPr>
              <a:t> </a:t>
            </a:r>
            <a:r>
              <a:rPr lang="fi-FI" sz="2000" b="1" dirty="0" err="1">
                <a:solidFill>
                  <a:srgbClr val="000000"/>
                </a:solidFill>
              </a:rPr>
              <a:t>weather</a:t>
            </a:r>
            <a:endParaRPr lang="fi-FI" sz="2000" b="1" dirty="0">
              <a:solidFill>
                <a:srgbClr val="000000"/>
              </a:solidFill>
            </a:endParaRPr>
          </a:p>
          <a:p>
            <a:pPr marL="630238" lvl="1" indent="-269875">
              <a:spcAft>
                <a:spcPts val="600"/>
              </a:spcAft>
              <a:buClr>
                <a:prstClr val="white">
                  <a:lumMod val="75000"/>
                </a:prstClr>
              </a:buClr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000000"/>
                </a:solidFill>
              </a:rPr>
              <a:t>Technical </a:t>
            </a:r>
            <a:r>
              <a:rPr lang="fi-FI" sz="2000" dirty="0" err="1">
                <a:solidFill>
                  <a:srgbClr val="000000"/>
                </a:solidFill>
              </a:rPr>
              <a:t>maintenance</a:t>
            </a:r>
            <a:r>
              <a:rPr lang="fi-FI" sz="2000" dirty="0">
                <a:solidFill>
                  <a:srgbClr val="000000"/>
                </a:solidFill>
              </a:rPr>
              <a:t>, 24/7 </a:t>
            </a:r>
            <a:r>
              <a:rPr lang="fi-FI" sz="2000" dirty="0" err="1">
                <a:solidFill>
                  <a:srgbClr val="000000"/>
                </a:solidFill>
              </a:rPr>
              <a:t>duty</a:t>
            </a:r>
            <a:endParaRPr lang="fi-FI" sz="2000" dirty="0">
              <a:solidFill>
                <a:srgbClr val="000000"/>
              </a:solidFill>
            </a:endParaRPr>
          </a:p>
          <a:p>
            <a:pPr marL="269875" lvl="0" indent="-269875">
              <a:spcAft>
                <a:spcPts val="600"/>
              </a:spcAft>
              <a:buClr>
                <a:prstClr val="white">
                  <a:lumMod val="75000"/>
                </a:prstClr>
              </a:buClr>
              <a:buFont typeface="Arial" panose="020B0604020202020204" pitchFamily="34" charset="0"/>
              <a:buChar char="•"/>
            </a:pPr>
            <a:r>
              <a:rPr lang="fi-FI" sz="2400" dirty="0" err="1">
                <a:solidFill>
                  <a:srgbClr val="000000"/>
                </a:solidFill>
              </a:rPr>
              <a:t>Finnish</a:t>
            </a:r>
            <a:r>
              <a:rPr lang="fi-FI" sz="2400" dirty="0">
                <a:solidFill>
                  <a:srgbClr val="000000"/>
                </a:solidFill>
              </a:rPr>
              <a:t> Environment </a:t>
            </a:r>
            <a:r>
              <a:rPr lang="fi-FI" sz="2400" dirty="0" smtClean="0">
                <a:solidFill>
                  <a:srgbClr val="000000"/>
                </a:solidFill>
              </a:rPr>
              <a:t>Institute</a:t>
            </a:r>
            <a:endParaRPr lang="fi-FI" sz="2400" dirty="0">
              <a:solidFill>
                <a:srgbClr val="000000"/>
              </a:solidFill>
            </a:endParaRPr>
          </a:p>
          <a:p>
            <a:pPr marL="630238" lvl="1" indent="-269875">
              <a:spcAft>
                <a:spcPts val="600"/>
              </a:spcAft>
              <a:buClr>
                <a:prstClr val="white">
                  <a:lumMod val="75000"/>
                </a:prstClr>
              </a:buClr>
              <a:buFont typeface="Arial" panose="020B0604020202020204" pitchFamily="34" charset="0"/>
              <a:buChar char="•"/>
            </a:pPr>
            <a:r>
              <a:rPr lang="fi-FI" sz="2000" dirty="0" err="1">
                <a:solidFill>
                  <a:srgbClr val="000000"/>
                </a:solidFill>
              </a:rPr>
              <a:t>Flooding</a:t>
            </a:r>
            <a:r>
              <a:rPr lang="fi-FI" sz="2000" dirty="0">
                <a:solidFill>
                  <a:srgbClr val="000000"/>
                </a:solidFill>
              </a:rPr>
              <a:t> (</a:t>
            </a:r>
            <a:r>
              <a:rPr lang="fi-FI" sz="2000" dirty="0" err="1">
                <a:solidFill>
                  <a:srgbClr val="000000"/>
                </a:solidFill>
              </a:rPr>
              <a:t>rivers</a:t>
            </a:r>
            <a:r>
              <a:rPr lang="fi-FI" sz="2000" dirty="0">
                <a:solidFill>
                  <a:srgbClr val="000000"/>
                </a:solidFill>
              </a:rPr>
              <a:t> and </a:t>
            </a:r>
            <a:r>
              <a:rPr lang="fi-FI" sz="2000" dirty="0" err="1">
                <a:solidFill>
                  <a:srgbClr val="000000"/>
                </a:solidFill>
              </a:rPr>
              <a:t>lakes</a:t>
            </a:r>
            <a:r>
              <a:rPr lang="fi-FI" sz="2000" dirty="0">
                <a:solidFill>
                  <a:srgbClr val="000000"/>
                </a:solidFill>
              </a:rPr>
              <a:t>)</a:t>
            </a:r>
          </a:p>
          <a:p>
            <a:pPr marL="630238" lvl="1" indent="-269875">
              <a:spcAft>
                <a:spcPts val="600"/>
              </a:spcAft>
              <a:buClr>
                <a:prstClr val="white">
                  <a:lumMod val="75000"/>
                </a:prstClr>
              </a:buClr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000000"/>
                </a:solidFill>
              </a:rPr>
              <a:t>24/7 </a:t>
            </a:r>
            <a:r>
              <a:rPr lang="fi-FI" sz="2000" dirty="0" err="1">
                <a:solidFill>
                  <a:srgbClr val="000000"/>
                </a:solidFill>
              </a:rPr>
              <a:t>on-call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duty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when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flooding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occurs</a:t>
            </a:r>
            <a:endParaRPr lang="fi-FI" sz="2000" dirty="0">
              <a:solidFill>
                <a:srgbClr val="000000"/>
              </a:solidFill>
            </a:endParaRPr>
          </a:p>
          <a:p>
            <a:pPr marL="269875" lvl="0" indent="-269875">
              <a:spcAft>
                <a:spcPts val="600"/>
              </a:spcAft>
              <a:buClr>
                <a:prstClr val="white">
                  <a:lumMod val="75000"/>
                </a:prstClr>
              </a:buClr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rgbClr val="000000"/>
                </a:solidFill>
              </a:rPr>
              <a:t>Institute of </a:t>
            </a:r>
            <a:r>
              <a:rPr lang="fi-FI" sz="2400" dirty="0" err="1" smtClean="0">
                <a:solidFill>
                  <a:srgbClr val="000000"/>
                </a:solidFill>
              </a:rPr>
              <a:t>Seismology</a:t>
            </a:r>
            <a:endParaRPr lang="fi-FI" sz="2400" dirty="0">
              <a:solidFill>
                <a:srgbClr val="000000"/>
              </a:solidFill>
            </a:endParaRPr>
          </a:p>
          <a:p>
            <a:pPr marL="630238" lvl="1" indent="-269875">
              <a:spcAft>
                <a:spcPts val="600"/>
              </a:spcAft>
              <a:buClr>
                <a:prstClr val="white">
                  <a:lumMod val="75000"/>
                </a:prstClr>
              </a:buClr>
              <a:buFont typeface="Arial" panose="020B0604020202020204" pitchFamily="34" charset="0"/>
              <a:buChar char="•"/>
            </a:pPr>
            <a:r>
              <a:rPr lang="fi-FI" sz="2000" dirty="0" err="1">
                <a:solidFill>
                  <a:srgbClr val="000000"/>
                </a:solidFill>
              </a:rPr>
              <a:t>Earthquakes</a:t>
            </a:r>
            <a:endParaRPr lang="fi-FI" sz="2000" dirty="0">
              <a:solidFill>
                <a:srgbClr val="000000"/>
              </a:solidFill>
            </a:endParaRPr>
          </a:p>
          <a:p>
            <a:pPr marL="630238" lvl="1" indent="-269875">
              <a:spcAft>
                <a:spcPts val="600"/>
              </a:spcAft>
              <a:buClr>
                <a:prstClr val="white">
                  <a:lumMod val="75000"/>
                </a:prstClr>
              </a:buClr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000000"/>
                </a:solidFill>
              </a:rPr>
              <a:t>24/7 </a:t>
            </a:r>
            <a:r>
              <a:rPr lang="fi-FI" sz="2000" dirty="0" err="1">
                <a:solidFill>
                  <a:srgbClr val="000000"/>
                </a:solidFill>
              </a:rPr>
              <a:t>on-call</a:t>
            </a:r>
            <a:r>
              <a:rPr lang="fi-FI" sz="2000" dirty="0">
                <a:solidFill>
                  <a:srgbClr val="000000"/>
                </a:solidFill>
              </a:rPr>
              <a:t> </a:t>
            </a:r>
            <a:r>
              <a:rPr lang="fi-FI" sz="2000" dirty="0" err="1">
                <a:solidFill>
                  <a:srgbClr val="000000"/>
                </a:solidFill>
              </a:rPr>
              <a:t>duty</a:t>
            </a:r>
            <a:endParaRPr lang="fi-FI" sz="2000" dirty="0">
              <a:solidFill>
                <a:srgbClr val="000000"/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624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469802" y="1743211"/>
            <a:ext cx="3991554" cy="4478351"/>
          </a:xfrm>
        </p:spPr>
        <p:txBody>
          <a:bodyPr>
            <a:normAutofit/>
          </a:bodyPr>
          <a:lstStyle/>
          <a:p>
            <a:pPr marL="269875" indent="-269875">
              <a:spcAft>
                <a:spcPts val="600"/>
              </a:spcAft>
            </a:pPr>
            <a:r>
              <a:rPr lang="fi-FI" dirty="0" err="1" smtClean="0"/>
              <a:t>Meteorologists</a:t>
            </a:r>
            <a:r>
              <a:rPr lang="fi-FI" dirty="0" smtClean="0"/>
              <a:t> at FMI</a:t>
            </a:r>
          </a:p>
          <a:p>
            <a:pPr marL="630238" lvl="1" indent="-296863">
              <a:spcAft>
                <a:spcPts val="600"/>
              </a:spcAft>
            </a:pPr>
            <a:r>
              <a:rPr lang="fi-FI" dirty="0" err="1" smtClean="0"/>
              <a:t>MSc</a:t>
            </a:r>
            <a:r>
              <a:rPr lang="fi-FI" dirty="0" smtClean="0"/>
              <a:t> </a:t>
            </a:r>
            <a:r>
              <a:rPr lang="fi-FI" dirty="0" err="1" smtClean="0"/>
              <a:t>education</a:t>
            </a:r>
            <a:endParaRPr lang="fi-FI" dirty="0" smtClean="0"/>
          </a:p>
          <a:p>
            <a:pPr marL="269875" indent="-269875">
              <a:spcAft>
                <a:spcPts val="600"/>
              </a:spcAft>
            </a:pPr>
            <a:r>
              <a:rPr lang="fi-FI" dirty="0" err="1" smtClean="0"/>
              <a:t>Produce</a:t>
            </a:r>
            <a:r>
              <a:rPr lang="fi-FI" dirty="0" smtClean="0"/>
              <a:t> </a:t>
            </a:r>
            <a:r>
              <a:rPr lang="fi-FI" dirty="0" err="1" smtClean="0"/>
              <a:t>weather-related</a:t>
            </a:r>
            <a:r>
              <a:rPr lang="fi-FI" dirty="0" smtClean="0"/>
              <a:t> </a:t>
            </a:r>
            <a:r>
              <a:rPr lang="fi-FI" dirty="0" err="1" smtClean="0"/>
              <a:t>warnings</a:t>
            </a:r>
            <a:r>
              <a:rPr lang="fi-FI" dirty="0" smtClean="0"/>
              <a:t> </a:t>
            </a:r>
            <a:r>
              <a:rPr lang="fi-FI" dirty="0" err="1" smtClean="0"/>
              <a:t>themselves</a:t>
            </a:r>
            <a:endParaRPr lang="fi-FI" dirty="0" smtClean="0"/>
          </a:p>
          <a:p>
            <a:pPr marL="269875" indent="-269875">
              <a:spcAft>
                <a:spcPts val="600"/>
              </a:spcAft>
            </a:pPr>
            <a:r>
              <a:rPr lang="fi-FI" dirty="0" err="1" smtClean="0"/>
              <a:t>Receive</a:t>
            </a:r>
            <a:r>
              <a:rPr lang="fi-FI" dirty="0" smtClean="0"/>
              <a:t> </a:t>
            </a:r>
            <a:r>
              <a:rPr lang="fi-FI" dirty="0" err="1" smtClean="0"/>
              <a:t>information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SYKE and </a:t>
            </a:r>
            <a:r>
              <a:rPr lang="fi-FI" dirty="0" err="1" smtClean="0"/>
              <a:t>seismologists</a:t>
            </a:r>
            <a:r>
              <a:rPr lang="fi-FI" dirty="0" smtClean="0"/>
              <a:t> in LUOVA </a:t>
            </a:r>
            <a:r>
              <a:rPr lang="fi-FI" dirty="0" err="1" smtClean="0"/>
              <a:t>operative</a:t>
            </a:r>
            <a:r>
              <a:rPr lang="fi-FI" dirty="0" smtClean="0"/>
              <a:t> </a:t>
            </a:r>
            <a:r>
              <a:rPr lang="fi-FI" dirty="0" err="1" smtClean="0"/>
              <a:t>tool</a:t>
            </a:r>
            <a:endParaRPr lang="fi-FI" dirty="0" smtClean="0"/>
          </a:p>
          <a:p>
            <a:pPr marL="269875" indent="-269875">
              <a:spcAft>
                <a:spcPts val="600"/>
              </a:spcAft>
            </a:pPr>
            <a:r>
              <a:rPr lang="fi-FI" dirty="0" smtClean="0"/>
              <a:t>Phone </a:t>
            </a:r>
            <a:r>
              <a:rPr lang="fi-FI" dirty="0" err="1" smtClean="0"/>
              <a:t>contact</a:t>
            </a:r>
            <a:r>
              <a:rPr lang="fi-FI" dirty="0" smtClean="0"/>
              <a:t> to </a:t>
            </a:r>
            <a:r>
              <a:rPr lang="fi-FI" dirty="0" err="1" smtClean="0"/>
              <a:t>experts</a:t>
            </a:r>
            <a:r>
              <a:rPr lang="fi-FI" dirty="0" smtClean="0"/>
              <a:t> </a:t>
            </a:r>
            <a:r>
              <a:rPr lang="fi-FI" dirty="0" err="1" smtClean="0"/>
              <a:t>when</a:t>
            </a:r>
            <a:r>
              <a:rPr lang="fi-FI" dirty="0" smtClean="0"/>
              <a:t> </a:t>
            </a:r>
            <a:r>
              <a:rPr lang="fi-FI" dirty="0" err="1" smtClean="0"/>
              <a:t>situation</a:t>
            </a:r>
            <a:r>
              <a:rPr lang="fi-FI" dirty="0" smtClean="0"/>
              <a:t> is </a:t>
            </a:r>
            <a:r>
              <a:rPr lang="fi-FI" dirty="0" err="1" smtClean="0"/>
              <a:t>acute</a:t>
            </a:r>
            <a:endParaRPr lang="fi-FI" dirty="0" smtClean="0"/>
          </a:p>
          <a:p>
            <a:pPr marL="269875" indent="-269875">
              <a:spcAft>
                <a:spcPts val="600"/>
              </a:spcAft>
            </a:pPr>
            <a:r>
              <a:rPr lang="fi-FI" dirty="0" err="1" smtClean="0"/>
              <a:t>Publish</a:t>
            </a:r>
            <a:r>
              <a:rPr lang="fi-FI" dirty="0" smtClean="0"/>
              <a:t> </a:t>
            </a:r>
            <a:r>
              <a:rPr lang="fi-FI" dirty="0" err="1" smtClean="0"/>
              <a:t>warnings</a:t>
            </a:r>
            <a:r>
              <a:rPr lang="fi-FI" dirty="0" smtClean="0"/>
              <a:t> in LUOVA </a:t>
            </a:r>
            <a:r>
              <a:rPr lang="fi-FI" dirty="0" err="1" smtClean="0"/>
              <a:t>portal</a:t>
            </a:r>
            <a:endParaRPr lang="fi-FI" dirty="0" smtClean="0"/>
          </a:p>
          <a:p>
            <a:pPr marL="269875" indent="-269875">
              <a:spcAft>
                <a:spcPts val="600"/>
              </a:spcAft>
            </a:pPr>
            <a:endParaRPr lang="fi-FI" dirty="0" smtClean="0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532737" y="706258"/>
            <a:ext cx="7949149" cy="1043029"/>
          </a:xfrm>
        </p:spPr>
        <p:txBody>
          <a:bodyPr anchor="ctr"/>
          <a:lstStyle/>
          <a:p>
            <a:r>
              <a:rPr lang="fi-FI" dirty="0" smtClean="0"/>
              <a:t>LUOVA </a:t>
            </a:r>
            <a:r>
              <a:rPr lang="fi-FI" dirty="0" err="1" smtClean="0"/>
              <a:t>duty</a:t>
            </a:r>
            <a:r>
              <a:rPr lang="fi-FI" dirty="0" smtClean="0"/>
              <a:t> </a:t>
            </a:r>
            <a:r>
              <a:rPr lang="fi-FI" dirty="0" err="1" smtClean="0"/>
              <a:t>operators</a:t>
            </a:r>
            <a:endParaRPr lang="fi-F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968" y="1932169"/>
            <a:ext cx="4906595" cy="3923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684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641186" y="1789042"/>
            <a:ext cx="7564560" cy="4505371"/>
          </a:xfrm>
        </p:spPr>
        <p:txBody>
          <a:bodyPr numCol="1">
            <a:normAutofit/>
          </a:bodyPr>
          <a:lstStyle/>
          <a:p>
            <a:pPr marL="269875" indent="-269875">
              <a:spcAft>
                <a:spcPts val="600"/>
              </a:spcAft>
            </a:pPr>
            <a:r>
              <a:rPr lang="fi-FI" dirty="0" err="1" smtClean="0"/>
              <a:t>Space</a:t>
            </a:r>
            <a:r>
              <a:rPr lang="fi-FI" dirty="0" smtClean="0"/>
              <a:t> </a:t>
            </a:r>
            <a:r>
              <a:rPr lang="fi-FI" dirty="0" err="1" smtClean="0"/>
              <a:t>weather</a:t>
            </a:r>
            <a:r>
              <a:rPr lang="fi-FI" dirty="0" smtClean="0"/>
              <a:t> </a:t>
            </a:r>
            <a:r>
              <a:rPr lang="fi-FI" dirty="0" err="1" smtClean="0"/>
              <a:t>monitoring</a:t>
            </a:r>
            <a:r>
              <a:rPr lang="fi-FI" dirty="0" smtClean="0"/>
              <a:t> </a:t>
            </a:r>
            <a:r>
              <a:rPr lang="fi-FI" dirty="0" err="1" smtClean="0"/>
              <a:t>was</a:t>
            </a:r>
            <a:r>
              <a:rPr lang="fi-FI" dirty="0" smtClean="0"/>
              <a:t> </a:t>
            </a:r>
            <a:r>
              <a:rPr lang="fi-FI" dirty="0" err="1" smtClean="0"/>
              <a:t>added</a:t>
            </a:r>
            <a:r>
              <a:rPr lang="fi-FI" dirty="0" smtClean="0"/>
              <a:t> to LUOVA in </a:t>
            </a:r>
            <a:r>
              <a:rPr lang="fi-FI" dirty="0" err="1" smtClean="0"/>
              <a:t>spring</a:t>
            </a:r>
            <a:r>
              <a:rPr lang="fi-FI" dirty="0" smtClean="0"/>
              <a:t> 2013.</a:t>
            </a:r>
          </a:p>
          <a:p>
            <a:pPr marL="269875" indent="-269875">
              <a:spcAft>
                <a:spcPts val="600"/>
              </a:spcAft>
            </a:pPr>
            <a:r>
              <a:rPr lang="fi-FI" dirty="0" smtClean="0"/>
              <a:t>The </a:t>
            </a:r>
            <a:r>
              <a:rPr lang="fi-FI" dirty="0" err="1" smtClean="0"/>
              <a:t>routines</a:t>
            </a:r>
            <a:r>
              <a:rPr lang="fi-FI" dirty="0" smtClean="0"/>
              <a:t> and </a:t>
            </a:r>
            <a:r>
              <a:rPr lang="fi-FI" dirty="0" err="1" smtClean="0"/>
              <a:t>instructions</a:t>
            </a:r>
            <a:r>
              <a:rPr lang="fi-FI" dirty="0" smtClean="0"/>
              <a:t> for </a:t>
            </a:r>
            <a:r>
              <a:rPr lang="fi-FI" dirty="0" err="1" smtClean="0"/>
              <a:t>space</a:t>
            </a:r>
            <a:r>
              <a:rPr lang="fi-FI" dirty="0" smtClean="0"/>
              <a:t> </a:t>
            </a:r>
            <a:r>
              <a:rPr lang="fi-FI" dirty="0" err="1" smtClean="0"/>
              <a:t>weather</a:t>
            </a:r>
            <a:r>
              <a:rPr lang="fi-FI" dirty="0" smtClean="0"/>
              <a:t> </a:t>
            </a:r>
            <a:r>
              <a:rPr lang="fi-FI" dirty="0" err="1" smtClean="0"/>
              <a:t>monitoring</a:t>
            </a:r>
            <a:r>
              <a:rPr lang="fi-FI" dirty="0" smtClean="0"/>
              <a:t> </a:t>
            </a:r>
            <a:r>
              <a:rPr lang="fi-FI" dirty="0" err="1" smtClean="0"/>
              <a:t>were</a:t>
            </a:r>
            <a:r>
              <a:rPr lang="fi-FI" dirty="0" smtClean="0"/>
              <a:t> </a:t>
            </a:r>
            <a:r>
              <a:rPr lang="fi-FI" dirty="0" err="1" smtClean="0"/>
              <a:t>created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FMI </a:t>
            </a:r>
            <a:r>
              <a:rPr lang="fi-FI" dirty="0" err="1" smtClean="0"/>
              <a:t>space</a:t>
            </a:r>
            <a:r>
              <a:rPr lang="fi-FI" dirty="0" smtClean="0"/>
              <a:t> </a:t>
            </a:r>
            <a:r>
              <a:rPr lang="fi-FI" dirty="0" err="1" smtClean="0"/>
              <a:t>scientists</a:t>
            </a:r>
            <a:r>
              <a:rPr lang="fi-FI" dirty="0" smtClean="0"/>
              <a:t>.</a:t>
            </a:r>
          </a:p>
          <a:p>
            <a:pPr marL="269875" indent="-269875">
              <a:spcAft>
                <a:spcPts val="600"/>
              </a:spcAft>
            </a:pPr>
            <a:r>
              <a:rPr lang="fi-FI" dirty="0" err="1" smtClean="0"/>
              <a:t>Education</a:t>
            </a:r>
            <a:r>
              <a:rPr lang="fi-FI" dirty="0" smtClean="0"/>
              <a:t> for LUOVA </a:t>
            </a:r>
            <a:r>
              <a:rPr lang="fi-FI" dirty="0" err="1" smtClean="0"/>
              <a:t>operators</a:t>
            </a:r>
            <a:r>
              <a:rPr lang="fi-FI" dirty="0" smtClean="0"/>
              <a:t> </a:t>
            </a:r>
            <a:r>
              <a:rPr lang="fi-FI" dirty="0" err="1" smtClean="0"/>
              <a:t>was</a:t>
            </a:r>
            <a:r>
              <a:rPr lang="fi-FI" dirty="0" smtClean="0"/>
              <a:t> </a:t>
            </a:r>
            <a:r>
              <a:rPr lang="fi-FI" dirty="0" err="1" smtClean="0"/>
              <a:t>arranged</a:t>
            </a:r>
            <a:r>
              <a:rPr lang="fi-FI" dirty="0" smtClean="0"/>
              <a:t>.</a:t>
            </a:r>
          </a:p>
          <a:p>
            <a:pPr marL="269875" indent="-269875">
              <a:spcAft>
                <a:spcPts val="600"/>
              </a:spcAft>
            </a:pPr>
            <a:r>
              <a:rPr lang="fi-FI" dirty="0" err="1"/>
              <a:t>S</a:t>
            </a:r>
            <a:r>
              <a:rPr lang="fi-FI" dirty="0" err="1" smtClean="0"/>
              <a:t>cientists</a:t>
            </a:r>
            <a:r>
              <a:rPr lang="fi-FI" dirty="0" smtClean="0"/>
              <a:t> </a:t>
            </a:r>
            <a:r>
              <a:rPr lang="fi-FI" dirty="0" err="1" smtClean="0"/>
              <a:t>support</a:t>
            </a:r>
            <a:r>
              <a:rPr lang="fi-FI" dirty="0" smtClean="0"/>
              <a:t> LUOVA </a:t>
            </a:r>
            <a:r>
              <a:rPr lang="fi-FI" dirty="0" err="1" smtClean="0"/>
              <a:t>operators</a:t>
            </a:r>
            <a:r>
              <a:rPr lang="fi-FI" dirty="0" smtClean="0"/>
              <a:t> </a:t>
            </a:r>
            <a:r>
              <a:rPr lang="fi-FI" dirty="0" err="1" smtClean="0"/>
              <a:t>mainly</a:t>
            </a:r>
            <a:r>
              <a:rPr lang="fi-FI" dirty="0" smtClean="0"/>
              <a:t> </a:t>
            </a:r>
            <a:r>
              <a:rPr lang="fi-FI" dirty="0" err="1" smtClean="0"/>
              <a:t>during</a:t>
            </a:r>
            <a:r>
              <a:rPr lang="fi-FI" dirty="0" smtClean="0"/>
              <a:t> </a:t>
            </a:r>
            <a:r>
              <a:rPr lang="fi-FI" dirty="0" err="1" smtClean="0"/>
              <a:t>office</a:t>
            </a:r>
            <a:r>
              <a:rPr lang="fi-FI" dirty="0" smtClean="0"/>
              <a:t> </a:t>
            </a:r>
            <a:r>
              <a:rPr lang="fi-FI" dirty="0" err="1" smtClean="0"/>
              <a:t>hours</a:t>
            </a:r>
            <a:r>
              <a:rPr lang="fi-FI" dirty="0" smtClean="0"/>
              <a:t>.</a:t>
            </a:r>
          </a:p>
          <a:p>
            <a:pPr marL="269875" indent="-269875">
              <a:spcAft>
                <a:spcPts val="600"/>
              </a:spcAft>
            </a:pPr>
            <a:r>
              <a:rPr lang="fi-FI" dirty="0" err="1" smtClean="0"/>
              <a:t>We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planning</a:t>
            </a:r>
            <a:r>
              <a:rPr lang="fi-FI" dirty="0" smtClean="0"/>
              <a:t> to </a:t>
            </a:r>
            <a:r>
              <a:rPr lang="fi-FI" dirty="0" err="1" smtClean="0"/>
              <a:t>commence</a:t>
            </a:r>
            <a:r>
              <a:rPr lang="fi-FI" dirty="0" smtClean="0"/>
              <a:t> a </a:t>
            </a:r>
            <a:r>
              <a:rPr lang="fi-FI" dirty="0" err="1" smtClean="0"/>
              <a:t>regural</a:t>
            </a:r>
            <a:r>
              <a:rPr lang="fi-FI" dirty="0" smtClean="0"/>
              <a:t> </a:t>
            </a:r>
            <a:r>
              <a:rPr lang="fi-FI" dirty="0" err="1" smtClean="0"/>
              <a:t>on-call-duty</a:t>
            </a:r>
            <a:r>
              <a:rPr lang="fi-FI" dirty="0" smtClean="0"/>
              <a:t> </a:t>
            </a:r>
            <a:r>
              <a:rPr lang="fi-FI" dirty="0" err="1" smtClean="0"/>
              <a:t>cycle</a:t>
            </a:r>
            <a:r>
              <a:rPr lang="fi-FI" dirty="0" smtClean="0"/>
              <a:t> of </a:t>
            </a:r>
            <a:r>
              <a:rPr lang="fi-FI" dirty="0" err="1" smtClean="0"/>
              <a:t>space</a:t>
            </a:r>
            <a:r>
              <a:rPr lang="fi-FI" dirty="0" smtClean="0"/>
              <a:t> </a:t>
            </a:r>
            <a:r>
              <a:rPr lang="fi-FI" dirty="0" err="1" smtClean="0"/>
              <a:t>scientists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</a:t>
            </a:r>
            <a:r>
              <a:rPr lang="fi-FI" dirty="0" err="1" smtClean="0"/>
              <a:t>January</a:t>
            </a:r>
            <a:r>
              <a:rPr lang="fi-FI" dirty="0" smtClean="0"/>
              <a:t> 2015.</a:t>
            </a:r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641516" y="706258"/>
            <a:ext cx="7840370" cy="995321"/>
          </a:xfrm>
        </p:spPr>
        <p:txBody>
          <a:bodyPr anchor="ctr"/>
          <a:lstStyle/>
          <a:p>
            <a:r>
              <a:rPr lang="fi-FI" dirty="0" err="1" smtClean="0"/>
              <a:t>Space</a:t>
            </a:r>
            <a:r>
              <a:rPr lang="fi-FI" dirty="0" smtClean="0"/>
              <a:t> </a:t>
            </a:r>
            <a:r>
              <a:rPr lang="fi-FI" dirty="0" err="1" smtClean="0"/>
              <a:t>weather</a:t>
            </a:r>
            <a:r>
              <a:rPr lang="fi-FI" dirty="0" smtClean="0"/>
              <a:t> in LUOVA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3672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SW </a:t>
            </a:r>
            <a:r>
              <a:rPr lang="fi-FI" dirty="0" err="1" smtClean="0"/>
              <a:t>warnings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based</a:t>
            </a:r>
            <a:r>
              <a:rPr lang="fi-FI" dirty="0" smtClean="0"/>
              <a:t> on NOAA </a:t>
            </a:r>
            <a:r>
              <a:rPr lang="fi-FI" dirty="0" err="1" smtClean="0"/>
              <a:t>scales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9946" y="2103301"/>
            <a:ext cx="4077503" cy="3969695"/>
          </a:xfrm>
        </p:spPr>
        <p:txBody>
          <a:bodyPr/>
          <a:lstStyle/>
          <a:p>
            <a:pPr>
              <a:spcAft>
                <a:spcPts val="600"/>
              </a:spcAft>
              <a:buNone/>
            </a:pPr>
            <a:r>
              <a:rPr lang="fi-FI" b="1" dirty="0" err="1" smtClean="0"/>
              <a:t>Currently</a:t>
            </a:r>
            <a:r>
              <a:rPr lang="fi-FI" b="1" dirty="0" smtClean="0"/>
              <a:t> </a:t>
            </a:r>
            <a:r>
              <a:rPr lang="fi-FI" b="1" dirty="0" err="1" smtClean="0"/>
              <a:t>we</a:t>
            </a:r>
            <a:r>
              <a:rPr lang="fi-FI" b="1" dirty="0" smtClean="0"/>
              <a:t> </a:t>
            </a:r>
            <a:r>
              <a:rPr lang="fi-FI" b="1" dirty="0" err="1" smtClean="0"/>
              <a:t>warn</a:t>
            </a:r>
            <a:r>
              <a:rPr lang="fi-FI" b="1" dirty="0" smtClean="0"/>
              <a:t> for:</a:t>
            </a:r>
          </a:p>
          <a:p>
            <a:pPr marL="266700" indent="-266700">
              <a:spcAft>
                <a:spcPts val="600"/>
              </a:spcAft>
            </a:pPr>
            <a:r>
              <a:rPr lang="fi-FI" dirty="0" err="1" smtClean="0"/>
              <a:t>Geomagnetic</a:t>
            </a:r>
            <a:r>
              <a:rPr lang="fi-FI" dirty="0" smtClean="0"/>
              <a:t> </a:t>
            </a:r>
            <a:r>
              <a:rPr lang="fi-FI" dirty="0" err="1" smtClean="0"/>
              <a:t>storms</a:t>
            </a:r>
            <a:r>
              <a:rPr lang="fi-FI" dirty="0" smtClean="0"/>
              <a:t> G5</a:t>
            </a:r>
          </a:p>
          <a:p>
            <a:pPr marL="266700" indent="-266700">
              <a:spcAft>
                <a:spcPts val="600"/>
              </a:spcAft>
            </a:pPr>
            <a:r>
              <a:rPr lang="fi-FI" dirty="0" err="1" smtClean="0"/>
              <a:t>Solar</a:t>
            </a:r>
            <a:r>
              <a:rPr lang="fi-FI" dirty="0" smtClean="0"/>
              <a:t> </a:t>
            </a:r>
            <a:r>
              <a:rPr lang="fi-FI" dirty="0" err="1" smtClean="0"/>
              <a:t>radiation</a:t>
            </a:r>
            <a:r>
              <a:rPr lang="fi-FI" dirty="0" smtClean="0"/>
              <a:t> </a:t>
            </a:r>
            <a:r>
              <a:rPr lang="fi-FI" dirty="0" err="1" smtClean="0"/>
              <a:t>storm</a:t>
            </a:r>
            <a:r>
              <a:rPr lang="fi-FI" dirty="0" smtClean="0"/>
              <a:t> S5, S4 and S3</a:t>
            </a:r>
          </a:p>
          <a:p>
            <a:pPr marL="266700" indent="-266700">
              <a:spcAft>
                <a:spcPts val="600"/>
              </a:spcAft>
            </a:pPr>
            <a:r>
              <a:rPr lang="fi-FI" dirty="0" smtClean="0"/>
              <a:t>Radio </a:t>
            </a:r>
            <a:r>
              <a:rPr lang="fi-FI" dirty="0" err="1" smtClean="0"/>
              <a:t>blackouts</a:t>
            </a:r>
            <a:r>
              <a:rPr lang="fi-FI" dirty="0" smtClean="0"/>
              <a:t> R5 and R4.</a:t>
            </a:r>
          </a:p>
          <a:p>
            <a:pPr>
              <a:spcAft>
                <a:spcPts val="600"/>
              </a:spcAft>
              <a:buNone/>
            </a:pPr>
            <a:r>
              <a:rPr lang="fi-FI" dirty="0" err="1" smtClean="0"/>
              <a:t>Expect</a:t>
            </a:r>
            <a:r>
              <a:rPr lang="fi-FI" dirty="0" smtClean="0"/>
              <a:t> &lt;10 </a:t>
            </a:r>
            <a:r>
              <a:rPr lang="fi-FI" dirty="0" err="1" smtClean="0"/>
              <a:t>warnings</a:t>
            </a:r>
            <a:r>
              <a:rPr lang="fi-FI" dirty="0" smtClean="0"/>
              <a:t> per </a:t>
            </a:r>
            <a:r>
              <a:rPr lang="fi-FI" dirty="0" err="1" smtClean="0"/>
              <a:t>solar</a:t>
            </a:r>
            <a:r>
              <a:rPr lang="fi-FI" dirty="0" smtClean="0"/>
              <a:t> </a:t>
            </a:r>
            <a:r>
              <a:rPr lang="fi-FI" dirty="0" err="1" smtClean="0"/>
              <a:t>cycle</a:t>
            </a:r>
            <a:r>
              <a:rPr lang="fi-FI" dirty="0" smtClean="0"/>
              <a:t> in </a:t>
            </a:r>
            <a:r>
              <a:rPr lang="fi-FI" dirty="0" err="1" smtClean="0"/>
              <a:t>each</a:t>
            </a:r>
            <a:r>
              <a:rPr lang="fi-FI" dirty="0" smtClean="0"/>
              <a:t> </a:t>
            </a:r>
            <a:r>
              <a:rPr lang="fi-FI" dirty="0" err="1" smtClean="0"/>
              <a:t>category</a:t>
            </a:r>
            <a:r>
              <a:rPr lang="fi-FI" dirty="0" smtClean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816" y="1578633"/>
            <a:ext cx="5127494" cy="457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orakulmio 6"/>
          <p:cNvSpPr/>
          <p:nvPr/>
        </p:nvSpPr>
        <p:spPr>
          <a:xfrm>
            <a:off x="4620966" y="5072330"/>
            <a:ext cx="5141343" cy="1082104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486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ILMATIETEENLAITOS">
      <a:dk1>
        <a:srgbClr val="000000"/>
      </a:dk1>
      <a:lt1>
        <a:sysClr val="window" lastClr="FFFFFF"/>
      </a:lt1>
      <a:dk2>
        <a:srgbClr val="464646"/>
      </a:dk2>
      <a:lt2>
        <a:srgbClr val="E7E6E6"/>
      </a:lt2>
      <a:accent1>
        <a:srgbClr val="63B9E9"/>
      </a:accent1>
      <a:accent2>
        <a:srgbClr val="FCBD30"/>
      </a:accent2>
      <a:accent3>
        <a:srgbClr val="54C247"/>
      </a:accent3>
      <a:accent4>
        <a:srgbClr val="C4DB0D"/>
      </a:accent4>
      <a:accent5>
        <a:srgbClr val="FFFFFF"/>
      </a:accent5>
      <a:accent6>
        <a:srgbClr val="FFFFFF"/>
      </a:accent6>
      <a:hlink>
        <a:srgbClr val="0563C1"/>
      </a:hlink>
      <a:folHlink>
        <a:srgbClr val="954F72"/>
      </a:folHlink>
    </a:clrScheme>
    <a:fontScheme name="Custom 2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2105</TotalTime>
  <Words>772</Words>
  <Application>Microsoft Office PowerPoint</Application>
  <PresentationFormat>Mukautettu</PresentationFormat>
  <Paragraphs>141</Paragraphs>
  <Slides>20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20</vt:i4>
      </vt:variant>
    </vt:vector>
  </HeadingPairs>
  <TitlesOfParts>
    <vt:vector size="21" baseType="lpstr">
      <vt:lpstr>blank</vt:lpstr>
      <vt:lpstr>FMI’s space weather service in LUOVA</vt:lpstr>
      <vt:lpstr>What is LUOVA?</vt:lpstr>
      <vt:lpstr>Warnings are distributed through</vt:lpstr>
      <vt:lpstr>Warnings are issued on</vt:lpstr>
      <vt:lpstr>LUOVA end users</vt:lpstr>
      <vt:lpstr>LUOVA contributors</vt:lpstr>
      <vt:lpstr>LUOVA duty operators</vt:lpstr>
      <vt:lpstr>Space weather in LUOVA</vt:lpstr>
      <vt:lpstr>SW warnings are based on NOAA scales</vt:lpstr>
      <vt:lpstr>NOAA alerts interpreted automatically</vt:lpstr>
      <vt:lpstr>Instructions to operators</vt:lpstr>
      <vt:lpstr>Education</vt:lpstr>
      <vt:lpstr>Case: proton event on 9 Jan 2014</vt:lpstr>
      <vt:lpstr>Case: proton event on 9 Jan 2014</vt:lpstr>
      <vt:lpstr>FMI space weather tools</vt:lpstr>
      <vt:lpstr>Magnetic activity in Finland</vt:lpstr>
      <vt:lpstr>Aurora nowcast</vt:lpstr>
      <vt:lpstr>PowerPoint-esitys</vt:lpstr>
      <vt:lpstr>PowerPoint-esitys</vt:lpstr>
      <vt:lpstr>PowerPoint-esitys</vt:lpstr>
    </vt:vector>
  </TitlesOfParts>
  <Company>Finnish Meteorological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FMI’s space weather service in LUOVA</dc:title>
  <dc:creator>Tiera Laitinen</dc:creator>
  <cp:lastModifiedBy>Tiera Laitinen</cp:lastModifiedBy>
  <cp:revision>44</cp:revision>
  <cp:lastPrinted>2014-03-12T08:44:16Z</cp:lastPrinted>
  <dcterms:created xsi:type="dcterms:W3CDTF">2014-10-14T11:15:40Z</dcterms:created>
  <dcterms:modified xsi:type="dcterms:W3CDTF">2014-11-11T14:24:47Z</dcterms:modified>
</cp:coreProperties>
</file>