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9" r:id="rId2"/>
    <p:sldMasterId id="2147483715" r:id="rId3"/>
  </p:sldMasterIdLst>
  <p:notesMasterIdLst>
    <p:notesMasterId r:id="rId24"/>
  </p:notesMasterIdLst>
  <p:handoutMasterIdLst>
    <p:handoutMasterId r:id="rId25"/>
  </p:handoutMasterIdLst>
  <p:sldIdLst>
    <p:sldId id="279" r:id="rId4"/>
    <p:sldId id="305" r:id="rId5"/>
    <p:sldId id="328" r:id="rId6"/>
    <p:sldId id="307" r:id="rId7"/>
    <p:sldId id="329" r:id="rId8"/>
    <p:sldId id="333" r:id="rId9"/>
    <p:sldId id="304" r:id="rId10"/>
    <p:sldId id="324" r:id="rId11"/>
    <p:sldId id="330" r:id="rId12"/>
    <p:sldId id="326" r:id="rId13"/>
    <p:sldId id="331" r:id="rId14"/>
    <p:sldId id="327" r:id="rId15"/>
    <p:sldId id="338" r:id="rId16"/>
    <p:sldId id="322" r:id="rId17"/>
    <p:sldId id="332" r:id="rId18"/>
    <p:sldId id="334" r:id="rId19"/>
    <p:sldId id="335" r:id="rId20"/>
    <p:sldId id="336" r:id="rId21"/>
    <p:sldId id="337" r:id="rId22"/>
    <p:sldId id="320" r:id="rId23"/>
  </p:sldIdLst>
  <p:sldSz cx="9899650" cy="6858000"/>
  <p:notesSz cx="681037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39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3B9E9"/>
    <a:srgbClr val="36174D"/>
    <a:srgbClr val="58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1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312" y="-126"/>
      </p:cViewPr>
      <p:guideLst>
        <p:guide orient="horz" pos="346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5" d="100"/>
          <a:sy n="105" d="100"/>
        </p:scale>
        <p:origin x="32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AF76-3F61-4B76-97C2-97A4CF6E5E51}" type="datetimeFigureOut">
              <a:rPr lang="fi-FI" smtClean="0"/>
              <a:t>5.11.2014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1E43-3465-4D03-971A-B3C075A97E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85CC-1145-4077-86EC-B0F703F63FAD}" type="datetimeFigureOut">
              <a:rPr lang="fi-FI" smtClean="0"/>
              <a:t>5.11.2014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1243013"/>
            <a:ext cx="48418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D84B-1E3A-4E2C-B9C7-E76AB2F1F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2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" y="4033864"/>
            <a:ext cx="9888392" cy="28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F8D2-5BBD-4DA9-B63A-D755E4F2425B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2B7C-9316-4204-B6E9-B7DAD456C53E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741" y="1276352"/>
            <a:ext cx="5011698" cy="4594227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976" y="2962276"/>
            <a:ext cx="3192895" cy="2898777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546-07E6-4CA8-9163-B95A9ED0D6DA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4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95" y="2232425"/>
            <a:ext cx="8588255" cy="220186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DA035C25-1A7A-4A5A-8488-C18112BED923}" type="datetime1">
              <a:rPr lang="fi-FI" smtClean="0"/>
              <a:t>6.11.2014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4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71752"/>
            <a:ext cx="8538448" cy="2596056"/>
          </a:xfrm>
        </p:spPr>
        <p:txBody>
          <a:bodyPr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45" y="4141077"/>
            <a:ext cx="8538448" cy="1471448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DE55-828D-42D1-99D4-BEE4A57BF68F}" type="datetime1">
              <a:rPr lang="fi-FI" smtClean="0"/>
              <a:t>6.11.2014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23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02" y="2066930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074" y="2066930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7DDE-9C37-441F-A63E-B122FC50A688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67" y="2057401"/>
            <a:ext cx="4188015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7" y="2881312"/>
            <a:ext cx="4188015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6" y="2057401"/>
            <a:ext cx="4208641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4074" y="2881312"/>
            <a:ext cx="4208641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17B-F821-439E-83C0-BC8E966E0D0D}" type="datetime1">
              <a:rPr lang="fi-FI" smtClean="0"/>
              <a:t>6.11.2014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271F-3980-4D57-93D6-348FF11AF9E8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2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8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0CE-B788-43EF-A943-57BAD05EE939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2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3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621B-4BCB-49E8-9C5C-3420F3BE170B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8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7CA33F08-8448-4AEF-8B06-8B9A634A71BF}" type="datetime1">
              <a:rPr lang="fi-FI" smtClean="0"/>
              <a:t>6.11.2014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73A9-9D3B-45DB-831B-12A92C78CA1C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69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9D3E-1664-455C-8443-28721EC50ED9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8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1" y="1279527"/>
            <a:ext cx="8538448" cy="1325563"/>
          </a:xfrm>
        </p:spPr>
        <p:txBody>
          <a:bodyPr anchor="t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500" y="2856708"/>
            <a:ext cx="7196574" cy="324802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F0B0-0E9E-4143-9D0F-6E2222A14160}" type="datetime1">
              <a:rPr lang="fi-FI" smtClean="0"/>
              <a:t>6.11.2014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69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564" y="1276349"/>
            <a:ext cx="2134612" cy="4900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1276349"/>
            <a:ext cx="5367773" cy="4900613"/>
          </a:xfrm>
        </p:spPr>
        <p:txBody>
          <a:bodyPr vert="eaVert" lIns="0" tIns="0" rIns="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AE2-304F-47B8-AD20-21EFBEC36711}" type="datetime1">
              <a:rPr lang="fi-FI" smtClean="0"/>
              <a:t>6.11.2014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2" y="1999054"/>
            <a:ext cx="5195249" cy="9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4033864"/>
            <a:ext cx="9896343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2" y="1322935"/>
            <a:ext cx="3822479" cy="66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4033864"/>
            <a:ext cx="9896343" cy="28346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39081" y="223265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Ilmatieteen laitos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503, 00101 Helsinki,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puh. 029 539 1000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8650" y="3585787"/>
            <a:ext cx="864147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rtl="0"/>
            <a:r>
              <a:rPr lang="sv-SE" sz="1800" b="1" i="0" u="none" strike="noStrike" kern="1200" baseline="300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&gt;&gt;     www.fmi.fi      &gt;&gt;     Twitter: @meteorologit  ja @IlmaTiede     &gt;&gt;     Facebook: FMIBeta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4699" y="2232656"/>
            <a:ext cx="22454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Finnish Meteorological Institute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FI-00560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P.O.Box 503, FI-00101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31586" y="223830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Meteorologiska institutet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Palméns plats 1, 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 503, 00101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029 539 1000</a:t>
            </a:r>
            <a:endParaRPr lang="fi-FI" sz="11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899650" cy="6861175"/>
            <a:chOff x="0" y="0"/>
            <a:chExt cx="5760" cy="4322"/>
          </a:xfrm>
        </p:grpSpPr>
        <p:pic>
          <p:nvPicPr>
            <p:cNvPr id="5" name="Picture 11" descr="ppt_layout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logo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8891" y="1501780"/>
            <a:ext cx="4903420" cy="2155825"/>
          </a:xfrm>
        </p:spPr>
        <p:txBody>
          <a:bodyPr wrap="square" anchor="ctr"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6859" y="3886200"/>
            <a:ext cx="4915451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5762" y="6624643"/>
            <a:ext cx="2309918" cy="173037"/>
          </a:xfrm>
        </p:spPr>
        <p:txBody>
          <a:bodyPr wrap="square"/>
          <a:lstStyle>
            <a:lvl1pPr algn="l">
              <a:defRPr/>
            </a:lvl1pPr>
          </a:lstStyle>
          <a:p>
            <a:pPr>
              <a:defRPr/>
            </a:pPr>
            <a:fld id="{A875E26B-07D0-490C-875E-E48958BFCA3D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6737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4D6A-7118-4320-A6FD-95B3752A106A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4DB8-EF7B-47F6-8EBA-95868924464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1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05" y="4406905"/>
            <a:ext cx="8414703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005" y="2906713"/>
            <a:ext cx="841470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DEAC-57D5-4FB0-8217-46ABD3F47F77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A708-891F-4968-8290-A2D9A16307E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00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9CB3872E-21B8-464D-A219-718130F89BA1}" type="datetime1">
              <a:rPr lang="fi-FI" smtClean="0"/>
              <a:t>6.11.2014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85" y="1873250"/>
            <a:ext cx="437234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873250"/>
            <a:ext cx="437234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CF1F-4C05-427B-82A1-A996FF97356B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0599-8E45-4E62-9254-4C92CFD6258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028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274638"/>
            <a:ext cx="890968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82" y="1535113"/>
            <a:ext cx="4374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" y="2174875"/>
            <a:ext cx="4374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887" y="1535113"/>
            <a:ext cx="43757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887" y="2174875"/>
            <a:ext cx="43757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5DA7-86EE-4D2F-8237-C44AE37244A2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5E8A-89A1-482A-97BF-83FF922073D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788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93C1-F3C2-4ED8-88A2-9AADB7FB563E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2F5B-2CDD-4EA2-A8E8-12D3993DF0F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1108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483E-8789-43A2-87C9-304BECF5A827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E100-4849-4717-A568-C821418A034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2209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273050"/>
            <a:ext cx="325691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488" y="273055"/>
            <a:ext cx="55341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985" y="1435103"/>
            <a:ext cx="325691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5B57-D61F-4CA7-8A94-BD283891C871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61D4-11D7-40AF-9D97-4810ED623EF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599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01" y="4800600"/>
            <a:ext cx="59397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401" y="612775"/>
            <a:ext cx="593979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401" y="5367338"/>
            <a:ext cx="593979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1E632-3121-46E4-8E56-1426E6AFF4FD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ADB6-7B8D-4D23-B29B-1B5A8A783E4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502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7D9E-6531-4F75-856D-F6D0C8923AB0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28302-CF9A-40A6-8F87-CCAC69D34E6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3072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7246" y="1157288"/>
            <a:ext cx="2227421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82" y="1157288"/>
            <a:ext cx="651727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C62E-B9C6-47CD-91FE-B3B34665E697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F5EB-D3F8-4145-876C-1BB44E24EE8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667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1157288"/>
            <a:ext cx="8909685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5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22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7CD8-3559-4771-AAD7-003CD7CBAE41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FA64-0A8F-4B95-9936-32C61CBEC67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198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5" y="1157288"/>
            <a:ext cx="8909685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4985" y="1873250"/>
            <a:ext cx="4372345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22" y="1873255"/>
            <a:ext cx="4372345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322" y="4289430"/>
            <a:ext cx="4372345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D6D4A-2DDD-48E6-94CC-64088B510375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5E90-772C-45F6-ABF2-1269C6D63EF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06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 userDrawn="1"/>
        </p:nvSpPr>
        <p:spPr>
          <a:xfrm>
            <a:off x="8479433" y="4391025"/>
            <a:ext cx="3606176" cy="3606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187" y="2044219"/>
            <a:ext cx="7840699" cy="42501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A00C35EF-1724-4829-97DE-A31F215A9B8D}" type="datetime1">
              <a:rPr lang="fi-FI" smtClean="0"/>
              <a:t>6.11.2014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4985" y="1157288"/>
            <a:ext cx="8909685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0347-B196-4879-8DDE-AB4EF1435253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248A-3035-4EA2-8EBF-8C9FF1FDE39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480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kahdella sisalto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82" y="1872000"/>
            <a:ext cx="4376884" cy="45813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27784" y="1872000"/>
            <a:ext cx="4376884" cy="458133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695419-3AD5-452D-84BB-8665E465B028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53906E-16B3-40CD-9C92-573A8021E5E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1926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2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" y="4033864"/>
            <a:ext cx="9888392" cy="28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7CA33F08-8448-4AEF-8B06-8B9A634A71BF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9CB3872E-21B8-464D-A219-718130F89BA1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8479433" y="4391025"/>
            <a:ext cx="3606176" cy="3606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187" y="2044219"/>
            <a:ext cx="7840699" cy="42501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A00C35EF-1724-4829-97DE-A31F215A9B8D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6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CE11129B-CA62-4498-91C0-E74A926B4660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5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479433" y="4391025"/>
            <a:ext cx="3606176" cy="3606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C187464F-EF7C-47EA-9816-CBBEEEBF05C9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2501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1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7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3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18B4457C-72F2-4FC2-8444-9D9508F6CE93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0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1" cy="483326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7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3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4839656A-42D6-4BE3-823B-8E254CDAA783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1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CE11129B-CA62-4498-91C0-E74A926B4660}" type="datetime1">
              <a:rPr lang="fi-FI" smtClean="0"/>
              <a:t>6.11.2014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A11-4749-461C-9C5E-683EF7975878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F8D2-5BBD-4DA9-B63A-D755E4F2425B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5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2B7C-9316-4204-B6E9-B7DAD456C53E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2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741" y="1276352"/>
            <a:ext cx="5011698" cy="4594227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976" y="2962276"/>
            <a:ext cx="3192895" cy="2898777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5546-07E6-4CA8-9163-B95A9ED0D6DA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95" y="2232425"/>
            <a:ext cx="8588255" cy="220186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DA035C25-1A7A-4A5A-8488-C18112BED923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4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71752"/>
            <a:ext cx="8538448" cy="2596056"/>
          </a:xfrm>
        </p:spPr>
        <p:txBody>
          <a:bodyPr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45" y="4141077"/>
            <a:ext cx="8538448" cy="1471448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DE55-828D-42D1-99D4-BEE4A57BF68F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02" y="2066930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074" y="2066930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7DDE-9C37-441F-A63E-B122FC50A688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0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67" y="2057401"/>
            <a:ext cx="4188015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7" y="2881312"/>
            <a:ext cx="4188015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6" y="2057401"/>
            <a:ext cx="4208641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4074" y="2881312"/>
            <a:ext cx="4208641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17B-F821-439E-83C0-BC8E966E0D0D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271F-3980-4D57-93D6-348FF11AF9E8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2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3904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0CE-B788-43EF-A943-57BAD05EE939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2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4227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479433" y="4391025"/>
            <a:ext cx="3606176" cy="3606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C187464F-EF7C-47EA-9816-CBBEEEBF05C9}" type="datetime1">
              <a:rPr lang="fi-FI" smtClean="0"/>
              <a:t>6.11.2014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2501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621B-4BCB-49E8-9C5C-3420F3BE170B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73A9-9D3B-45DB-831B-12A92C78CA1C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7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6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9D3E-1664-455C-8443-28721EC50ED9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431106" y="1201298"/>
            <a:ext cx="4208902" cy="4208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8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1" y="1279527"/>
            <a:ext cx="8538448" cy="1325563"/>
          </a:xfrm>
        </p:spPr>
        <p:txBody>
          <a:bodyPr anchor="t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500" y="2856708"/>
            <a:ext cx="7196574" cy="324802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F0B0-0E9E-4143-9D0F-6E2222A14160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564" y="1276349"/>
            <a:ext cx="2134612" cy="4900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1276349"/>
            <a:ext cx="5367773" cy="4900613"/>
          </a:xfrm>
        </p:spPr>
        <p:txBody>
          <a:bodyPr vert="eaVert" lIns="0" tIns="0" rIns="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AE2-304F-47B8-AD20-21EFBEC36711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2" y="1999054"/>
            <a:ext cx="5195249" cy="9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4033864"/>
            <a:ext cx="9896343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5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2" y="1322935"/>
            <a:ext cx="3822479" cy="66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" y="4033864"/>
            <a:ext cx="9896343" cy="28346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39081" y="223265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smtClean="0">
                <a:solidFill>
                  <a:srgbClr val="000000"/>
                </a:solidFill>
              </a:rPr>
              <a:t>Ilmatieteen laitos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Erik Palménin aukio 1, 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00560 Helsinki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PL 503, 00101 Helsinki, 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puh. 029 539 1000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8650" y="3585787"/>
            <a:ext cx="864147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r>
              <a:rPr lang="sv-SE" b="1" baseline="30000" smtClean="0">
                <a:solidFill>
                  <a:srgbClr val="E7E6E6">
                    <a:lumMod val="75000"/>
                  </a:srgbClr>
                </a:solidFill>
              </a:rPr>
              <a:t>&gt;&gt;     www.fmi.fi      &gt;&gt;     Twitter: @meteorologit  ja @IlmaTiede     &gt;&gt;     Facebook: FMIBeta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4699" y="2232656"/>
            <a:ext cx="22454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smtClean="0">
                <a:solidFill>
                  <a:srgbClr val="000000"/>
                </a:solidFill>
              </a:rPr>
              <a:t>Finnish Meteorological Institute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Erik Palménin aukio 1, 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FI-00560 Helsinki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P.O.Box 503, FI-00101 Helsinki</a:t>
            </a:r>
          </a:p>
          <a:p>
            <a:pPr algn="ctr"/>
            <a:r>
              <a:rPr lang="fi-FI" sz="1100" smtClean="0">
                <a:solidFill>
                  <a:srgbClr val="000000"/>
                </a:solidFill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31586" y="223830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smtClean="0">
                <a:solidFill>
                  <a:srgbClr val="000000"/>
                </a:solidFill>
              </a:rPr>
              <a:t>Meteorologiska institutet</a:t>
            </a:r>
          </a:p>
          <a:p>
            <a:pPr algn="ctr"/>
            <a:r>
              <a:rPr lang="sv-SE" sz="1100" smtClean="0">
                <a:solidFill>
                  <a:srgbClr val="000000"/>
                </a:solidFill>
              </a:rPr>
              <a:t>Erik Palméns plats 1, </a:t>
            </a:r>
          </a:p>
          <a:p>
            <a:pPr algn="ctr"/>
            <a:r>
              <a:rPr lang="sv-SE" sz="1100" smtClean="0">
                <a:solidFill>
                  <a:srgbClr val="000000"/>
                </a:solidFill>
              </a:rPr>
              <a:t>00560 Helsingfors</a:t>
            </a:r>
          </a:p>
          <a:p>
            <a:pPr algn="ctr"/>
            <a:r>
              <a:rPr lang="sv-SE" sz="1100" smtClean="0">
                <a:solidFill>
                  <a:srgbClr val="000000"/>
                </a:solidFill>
              </a:rPr>
              <a:t>PB 503, 00101 Helsingfors</a:t>
            </a:r>
          </a:p>
          <a:p>
            <a:pPr algn="ctr"/>
            <a:r>
              <a:rPr lang="sv-SE" sz="1100" smtClean="0">
                <a:solidFill>
                  <a:srgbClr val="000000"/>
                </a:solidFill>
              </a:rPr>
              <a:t>tel. 029 539 1000</a:t>
            </a:r>
            <a:endParaRPr lang="fi-FI" sz="11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5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1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7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3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18B4457C-72F2-4FC2-8444-9D9508F6CE93}" type="datetime1">
              <a:rPr lang="fi-FI" smtClean="0"/>
              <a:t>6.11.2014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5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1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1" cy="483326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7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3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7" y="6356354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4839656A-42D6-4BE3-823B-8E254CDAA783}" type="datetime1">
              <a:rPr lang="fi-FI" smtClean="0"/>
              <a:t>6.11.2014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4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9" y="6356354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120949" y="1115573"/>
            <a:ext cx="4833261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A11-4749-461C-9C5E-683EF7975878}" type="datetime1">
              <a:rPr lang="fi-FI" smtClean="0"/>
              <a:t>6.11.2014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7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01963" y="1506100"/>
            <a:ext cx="4118165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75" y="2045143"/>
            <a:ext cx="8570874" cy="4193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977" y="6356354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A51145-947C-44E3-B764-FE2BFD5611D3}" type="datetime1">
              <a:rPr lang="fi-FI" smtClean="0"/>
              <a:t>6.11.2014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56354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391287" y="-134077"/>
            <a:ext cx="2588065" cy="7226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9" y="6356354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87" r:id="rId4"/>
    <p:sldLayoutId id="2147483688" r:id="rId5"/>
    <p:sldLayoutId id="2147483689" r:id="rId6"/>
    <p:sldLayoutId id="2147483683" r:id="rId7"/>
    <p:sldLayoutId id="2147483686" r:id="rId8"/>
    <p:sldLayoutId id="2147483676" r:id="rId9"/>
    <p:sldLayoutId id="2147483691" r:id="rId10"/>
    <p:sldLayoutId id="2147483692" r:id="rId11"/>
    <p:sldLayoutId id="2147483668" r:id="rId12"/>
    <p:sldLayoutId id="2147483661" r:id="rId13"/>
    <p:sldLayoutId id="2147483663" r:id="rId14"/>
    <p:sldLayoutId id="2147483664" r:id="rId15"/>
    <p:sldLayoutId id="2147483665" r:id="rId16"/>
    <p:sldLayoutId id="2147483669" r:id="rId17"/>
    <p:sldLayoutId id="2147483690" r:id="rId18"/>
    <p:sldLayoutId id="2147483695" r:id="rId19"/>
    <p:sldLayoutId id="2147483696" r:id="rId20"/>
    <p:sldLayoutId id="2147483697" r:id="rId21"/>
    <p:sldLayoutId id="2147483670" r:id="rId22"/>
    <p:sldLayoutId id="2147483671" r:id="rId23"/>
    <p:sldLayoutId id="2147483674" r:id="rId24"/>
    <p:sldLayoutId id="2147483675" r:id="rId25"/>
    <p:sldLayoutId id="2147483694" r:id="rId2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0" y="0"/>
            <a:ext cx="9899650" cy="852488"/>
            <a:chOff x="0" y="0"/>
            <a:chExt cx="5760" cy="537"/>
          </a:xfrm>
        </p:grpSpPr>
        <p:pic>
          <p:nvPicPr>
            <p:cNvPr id="3080" name="Picture 10" descr="ppt_layout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576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9" descr="logo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4985" y="1157288"/>
            <a:ext cx="890968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985" y="1873250"/>
            <a:ext cx="890968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1644" y="6624643"/>
            <a:ext cx="230991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8A466-84E0-4B00-BD05-F91A91DB4FBB}" type="datetime1">
              <a:rPr lang="fi-FI" smtClean="0">
                <a:solidFill>
                  <a:srgbClr val="000000"/>
                </a:solidFill>
              </a:rPr>
              <a:t>6.11.2014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482" y="6624643"/>
            <a:ext cx="3134889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9685" y="6624643"/>
            <a:ext cx="532794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A390C-DF7C-428E-A1EC-C849D686BD11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75" y="2045143"/>
            <a:ext cx="8570874" cy="4193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977" y="6356354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6A51145-947C-44E3-B764-FE2BFD5611D3}" type="datetime1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6.11.2014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56354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91" y="706260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391287" y="-134077"/>
            <a:ext cx="2588065" cy="7226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9" y="6356354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i-FI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9" y="160313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18" y="771276"/>
            <a:ext cx="8629789" cy="1478578"/>
          </a:xfrm>
        </p:spPr>
        <p:txBody>
          <a:bodyPr anchor="ctr"/>
          <a:lstStyle/>
          <a:p>
            <a:r>
              <a:rPr lang="fi-FI" dirty="0" err="1" smtClean="0"/>
              <a:t>Real-time</a:t>
            </a:r>
            <a:r>
              <a:rPr lang="fi-FI" dirty="0" smtClean="0"/>
              <a:t> magnetospheric </a:t>
            </a:r>
            <a:r>
              <a:rPr lang="fi-FI" dirty="0" err="1" smtClean="0"/>
              <a:t>simulation</a:t>
            </a:r>
            <a:r>
              <a:rPr lang="fi-FI" dirty="0" smtClean="0"/>
              <a:t> on GOCE </a:t>
            </a:r>
            <a:r>
              <a:rPr lang="fi-FI" dirty="0" err="1" smtClean="0"/>
              <a:t>decay</a:t>
            </a:r>
            <a:endParaRPr lang="fi-FI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85678" y="2885911"/>
            <a:ext cx="6520069" cy="1320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i-FI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3528" y="2608030"/>
            <a:ext cx="7108466" cy="1494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u="sng" dirty="0" smtClean="0">
                <a:latin typeface="+mn-lt"/>
              </a:rPr>
              <a:t>Tiera Laitinen</a:t>
            </a:r>
            <a:r>
              <a:rPr lang="fi-FI" sz="2000" u="sng" baseline="30000" dirty="0" smtClean="0">
                <a:latin typeface="+mn-lt"/>
              </a:rPr>
              <a:t>1</a:t>
            </a:r>
            <a:r>
              <a:rPr lang="fi-FI" sz="2000" dirty="0" smtClean="0">
                <a:latin typeface="+mn-lt"/>
              </a:rPr>
              <a:t>, Ilja Honkonen</a:t>
            </a:r>
            <a:r>
              <a:rPr lang="fi-FI" sz="2000" baseline="30000" dirty="0" smtClean="0">
                <a:latin typeface="+mn-lt"/>
              </a:rPr>
              <a:t>1,2</a:t>
            </a:r>
            <a:r>
              <a:rPr lang="fi-FI" sz="2000" dirty="0" smtClean="0">
                <a:latin typeface="+mn-lt"/>
              </a:rPr>
              <a:t>, </a:t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Minna Palmroth</a:t>
            </a:r>
            <a:r>
              <a:rPr lang="fi-FI" sz="2000" baseline="30000" dirty="0" smtClean="0">
                <a:latin typeface="+mn-lt"/>
              </a:rPr>
              <a:t>1</a:t>
            </a:r>
            <a:r>
              <a:rPr lang="fi-FI" sz="2000" dirty="0" smtClean="0">
                <a:latin typeface="+mn-lt"/>
              </a:rPr>
              <a:t>, Pekka Janhunen</a:t>
            </a:r>
            <a:r>
              <a:rPr lang="fi-FI" sz="2000" baseline="30000" dirty="0" smtClean="0">
                <a:latin typeface="+mn-lt"/>
              </a:rPr>
              <a:t>1</a:t>
            </a:r>
          </a:p>
          <a:p>
            <a:endParaRPr lang="fi-FI" sz="2000" i="1" dirty="0" smtClean="0">
              <a:latin typeface="+mn-lt"/>
            </a:endParaRPr>
          </a:p>
          <a:p>
            <a:r>
              <a:rPr lang="fi-FI" sz="2000" i="1" dirty="0" smtClean="0">
                <a:latin typeface="+mn-lt"/>
              </a:rPr>
              <a:t>1) </a:t>
            </a:r>
            <a:r>
              <a:rPr lang="fi-FI" sz="2000" i="1" dirty="0" err="1" smtClean="0">
                <a:latin typeface="+mn-lt"/>
              </a:rPr>
              <a:t>Finnish</a:t>
            </a:r>
            <a:r>
              <a:rPr lang="fi-FI" sz="2000" i="1" dirty="0" smtClean="0">
                <a:latin typeface="+mn-lt"/>
              </a:rPr>
              <a:t> </a:t>
            </a:r>
            <a:r>
              <a:rPr lang="fi-FI" sz="2000" i="1" dirty="0" err="1" smtClean="0">
                <a:latin typeface="+mn-lt"/>
              </a:rPr>
              <a:t>Meteorological</a:t>
            </a:r>
            <a:r>
              <a:rPr lang="fi-FI" sz="2000" i="1" dirty="0" smtClean="0">
                <a:latin typeface="+mn-lt"/>
              </a:rPr>
              <a:t> Institute</a:t>
            </a:r>
          </a:p>
          <a:p>
            <a:r>
              <a:rPr lang="fi-FI" sz="2000" i="1" dirty="0" smtClean="0">
                <a:latin typeface="+mn-lt"/>
              </a:rPr>
              <a:t>2) NASA/GSFC</a:t>
            </a:r>
            <a:endParaRPr lang="fi-FI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49"/>
            <a:ext cx="7545005" cy="577912"/>
          </a:xfrm>
        </p:spPr>
        <p:txBody>
          <a:bodyPr/>
          <a:lstStyle/>
          <a:p>
            <a:r>
              <a:rPr lang="fi-FI" dirty="0" smtClean="0"/>
              <a:t>GUMICS: </a:t>
            </a:r>
            <a:r>
              <a:rPr lang="fi-FI" dirty="0" err="1" smtClean="0"/>
              <a:t>M-I-coupling</a:t>
            </a:r>
            <a:endParaRPr lang="fi-FI" dirty="0"/>
          </a:p>
        </p:txBody>
      </p:sp>
      <p:grpSp>
        <p:nvGrpSpPr>
          <p:cNvPr id="4110" name="Ryhmä 4109"/>
          <p:cNvGrpSpPr/>
          <p:nvPr/>
        </p:nvGrpSpPr>
        <p:grpSpPr>
          <a:xfrm>
            <a:off x="493823" y="1430216"/>
            <a:ext cx="7736620" cy="4725013"/>
            <a:chOff x="182880" y="1533934"/>
            <a:chExt cx="7540258" cy="4542801"/>
          </a:xfrm>
        </p:grpSpPr>
        <p:pic>
          <p:nvPicPr>
            <p:cNvPr id="4098" name="Picture 2" descr="C:\Users\laitinet\Pictures\Gumics-tulokset\gumicsvis\ionosfäärinäy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453" y="4281979"/>
              <a:ext cx="1808535" cy="179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laitinet\Pictures\Gumics-tulokset\gumicsvis\Gumics_48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002" y="1533934"/>
              <a:ext cx="2396511" cy="185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rinko 6"/>
            <p:cNvSpPr/>
            <p:nvPr/>
          </p:nvSpPr>
          <p:spPr>
            <a:xfrm>
              <a:off x="182880" y="2047133"/>
              <a:ext cx="691764" cy="723569"/>
            </a:xfrm>
            <a:prstGeom prst="su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1434619" y="1696705"/>
              <a:ext cx="1582940" cy="44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err="1" smtClean="0"/>
                <a:t>Solar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wind</a:t>
              </a:r>
              <a:endParaRPr lang="fi-FI" sz="2400" dirty="0"/>
            </a:p>
          </p:txBody>
        </p:sp>
        <p:sp>
          <p:nvSpPr>
            <p:cNvPr id="39" name="Kaareutuva nuoli 38"/>
            <p:cNvSpPr/>
            <p:nvPr/>
          </p:nvSpPr>
          <p:spPr>
            <a:xfrm rot="19083148">
              <a:off x="3097459" y="3580700"/>
              <a:ext cx="955986" cy="1015012"/>
            </a:xfrm>
            <a:prstGeom prst="bentArrow">
              <a:avLst>
                <a:gd name="adj1" fmla="val 7732"/>
                <a:gd name="adj2" fmla="val 9823"/>
                <a:gd name="adj3" fmla="val 16479"/>
                <a:gd name="adj4" fmla="val 87500"/>
              </a:avLst>
            </a:prstGeom>
            <a:solidFill>
              <a:srgbClr val="7030A0"/>
            </a:solidFill>
            <a:ln>
              <a:solidFill>
                <a:srgbClr val="361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102" name="Nuoli oikealle 4101"/>
            <p:cNvSpPr/>
            <p:nvPr/>
          </p:nvSpPr>
          <p:spPr>
            <a:xfrm>
              <a:off x="2099143" y="2289322"/>
              <a:ext cx="1017767" cy="294852"/>
            </a:xfrm>
            <a:prstGeom prst="rightArrow">
              <a:avLst>
                <a:gd name="adj1" fmla="val 39587"/>
                <a:gd name="adj2" fmla="val 7327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03" name="Picture 6" descr="C:\Users\laitinet\AppData\Local\Microsoft\Windows\Temporary Internet Files\Content.IE5\HYTIHLXZ\MC90023967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893" y="2019626"/>
              <a:ext cx="1125884" cy="876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Kaareutuva nuoli 41"/>
            <p:cNvSpPr/>
            <p:nvPr/>
          </p:nvSpPr>
          <p:spPr>
            <a:xfrm rot="7829093">
              <a:off x="4598760" y="3493113"/>
              <a:ext cx="806467" cy="775375"/>
            </a:xfrm>
            <a:prstGeom prst="bentArrow">
              <a:avLst>
                <a:gd name="adj1" fmla="val 9400"/>
                <a:gd name="adj2" fmla="val 12387"/>
                <a:gd name="adj3" fmla="val 16479"/>
                <a:gd name="adj4" fmla="val 875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3" name="Kaareutuva nuoli 42"/>
            <p:cNvSpPr/>
            <p:nvPr/>
          </p:nvSpPr>
          <p:spPr>
            <a:xfrm rot="8154840">
              <a:off x="4808228" y="3414362"/>
              <a:ext cx="1189845" cy="1167808"/>
            </a:xfrm>
            <a:prstGeom prst="bentArrow">
              <a:avLst>
                <a:gd name="adj1" fmla="val 6674"/>
                <a:gd name="adj2" fmla="val 8626"/>
                <a:gd name="adj3" fmla="val 12291"/>
                <a:gd name="adj4" fmla="val 875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4105" name="Tekstiruutu 4104"/>
            <p:cNvSpPr txBox="1"/>
            <p:nvPr/>
          </p:nvSpPr>
          <p:spPr>
            <a:xfrm>
              <a:off x="4647412" y="3662676"/>
              <a:ext cx="464073" cy="50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 smtClean="0"/>
                <a:t>J</a:t>
              </a:r>
              <a:r>
                <a:rPr lang="fi-FI" sz="2800" baseline="-25000" dirty="0" smtClean="0"/>
                <a:t>‖</a:t>
              </a:r>
              <a:endParaRPr lang="fi-FI" sz="2800" baseline="-25000" dirty="0"/>
            </a:p>
          </p:txBody>
        </p:sp>
        <p:sp>
          <p:nvSpPr>
            <p:cNvPr id="4106" name="Tekstiruutu 4105"/>
            <p:cNvSpPr txBox="1"/>
            <p:nvPr/>
          </p:nvSpPr>
          <p:spPr>
            <a:xfrm>
              <a:off x="5791452" y="3693453"/>
              <a:ext cx="1207984" cy="44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/>
                <a:t>e</a:t>
              </a:r>
              <a:r>
                <a:rPr lang="fi-FI" sz="2400" baseline="30000" dirty="0" smtClean="0"/>
                <a:t>–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prec</a:t>
              </a:r>
              <a:r>
                <a:rPr lang="fi-FI" sz="2400" dirty="0" smtClean="0"/>
                <a:t>.</a:t>
              </a:r>
              <a:endParaRPr lang="fi-FI" sz="2400" dirty="0"/>
            </a:p>
          </p:txBody>
        </p:sp>
        <p:sp>
          <p:nvSpPr>
            <p:cNvPr id="4107" name="Tekstiruutu 4106"/>
            <p:cNvSpPr txBox="1"/>
            <p:nvPr/>
          </p:nvSpPr>
          <p:spPr>
            <a:xfrm>
              <a:off x="3269629" y="3693453"/>
              <a:ext cx="472133" cy="503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i="1" dirty="0" smtClean="0"/>
                <a:t>Φ</a:t>
              </a:r>
              <a:endParaRPr lang="fi-FI" sz="2800" i="1" dirty="0"/>
            </a:p>
          </p:txBody>
        </p:sp>
        <p:sp>
          <p:nvSpPr>
            <p:cNvPr id="4108" name="Tekstiruutu 4107"/>
            <p:cNvSpPr txBox="1"/>
            <p:nvPr/>
          </p:nvSpPr>
          <p:spPr>
            <a:xfrm>
              <a:off x="1168521" y="3601119"/>
              <a:ext cx="1842285" cy="62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 smtClean="0"/>
                <a:t>Mapped</a:t>
              </a:r>
              <a:r>
                <a:rPr lang="fi-FI" dirty="0" smtClean="0"/>
                <a:t> </a:t>
              </a:r>
              <a:r>
                <a:rPr lang="fi-FI" dirty="0" err="1" smtClean="0"/>
                <a:t>along</a:t>
              </a:r>
              <a:r>
                <a:rPr lang="fi-FI" dirty="0" smtClean="0"/>
                <a:t/>
              </a:r>
              <a:br>
                <a:rPr lang="fi-FI" dirty="0" smtClean="0"/>
              </a:br>
              <a:r>
                <a:rPr lang="fi-FI" dirty="0" err="1" smtClean="0"/>
                <a:t>dipole</a:t>
              </a:r>
              <a:r>
                <a:rPr lang="fi-FI" dirty="0" smtClean="0"/>
                <a:t> </a:t>
              </a:r>
              <a:r>
                <a:rPr lang="fi-FI" dirty="0" err="1" smtClean="0"/>
                <a:t>field</a:t>
              </a:r>
              <a:r>
                <a:rPr lang="fi-FI" dirty="0" smtClean="0"/>
                <a:t> </a:t>
              </a:r>
              <a:r>
                <a:rPr lang="fi-FI" dirty="0" err="1" smtClean="0"/>
                <a:t>lines</a:t>
              </a:r>
              <a:r>
                <a:rPr lang="fi-FI" dirty="0" smtClean="0"/>
                <a:t>:</a:t>
              </a:r>
              <a:endParaRPr lang="fi-FI" dirty="0"/>
            </a:p>
          </p:txBody>
        </p:sp>
        <p:sp>
          <p:nvSpPr>
            <p:cNvPr id="4109" name="Viisikulmio 4108"/>
            <p:cNvSpPr/>
            <p:nvPr/>
          </p:nvSpPr>
          <p:spPr>
            <a:xfrm>
              <a:off x="5754117" y="2160235"/>
              <a:ext cx="1969021" cy="497366"/>
            </a:xfrm>
            <a:prstGeom prst="homePlat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b="1" dirty="0" smtClean="0"/>
                <a:t>B</a:t>
              </a:r>
              <a:r>
                <a:rPr lang="fi-FI" dirty="0" smtClean="0"/>
                <a:t>, </a:t>
              </a:r>
              <a:r>
                <a:rPr lang="fi-FI" i="1" dirty="0" smtClean="0"/>
                <a:t>n</a:t>
              </a:r>
              <a:r>
                <a:rPr lang="fi-FI" dirty="0" smtClean="0"/>
                <a:t>, </a:t>
              </a:r>
              <a:r>
                <a:rPr lang="fi-FI" i="1" dirty="0" smtClean="0"/>
                <a:t>T</a:t>
              </a:r>
              <a:r>
                <a:rPr lang="fi-FI" dirty="0" smtClean="0"/>
                <a:t>, </a:t>
              </a:r>
              <a:r>
                <a:rPr lang="fi-FI" b="1" dirty="0" smtClean="0"/>
                <a:t>v</a:t>
              </a:r>
              <a:r>
                <a:rPr lang="fi-FI" dirty="0" smtClean="0"/>
                <a:t>, …</a:t>
              </a:r>
              <a:endParaRPr lang="fi-FI" dirty="0"/>
            </a:p>
          </p:txBody>
        </p:sp>
        <p:sp>
          <p:nvSpPr>
            <p:cNvPr id="50" name="Viisikulmio 49"/>
            <p:cNvSpPr/>
            <p:nvPr/>
          </p:nvSpPr>
          <p:spPr>
            <a:xfrm>
              <a:off x="5754116" y="4831593"/>
              <a:ext cx="1969021" cy="766126"/>
            </a:xfrm>
            <a:prstGeom prst="homePlat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i="1" dirty="0" smtClean="0"/>
                <a:t>Φ</a:t>
              </a:r>
              <a:r>
                <a:rPr lang="fi-FI" dirty="0" smtClean="0"/>
                <a:t>, </a:t>
              </a:r>
              <a:r>
                <a:rPr lang="el-GR" i="1" dirty="0" smtClean="0"/>
                <a:t>Σ</a:t>
              </a:r>
              <a:r>
                <a:rPr lang="fi-FI" dirty="0" smtClean="0"/>
                <a:t>, </a:t>
              </a:r>
              <a:r>
                <a:rPr lang="fi-FI" b="1" dirty="0" smtClean="0"/>
                <a:t>J</a:t>
              </a:r>
              <a:r>
                <a:rPr lang="fi-FI" dirty="0" smtClean="0"/>
                <a:t>, </a:t>
              </a:r>
              <a:r>
                <a:rPr lang="fi-FI" b="1" dirty="0" smtClean="0"/>
                <a:t>E</a:t>
              </a:r>
              <a:r>
                <a:rPr lang="fi-FI" dirty="0" smtClean="0"/>
                <a:t>, </a:t>
              </a:r>
              <a:br>
                <a:rPr lang="fi-FI" dirty="0" smtClean="0"/>
              </a:br>
              <a:r>
                <a:rPr lang="fi-FI" dirty="0" smtClean="0"/>
                <a:t>e</a:t>
              </a:r>
              <a:r>
                <a:rPr lang="fi-FI" baseline="30000" dirty="0"/>
                <a:t>–</a:t>
              </a:r>
              <a:r>
                <a:rPr lang="fi-FI" dirty="0"/>
                <a:t> </a:t>
              </a:r>
              <a:r>
                <a:rPr lang="fi-FI" dirty="0" err="1" smtClean="0"/>
                <a:t>prec</a:t>
              </a:r>
              <a:r>
                <a:rPr lang="fi-FI" dirty="0"/>
                <a:t>.</a:t>
              </a:r>
              <a:r>
                <a:rPr lang="fi-FI" dirty="0" smtClean="0"/>
                <a:t>, …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9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2500" y="1693628"/>
            <a:ext cx="7491684" cy="4605572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/>
              <a:t>A new </a:t>
            </a:r>
            <a:r>
              <a:rPr lang="fi-FI" dirty="0" err="1"/>
              <a:t>parallel</a:t>
            </a:r>
            <a:r>
              <a:rPr lang="fi-FI" dirty="0"/>
              <a:t> version of the </a:t>
            </a:r>
            <a:r>
              <a:rPr lang="fi-FI" dirty="0" err="1"/>
              <a:t>code</a:t>
            </a:r>
            <a:endParaRPr lang="fi-FI" dirty="0"/>
          </a:p>
          <a:p>
            <a:pPr marL="955675" lvl="1" indent="-269875">
              <a:spcAft>
                <a:spcPts val="600"/>
              </a:spcAft>
            </a:pPr>
            <a:r>
              <a:rPr lang="fi-FI" dirty="0" err="1"/>
              <a:t>Currently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validation</a:t>
            </a:r>
            <a:r>
              <a:rPr lang="fi-FI" dirty="0"/>
              <a:t> and </a:t>
            </a:r>
            <a:r>
              <a:rPr lang="fi-FI" dirty="0" err="1"/>
              <a:t>finalisation</a:t>
            </a:r>
            <a:r>
              <a:rPr lang="fi-FI" dirty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Capable</a:t>
            </a:r>
            <a:r>
              <a:rPr lang="fi-FI" dirty="0"/>
              <a:t> of </a:t>
            </a:r>
            <a:r>
              <a:rPr lang="fi-FI" dirty="0" err="1"/>
              <a:t>faster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running</a:t>
            </a:r>
            <a:endParaRPr lang="fi-FI" dirty="0"/>
          </a:p>
          <a:p>
            <a:pPr marL="955675" lvl="1" indent="-269875">
              <a:spcAft>
                <a:spcPts val="600"/>
              </a:spcAft>
            </a:pPr>
            <a:r>
              <a:rPr lang="fi-FI" dirty="0"/>
              <a:t>with </a:t>
            </a:r>
            <a:r>
              <a:rPr lang="fi-FI" dirty="0" err="1"/>
              <a:t>moderate</a:t>
            </a:r>
            <a:r>
              <a:rPr lang="fi-FI" dirty="0"/>
              <a:t> </a:t>
            </a:r>
            <a:r>
              <a:rPr lang="fi-FI" dirty="0" err="1"/>
              <a:t>resolution</a:t>
            </a:r>
            <a:r>
              <a:rPr lang="fi-FI" dirty="0"/>
              <a:t>, ~ 0.5 - 1 RE</a:t>
            </a:r>
          </a:p>
          <a:p>
            <a:pPr marL="955675" lvl="1" indent="-269875">
              <a:spcAft>
                <a:spcPts val="600"/>
              </a:spcAft>
            </a:pPr>
            <a:r>
              <a:rPr lang="fi-FI" dirty="0" err="1"/>
              <a:t>requires</a:t>
            </a:r>
            <a:r>
              <a:rPr lang="fi-FI" dirty="0"/>
              <a:t> ~ 100 </a:t>
            </a:r>
            <a:r>
              <a:rPr lang="fi-FI" dirty="0" err="1"/>
              <a:t>cores</a:t>
            </a:r>
            <a:r>
              <a:rPr lang="fi-FI" dirty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technical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performed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the GOCE case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GUMICS-5</a:t>
            </a:r>
          </a:p>
        </p:txBody>
      </p:sp>
    </p:spTree>
    <p:extLst>
      <p:ext uri="{BB962C8B-B14F-4D97-AF65-F5344CB8AC3E}">
        <p14:creationId xmlns:p14="http://schemas.microsoft.com/office/powerpoint/2010/main" val="22751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633571"/>
          </a:xfrm>
        </p:spPr>
        <p:txBody>
          <a:bodyPr/>
          <a:lstStyle/>
          <a:p>
            <a:r>
              <a:rPr lang="fi-FI" dirty="0" err="1" smtClean="0"/>
              <a:t>Chained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273" y="1534604"/>
            <a:ext cx="3430322" cy="2384963"/>
          </a:xfrm>
        </p:spPr>
        <p:txBody>
          <a:bodyPr>
            <a:normAutofit/>
          </a:bodyPr>
          <a:lstStyle/>
          <a:p>
            <a:pPr marL="269875" indent="-269875"/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propagation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L1 </a:t>
            </a:r>
            <a:r>
              <a:rPr lang="fi-FI" dirty="0" err="1" smtClean="0"/>
              <a:t>takes</a:t>
            </a:r>
            <a:r>
              <a:rPr lang="fi-FI" dirty="0" smtClean="0"/>
              <a:t> ~ 1 h.</a:t>
            </a:r>
          </a:p>
          <a:p>
            <a:pPr marL="269875" indent="-269875"/>
            <a:r>
              <a:rPr lang="fi-FI" dirty="0" err="1" smtClean="0"/>
              <a:t>Allows</a:t>
            </a:r>
            <a:r>
              <a:rPr lang="fi-FI" dirty="0" smtClean="0"/>
              <a:t> ~ 20 min </a:t>
            </a:r>
            <a:r>
              <a:rPr lang="fi-FI" dirty="0" err="1" smtClean="0"/>
              <a:t>prediction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0" name="Suorakulmio 19"/>
          <p:cNvSpPr/>
          <p:nvPr/>
        </p:nvSpPr>
        <p:spPr>
          <a:xfrm>
            <a:off x="206735" y="5783029"/>
            <a:ext cx="3683440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2043483" y="4985027"/>
            <a:ext cx="3693381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3890174" y="4187025"/>
            <a:ext cx="3693381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5736866" y="3389023"/>
            <a:ext cx="3693381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35" name="Suora nuoliyhdysviiva 34"/>
          <p:cNvCxnSpPr/>
          <p:nvPr/>
        </p:nvCxnSpPr>
        <p:spPr>
          <a:xfrm flipV="1">
            <a:off x="2043483" y="5226216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 flipV="1">
            <a:off x="3875595" y="4428214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 flipV="1">
            <a:off x="5736864" y="3630210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 flipV="1">
            <a:off x="7583555" y="2832210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/>
        </p:nvCxnSpPr>
        <p:spPr>
          <a:xfrm flipV="1">
            <a:off x="9430246" y="2034208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/>
          <p:nvPr/>
        </p:nvCxnSpPr>
        <p:spPr>
          <a:xfrm flipV="1">
            <a:off x="200106" y="6024218"/>
            <a:ext cx="0" cy="556813"/>
          </a:xfrm>
          <a:prstGeom prst="straightConnector1">
            <a:avLst/>
          </a:prstGeom>
          <a:ln w="57150">
            <a:solidFill>
              <a:srgbClr val="63B9E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/>
          <p:cNvCxnSpPr>
            <a:endCxn id="28" idx="1"/>
          </p:cNvCxnSpPr>
          <p:nvPr/>
        </p:nvCxnSpPr>
        <p:spPr>
          <a:xfrm>
            <a:off x="206734" y="5105621"/>
            <a:ext cx="1836749" cy="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/>
          <p:nvPr/>
        </p:nvCxnSpPr>
        <p:spPr>
          <a:xfrm>
            <a:off x="7583556" y="1913611"/>
            <a:ext cx="1846691" cy="220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nuoliyhdysviiva 48"/>
          <p:cNvCxnSpPr/>
          <p:nvPr/>
        </p:nvCxnSpPr>
        <p:spPr>
          <a:xfrm>
            <a:off x="5736865" y="2711614"/>
            <a:ext cx="1846690" cy="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/>
          <p:nvPr/>
        </p:nvCxnSpPr>
        <p:spPr>
          <a:xfrm>
            <a:off x="3890174" y="3509617"/>
            <a:ext cx="1846690" cy="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nuoliyhdysviiva 50"/>
          <p:cNvCxnSpPr/>
          <p:nvPr/>
        </p:nvCxnSpPr>
        <p:spPr>
          <a:xfrm>
            <a:off x="2043484" y="4307618"/>
            <a:ext cx="1832112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nuoliyhdysviiva 51"/>
          <p:cNvCxnSpPr/>
          <p:nvPr/>
        </p:nvCxnSpPr>
        <p:spPr>
          <a:xfrm>
            <a:off x="-119270" y="5913780"/>
            <a:ext cx="326004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kstiruutu 61"/>
          <p:cNvSpPr txBox="1"/>
          <p:nvPr/>
        </p:nvSpPr>
        <p:spPr>
          <a:xfrm>
            <a:off x="5982692" y="3732141"/>
            <a:ext cx="351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run</a:t>
            </a:r>
            <a:endParaRPr lang="fi-FI" dirty="0"/>
          </a:p>
        </p:txBody>
      </p:sp>
      <p:sp>
        <p:nvSpPr>
          <p:cNvPr id="63" name="Kuvaseliteviiva 1 62"/>
          <p:cNvSpPr/>
          <p:nvPr/>
        </p:nvSpPr>
        <p:spPr>
          <a:xfrm>
            <a:off x="4044893" y="2129354"/>
            <a:ext cx="1219860" cy="981260"/>
          </a:xfrm>
          <a:prstGeom prst="borderCallout1">
            <a:avLst>
              <a:gd name="adj1" fmla="val 100568"/>
              <a:gd name="adj2" fmla="val 50340"/>
              <a:gd name="adj3" fmla="val 134511"/>
              <a:gd name="adj4" fmla="val 591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Kuvaseliteviiva 1 64"/>
          <p:cNvSpPr/>
          <p:nvPr/>
        </p:nvSpPr>
        <p:spPr>
          <a:xfrm>
            <a:off x="5971429" y="3737663"/>
            <a:ext cx="3530379" cy="363809"/>
          </a:xfrm>
          <a:prstGeom prst="borderCallout1">
            <a:avLst>
              <a:gd name="adj1" fmla="val 30378"/>
              <a:gd name="adj2" fmla="val -117"/>
              <a:gd name="adj3" fmla="val 49709"/>
              <a:gd name="adj4" fmla="val -57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kstiruutu 65"/>
          <p:cNvSpPr txBox="1"/>
          <p:nvPr/>
        </p:nvSpPr>
        <p:spPr>
          <a:xfrm>
            <a:off x="4044893" y="2129354"/>
            <a:ext cx="121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from</a:t>
            </a:r>
            <a:r>
              <a:rPr lang="fi-FI" dirty="0" smtClean="0"/>
              <a:t> ACE</a:t>
            </a:r>
            <a:endParaRPr lang="fi-FI" dirty="0"/>
          </a:p>
        </p:txBody>
      </p:sp>
      <p:sp>
        <p:nvSpPr>
          <p:cNvPr id="67" name="Tekstiruutu 66"/>
          <p:cNvSpPr txBox="1"/>
          <p:nvPr/>
        </p:nvSpPr>
        <p:spPr>
          <a:xfrm>
            <a:off x="6321288" y="4921858"/>
            <a:ext cx="2523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Run</a:t>
            </a:r>
            <a:r>
              <a:rPr lang="fi-FI" dirty="0" smtClean="0"/>
              <a:t> </a:t>
            </a:r>
            <a:r>
              <a:rPr lang="fi-FI" dirty="0" err="1" smtClean="0"/>
              <a:t>extended</a:t>
            </a:r>
            <a:r>
              <a:rPr lang="fi-FI" dirty="0" smtClean="0"/>
              <a:t> </a:t>
            </a:r>
            <a:r>
              <a:rPr lang="fi-FI" dirty="0" err="1" smtClean="0"/>
              <a:t>beyond</a:t>
            </a:r>
            <a:endParaRPr lang="fi-FI" dirty="0"/>
          </a:p>
          <a:p>
            <a:r>
              <a:rPr lang="fi-FI" dirty="0" err="1" smtClean="0"/>
              <a:t>measured</a:t>
            </a:r>
            <a:r>
              <a:rPr lang="fi-FI" dirty="0" smtClean="0"/>
              <a:t>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with </a:t>
            </a:r>
            <a:r>
              <a:rPr lang="fi-FI" dirty="0" err="1" smtClean="0"/>
              <a:t>constant</a:t>
            </a:r>
            <a:r>
              <a:rPr lang="fi-FI" dirty="0" smtClean="0"/>
              <a:t> input</a:t>
            </a:r>
            <a:endParaRPr lang="fi-FI" dirty="0"/>
          </a:p>
        </p:txBody>
      </p:sp>
      <p:sp>
        <p:nvSpPr>
          <p:cNvPr id="68" name="Suorakulmio 67"/>
          <p:cNvSpPr/>
          <p:nvPr/>
        </p:nvSpPr>
        <p:spPr>
          <a:xfrm>
            <a:off x="9430245" y="1795226"/>
            <a:ext cx="3693381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9" name="Suorakulmio 68"/>
          <p:cNvSpPr/>
          <p:nvPr/>
        </p:nvSpPr>
        <p:spPr>
          <a:xfrm>
            <a:off x="7583555" y="2591021"/>
            <a:ext cx="3693381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0" name="Suorakulmio 69"/>
          <p:cNvSpPr/>
          <p:nvPr/>
        </p:nvSpPr>
        <p:spPr>
          <a:xfrm>
            <a:off x="-1634986" y="6581031"/>
            <a:ext cx="3683440" cy="241189"/>
          </a:xfrm>
          <a:prstGeom prst="rect">
            <a:avLst/>
          </a:prstGeom>
          <a:gradFill>
            <a:gsLst>
              <a:gs pos="40000">
                <a:srgbClr val="63B9E9"/>
              </a:gs>
              <a:gs pos="75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19050">
            <a:solidFill>
              <a:srgbClr val="63B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1" name="Kuvaseliteviiva 1 70"/>
          <p:cNvSpPr/>
          <p:nvPr/>
        </p:nvSpPr>
        <p:spPr>
          <a:xfrm>
            <a:off x="6321288" y="4921857"/>
            <a:ext cx="2401293" cy="981764"/>
          </a:xfrm>
          <a:prstGeom prst="borderCallout1">
            <a:avLst>
              <a:gd name="adj1" fmla="val -1057"/>
              <a:gd name="adj2" fmla="val 35044"/>
              <a:gd name="adj3" fmla="val -51981"/>
              <a:gd name="adj4" fmla="val 285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ekstiruutu 71"/>
          <p:cNvSpPr txBox="1"/>
          <p:nvPr/>
        </p:nvSpPr>
        <p:spPr>
          <a:xfrm>
            <a:off x="1281814" y="372395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New </a:t>
            </a:r>
            <a:r>
              <a:rPr lang="fi-FI" dirty="0" err="1" smtClean="0"/>
              <a:t>run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20 min</a:t>
            </a:r>
            <a:endParaRPr lang="fi-FI" dirty="0"/>
          </a:p>
        </p:txBody>
      </p:sp>
      <p:sp>
        <p:nvSpPr>
          <p:cNvPr id="73" name="Kuvaseliteviiva 1 72"/>
          <p:cNvSpPr/>
          <p:nvPr/>
        </p:nvSpPr>
        <p:spPr>
          <a:xfrm>
            <a:off x="1281814" y="3723950"/>
            <a:ext cx="2428870" cy="369332"/>
          </a:xfrm>
          <a:prstGeom prst="borderCallout1">
            <a:avLst>
              <a:gd name="adj1" fmla="val 94102"/>
              <a:gd name="adj2" fmla="val 100025"/>
              <a:gd name="adj3" fmla="val 123265"/>
              <a:gd name="adj4" fmla="val 1070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9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5265317" cy="728985"/>
          </a:xfrm>
        </p:spPr>
        <p:txBody>
          <a:bodyPr/>
          <a:lstStyle/>
          <a:p>
            <a:r>
              <a:rPr lang="fi-FI" dirty="0" smtClean="0"/>
              <a:t>GUMICS </a:t>
            </a:r>
            <a:r>
              <a:rPr lang="fi-FI" dirty="0" err="1" smtClean="0"/>
              <a:t>results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3715" r="7473"/>
          <a:stretch/>
        </p:blipFill>
        <p:spPr>
          <a:xfrm>
            <a:off x="3760966" y="2404715"/>
            <a:ext cx="6138684" cy="3415000"/>
          </a:xfrm>
        </p:spPr>
      </p:pic>
      <p:sp>
        <p:nvSpPr>
          <p:cNvPr id="5" name="Sisällön paikkamerkki 7"/>
          <p:cNvSpPr txBox="1">
            <a:spLocks/>
          </p:cNvSpPr>
          <p:nvPr/>
        </p:nvSpPr>
        <p:spPr>
          <a:xfrm>
            <a:off x="357810" y="1447137"/>
            <a:ext cx="7680960" cy="3721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Real-time</a:t>
            </a:r>
            <a:r>
              <a:rPr lang="fi-FI" dirty="0" smtClean="0"/>
              <a:t> </a:t>
            </a:r>
            <a:r>
              <a:rPr lang="fi-FI" dirty="0" err="1" smtClean="0"/>
              <a:t>simulations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with GUMICS-5.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Later</a:t>
            </a:r>
            <a:r>
              <a:rPr lang="fi-FI" dirty="0" smtClean="0"/>
              <a:t> the </a:t>
            </a:r>
            <a:r>
              <a:rPr lang="fi-FI" dirty="0" err="1" smtClean="0"/>
              <a:t>period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simulated</a:t>
            </a:r>
            <a:r>
              <a:rPr lang="fi-FI" dirty="0" smtClean="0"/>
              <a:t> with GUMICS-4</a:t>
            </a:r>
            <a:br>
              <a:rPr lang="fi-FI" dirty="0" smtClean="0"/>
            </a:br>
            <a:r>
              <a:rPr lang="fi-FI" dirty="0" smtClean="0"/>
              <a:t>with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resolution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Joule </a:t>
            </a:r>
            <a:r>
              <a:rPr lang="fi-FI" dirty="0" err="1" smtClean="0"/>
              <a:t>heating</a:t>
            </a:r>
            <a:r>
              <a:rPr lang="fi-FI" dirty="0"/>
              <a:t> </a:t>
            </a:r>
            <a:r>
              <a:rPr lang="fi-FI" dirty="0" smtClean="0"/>
              <a:t>+</a:t>
            </a:r>
            <a:br>
              <a:rPr lang="fi-FI" dirty="0" smtClean="0"/>
            </a:br>
            <a:r>
              <a:rPr lang="fi-FI" dirty="0" err="1" smtClean="0"/>
              <a:t>electron</a:t>
            </a:r>
            <a:r>
              <a:rPr lang="fi-FI" dirty="0" smtClean="0"/>
              <a:t> </a:t>
            </a:r>
            <a:r>
              <a:rPr lang="fi-FI" dirty="0" err="1" smtClean="0"/>
              <a:t>precipitation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Integral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24 h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heat</a:t>
            </a:r>
            <a:r>
              <a:rPr lang="fi-FI" dirty="0" smtClean="0"/>
              <a:t> </a:t>
            </a:r>
            <a:r>
              <a:rPr lang="fi-FI" dirty="0" err="1" smtClean="0"/>
              <a:t>accumulation</a:t>
            </a:r>
            <a:r>
              <a:rPr lang="fi-FI" dirty="0" smtClean="0"/>
              <a:t>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693628" y="2027583"/>
            <a:ext cx="6806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err="1" smtClean="0">
                <a:solidFill>
                  <a:srgbClr val="63B9E9"/>
                </a:solidFill>
                <a:latin typeface="+mj-lt"/>
              </a:rPr>
              <a:t>From</a:t>
            </a:r>
            <a:r>
              <a:rPr lang="fi-FI" sz="4400" b="1" dirty="0" smtClean="0">
                <a:solidFill>
                  <a:srgbClr val="63B9E9"/>
                </a:solidFill>
                <a:latin typeface="+mj-lt"/>
              </a:rPr>
              <a:t> Joule </a:t>
            </a:r>
            <a:r>
              <a:rPr lang="fi-FI" sz="4400" b="1" dirty="0" err="1" smtClean="0">
                <a:solidFill>
                  <a:srgbClr val="63B9E9"/>
                </a:solidFill>
                <a:latin typeface="+mj-lt"/>
              </a:rPr>
              <a:t>heating</a:t>
            </a:r>
            <a:r>
              <a:rPr lang="fi-FI" sz="4400" b="1" dirty="0" smtClean="0">
                <a:solidFill>
                  <a:srgbClr val="63B9E9"/>
                </a:solidFill>
                <a:latin typeface="+mj-lt"/>
              </a:rPr>
              <a:t> </a:t>
            </a:r>
            <a:br>
              <a:rPr lang="fi-FI" sz="4400" b="1" dirty="0" smtClean="0">
                <a:solidFill>
                  <a:srgbClr val="63B9E9"/>
                </a:solidFill>
                <a:latin typeface="+mj-lt"/>
              </a:rPr>
            </a:br>
            <a:r>
              <a:rPr lang="fi-FI" sz="4400" b="1" dirty="0" smtClean="0">
                <a:solidFill>
                  <a:srgbClr val="63B9E9"/>
                </a:solidFill>
                <a:latin typeface="+mj-lt"/>
              </a:rPr>
              <a:t>to air drag</a:t>
            </a:r>
            <a:endParaRPr lang="fi-FI" sz="4400" b="1" dirty="0">
              <a:solidFill>
                <a:srgbClr val="63B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Goce\nrlmsis\Lämpö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801" r="5673" b="4823"/>
          <a:stretch/>
        </p:blipFill>
        <p:spPr bwMode="auto">
          <a:xfrm>
            <a:off x="4985469" y="1429540"/>
            <a:ext cx="4778734" cy="43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toy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for </a:t>
            </a:r>
            <a:r>
              <a:rPr lang="fi-FI" dirty="0" err="1"/>
              <a:t>heat</a:t>
            </a:r>
            <a:r>
              <a:rPr lang="fi-FI" dirty="0"/>
              <a:t> deposition</a:t>
            </a:r>
          </a:p>
        </p:txBody>
      </p:sp>
      <p:sp>
        <p:nvSpPr>
          <p:cNvPr id="4" name="Tekstiruutu 3"/>
          <p:cNvSpPr txBox="1"/>
          <p:nvPr/>
        </p:nvSpPr>
        <p:spPr>
          <a:xfrm rot="16200000">
            <a:off x="4155264" y="341245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Height</a:t>
            </a:r>
            <a:r>
              <a:rPr lang="fi-FI" dirty="0" smtClean="0"/>
              <a:t> [km]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587008" y="56850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Extra</a:t>
            </a:r>
            <a:r>
              <a:rPr lang="fi-FI" dirty="0" smtClean="0"/>
              <a:t> </a:t>
            </a:r>
            <a:r>
              <a:rPr lang="fi-FI" dirty="0" err="1" smtClean="0"/>
              <a:t>heat</a:t>
            </a:r>
            <a:endParaRPr lang="fi-FI" dirty="0" smtClean="0"/>
          </a:p>
          <a:p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smtClean="0"/>
              <a:t>SWE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978894" y="5669118"/>
            <a:ext cx="147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Temperature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change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7809" y="2046861"/>
            <a:ext cx="4126727" cy="4242814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Quiet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kern="0" dirty="0" err="1">
                <a:solidFill>
                  <a:srgbClr val="000000"/>
                </a:solidFill>
              </a:rPr>
              <a:t>atmospheric</a:t>
            </a:r>
            <a:r>
              <a:rPr lang="fi-FI" kern="0" dirty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profiles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from</a:t>
            </a:r>
            <a:r>
              <a:rPr lang="fi-FI" kern="0" dirty="0" smtClean="0">
                <a:solidFill>
                  <a:srgbClr val="000000"/>
                </a:solidFill>
              </a:rPr>
              <a:t> NRLMSISE-00</a:t>
            </a:r>
          </a:p>
          <a:p>
            <a:pPr marL="269875" indent="-269875">
              <a:spcAft>
                <a:spcPts val="600"/>
              </a:spcAft>
            </a:pPr>
            <a:r>
              <a:rPr lang="fi-FI" kern="0" dirty="0" smtClean="0">
                <a:solidFill>
                  <a:srgbClr val="000000"/>
                </a:solidFill>
              </a:rPr>
              <a:t>JH </a:t>
            </a:r>
            <a:r>
              <a:rPr lang="fi-FI" kern="0" dirty="0" err="1" smtClean="0">
                <a:solidFill>
                  <a:srgbClr val="000000"/>
                </a:solidFill>
              </a:rPr>
              <a:t>from</a:t>
            </a:r>
            <a:r>
              <a:rPr lang="fi-FI" kern="0" dirty="0" smtClean="0">
                <a:solidFill>
                  <a:srgbClr val="000000"/>
                </a:solidFill>
              </a:rPr>
              <a:t> GUMICS</a:t>
            </a:r>
          </a:p>
          <a:p>
            <a:pPr marL="269875" indent="-269875">
              <a:spcAft>
                <a:spcPts val="600"/>
              </a:spcAft>
            </a:pPr>
            <a:r>
              <a:rPr lang="fi-FI" kern="0" dirty="0" err="1" smtClean="0">
                <a:solidFill>
                  <a:srgbClr val="000000"/>
                </a:solidFill>
              </a:rPr>
              <a:t>Assume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globally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even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heat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distribution</a:t>
            </a:r>
            <a:endParaRPr lang="fi-FI" kern="0" dirty="0" smtClean="0">
              <a:solidFill>
                <a:srgbClr val="000000"/>
              </a:solidFill>
            </a:endParaRPr>
          </a:p>
          <a:p>
            <a:pPr marL="269875" indent="-269875">
              <a:spcAft>
                <a:spcPts val="600"/>
              </a:spcAft>
            </a:pPr>
            <a:r>
              <a:rPr lang="fi-FI" kern="0" dirty="0" err="1" smtClean="0">
                <a:solidFill>
                  <a:srgbClr val="000000"/>
                </a:solidFill>
              </a:rPr>
              <a:t>Assume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heating</a:t>
            </a:r>
            <a:r>
              <a:rPr lang="fi-FI" kern="0" dirty="0" smtClean="0">
                <a:solidFill>
                  <a:srgbClr val="000000"/>
                </a:solidFill>
              </a:rPr>
              <a:t> </a:t>
            </a:r>
            <a:r>
              <a:rPr lang="fi-FI" kern="0" dirty="0" err="1" smtClean="0">
                <a:solidFill>
                  <a:srgbClr val="000000"/>
                </a:solidFill>
              </a:rPr>
              <a:t>profile</a:t>
            </a:r>
            <a:r>
              <a:rPr lang="fi-FI" kern="0" dirty="0" smtClean="0">
                <a:solidFill>
                  <a:srgbClr val="000000"/>
                </a:solidFill>
              </a:rPr>
              <a:t> with </a:t>
            </a:r>
            <a:r>
              <a:rPr lang="fi-FI" kern="0" dirty="0" err="1" smtClean="0">
                <a:solidFill>
                  <a:srgbClr val="000000"/>
                </a:solidFill>
              </a:rPr>
              <a:t>maximum</a:t>
            </a:r>
            <a:r>
              <a:rPr lang="fi-FI" kern="0" dirty="0" smtClean="0">
                <a:solidFill>
                  <a:srgbClr val="000000"/>
                </a:solidFill>
              </a:rPr>
              <a:t> at 120 km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7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increases</a:t>
            </a:r>
            <a:r>
              <a:rPr lang="fi-FI" dirty="0" smtClean="0"/>
              <a:t> </a:t>
            </a:r>
            <a:r>
              <a:rPr lang="fi-FI" dirty="0" err="1" smtClean="0"/>
              <a:t>above</a:t>
            </a:r>
            <a:r>
              <a:rPr lang="fi-FI" dirty="0" smtClean="0"/>
              <a:t> ~130 km</a:t>
            </a:r>
            <a:endParaRPr lang="fi-F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3279" r="5471" b="3746"/>
          <a:stretch/>
        </p:blipFill>
        <p:spPr bwMode="auto">
          <a:xfrm>
            <a:off x="3450866" y="1188602"/>
            <a:ext cx="4731026" cy="56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37685" y="3370681"/>
            <a:ext cx="2975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Atmospheric</a:t>
            </a:r>
            <a:r>
              <a:rPr lang="fi-FI" sz="2400" dirty="0" smtClean="0"/>
              <a:t> </a:t>
            </a:r>
            <a:r>
              <a:rPr lang="fi-FI" sz="2400" dirty="0" err="1" smtClean="0"/>
              <a:t>profiles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b="1" dirty="0" err="1" smtClean="0">
                <a:solidFill>
                  <a:srgbClr val="0000FF"/>
                </a:solidFill>
              </a:rPr>
              <a:t>without</a:t>
            </a:r>
            <a:r>
              <a:rPr lang="fi-FI" sz="2400" dirty="0" smtClean="0">
                <a:solidFill>
                  <a:srgbClr val="0070C0"/>
                </a:solidFill>
              </a:rPr>
              <a:t> </a:t>
            </a:r>
            <a:r>
              <a:rPr lang="fi-FI" sz="2400" dirty="0" smtClean="0"/>
              <a:t>and </a:t>
            </a:r>
            <a:r>
              <a:rPr lang="fi-FI" sz="2400" b="1" dirty="0" smtClean="0">
                <a:solidFill>
                  <a:srgbClr val="FF0000"/>
                </a:solidFill>
              </a:rPr>
              <a:t>with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ionospheric </a:t>
            </a:r>
            <a:r>
              <a:rPr lang="fi-FI" sz="2400" dirty="0" err="1" smtClean="0"/>
              <a:t>heating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484320" y="1783792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Pressure</a:t>
            </a:r>
            <a:endParaRPr lang="fi-FI" sz="20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569279" y="3541078"/>
            <a:ext cx="10406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Density</a:t>
            </a:r>
            <a:endParaRPr lang="fi-FI" sz="2400" dirty="0"/>
          </a:p>
        </p:txBody>
      </p:sp>
      <p:sp>
        <p:nvSpPr>
          <p:cNvPr id="8" name="Tekstiruutu 7"/>
          <p:cNvSpPr txBox="1"/>
          <p:nvPr/>
        </p:nvSpPr>
        <p:spPr>
          <a:xfrm>
            <a:off x="4368390" y="5306058"/>
            <a:ext cx="16230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Temperature</a:t>
            </a:r>
            <a:endParaRPr lang="fi-FI" sz="2400" dirty="0"/>
          </a:p>
        </p:txBody>
      </p:sp>
      <p:grpSp>
        <p:nvGrpSpPr>
          <p:cNvPr id="9" name="Ryhmä 8"/>
          <p:cNvGrpSpPr/>
          <p:nvPr/>
        </p:nvGrpSpPr>
        <p:grpSpPr>
          <a:xfrm>
            <a:off x="3336134" y="1286684"/>
            <a:ext cx="400110" cy="5296316"/>
            <a:chOff x="4019947" y="908720"/>
            <a:chExt cx="400110" cy="5296316"/>
          </a:xfrm>
        </p:grpSpPr>
        <p:sp>
          <p:nvSpPr>
            <p:cNvPr id="10" name="Tekstiruutu 9"/>
            <p:cNvSpPr txBox="1"/>
            <p:nvPr/>
          </p:nvSpPr>
          <p:spPr>
            <a:xfrm rot="16200000">
              <a:off x="3480056" y="5265035"/>
              <a:ext cx="14798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sz="2000" dirty="0" err="1" smtClean="0"/>
                <a:t>Height</a:t>
              </a:r>
              <a:r>
                <a:rPr lang="fi-FI" sz="2000" dirty="0" smtClean="0"/>
                <a:t> [km]</a:t>
              </a:r>
              <a:endParaRPr lang="fi-FI" sz="2000" dirty="0"/>
            </a:p>
          </p:txBody>
        </p:sp>
        <p:sp>
          <p:nvSpPr>
            <p:cNvPr id="11" name="Tekstiruutu 10"/>
            <p:cNvSpPr txBox="1"/>
            <p:nvPr/>
          </p:nvSpPr>
          <p:spPr>
            <a:xfrm rot="16200000">
              <a:off x="3480056" y="1448611"/>
              <a:ext cx="14798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sz="2000" dirty="0" err="1" smtClean="0"/>
                <a:t>Height</a:t>
              </a:r>
              <a:r>
                <a:rPr lang="fi-FI" sz="2000" dirty="0" smtClean="0"/>
                <a:t> [km]</a:t>
              </a:r>
              <a:endParaRPr lang="fi-FI" sz="2000" dirty="0"/>
            </a:p>
          </p:txBody>
        </p:sp>
        <p:sp>
          <p:nvSpPr>
            <p:cNvPr id="12" name="Tekstiruutu 11"/>
            <p:cNvSpPr txBox="1"/>
            <p:nvPr/>
          </p:nvSpPr>
          <p:spPr>
            <a:xfrm rot="16200000">
              <a:off x="3480056" y="3392827"/>
              <a:ext cx="14798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sz="2000" dirty="0" err="1" smtClean="0"/>
                <a:t>Height</a:t>
              </a:r>
              <a:r>
                <a:rPr lang="fi-FI" sz="2000" dirty="0" smtClean="0"/>
                <a:t> [km]</a:t>
              </a:r>
              <a:endParaRPr lang="fi-FI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14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1253771"/>
          </a:xfrm>
        </p:spPr>
        <p:txBody>
          <a:bodyPr/>
          <a:lstStyle/>
          <a:p>
            <a:r>
              <a:rPr lang="fi-FI" dirty="0" err="1" smtClean="0"/>
              <a:t>Extracting</a:t>
            </a:r>
            <a:r>
              <a:rPr lang="fi-FI" dirty="0" smtClean="0"/>
              <a:t> </a:t>
            </a:r>
            <a:r>
              <a:rPr lang="fi-FI" dirty="0" err="1" smtClean="0"/>
              <a:t>changes</a:t>
            </a:r>
            <a:r>
              <a:rPr lang="fi-FI" dirty="0" smtClean="0"/>
              <a:t> in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endParaRPr lang="fi-FI" dirty="0"/>
          </a:p>
        </p:txBody>
      </p:sp>
      <p:pic>
        <p:nvPicPr>
          <p:cNvPr id="4" name="Picture 2" descr="D:\Goce\vajoamisnopeu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2308" r="7290" b="3103"/>
          <a:stretch/>
        </p:blipFill>
        <p:spPr bwMode="auto">
          <a:xfrm>
            <a:off x="3343454" y="2303904"/>
            <a:ext cx="6055312" cy="43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759663" y="4942127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rgbClr val="0000FF"/>
                </a:solidFill>
              </a:rPr>
              <a:t>Nominal</a:t>
            </a:r>
            <a:r>
              <a:rPr lang="fi-FI" b="1" dirty="0" smtClean="0">
                <a:solidFill>
                  <a:srgbClr val="0000FF"/>
                </a:solidFill>
              </a:rPr>
              <a:t> </a:t>
            </a:r>
            <a:r>
              <a:rPr lang="fi-FI" b="1" dirty="0" err="1" smtClean="0">
                <a:solidFill>
                  <a:srgbClr val="0000FF"/>
                </a:solidFill>
              </a:rPr>
              <a:t>decay</a:t>
            </a:r>
            <a:r>
              <a:rPr lang="fi-FI" b="1" dirty="0" smtClean="0">
                <a:solidFill>
                  <a:srgbClr val="0000FF"/>
                </a:solidFill>
              </a:rPr>
              <a:t> </a:t>
            </a:r>
            <a:r>
              <a:rPr lang="fi-FI" b="1" dirty="0" err="1" smtClean="0">
                <a:solidFill>
                  <a:srgbClr val="0000FF"/>
                </a:solidFill>
              </a:rPr>
              <a:t>rate</a:t>
            </a:r>
            <a:r>
              <a:rPr lang="fi-FI" b="1" dirty="0" smtClean="0">
                <a:solidFill>
                  <a:srgbClr val="0000FF"/>
                </a:solidFill>
              </a:rPr>
              <a:t> in a </a:t>
            </a:r>
            <a:r>
              <a:rPr lang="fi-FI" b="1" dirty="0" err="1" smtClean="0">
                <a:solidFill>
                  <a:srgbClr val="0000FF"/>
                </a:solidFill>
              </a:rPr>
              <a:t>time-invariant</a:t>
            </a:r>
            <a:r>
              <a:rPr lang="fi-FI" b="1" dirty="0" smtClean="0">
                <a:solidFill>
                  <a:srgbClr val="0000FF"/>
                </a:solidFill>
              </a:rPr>
              <a:t> </a:t>
            </a:r>
            <a:r>
              <a:rPr lang="fi-FI" b="1" dirty="0" err="1" smtClean="0">
                <a:solidFill>
                  <a:srgbClr val="0000FF"/>
                </a:solidFill>
              </a:rPr>
              <a:t>atmosphere</a:t>
            </a:r>
            <a:endParaRPr lang="fi-FI" b="1" dirty="0">
              <a:solidFill>
                <a:srgbClr val="0000FF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640599" y="387048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Real </a:t>
            </a:r>
            <a:r>
              <a:rPr lang="fi-FI" b="1" dirty="0" err="1" smtClean="0">
                <a:solidFill>
                  <a:srgbClr val="FF0000"/>
                </a:solidFill>
              </a:rPr>
              <a:t>decay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</a:rPr>
              <a:t>rate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V="1">
            <a:off x="7044127" y="4465161"/>
            <a:ext cx="0" cy="356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" name="Tekstiruutu 7"/>
          <p:cNvSpPr txBox="1"/>
          <p:nvPr/>
        </p:nvSpPr>
        <p:spPr>
          <a:xfrm>
            <a:off x="4138433" y="444909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Space</a:t>
            </a:r>
            <a:r>
              <a:rPr lang="fi-FI" b="1" dirty="0" smtClean="0"/>
              <a:t> </a:t>
            </a:r>
            <a:r>
              <a:rPr lang="fi-FI" b="1" dirty="0" err="1" smtClean="0"/>
              <a:t>weather</a:t>
            </a:r>
            <a:r>
              <a:rPr lang="fi-FI" b="1" dirty="0" smtClean="0"/>
              <a:t> </a:t>
            </a:r>
            <a:r>
              <a:rPr lang="fi-FI" b="1" dirty="0" err="1" smtClean="0"/>
              <a:t>effect</a:t>
            </a:r>
            <a:r>
              <a:rPr lang="fi-FI" b="1" dirty="0" smtClean="0"/>
              <a:t>?</a:t>
            </a:r>
            <a:endParaRPr lang="fi-FI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2043098" y="436890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[</a:t>
            </a:r>
            <a:r>
              <a:rPr lang="fi-FI" dirty="0" err="1" smtClean="0"/>
              <a:t>km/orbit</a:t>
            </a:r>
            <a:r>
              <a:rPr lang="fi-FI" dirty="0" smtClean="0"/>
              <a:t>]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3711" y="1979875"/>
            <a:ext cx="7370860" cy="1828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69875" indent="-269875"/>
            <a:r>
              <a:rPr lang="fi-FI" dirty="0" err="1" smtClean="0"/>
              <a:t>Nominal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at </a:t>
            </a:r>
            <a:r>
              <a:rPr lang="fi-FI" dirty="0" err="1" smtClean="0"/>
              <a:t>orbit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NRLMSISE-00</a:t>
            </a:r>
          </a:p>
          <a:p>
            <a:pPr marL="269875" indent="-269875">
              <a:spcBef>
                <a:spcPts val="600"/>
              </a:spcBef>
            </a:pPr>
            <a:r>
              <a:rPr lang="fi-FI" dirty="0" err="1" smtClean="0"/>
              <a:t>Fit</a:t>
            </a:r>
            <a:r>
              <a:rPr lang="fi-FI" dirty="0" smtClean="0"/>
              <a:t> to the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 (</a:t>
            </a:r>
            <a:r>
              <a:rPr lang="fi-FI" dirty="0" err="1" smtClean="0"/>
              <a:t>get</a:t>
            </a:r>
            <a:r>
              <a:rPr lang="fi-FI" dirty="0" smtClean="0"/>
              <a:t> air drag </a:t>
            </a:r>
            <a:r>
              <a:rPr lang="fi-FI" dirty="0" err="1" smtClean="0"/>
              <a:t>coefficient</a:t>
            </a:r>
            <a:r>
              <a:rPr lang="fi-FI" dirty="0" smtClean="0"/>
              <a:t>)</a:t>
            </a:r>
          </a:p>
          <a:p>
            <a:pPr marL="542925" lvl="1" indent="-269875">
              <a:spcBef>
                <a:spcPts val="600"/>
              </a:spcBef>
            </a:pPr>
            <a:r>
              <a:rPr lang="fi-FI" dirty="0" err="1" smtClean="0"/>
              <a:t>Fitted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is the </a:t>
            </a:r>
            <a:r>
              <a:rPr lang="fi-FI" dirty="0" err="1" smtClean="0"/>
              <a:t>nominal</a:t>
            </a:r>
            <a:r>
              <a:rPr lang="fi-FI" dirty="0" smtClean="0"/>
              <a:t>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endParaRPr lang="fi-FI" dirty="0" smtClean="0"/>
          </a:p>
          <a:p>
            <a:pPr marL="269875" indent="-269875">
              <a:spcBef>
                <a:spcPts val="600"/>
              </a:spcBef>
            </a:pPr>
            <a:r>
              <a:rPr lang="fi-FI" dirty="0" err="1" smtClean="0"/>
              <a:t>Calculate</a:t>
            </a:r>
            <a:r>
              <a:rPr lang="fi-FI" dirty="0" smtClean="0"/>
              <a:t> </a:t>
            </a:r>
            <a:r>
              <a:rPr lang="fi-FI" dirty="0" err="1" smtClean="0"/>
              <a:t>difference</a:t>
            </a:r>
            <a:r>
              <a:rPr lang="fi-FI" dirty="0" smtClean="0"/>
              <a:t> of </a:t>
            </a:r>
            <a:r>
              <a:rPr lang="fi-FI" dirty="0" err="1" smtClean="0"/>
              <a:t>real</a:t>
            </a:r>
            <a:r>
              <a:rPr lang="fi-FI" dirty="0" smtClean="0"/>
              <a:t> and </a:t>
            </a:r>
            <a:r>
              <a:rPr lang="fi-FI" dirty="0" err="1" smtClean="0"/>
              <a:t>nominal</a:t>
            </a:r>
            <a:r>
              <a:rPr lang="fi-FI" dirty="0" smtClean="0"/>
              <a:t>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397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predicts</a:t>
            </a:r>
            <a:r>
              <a:rPr lang="fi-FI" dirty="0" smtClean="0"/>
              <a:t> </a:t>
            </a:r>
            <a:r>
              <a:rPr lang="fi-FI" dirty="0" err="1" smtClean="0"/>
              <a:t>orbit</a:t>
            </a:r>
            <a:r>
              <a:rPr lang="fi-FI" dirty="0" smtClean="0"/>
              <a:t> </a:t>
            </a:r>
            <a:r>
              <a:rPr lang="fi-FI" dirty="0" err="1" smtClean="0"/>
              <a:t>variations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4994" r="8379"/>
          <a:stretch/>
        </p:blipFill>
        <p:spPr>
          <a:xfrm>
            <a:off x="803082" y="1810790"/>
            <a:ext cx="8277307" cy="4812839"/>
          </a:xfrm>
        </p:spPr>
      </p:pic>
    </p:spTree>
    <p:extLst>
      <p:ext uri="{BB962C8B-B14F-4D97-AF65-F5344CB8AC3E}">
        <p14:creationId xmlns:p14="http://schemas.microsoft.com/office/powerpoint/2010/main" val="17947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48640" y="1701579"/>
            <a:ext cx="7450372" cy="4592838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Global</a:t>
            </a:r>
            <a:r>
              <a:rPr lang="fi-FI" dirty="0" smtClean="0"/>
              <a:t> MHD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predicts</a:t>
            </a:r>
            <a:r>
              <a:rPr lang="fi-FI" dirty="0" smtClean="0"/>
              <a:t> </a:t>
            </a:r>
            <a:r>
              <a:rPr lang="fi-FI" dirty="0" err="1" smtClean="0"/>
              <a:t>variations</a:t>
            </a:r>
            <a:r>
              <a:rPr lang="fi-FI" dirty="0" smtClean="0"/>
              <a:t> in GOCE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afterwards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the </a:t>
            </a:r>
            <a:r>
              <a:rPr lang="fi-FI" dirty="0" err="1" smtClean="0"/>
              <a:t>procedure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implemented</a:t>
            </a:r>
            <a:r>
              <a:rPr lang="fi-FI" dirty="0" smtClean="0"/>
              <a:t> as a </a:t>
            </a:r>
            <a:r>
              <a:rPr lang="fi-FI" dirty="0" err="1" smtClean="0"/>
              <a:t>forecast</a:t>
            </a:r>
            <a:r>
              <a:rPr lang="fi-FI" dirty="0" smtClean="0"/>
              <a:t> routine (with </a:t>
            </a:r>
            <a:r>
              <a:rPr lang="fi-FI" dirty="0" err="1" smtClean="0"/>
              <a:t>forecast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~ 20 min).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The </a:t>
            </a:r>
            <a:r>
              <a:rPr lang="fi-FI" dirty="0" err="1" smtClean="0"/>
              <a:t>forecast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lengthened</a:t>
            </a:r>
            <a:r>
              <a:rPr lang="fi-FI" dirty="0" smtClean="0"/>
              <a:t> with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data </a:t>
            </a:r>
            <a:r>
              <a:rPr lang="fi-FI" dirty="0" err="1" smtClean="0"/>
              <a:t>fro</a:t>
            </a:r>
            <a:r>
              <a:rPr lang="fi-FI" dirty="0" err="1"/>
              <a:t>m</a:t>
            </a:r>
            <a:endParaRPr lang="fi-FI" dirty="0" smtClean="0"/>
          </a:p>
          <a:p>
            <a:pPr marL="542925" lvl="1" indent="-269875">
              <a:spcAft>
                <a:spcPts val="600"/>
              </a:spcAft>
            </a:pPr>
            <a:r>
              <a:rPr lang="fi-FI" dirty="0" smtClean="0"/>
              <a:t>a </a:t>
            </a:r>
            <a:r>
              <a:rPr lang="fi-FI" dirty="0" err="1" smtClean="0"/>
              <a:t>measurement</a:t>
            </a:r>
            <a:r>
              <a:rPr lang="fi-FI" dirty="0" smtClean="0"/>
              <a:t> </a:t>
            </a:r>
            <a:r>
              <a:rPr lang="fi-FI" dirty="0" err="1" smtClean="0"/>
              <a:t>sunward</a:t>
            </a:r>
            <a:r>
              <a:rPr lang="fi-FI" dirty="0" smtClean="0"/>
              <a:t> of L1 </a:t>
            </a:r>
          </a:p>
          <a:p>
            <a:pPr marL="542925" lvl="1" indent="-269875">
              <a:spcAft>
                <a:spcPts val="600"/>
              </a:spcAft>
            </a:pPr>
            <a:r>
              <a:rPr lang="fi-FI" dirty="0" smtClean="0"/>
              <a:t>an </a:t>
            </a:r>
            <a:r>
              <a:rPr lang="fi-FI" dirty="0" err="1" smtClean="0"/>
              <a:t>accurate</a:t>
            </a:r>
            <a:r>
              <a:rPr lang="fi-FI" dirty="0" smtClean="0"/>
              <a:t>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 </a:t>
            </a:r>
            <a:r>
              <a:rPr lang="fi-FI" dirty="0" err="1" smtClean="0"/>
              <a:t>simulation</a:t>
            </a:r>
            <a:r>
              <a:rPr lang="fi-FI" dirty="0" smtClean="0"/>
              <a:t>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41516" y="706261"/>
            <a:ext cx="7840370" cy="844244"/>
          </a:xfrm>
        </p:spPr>
        <p:txBody>
          <a:bodyPr/>
          <a:lstStyle/>
          <a:p>
            <a:r>
              <a:rPr lang="fi-FI" dirty="0" err="1" smtClean="0"/>
              <a:t>Conclusions</a:t>
            </a:r>
            <a:r>
              <a:rPr lang="fi-FI" dirty="0" smtClean="0"/>
              <a:t> &amp; </a:t>
            </a:r>
            <a:r>
              <a:rPr lang="fi-FI" dirty="0" err="1" smtClean="0"/>
              <a:t>discussion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187" y="1725433"/>
            <a:ext cx="7840699" cy="4568982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/>
              <a:t>GOCE </a:t>
            </a:r>
            <a:r>
              <a:rPr lang="fi-FI" dirty="0" err="1"/>
              <a:t>decay</a:t>
            </a:r>
            <a:r>
              <a:rPr lang="fi-FI" dirty="0"/>
              <a:t> and </a:t>
            </a:r>
            <a:r>
              <a:rPr lang="fi-FI" dirty="0" err="1"/>
              <a:t>re-entry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GUMICS</a:t>
            </a:r>
            <a:endParaRPr lang="fi-FI" dirty="0" smtClean="0"/>
          </a:p>
          <a:p>
            <a:pPr marL="630238" lvl="1" indent="-269875">
              <a:spcAft>
                <a:spcPts val="600"/>
              </a:spcAft>
            </a:pPr>
            <a:r>
              <a:rPr lang="fi-FI" dirty="0" smtClean="0"/>
              <a:t>The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European</a:t>
            </a:r>
            <a:r>
              <a:rPr lang="fi-FI" dirty="0" smtClean="0"/>
              <a:t>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magnetosphere-ionosphere</a:t>
            </a:r>
            <a:r>
              <a:rPr lang="fi-FI" dirty="0" smtClean="0"/>
              <a:t>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endParaRPr lang="fi-FI" dirty="0" smtClean="0"/>
          </a:p>
          <a:p>
            <a:pPr marL="630238" lvl="1" indent="-269875">
              <a:spcAft>
                <a:spcPts val="600"/>
              </a:spcAft>
            </a:pPr>
            <a:r>
              <a:rPr lang="fi-FI" dirty="0" err="1" smtClean="0"/>
              <a:t>Real-time</a:t>
            </a:r>
            <a:r>
              <a:rPr lang="fi-FI" dirty="0" smtClean="0"/>
              <a:t> </a:t>
            </a:r>
            <a:r>
              <a:rPr lang="fi-FI" dirty="0" err="1" smtClean="0"/>
              <a:t>capable</a:t>
            </a:r>
            <a:r>
              <a:rPr lang="fi-FI" dirty="0" smtClean="0"/>
              <a:t> </a:t>
            </a:r>
            <a:r>
              <a:rPr lang="fi-FI" dirty="0" err="1" smtClean="0"/>
              <a:t>parallel</a:t>
            </a:r>
            <a:r>
              <a:rPr lang="fi-FI" dirty="0" smtClean="0"/>
              <a:t> version GUMICS-5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 in </a:t>
            </a:r>
            <a:r>
              <a:rPr lang="fi-FI" dirty="0" smtClean="0"/>
              <a:t>GOCE </a:t>
            </a:r>
            <a:r>
              <a:rPr lang="fi-FI" dirty="0" err="1" smtClean="0"/>
              <a:t>decay</a:t>
            </a:r>
            <a:endParaRPr lang="fi-FI" dirty="0" smtClean="0"/>
          </a:p>
          <a:p>
            <a:pPr marL="630238" lvl="1" indent="-269875">
              <a:spcAft>
                <a:spcPts val="600"/>
              </a:spcAft>
            </a:pPr>
            <a:r>
              <a:rPr lang="fi-FI" dirty="0" err="1" smtClean="0"/>
              <a:t>Increase</a:t>
            </a:r>
            <a:r>
              <a:rPr lang="fi-FI" dirty="0" smtClean="0"/>
              <a:t> in </a:t>
            </a:r>
            <a:r>
              <a:rPr lang="fi-FI" dirty="0" smtClean="0"/>
              <a:t>the </a:t>
            </a: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events</a:t>
            </a:r>
            <a:endParaRPr lang="fi-FI" dirty="0" smtClean="0"/>
          </a:p>
          <a:p>
            <a:pPr marL="630238" lvl="1" indent="-269875">
              <a:spcAft>
                <a:spcPts val="600"/>
              </a:spcAft>
            </a:pPr>
            <a:r>
              <a:rPr lang="fi-FI" dirty="0" err="1" smtClean="0"/>
              <a:t>Decay</a:t>
            </a:r>
            <a:r>
              <a:rPr lang="fi-FI" dirty="0" smtClean="0"/>
              <a:t> </a:t>
            </a:r>
            <a:r>
              <a:rPr lang="fi-FI" dirty="0" err="1" smtClean="0"/>
              <a:t>rate</a:t>
            </a:r>
            <a:r>
              <a:rPr lang="fi-FI" dirty="0" smtClean="0"/>
              <a:t> </a:t>
            </a:r>
            <a:r>
              <a:rPr lang="fi-FI" dirty="0" err="1" smtClean="0"/>
              <a:t>variations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reproduced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GUMICS </a:t>
            </a:r>
            <a:r>
              <a:rPr lang="fi-FI" dirty="0" err="1" smtClean="0"/>
              <a:t>simulation</a:t>
            </a:r>
            <a:r>
              <a:rPr lang="fi-FI" dirty="0" smtClean="0"/>
              <a:t> and a </a:t>
            </a:r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atmospheric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r>
              <a:rPr lang="fi-FI" dirty="0" smtClean="0"/>
              <a:t> </a:t>
            </a:r>
            <a:r>
              <a:rPr lang="fi-FI" dirty="0" err="1" smtClean="0"/>
              <a:t>perturbation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516" y="706259"/>
            <a:ext cx="7840370" cy="645464"/>
          </a:xfrm>
        </p:spPr>
        <p:txBody>
          <a:bodyPr anchor="t">
            <a:normAutofit/>
          </a:bodyPr>
          <a:lstStyle/>
          <a:p>
            <a:r>
              <a:rPr lang="fi-FI" dirty="0" err="1" smtClean="0"/>
              <a:t>Outline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8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aitinet\Pictures\GO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" r="7529" b="5513"/>
          <a:stretch/>
        </p:blipFill>
        <p:spPr bwMode="auto">
          <a:xfrm>
            <a:off x="0" y="-18703"/>
            <a:ext cx="9899650" cy="6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00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835" y="1550504"/>
            <a:ext cx="8601764" cy="4748696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en-US" dirty="0"/>
              <a:t>Ran out of propellant 21 Oct 2013.</a:t>
            </a:r>
          </a:p>
          <a:p>
            <a:pPr marL="269875" indent="-269875">
              <a:spcAft>
                <a:spcPts val="600"/>
              </a:spcAft>
            </a:pPr>
            <a:r>
              <a:rPr lang="en-US" dirty="0"/>
              <a:t>Re-entered atmosphere </a:t>
            </a:r>
            <a:r>
              <a:rPr lang="en-US" dirty="0" smtClean="0"/>
              <a:t>11 Nov near Falkland.</a:t>
            </a:r>
            <a:endParaRPr lang="en-US" dirty="0"/>
          </a:p>
          <a:p>
            <a:pPr marL="269875" indent="-269875">
              <a:spcAft>
                <a:spcPts val="600"/>
              </a:spcAft>
            </a:pPr>
            <a:r>
              <a:rPr lang="en-US" dirty="0"/>
              <a:t>Re-entry gained wide media attention also in Finland.</a:t>
            </a:r>
          </a:p>
          <a:p>
            <a:pPr marL="269875" indent="-269875">
              <a:spcAft>
                <a:spcPts val="600"/>
              </a:spcAft>
            </a:pPr>
            <a:r>
              <a:rPr lang="en-US" dirty="0"/>
              <a:t>FMI launched a campaign to test real-time modelling of space weather effects on GOCE orbit.</a:t>
            </a:r>
          </a:p>
          <a:p>
            <a:pPr marL="269875" indent="-269875">
              <a:spcAft>
                <a:spcPts val="600"/>
              </a:spcAft>
            </a:pPr>
            <a:r>
              <a:rPr lang="en-US" dirty="0"/>
              <a:t>FMI supported Geodetic Institute in informing Finnish authorities on the </a:t>
            </a:r>
            <a:r>
              <a:rPr lang="en-US" dirty="0" smtClean="0"/>
              <a:t>satellite (LUOVA warnings)</a:t>
            </a:r>
            <a:endParaRPr lang="en-US" dirty="0"/>
          </a:p>
          <a:p>
            <a:pPr marL="269875" indent="-269875">
              <a:spcAft>
                <a:spcPts val="600"/>
              </a:spcAft>
            </a:pPr>
            <a:r>
              <a:rPr lang="en-US" dirty="0"/>
              <a:t>Information was also provided to ESA SSA/SST (debris surveillance and tracking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1516" y="706260"/>
            <a:ext cx="7840370" cy="701123"/>
          </a:xfrm>
        </p:spPr>
        <p:txBody>
          <a:bodyPr anchor="t"/>
          <a:lstStyle/>
          <a:p>
            <a:r>
              <a:rPr lang="fi-FI" dirty="0" smtClean="0"/>
              <a:t>GOCE </a:t>
            </a:r>
            <a:r>
              <a:rPr lang="fi-FI" dirty="0" err="1" smtClean="0"/>
              <a:t>re-entry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45273" y="2046670"/>
            <a:ext cx="3461246" cy="4252530"/>
          </a:xfrm>
        </p:spPr>
        <p:txBody>
          <a:bodyPr/>
          <a:lstStyle/>
          <a:p>
            <a:pPr marL="269875" indent="-269875"/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no </a:t>
            </a:r>
            <a:r>
              <a:rPr lang="fi-FI" dirty="0" err="1" smtClean="0"/>
              <a:t>major</a:t>
            </a:r>
            <a:r>
              <a:rPr lang="fi-FI" dirty="0" smtClean="0"/>
              <a:t> </a:t>
            </a:r>
            <a:r>
              <a:rPr lang="fi-FI" dirty="0" err="1" smtClean="0"/>
              <a:t>storms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moderate</a:t>
            </a:r>
            <a:r>
              <a:rPr lang="fi-FI" dirty="0" smtClean="0"/>
              <a:t> </a:t>
            </a:r>
            <a:r>
              <a:rPr lang="fi-FI" dirty="0" err="1" smtClean="0"/>
              <a:t>geomagnetic</a:t>
            </a:r>
            <a:r>
              <a:rPr lang="fi-FI" dirty="0" smtClean="0"/>
              <a:t> </a:t>
            </a:r>
            <a:r>
              <a:rPr lang="fi-FI" dirty="0" err="1" smtClean="0"/>
              <a:t>disturbances</a:t>
            </a:r>
            <a:r>
              <a:rPr lang="fi-FI" dirty="0" smtClean="0"/>
              <a:t> </a:t>
            </a:r>
            <a:r>
              <a:rPr lang="fi-FI" dirty="0" err="1" smtClean="0"/>
              <a:t>occurred</a:t>
            </a:r>
            <a:r>
              <a:rPr lang="fi-FI" dirty="0" smtClean="0"/>
              <a:t>.</a:t>
            </a:r>
          </a:p>
          <a:p>
            <a:pPr marL="269875" indent="-269875">
              <a:spcBef>
                <a:spcPts val="600"/>
              </a:spcBef>
            </a:pPr>
            <a:r>
              <a:rPr lang="fi-FI" dirty="0" smtClean="0"/>
              <a:t>The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interesting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30 </a:t>
            </a:r>
            <a:r>
              <a:rPr lang="fi-FI" dirty="0" err="1" smtClean="0"/>
              <a:t>October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GOCE </a:t>
            </a:r>
            <a:r>
              <a:rPr lang="fi-FI" dirty="0" err="1" smtClean="0"/>
              <a:t>decay</a:t>
            </a:r>
            <a:endParaRPr lang="fi-FI" dirty="0"/>
          </a:p>
        </p:txBody>
      </p:sp>
      <p:pic>
        <p:nvPicPr>
          <p:cNvPr id="7" name="Picture 3" descr="D:\Goce\magn. indeksit\Ap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10080" r="5632"/>
          <a:stretch/>
        </p:blipFill>
        <p:spPr bwMode="auto">
          <a:xfrm>
            <a:off x="3906519" y="2846569"/>
            <a:ext cx="5463929" cy="34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693628" y="2027583"/>
            <a:ext cx="6806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err="1" smtClean="0">
                <a:solidFill>
                  <a:srgbClr val="63B9E9"/>
                </a:solidFill>
                <a:latin typeface="Arial Black"/>
              </a:rPr>
              <a:t>Real-time</a:t>
            </a:r>
            <a:r>
              <a:rPr lang="fi-FI" sz="4400" b="1" dirty="0" smtClean="0">
                <a:solidFill>
                  <a:srgbClr val="63B9E9"/>
                </a:solidFill>
                <a:latin typeface="Arial Black"/>
              </a:rPr>
              <a:t> </a:t>
            </a:r>
            <a:r>
              <a:rPr lang="fi-FI" sz="4400" b="1" dirty="0" err="1" smtClean="0">
                <a:solidFill>
                  <a:srgbClr val="63B9E9"/>
                </a:solidFill>
                <a:latin typeface="Arial Black"/>
              </a:rPr>
              <a:t>space</a:t>
            </a:r>
            <a:r>
              <a:rPr lang="fi-FI" sz="4400" b="1" dirty="0" smtClean="0">
                <a:solidFill>
                  <a:srgbClr val="63B9E9"/>
                </a:solidFill>
                <a:latin typeface="Arial Black"/>
              </a:rPr>
              <a:t> </a:t>
            </a:r>
            <a:r>
              <a:rPr lang="fi-FI" sz="4400" b="1" dirty="0" err="1" smtClean="0">
                <a:solidFill>
                  <a:srgbClr val="63B9E9"/>
                </a:solidFill>
                <a:latin typeface="Arial Black"/>
              </a:rPr>
              <a:t>weather</a:t>
            </a:r>
            <a:r>
              <a:rPr lang="fi-FI" sz="4400" b="1" dirty="0" smtClean="0">
                <a:solidFill>
                  <a:srgbClr val="63B9E9"/>
                </a:solidFill>
                <a:latin typeface="Arial Black"/>
              </a:rPr>
              <a:t> </a:t>
            </a:r>
            <a:r>
              <a:rPr lang="fi-FI" sz="4400" b="1" dirty="0" err="1" smtClean="0">
                <a:solidFill>
                  <a:srgbClr val="63B9E9"/>
                </a:solidFill>
                <a:latin typeface="Arial Black"/>
              </a:rPr>
              <a:t>modelling</a:t>
            </a:r>
            <a:endParaRPr lang="fi-FI" sz="4400" b="1" dirty="0">
              <a:solidFill>
                <a:srgbClr val="63B9E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833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664" y="1494845"/>
            <a:ext cx="3768918" cy="4794831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magnetosphere-ionosphere</a:t>
            </a:r>
            <a:r>
              <a:rPr lang="fi-FI" dirty="0" smtClean="0"/>
              <a:t> </a:t>
            </a:r>
            <a:r>
              <a:rPr lang="fi-FI" dirty="0" err="1" smtClean="0"/>
              <a:t>coupling</a:t>
            </a:r>
            <a:r>
              <a:rPr lang="fi-FI" dirty="0" smtClean="0"/>
              <a:t>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The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of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kind</a:t>
            </a:r>
            <a:r>
              <a:rPr lang="fi-FI" dirty="0" smtClean="0"/>
              <a:t> in Europe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Developed</a:t>
            </a:r>
            <a:r>
              <a:rPr lang="fi-FI" dirty="0" smtClean="0"/>
              <a:t> </a:t>
            </a:r>
            <a:r>
              <a:rPr lang="fi-FI" dirty="0" smtClean="0"/>
              <a:t>at FMI </a:t>
            </a:r>
            <a:r>
              <a:rPr lang="fi-FI" dirty="0" err="1" smtClean="0"/>
              <a:t>since</a:t>
            </a:r>
            <a:r>
              <a:rPr lang="fi-FI" dirty="0" smtClean="0"/>
              <a:t> 1993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Dozens</a:t>
            </a:r>
            <a:r>
              <a:rPr lang="fi-FI" dirty="0" smtClean="0"/>
              <a:t> of </a:t>
            </a:r>
            <a:r>
              <a:rPr lang="fi-FI" dirty="0" err="1" smtClean="0"/>
              <a:t>scientific</a:t>
            </a:r>
            <a:r>
              <a:rPr lang="fi-FI" dirty="0" smtClean="0"/>
              <a:t> </a:t>
            </a:r>
            <a:r>
              <a:rPr lang="fi-FI" dirty="0" err="1" smtClean="0"/>
              <a:t>publications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MHD </a:t>
            </a:r>
            <a:r>
              <a:rPr lang="fi-FI" dirty="0" err="1" smtClean="0"/>
              <a:t>magnetosphere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Electrostatic</a:t>
            </a:r>
            <a:r>
              <a:rPr lang="fi-FI" dirty="0" smtClean="0"/>
              <a:t> </a:t>
            </a:r>
            <a:r>
              <a:rPr lang="fi-FI" dirty="0" err="1" smtClean="0"/>
              <a:t>ionosphere</a:t>
            </a:r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6" y="1494844"/>
            <a:ext cx="5524510" cy="41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70513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GUMICS</a:t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6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2" y="702250"/>
            <a:ext cx="7545005" cy="721035"/>
          </a:xfrm>
        </p:spPr>
        <p:txBody>
          <a:bodyPr/>
          <a:lstStyle/>
          <a:p>
            <a:r>
              <a:rPr lang="fi-FI" dirty="0" smtClean="0"/>
              <a:t>GUMICS: </a:t>
            </a:r>
            <a:r>
              <a:rPr lang="fi-FI" dirty="0" err="1" smtClean="0"/>
              <a:t>magnetosphere</a:t>
            </a: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1" y="1337726"/>
            <a:ext cx="4585061" cy="25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8529" r="1012"/>
          <a:stretch/>
        </p:blipFill>
        <p:spPr bwMode="auto">
          <a:xfrm>
            <a:off x="2361536" y="3411109"/>
            <a:ext cx="6424654" cy="32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 txBox="1">
            <a:spLocks/>
          </p:cNvSpPr>
          <p:nvPr/>
        </p:nvSpPr>
        <p:spPr>
          <a:xfrm>
            <a:off x="642502" y="702250"/>
            <a:ext cx="754500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GUMICS: ionosphere</a:t>
            </a:r>
            <a:endParaRPr lang="fi-FI" dirty="0"/>
          </a:p>
        </p:txBody>
      </p:sp>
      <p:sp>
        <p:nvSpPr>
          <p:cNvPr id="8" name="Päivämäärän paikkamerkki 3"/>
          <p:cNvSpPr txBox="1">
            <a:spLocks/>
          </p:cNvSpPr>
          <p:nvPr/>
        </p:nvSpPr>
        <p:spPr>
          <a:xfrm>
            <a:off x="632977" y="6356354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70B602-DEBD-48CF-8845-9A6DCD7F1340}" type="datetime1">
              <a:rPr lang="fi-FI" smtClean="0"/>
              <a:pPr/>
              <a:t>6.11.2014</a:t>
            </a:fld>
            <a:endParaRPr lang="fi-FI"/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6991629" y="6356354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490E0-56B6-41B5-8D97-3F36419C3159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0" y="1736326"/>
            <a:ext cx="4235478" cy="42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9" y="3981741"/>
            <a:ext cx="4070888" cy="3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9" y="3315694"/>
            <a:ext cx="2544238" cy="5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lmatieteenlaitos">
  <a:themeElements>
    <a:clrScheme name="Ilmatieteenlaitos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Ilmatieteenlai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matieteenlai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7AABDE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3305</TotalTime>
  <Words>510</Words>
  <Application>Microsoft Office PowerPoint</Application>
  <PresentationFormat>Mukautettu</PresentationFormat>
  <Paragraphs>97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blank</vt:lpstr>
      <vt:lpstr>Ilmatieteenlaitos</vt:lpstr>
      <vt:lpstr>1_blank</vt:lpstr>
      <vt:lpstr>Real-time magnetospheric simulation on GOCE decay</vt:lpstr>
      <vt:lpstr>Outline</vt:lpstr>
      <vt:lpstr>PowerPoint-esitys</vt:lpstr>
      <vt:lpstr>GOCE re-entry</vt:lpstr>
      <vt:lpstr>Space weather during GOCE decay</vt:lpstr>
      <vt:lpstr>PowerPoint-esitys</vt:lpstr>
      <vt:lpstr>GUMICS </vt:lpstr>
      <vt:lpstr>GUMICS: magnetosphere</vt:lpstr>
      <vt:lpstr>PowerPoint-esitys</vt:lpstr>
      <vt:lpstr>GUMICS: M-I-coupling</vt:lpstr>
      <vt:lpstr>GUMICS-5</vt:lpstr>
      <vt:lpstr>Chained run system</vt:lpstr>
      <vt:lpstr>GUMICS results</vt:lpstr>
      <vt:lpstr>PowerPoint-esitys</vt:lpstr>
      <vt:lpstr>A toy model for heat deposition</vt:lpstr>
      <vt:lpstr>Density increases above ~130 km</vt:lpstr>
      <vt:lpstr>Extracting changes in decay rate</vt:lpstr>
      <vt:lpstr>Simulation predicts orbit variations</vt:lpstr>
      <vt:lpstr>Conclusions &amp; discussion</vt:lpstr>
      <vt:lpstr>PowerPoint-esitys</vt:lpstr>
    </vt:vector>
  </TitlesOfParts>
  <Company>Finnish Meteorological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magnetospheric simulation on GOCE decay</dc:title>
  <dc:creator>Tiera Laitinen</dc:creator>
  <cp:lastModifiedBy>Tiera Laitinen</cp:lastModifiedBy>
  <cp:revision>36</cp:revision>
  <cp:lastPrinted>2014-03-12T08:44:16Z</cp:lastPrinted>
  <dcterms:created xsi:type="dcterms:W3CDTF">2014-11-04T11:56:20Z</dcterms:created>
  <dcterms:modified xsi:type="dcterms:W3CDTF">2014-11-07T13:19:53Z</dcterms:modified>
</cp:coreProperties>
</file>