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8" r:id="rId2"/>
    <p:sldId id="309" r:id="rId3"/>
    <p:sldId id="310" r:id="rId4"/>
    <p:sldId id="314" r:id="rId5"/>
    <p:sldId id="316" r:id="rId6"/>
    <p:sldId id="259" r:id="rId7"/>
    <p:sldId id="320" r:id="rId8"/>
    <p:sldId id="318" r:id="rId9"/>
    <p:sldId id="340" r:id="rId10"/>
    <p:sldId id="282" r:id="rId11"/>
    <p:sldId id="283" r:id="rId12"/>
    <p:sldId id="278" r:id="rId13"/>
    <p:sldId id="279" r:id="rId14"/>
    <p:sldId id="290" r:id="rId15"/>
    <p:sldId id="264" r:id="rId16"/>
    <p:sldId id="284" r:id="rId17"/>
    <p:sldId id="285" r:id="rId18"/>
    <p:sldId id="286" r:id="rId19"/>
    <p:sldId id="289" r:id="rId20"/>
    <p:sldId id="265" r:id="rId21"/>
    <p:sldId id="266" r:id="rId22"/>
    <p:sldId id="343" r:id="rId23"/>
    <p:sldId id="341" r:id="rId24"/>
    <p:sldId id="269" r:id="rId25"/>
    <p:sldId id="342" r:id="rId26"/>
    <p:sldId id="33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2CDF-9C18-4E97-A45C-1D4AAD1CF01D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1FC-110B-4F55-B3E7-B181F15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4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3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4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2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77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8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6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11FC-110B-4F55-B3E7-B181F15A76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video" Target="file:///C:\Documents%20and%20Settings\apevtsov\My%20Documents\My%20Videos\SL_C2.AVI" TargetMode="External"/><Relationship Id="rId1" Type="http://schemas.openxmlformats.org/officeDocument/2006/relationships/video" Target="file:///C:\Users\apevtsov\Documents\meetings\other\jpl\Figure_1_11jun2003_lmb_disk_mov.mpg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hoto\2004\sunspot_winter_2004\dsc01122.jpg"/>
          <p:cNvPicPr>
            <a:picLocks noChangeAspect="1" noChangeArrowheads="1"/>
          </p:cNvPicPr>
          <p:nvPr/>
        </p:nvPicPr>
        <p:blipFill rotWithShape="1">
          <a:blip r:embed="rId2" cstate="print"/>
          <a:srcRect l="15328" t="6863" r="49759" b="45167"/>
          <a:stretch/>
        </p:blipFill>
        <p:spPr bwMode="auto">
          <a:xfrm>
            <a:off x="304800" y="2057400"/>
            <a:ext cx="3492331" cy="3599543"/>
          </a:xfrm>
          <a:prstGeom prst="rect">
            <a:avLst/>
          </a:prstGeom>
          <a:noFill/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533400"/>
            <a:ext cx="9111004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CC"/>
                </a:solidFill>
              </a:rPr>
              <a:t>Long-term evolution of magnetic fields on the Sun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4343400"/>
            <a:ext cx="2789420" cy="1066800"/>
            <a:chOff x="0" y="5791200"/>
            <a:chExt cx="2789420" cy="1066800"/>
          </a:xfrm>
        </p:grpSpPr>
        <p:pic>
          <p:nvPicPr>
            <p:cNvPr id="6" name="Picture 8" descr="http://www.nso.edu/sites/www.dev.nso.edu/files/files/intranet/NSOlogo_transparent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791200"/>
              <a:ext cx="1722620" cy="1066800"/>
            </a:xfrm>
            <a:prstGeom prst="rect">
              <a:avLst/>
            </a:prstGeom>
            <a:solidFill>
              <a:schemeClr val="bg1"/>
            </a:solidFill>
            <a:extLst/>
          </p:spPr>
        </p:pic>
        <p:pic>
          <p:nvPicPr>
            <p:cNvPr id="8" name="Picture 14" descr="http://www.nso.edu/sites/www.nso.edu/files/files/intranet/NISPLogo-Sma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91200"/>
              <a:ext cx="1066800" cy="1066800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  <p:sp>
        <p:nvSpPr>
          <p:cNvPr id="9" name="TextBox 8"/>
          <p:cNvSpPr txBox="1"/>
          <p:nvPr/>
        </p:nvSpPr>
        <p:spPr>
          <a:xfrm>
            <a:off x="4559131" y="3023043"/>
            <a:ext cx="3954159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Freestyle Script" panose="030804020302050B0404" pitchFamily="66" charset="0"/>
              </a:rPr>
              <a:t>        </a:t>
            </a:r>
            <a:r>
              <a:rPr lang="en-US" sz="3600" b="1" dirty="0" smtClean="0">
                <a:solidFill>
                  <a:srgbClr val="3333FF"/>
                </a:solidFill>
                <a:latin typeface="Freestyle Script" panose="030804020302050B0404" pitchFamily="66" charset="0"/>
              </a:rPr>
              <a:t>Alexei A. </a:t>
            </a:r>
            <a:r>
              <a:rPr lang="en-US" sz="3600" b="1" dirty="0" err="1" smtClean="0">
                <a:solidFill>
                  <a:srgbClr val="3333FF"/>
                </a:solidFill>
                <a:latin typeface="Freestyle Script" panose="030804020302050B0404" pitchFamily="66" charset="0"/>
              </a:rPr>
              <a:t>Pevtsov</a:t>
            </a:r>
            <a:endParaRPr lang="en-US" sz="3600" b="1" dirty="0" smtClean="0">
              <a:solidFill>
                <a:srgbClr val="3333FF"/>
              </a:solidFill>
              <a:latin typeface="Freestyle Script" panose="030804020302050B0404" pitchFamily="66" charset="0"/>
            </a:endParaRPr>
          </a:p>
          <a:p>
            <a:r>
              <a:rPr lang="en-US" sz="2400" dirty="0" smtClean="0">
                <a:solidFill>
                  <a:srgbClr val="3333FF"/>
                </a:solidFill>
              </a:rPr>
              <a:t>US National Solar Observatory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695" y="1688068"/>
            <a:ext cx="7161506" cy="2743200"/>
            <a:chOff x="381000" y="762000"/>
            <a:chExt cx="8074611" cy="3798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95386"/>
              <a:ext cx="8074611" cy="250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4572000" y="1195386"/>
              <a:ext cx="1" cy="2005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5791199" y="1195386"/>
              <a:ext cx="1" cy="2005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019799" y="1195386"/>
              <a:ext cx="1" cy="2005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476999" y="1219200"/>
              <a:ext cx="1" cy="2005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810000" y="12192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6173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12192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5250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762000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it flood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3703" y="4191000"/>
              <a:ext cx="1366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grading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019800" y="3352800"/>
              <a:ext cx="216153" cy="83820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235953" y="3352800"/>
              <a:ext cx="241046" cy="838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Beware of Systematics in Historical Data.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4126468"/>
            <a:ext cx="188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Tlatov</a:t>
            </a:r>
            <a:r>
              <a:rPr lang="en-US" dirty="0" smtClean="0"/>
              <a:t> et al (2014)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71943" y="4267200"/>
            <a:ext cx="7762457" cy="2370598"/>
            <a:chOff x="558655" y="1798368"/>
            <a:chExt cx="8305800" cy="579120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655" y="2610737"/>
              <a:ext cx="8305800" cy="461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609600" y="1798368"/>
              <a:ext cx="2057400" cy="57912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2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t="2324"/>
          <a:stretch>
            <a:fillRect/>
          </a:stretch>
        </p:blipFill>
        <p:spPr bwMode="auto">
          <a:xfrm>
            <a:off x="431800" y="2362200"/>
            <a:ext cx="3962400" cy="281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 t="6452"/>
          <a:stretch>
            <a:fillRect/>
          </a:stretch>
        </p:blipFill>
        <p:spPr bwMode="auto">
          <a:xfrm>
            <a:off x="4789714" y="2314282"/>
            <a:ext cx="4013526" cy="28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5257800"/>
            <a:ext cx="328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CrAO</a:t>
            </a:r>
            <a:r>
              <a:rPr lang="en-US" sz="2000" dirty="0" smtClean="0"/>
              <a:t> (blue) and </a:t>
            </a:r>
            <a:r>
              <a:rPr lang="en-US" sz="2000" dirty="0" err="1" smtClean="0"/>
              <a:t>Pulkovo</a:t>
            </a:r>
            <a:r>
              <a:rPr lang="en-US" sz="2000" dirty="0" smtClean="0"/>
              <a:t> (red)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207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measurements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828800"/>
            <a:ext cx="220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Daily largest </a:t>
            </a:r>
            <a:r>
              <a:rPr lang="en-US" sz="2000" dirty="0" smtClean="0"/>
              <a:t>sunspot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334000"/>
            <a:ext cx="2238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Pevtsov</a:t>
            </a:r>
            <a:r>
              <a:rPr lang="en-US" sz="2000" dirty="0" smtClean="0"/>
              <a:t> et al (2011)</a:t>
            </a: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Instrumentation, Observer’s Bias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1171" y="4999672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Long-term trends may appear due to inclusion of smaller/weaker field features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Strong fields show only variations with solar cycle, and no secular trend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Penn &amp; Livingston (2006): decline in field strengths –52 G/year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Watson et al (2011) –70 G/year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-83.5 G/yr (C19), -47.1 (C20), -97.9 (C21), -85.1 (C22), -118.7 G/yr (C23)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19300" y="609600"/>
            <a:ext cx="5295900" cy="3846285"/>
            <a:chOff x="5118232" y="4114800"/>
            <a:chExt cx="3568568" cy="266699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18232" y="4114800"/>
              <a:ext cx="3568568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109143" y="4343400"/>
              <a:ext cx="1586584" cy="256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b="1" dirty="0" smtClean="0"/>
                <a:t>MWO            FSU Data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54009"/>
          <a:stretch>
            <a:fillRect/>
          </a:stretch>
        </p:blipFill>
        <p:spPr bwMode="auto">
          <a:xfrm>
            <a:off x="5181600" y="228600"/>
            <a:ext cx="345904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pevtsov\Documents\meetings\nso_workshops\sunspot numbers\Livingston and Penn.jan.jpg"/>
          <p:cNvPicPr>
            <a:picLocks noChangeAspect="1" noChangeArrowheads="1"/>
          </p:cNvPicPr>
          <p:nvPr/>
        </p:nvPicPr>
        <p:blipFill>
          <a:blip r:embed="rId4" cstate="print"/>
          <a:srcRect t="49574"/>
          <a:stretch>
            <a:fillRect/>
          </a:stretch>
        </p:blipFill>
        <p:spPr bwMode="auto">
          <a:xfrm>
            <a:off x="5410200" y="4191000"/>
            <a:ext cx="3352800" cy="2312233"/>
          </a:xfrm>
          <a:prstGeom prst="rect">
            <a:avLst/>
          </a:prstGeom>
          <a:noFill/>
        </p:spPr>
      </p:pic>
      <p:sp>
        <p:nvSpPr>
          <p:cNvPr id="9" name="Bent-Up Arrow 8"/>
          <p:cNvSpPr/>
          <p:nvPr/>
        </p:nvSpPr>
        <p:spPr>
          <a:xfrm rot="5400000">
            <a:off x="2590800" y="3733800"/>
            <a:ext cx="1600200" cy="2971800"/>
          </a:xfrm>
          <a:prstGeom prst="bentUpArrow">
            <a:avLst>
              <a:gd name="adj1" fmla="val 16535"/>
              <a:gd name="adj2" fmla="val 25000"/>
              <a:gd name="adj3" fmla="val 2500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327" y="6519446"/>
            <a:ext cx="2138086" cy="33855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Nagovitsyn</a:t>
            </a:r>
            <a:r>
              <a:rPr lang="en-US" sz="1600" b="1" dirty="0" smtClean="0"/>
              <a:t> et al (2012)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62200" y="5867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Mean of two contributions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17154" y="6488668"/>
            <a:ext cx="252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Penn &amp; Livingston (2011)</a:t>
            </a:r>
            <a:endParaRPr lang="en-US" dirty="0"/>
          </a:p>
        </p:txBody>
      </p:sp>
      <p:pic>
        <p:nvPicPr>
          <p:cNvPr id="3074" name="Picture 2" descr="C:\Users\apevtsov\Desktop\2PD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0"/>
          <a:stretch/>
        </p:blipFill>
        <p:spPr bwMode="auto">
          <a:xfrm>
            <a:off x="67723" y="1218344"/>
            <a:ext cx="4355381" cy="30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733800" y="2422199"/>
            <a:ext cx="1468504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4904" y="166436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Large sunspots contribution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75" y="914400"/>
            <a:ext cx="67734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6477000"/>
            <a:ext cx="378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Nagovitsyn</a:t>
            </a:r>
            <a:r>
              <a:rPr lang="en-US" dirty="0" smtClean="0"/>
              <a:t> et al (2014, in preparation)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257800"/>
            <a:ext cx="5017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Magnetic field: </a:t>
            </a:r>
            <a:r>
              <a:rPr lang="en-US" sz="2000" dirty="0" err="1" smtClean="0"/>
              <a:t>CrAO</a:t>
            </a:r>
            <a:r>
              <a:rPr lang="en-US" sz="2000" dirty="0" smtClean="0"/>
              <a:t>, 1994-2014</a:t>
            </a:r>
          </a:p>
          <a:p>
            <a:r>
              <a:rPr lang="en-US" sz="2000" dirty="0" smtClean="0"/>
              <a:t>Sunspot area: </a:t>
            </a:r>
            <a:r>
              <a:rPr lang="en-US" sz="2000" dirty="0" err="1" smtClean="0"/>
              <a:t>Kislovodsk</a:t>
            </a:r>
            <a:r>
              <a:rPr lang="en-US" sz="2000" dirty="0" smtClean="0"/>
              <a:t>/</a:t>
            </a:r>
            <a:r>
              <a:rPr lang="en-US" sz="2000" dirty="0" err="1" smtClean="0"/>
              <a:t>Pulkovo</a:t>
            </a:r>
            <a:r>
              <a:rPr lang="en-US" sz="2000" dirty="0" smtClean="0"/>
              <a:t> Observatory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0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Area – magnetic field</a:t>
            </a:r>
            <a:r>
              <a:rPr lang="en-US" baseline="-25000" dirty="0" smtClean="0"/>
              <a:t> </a:t>
            </a:r>
            <a:r>
              <a:rPr lang="en-US" dirty="0" smtClean="0"/>
              <a:t>relation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149" y="6031468"/>
            <a:ext cx="296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Munoz- Jaramillo et al (2014)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5827" y="6332632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Ringnes</a:t>
            </a:r>
            <a:r>
              <a:rPr lang="en-US" sz="1600" b="1" dirty="0" smtClean="0"/>
              <a:t> &amp; Jensen (1960)</a:t>
            </a:r>
            <a:endParaRPr lang="en-US" sz="1600" b="1" baseline="-25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9" y="1981200"/>
            <a:ext cx="825416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7334" y="4429125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SDO/HMI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3267" y="44196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SDO/HMI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0067" y="441960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SOHO/MDI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4925"/>
            <a:ext cx="4343400" cy="61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73" y="380999"/>
            <a:ext cx="4348530" cy="595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9010" y="6292334"/>
            <a:ext cx="1456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Group areas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96839" y="6305490"/>
            <a:ext cx="1649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Sunspot areas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25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90413" cy="652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2863" y="6481411"/>
            <a:ext cx="296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Munoz- Jaramillo et al (2014)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62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7" y="1219200"/>
            <a:ext cx="78009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705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2667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4495800"/>
            <a:ext cx="3652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Weibull</a:t>
            </a:r>
            <a:r>
              <a:rPr lang="en-US" sz="2400" dirty="0" smtClean="0"/>
              <a:t>) – “fragmentation”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405735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(log-normal) – “growth and aggregation”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79149" y="6488668"/>
            <a:ext cx="296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Munoz- Jaramillo et al (2014)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3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2" y="381000"/>
            <a:ext cx="726544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3434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Transition between relative contribution of </a:t>
            </a:r>
            <a:r>
              <a:rPr lang="en-US" sz="2000" b="1" dirty="0" err="1" smtClean="0"/>
              <a:t>Weibull</a:t>
            </a:r>
            <a:r>
              <a:rPr lang="en-US" sz="2000" b="1" dirty="0" smtClean="0"/>
              <a:t> and log-normal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is about the same as in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Tlatov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Pevtsov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(2014, small-large sunspots) and </a:t>
            </a:r>
            <a:r>
              <a:rPr lang="en-US" sz="2000" b="1" dirty="0" smtClean="0"/>
              <a:t>may indicate that sunspots in two categories arise from two different generation mechanisms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one directly connected to the global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component of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dynamo (and the generation of bipolar active regions), and the other with the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small-scale component of the dynamo (and the fragmentation of magnetic structures due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to their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interaction with turbulent convection).</a:t>
            </a:r>
          </a:p>
        </p:txBody>
      </p:sp>
    </p:spTree>
    <p:extLst>
      <p:ext uri="{BB962C8B-B14F-4D97-AF65-F5344CB8AC3E}">
        <p14:creationId xmlns:p14="http://schemas.microsoft.com/office/powerpoint/2010/main" val="30853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Space Climate Anyway?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SW–SC Similarities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Same drivers (solar eruptive events, open magnetic fields/CHs, solar wind)</a:t>
            </a:r>
          </a:p>
          <a:p>
            <a:r>
              <a:rPr lang="en-US" dirty="0" smtClean="0"/>
              <a:t>Similar spatial scales (quiet Sun, large-scale magnetic fields).</a:t>
            </a:r>
          </a:p>
          <a:p>
            <a:r>
              <a:rPr lang="en-US" dirty="0" smtClean="0"/>
              <a:t>Both changes in each system and interaction of systems play role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 – SC differences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Different time scales (what scales? Do space “seasons”/ regular cyclic variations are “climate”? )</a:t>
            </a:r>
          </a:p>
          <a:p>
            <a:r>
              <a:rPr lang="en-US" dirty="0" smtClean="0"/>
              <a:t>Random component plays more important role in SC vs. SW (less predictable); external drivers do play role.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8"/>
          <a:stretch/>
        </p:blipFill>
        <p:spPr bwMode="auto">
          <a:xfrm>
            <a:off x="6735972" y="-21771"/>
            <a:ext cx="2408028" cy="223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 r="6946" b="5460"/>
          <a:stretch/>
        </p:blipFill>
        <p:spPr>
          <a:xfrm>
            <a:off x="515257" y="1828800"/>
            <a:ext cx="6647543" cy="48622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sunspots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133600"/>
            <a:ext cx="181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RGO and SOON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935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48740"/>
            <a:ext cx="5181600" cy="37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80119" y="5127781"/>
            <a:ext cx="270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Pevtsov et al  (2014)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86400"/>
            <a:ext cx="617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Solar cycle variations with amplitude about  1000 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Magnetic field proxy shows variations with solar  cycle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Much weaker secular trend (300 G increase-decrease)  with a broad maximum in 1950</a:t>
            </a:r>
            <a:r>
              <a:rPr lang="en-US" baseline="30000" dirty="0" smtClean="0"/>
              <a:t>th</a:t>
            </a:r>
            <a:r>
              <a:rPr lang="en-US" dirty="0" smtClean="0"/>
              <a:t> – </a:t>
            </a:r>
            <a:r>
              <a:rPr lang="en-US" dirty="0" err="1" smtClean="0"/>
              <a:t>Gleissberg</a:t>
            </a:r>
            <a:r>
              <a:rPr lang="en-US" dirty="0" smtClean="0"/>
              <a:t> Cycle?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largest sunspots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524000"/>
            <a:ext cx="181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RGO and SOON</a:t>
            </a:r>
            <a:endParaRPr lang="en-US" sz="20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8"/>
          <a:stretch/>
        </p:blipFill>
        <p:spPr bwMode="auto">
          <a:xfrm>
            <a:off x="7086600" y="-21771"/>
            <a:ext cx="2057400" cy="19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7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Magnetic Flux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43075"/>
            <a:ext cx="75819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257800"/>
            <a:ext cx="7098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Vieira &amp; </a:t>
            </a:r>
            <a:r>
              <a:rPr lang="en-US" sz="2000" dirty="0" err="1" smtClean="0"/>
              <a:t>Solanki</a:t>
            </a:r>
            <a:r>
              <a:rPr lang="en-US" sz="2000" dirty="0"/>
              <a:t> </a:t>
            </a:r>
            <a:r>
              <a:rPr lang="en-US" sz="2000" dirty="0" smtClean="0"/>
              <a:t>(2010)</a:t>
            </a:r>
          </a:p>
          <a:p>
            <a:r>
              <a:rPr lang="en-US" sz="2000" dirty="0" smtClean="0"/>
              <a:t>Lockwood et al. (2009) – reconstructed from geomagnetic </a:t>
            </a:r>
            <a:r>
              <a:rPr lang="en-US" sz="2000" dirty="0" err="1" smtClean="0"/>
              <a:t>aa</a:t>
            </a:r>
            <a:r>
              <a:rPr lang="en-US" sz="2000" dirty="0" smtClean="0"/>
              <a:t>-index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85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pevtsov\Documents\non_nso projects\flux_area_nagovitsyn\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Sunspot area-field strength: 2D PDFs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477000"/>
            <a:ext cx="378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Nagovitsyn</a:t>
            </a:r>
            <a:r>
              <a:rPr lang="en-US" dirty="0" smtClean="0"/>
              <a:t> et al (2014, in preparation)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953250" cy="5562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6689" y="5410199"/>
            <a:ext cx="1890712" cy="1381125"/>
            <a:chOff x="166688" y="66675"/>
            <a:chExt cx="8810625" cy="67246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66675"/>
              <a:ext cx="8810625" cy="672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048000" y="304800"/>
              <a:ext cx="0" cy="5791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267200" y="304800"/>
              <a:ext cx="0" cy="579120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705600" y="304800"/>
              <a:ext cx="0" cy="5791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543800" y="3810000"/>
            <a:ext cx="13484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11-50 MSH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7267" y="2343090"/>
            <a:ext cx="16081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50-1000 MSH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3460" y="4724400"/>
            <a:ext cx="1398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&gt;</a:t>
            </a:r>
            <a:r>
              <a:rPr lang="en-US" sz="2000" b="1" dirty="0" smtClean="0"/>
              <a:t>1000 MSH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76380" y="685800"/>
            <a:ext cx="2039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MWO field strength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3393" y="1371600"/>
            <a:ext cx="7938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700 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11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Real Space Climate Time Scales?</a:t>
            </a:r>
            <a:endParaRPr lang="en-US" dirty="0"/>
          </a:p>
        </p:txBody>
      </p:sp>
      <p:pic>
        <p:nvPicPr>
          <p:cNvPr id="3" name="Picture 2" descr="http://upload.wikimedia.org/wikipedia/commons/6/60/Solar_Activity_Prox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499" y="1524000"/>
            <a:ext cx="4237101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2057400"/>
            <a:ext cx="4343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oncentration </a:t>
            </a:r>
            <a:r>
              <a:rPr lang="en-US" sz="2400" dirty="0"/>
              <a:t>of </a:t>
            </a:r>
            <a:r>
              <a:rPr lang="en-US" sz="2400" dirty="0" err="1" smtClean="0"/>
              <a:t>cosmogenic</a:t>
            </a:r>
            <a:r>
              <a:rPr lang="en-US" sz="2400" dirty="0" smtClean="0"/>
              <a:t> isotopes (</a:t>
            </a:r>
            <a:r>
              <a:rPr lang="en-US" sz="2400" baseline="30000" dirty="0" smtClean="0"/>
              <a:t>14</a:t>
            </a:r>
            <a:r>
              <a:rPr lang="en-US" sz="2400" dirty="0" smtClean="0"/>
              <a:t>C </a:t>
            </a:r>
            <a:r>
              <a:rPr lang="en-US" sz="2400" dirty="0"/>
              <a:t>and 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Be) </a:t>
            </a:r>
            <a:r>
              <a:rPr lang="en-US" sz="2400" dirty="0"/>
              <a:t>in terrestrial </a:t>
            </a:r>
            <a:r>
              <a:rPr lang="en-US" sz="2400" dirty="0" smtClean="0"/>
              <a:t>archives can be used to derive proxy for solar activity over last 11,000+ years (e.g., </a:t>
            </a:r>
            <a:r>
              <a:rPr lang="en-US" sz="2400" dirty="0" err="1" smtClean="0"/>
              <a:t>Usoskin</a:t>
            </a:r>
            <a:r>
              <a:rPr lang="en-US" sz="2400" dirty="0" smtClean="0"/>
              <a:t> et al 2007).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Relies on models of </a:t>
            </a:r>
            <a:r>
              <a:rPr lang="en-US" sz="2400" dirty="0"/>
              <a:t>long-term changes in </a:t>
            </a:r>
            <a:r>
              <a:rPr lang="en-US" sz="2400" dirty="0" smtClean="0"/>
              <a:t>radioisotope production; known changes of geomagnetic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Derived proxy only represents open flux in </a:t>
            </a:r>
            <a:r>
              <a:rPr lang="en-US" sz="2400" dirty="0" err="1" smtClean="0"/>
              <a:t>heliosphere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53000" y="449580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Grand minima (</a:t>
            </a:r>
            <a:r>
              <a:rPr lang="en-US" sz="2400" dirty="0" err="1" smtClean="0"/>
              <a:t>Gm</a:t>
            </a:r>
            <a:r>
              <a:rPr lang="en-US" sz="2400" dirty="0" smtClean="0"/>
              <a:t>) appear to be a stochastic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is a tendency for Grand minima to “cluster” in groups or produce long </a:t>
            </a:r>
            <a:r>
              <a:rPr lang="en-US" sz="2400" dirty="0" err="1" smtClean="0"/>
              <a:t>Gm</a:t>
            </a:r>
            <a:r>
              <a:rPr lang="en-US" sz="2400" dirty="0" smtClean="0"/>
              <a:t>-free periods.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3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762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Modern sunspot field strength do not exhibit a strong decline in sunspot field strengths.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Sunspot field strength vary with solar cycle (solar min/max – weaker/stronger sunspots).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Long-term (100-years) trends are present, but the amplitude is much smaller than cycle variations.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Both cycle and long-term variations may be related to changes in sunspot size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distribution</a:t>
            </a:r>
            <a:r>
              <a:rPr lang="en-US" sz="28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Analysis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cosmogenic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isotopes </a:t>
            </a:r>
            <a:r>
              <a:rPr lang="en-US" sz="2800" dirty="0" smtClean="0"/>
              <a:t>indicates the presence of long term variations in open magnetic field on the Sun. Appearance of </a:t>
            </a:r>
            <a:r>
              <a:rPr lang="en-US" sz="2800" dirty="0" err="1" smtClean="0"/>
              <a:t>Gm</a:t>
            </a:r>
            <a:r>
              <a:rPr lang="en-US" sz="2800" dirty="0" smtClean="0"/>
              <a:t> is a stochastic process.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Space Climate Anyway?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486" y="1595021"/>
            <a:ext cx="8534399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Space Climate (SC) is </a:t>
            </a:r>
            <a:r>
              <a:rPr lang="en-US" sz="2800" dirty="0"/>
              <a:t>the description of the long-term pattern of </a:t>
            </a:r>
            <a:r>
              <a:rPr lang="en-US" sz="2800" dirty="0" smtClean="0"/>
              <a:t>Space Weather (SW) in </a:t>
            </a:r>
            <a:r>
              <a:rPr lang="en-US" sz="2800" dirty="0"/>
              <a:t>a particular </a:t>
            </a:r>
            <a:r>
              <a:rPr lang="en-US" sz="2800" dirty="0" smtClean="0"/>
              <a:t>place in </a:t>
            </a:r>
            <a:r>
              <a:rPr lang="en-US" sz="2800" dirty="0" err="1" smtClean="0"/>
              <a:t>heliosphere</a:t>
            </a:r>
            <a:r>
              <a:rPr lang="en-US" sz="28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long is “long-term”? SC change refers to periods over multiple solar cycles.  SC </a:t>
            </a:r>
            <a:r>
              <a:rPr lang="en-US" sz="2800" dirty="0"/>
              <a:t>variability </a:t>
            </a:r>
            <a:r>
              <a:rPr lang="en-US" sz="2800" dirty="0" smtClean="0"/>
              <a:t>is represented </a:t>
            </a:r>
            <a:r>
              <a:rPr lang="en-US" sz="2800" dirty="0"/>
              <a:t>by periodic or intermittent changes </a:t>
            </a:r>
            <a:r>
              <a:rPr lang="en-US" sz="2800" dirty="0" smtClean="0"/>
              <a:t>related SW (cycle).</a:t>
            </a:r>
          </a:p>
        </p:txBody>
      </p:sp>
    </p:spTree>
    <p:extLst>
      <p:ext uri="{BB962C8B-B14F-4D97-AF65-F5344CB8AC3E}">
        <p14:creationId xmlns:p14="http://schemas.microsoft.com/office/powerpoint/2010/main" val="847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10215_000708_4096_0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600200"/>
            <a:ext cx="4572000" cy="4572000"/>
          </a:xfrm>
          <a:prstGeom prst="rect">
            <a:avLst/>
          </a:prstGeom>
        </p:spPr>
      </p:pic>
      <p:pic>
        <p:nvPicPr>
          <p:cNvPr id="18" name="Picture 17" descr="20110215_000441_1024_HMI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6100" y="1943100"/>
            <a:ext cx="3886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on the Sun the SW/SC originates from?</a:t>
            </a:r>
            <a:endParaRPr lang="en-US" dirty="0"/>
          </a:p>
        </p:txBody>
      </p:sp>
      <p:pic>
        <p:nvPicPr>
          <p:cNvPr id="5" name="Figure_1_11jun2003_lmb_disk_mo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52400" y="1600200"/>
            <a:ext cx="2081190" cy="2384697"/>
          </a:xfrm>
          <a:prstGeom prst="rect">
            <a:avLst/>
          </a:prstGeom>
        </p:spPr>
      </p:pic>
      <p:pic>
        <p:nvPicPr>
          <p:cNvPr id="6" name="SL_C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52400" y="4267200"/>
            <a:ext cx="2405230" cy="2028220"/>
          </a:xfrm>
          <a:prstGeom prst="rect">
            <a:avLst/>
          </a:prstGeom>
          <a:ln/>
        </p:spPr>
      </p:pic>
      <p:grpSp>
        <p:nvGrpSpPr>
          <p:cNvPr id="4" name="Group 3"/>
          <p:cNvGrpSpPr/>
          <p:nvPr/>
        </p:nvGrpSpPr>
        <p:grpSpPr>
          <a:xfrm>
            <a:off x="4114800" y="3592528"/>
            <a:ext cx="1577620" cy="2122472"/>
            <a:chOff x="4267200" y="3592528"/>
            <a:chExt cx="1577620" cy="2122472"/>
          </a:xfrm>
        </p:grpSpPr>
        <p:sp>
          <p:nvSpPr>
            <p:cNvPr id="15" name="TextBox 14"/>
            <p:cNvSpPr txBox="1"/>
            <p:nvPr/>
          </p:nvSpPr>
          <p:spPr>
            <a:xfrm>
              <a:off x="5257800" y="3810000"/>
              <a:ext cx="5870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ARs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6800" y="5314890"/>
              <a:ext cx="5854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CHs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67200" y="3592528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QS</a:t>
              </a:r>
              <a:endParaRPr lang="en-US" sz="2000" b="1" dirty="0"/>
            </a:p>
          </p:txBody>
        </p:sp>
      </p:grpSp>
      <p:pic>
        <p:nvPicPr>
          <p:cNvPr id="4098" name="Picture 2" descr="Figure 5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0" b="68451"/>
          <a:stretch/>
        </p:blipFill>
        <p:spPr bwMode="auto">
          <a:xfrm>
            <a:off x="7359708" y="2659262"/>
            <a:ext cx="1791549" cy="160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15200" y="4267200"/>
            <a:ext cx="193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Cheung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all about Active Regions?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2" y="4963336"/>
            <a:ext cx="4495800" cy="165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4343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magnetic flux in QS is about 10x of flux in ARs (Harvey 1992, Sanchez Almeida 2003, 2009</a:t>
            </a:r>
            <a:r>
              <a:rPr lang="en-US" sz="2400" dirty="0"/>
              <a:t>).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QS flux does not change with solar cycle (Harvey 1992, </a:t>
            </a:r>
            <a:r>
              <a:rPr lang="en-US" sz="2400" dirty="0" err="1" smtClean="0"/>
              <a:t>Pevtsov</a:t>
            </a:r>
            <a:r>
              <a:rPr lang="en-US" sz="2400" dirty="0" smtClean="0"/>
              <a:t> &amp; Acton 2001).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(Some) CHs are related to ARs magnetic fields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419475" cy="51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57800" y="6477000"/>
            <a:ext cx="209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Karachik</a:t>
            </a:r>
            <a:r>
              <a:rPr lang="en-US" dirty="0"/>
              <a:t> </a:t>
            </a:r>
            <a:r>
              <a:rPr lang="en-US" dirty="0" smtClean="0"/>
              <a:t>et al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7" y="1342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Magnetic Field of Sunspots is weakening?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16" y="1295400"/>
            <a:ext cx="44753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4342134"/>
            <a:ext cx="2482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Penn and Livingston (2011)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99" y="1294078"/>
            <a:ext cx="3729037" cy="27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pevtsov\AppData\Local\Temp\plot.mag.poly.may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93069"/>
            <a:ext cx="2438400" cy="2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400" y="5308937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PDF retains shape, mean shifting  46 G yr</a:t>
            </a:r>
            <a:r>
              <a:rPr lang="en-US" sz="2000" baseline="300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12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5000" contrast="14000"/>
          </a:blip>
          <a:srcRect/>
          <a:stretch>
            <a:fillRect/>
          </a:stretch>
        </p:blipFill>
        <p:spPr bwMode="auto">
          <a:xfrm>
            <a:off x="4495800" y="1905000"/>
            <a:ext cx="4308371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bright="-14000" contrast="28000"/>
          </a:blip>
          <a:srcRect/>
          <a:stretch>
            <a:fillRect/>
          </a:stretch>
        </p:blipFill>
        <p:spPr bwMode="auto">
          <a:xfrm>
            <a:off x="4498880" y="1937915"/>
            <a:ext cx="4300875" cy="30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pevtsov\Documents\meetings\other\esww11\ssn_f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52600"/>
            <a:ext cx="4133850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Sunspot Field Strength and 10.7 cm Radio Flux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012323"/>
            <a:ext cx="3084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Livingston, Penn, </a:t>
            </a:r>
            <a:r>
              <a:rPr lang="en-US" sz="1600" b="1" dirty="0" err="1" smtClean="0"/>
              <a:t>Svalgaard</a:t>
            </a:r>
            <a:r>
              <a:rPr lang="en-US" sz="1600" b="1" dirty="0" smtClean="0"/>
              <a:t> (2012)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2667000"/>
            <a:ext cx="4308371" cy="163121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PDF retains shape, mean shifts  46 Gyr</a:t>
            </a:r>
            <a:r>
              <a:rPr lang="en-US" sz="2000" baseline="30000" dirty="0" smtClean="0"/>
              <a:t>-1</a:t>
            </a:r>
          </a:p>
          <a:p>
            <a:pPr>
              <a:buFont typeface="Arial" pitchFamily="34" charset="0"/>
              <a:buChar char="•"/>
            </a:pPr>
            <a:r>
              <a:rPr lang="en-US" sz="2000" baseline="30000" dirty="0" smtClean="0"/>
              <a:t> </a:t>
            </a:r>
            <a:r>
              <a:rPr lang="en-US" sz="2000" dirty="0" smtClean="0"/>
              <a:t>Ratio of spots field strength to 10.7 cm flux anomaly consistent with decreasing sunspot field strength</a:t>
            </a:r>
            <a:endParaRPr lang="en-US" sz="2000" dirty="0"/>
          </a:p>
        </p:txBody>
      </p:sp>
      <p:pic>
        <p:nvPicPr>
          <p:cNvPr id="6147" name="Picture 3" descr="C:\Users\apevtsov\Documents\meetings\other\esww11\ssn_f10_n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25692"/>
            <a:ext cx="449580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37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1947 – 1997 (blue), 1998 – 2014 (red)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 Variation in </a:t>
            </a:r>
            <a:r>
              <a:rPr lang="en-US" dirty="0"/>
              <a:t>S</a:t>
            </a:r>
            <a:r>
              <a:rPr lang="en-US" dirty="0" smtClean="0"/>
              <a:t>unspot </a:t>
            </a:r>
            <a:r>
              <a:rPr lang="en-US" dirty="0"/>
              <a:t>F</a:t>
            </a:r>
            <a:r>
              <a:rPr lang="en-US" dirty="0" smtClean="0"/>
              <a:t>ield Strengths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72118" y="4191000"/>
            <a:ext cx="3075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Rezaei, Beck, &amp; W. Schmidt (2012)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9530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Penn &amp; Livingston (2006): 1.9% /yr increase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Mathew et al (2007) – (MDI, 160 spots  1998-2004) slight decrease in </a:t>
            </a:r>
            <a:r>
              <a:rPr lang="en-US" dirty="0" err="1" smtClean="0"/>
              <a:t>umbral</a:t>
            </a:r>
            <a:r>
              <a:rPr lang="en-US" dirty="0" smtClean="0"/>
              <a:t> intensity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Schad</a:t>
            </a:r>
            <a:r>
              <a:rPr lang="en-US" dirty="0" smtClean="0"/>
              <a:t> &amp; Penn (2010) –  (&gt;10000 umbra, KPVT/ SPMG) no significant variation with cycle both intensity and field.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114800"/>
            <a:ext cx="2416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Watson et al. (2011; 2014)</a:t>
            </a:r>
            <a:endParaRPr lang="en-US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671918" cy="25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4556"/>
            <a:ext cx="3367057" cy="25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lis.nso.edu/pubkeep/v82/201410/k4v82141023/k4v82141023t185229_cont_wing_m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47393" r="4802" b="23916"/>
          <a:stretch/>
        </p:blipFill>
        <p:spPr bwMode="auto">
          <a:xfrm>
            <a:off x="13741" y="3955774"/>
            <a:ext cx="9144001" cy="29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ftp://howard.astro.ucla.edu/pub/obs/drawings/1947/dr470405.jpg"/>
          <p:cNvPicPr>
            <a:picLocks noChangeAspect="1" noChangeArrowheads="1"/>
          </p:cNvPicPr>
          <p:nvPr/>
        </p:nvPicPr>
        <p:blipFill rotWithShape="1">
          <a:blip r:embed="rId4" cstate="print"/>
          <a:srcRect l="40" t="62085" r="-136" b="9474"/>
          <a:stretch/>
        </p:blipFill>
        <p:spPr bwMode="auto">
          <a:xfrm>
            <a:off x="0" y="3515192"/>
            <a:ext cx="9144000" cy="1514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42292" y="3581400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MWO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22337" y="51816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23 Oct 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Records of Sunspot Field Strengths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895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 Mount Wilson Observatory (MWO), 1917-2014 (dig. In progress)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 Sun Service, </a:t>
            </a:r>
            <a:r>
              <a:rPr lang="en-US" sz="2400" dirty="0"/>
              <a:t>1957-2011, </a:t>
            </a:r>
            <a:r>
              <a:rPr lang="en-US" sz="2400" dirty="0" err="1"/>
              <a:t>CrAO</a:t>
            </a:r>
            <a:r>
              <a:rPr lang="en-US" sz="2400" dirty="0"/>
              <a:t>, </a:t>
            </a:r>
            <a:r>
              <a:rPr lang="en-US" sz="2400" dirty="0" smtClean="0"/>
              <a:t>2012-present (digitized)</a:t>
            </a:r>
          </a:p>
        </p:txBody>
      </p:sp>
    </p:spTree>
    <p:extLst>
      <p:ext uri="{BB962C8B-B14F-4D97-AF65-F5344CB8AC3E}">
        <p14:creationId xmlns:p14="http://schemas.microsoft.com/office/powerpoint/2010/main" val="8531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1047</Words>
  <Application>Microsoft Office PowerPoint</Application>
  <PresentationFormat>On-screen Show (4:3)</PresentationFormat>
  <Paragraphs>127</Paragraphs>
  <Slides>26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What is Space Climate Anyway?</vt:lpstr>
      <vt:lpstr>What is Space Climate Anyway?</vt:lpstr>
      <vt:lpstr>Where on the Sun the SW/SC originates from?</vt:lpstr>
      <vt:lpstr>Is it all about Active Regions?</vt:lpstr>
      <vt:lpstr>Does Magnetic Field of Sunspots is weakening?</vt:lpstr>
      <vt:lpstr>PowerPoint Presentation</vt:lpstr>
      <vt:lpstr>Cycle Variation in Sunspot Field Strengths</vt:lpstr>
      <vt:lpstr>Historical Records of Sunspot Field Strengths </vt:lpstr>
      <vt:lpstr>Beware of Systematics in Historical Data.</vt:lpstr>
      <vt:lpstr>Change in Instrumentation, Observer’s Bias etc</vt:lpstr>
      <vt:lpstr>PowerPoint Presentation</vt:lpstr>
      <vt:lpstr>PowerPoint Presentation</vt:lpstr>
      <vt:lpstr>PowerPoint Presentation</vt:lpstr>
      <vt:lpstr>Area – magnetic field relation</vt:lpstr>
      <vt:lpstr>PowerPoint Presentation</vt:lpstr>
      <vt:lpstr>PowerPoint Presentation</vt:lpstr>
      <vt:lpstr>PowerPoint Presentation</vt:lpstr>
      <vt:lpstr>PowerPoint Presentation</vt:lpstr>
      <vt:lpstr>All sunspots</vt:lpstr>
      <vt:lpstr>Daily largest sunspots</vt:lpstr>
      <vt:lpstr>Open Magnetic Flux</vt:lpstr>
      <vt:lpstr>Sunspot area-field strength: 2D PDFs</vt:lpstr>
      <vt:lpstr>PowerPoint Presentation</vt:lpstr>
      <vt:lpstr>How about Real Space Climate Time Scales?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evolution of solar magnetic fields</dc:title>
  <dc:creator>Alexei Pevtsov</dc:creator>
  <cp:lastModifiedBy>Alexei Pevtsov</cp:lastModifiedBy>
  <cp:revision>120</cp:revision>
  <dcterms:created xsi:type="dcterms:W3CDTF">2006-08-16T00:00:00Z</dcterms:created>
  <dcterms:modified xsi:type="dcterms:W3CDTF">2014-11-21T00:03:57Z</dcterms:modified>
</cp:coreProperties>
</file>