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7001788" cy="50401538"/>
  <p:notesSz cx="6858000" cy="9144000"/>
  <p:custDataLst>
    <p:tags r:id="rId4"/>
  </p:custDataLst>
  <p:defaultTextStyle>
    <a:defPPr>
      <a:defRPr lang="it-IT"/>
    </a:defPPr>
    <a:lvl1pPr marL="0" algn="l" defTabSz="2341023" rtl="0" eaLnBrk="1" latinLnBrk="0" hangingPunct="1">
      <a:defRPr sz="9200" kern="1200">
        <a:solidFill>
          <a:schemeClr val="tx1"/>
        </a:solidFill>
        <a:latin typeface="+mn-lt"/>
        <a:ea typeface="+mn-ea"/>
        <a:cs typeface="+mn-cs"/>
      </a:defRPr>
    </a:lvl1pPr>
    <a:lvl2pPr marL="2341023" algn="l" defTabSz="2341023" rtl="0" eaLnBrk="1" latinLnBrk="0" hangingPunct="1">
      <a:defRPr sz="9200" kern="1200">
        <a:solidFill>
          <a:schemeClr val="tx1"/>
        </a:solidFill>
        <a:latin typeface="+mn-lt"/>
        <a:ea typeface="+mn-ea"/>
        <a:cs typeface="+mn-cs"/>
      </a:defRPr>
    </a:lvl2pPr>
    <a:lvl3pPr marL="4682044" algn="l" defTabSz="2341023" rtl="0" eaLnBrk="1" latinLnBrk="0" hangingPunct="1">
      <a:defRPr sz="9200" kern="1200">
        <a:solidFill>
          <a:schemeClr val="tx1"/>
        </a:solidFill>
        <a:latin typeface="+mn-lt"/>
        <a:ea typeface="+mn-ea"/>
        <a:cs typeface="+mn-cs"/>
      </a:defRPr>
    </a:lvl3pPr>
    <a:lvl4pPr marL="7023066" algn="l" defTabSz="2341023" rtl="0" eaLnBrk="1" latinLnBrk="0" hangingPunct="1">
      <a:defRPr sz="9200" kern="1200">
        <a:solidFill>
          <a:schemeClr val="tx1"/>
        </a:solidFill>
        <a:latin typeface="+mn-lt"/>
        <a:ea typeface="+mn-ea"/>
        <a:cs typeface="+mn-cs"/>
      </a:defRPr>
    </a:lvl4pPr>
    <a:lvl5pPr marL="9364089" algn="l" defTabSz="2341023" rtl="0" eaLnBrk="1" latinLnBrk="0" hangingPunct="1">
      <a:defRPr sz="9200" kern="1200">
        <a:solidFill>
          <a:schemeClr val="tx1"/>
        </a:solidFill>
        <a:latin typeface="+mn-lt"/>
        <a:ea typeface="+mn-ea"/>
        <a:cs typeface="+mn-cs"/>
      </a:defRPr>
    </a:lvl5pPr>
    <a:lvl6pPr marL="11705110" algn="l" defTabSz="2341023" rtl="0" eaLnBrk="1" latinLnBrk="0" hangingPunct="1">
      <a:defRPr sz="9200" kern="1200">
        <a:solidFill>
          <a:schemeClr val="tx1"/>
        </a:solidFill>
        <a:latin typeface="+mn-lt"/>
        <a:ea typeface="+mn-ea"/>
        <a:cs typeface="+mn-cs"/>
      </a:defRPr>
    </a:lvl6pPr>
    <a:lvl7pPr marL="14046133" algn="l" defTabSz="2341023" rtl="0" eaLnBrk="1" latinLnBrk="0" hangingPunct="1">
      <a:defRPr sz="9200" kern="1200">
        <a:solidFill>
          <a:schemeClr val="tx1"/>
        </a:solidFill>
        <a:latin typeface="+mn-lt"/>
        <a:ea typeface="+mn-ea"/>
        <a:cs typeface="+mn-cs"/>
      </a:defRPr>
    </a:lvl7pPr>
    <a:lvl8pPr marL="16387154" algn="l" defTabSz="2341023" rtl="0" eaLnBrk="1" latinLnBrk="0" hangingPunct="1">
      <a:defRPr sz="9200" kern="1200">
        <a:solidFill>
          <a:schemeClr val="tx1"/>
        </a:solidFill>
        <a:latin typeface="+mn-lt"/>
        <a:ea typeface="+mn-ea"/>
        <a:cs typeface="+mn-cs"/>
      </a:defRPr>
    </a:lvl8pPr>
    <a:lvl9pPr marL="18728177" algn="l" defTabSz="2341023" rtl="0" eaLnBrk="1" latinLnBrk="0" hangingPunct="1">
      <a:defRPr sz="9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874">
          <p15:clr>
            <a:srgbClr val="A4A3A4"/>
          </p15:clr>
        </p15:guide>
        <p15:guide id="2" pos="85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zej Wernik" initials="A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7" autoAdjust="0"/>
    <p:restoredTop sz="94660"/>
  </p:normalViewPr>
  <p:slideViewPr>
    <p:cSldViewPr snapToGrid="0" snapToObjects="1">
      <p:cViewPr>
        <p:scale>
          <a:sx n="50" d="100"/>
          <a:sy n="50" d="100"/>
        </p:scale>
        <p:origin x="-1068" y="10722"/>
      </p:cViewPr>
      <p:guideLst>
        <p:guide orient="horz" pos="15874"/>
        <p:guide pos="850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tags" Target="tags/tag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C86DF-DC22-C74D-A6DE-2E4A9DA65134}" type="datetimeFigureOut">
              <a:rPr lang="it-IT" smtClean="0"/>
              <a:pPr/>
              <a:t>13/11/2014</a:t>
            </a:fld>
            <a:endParaRPr lang="it-IT"/>
          </a:p>
        </p:txBody>
      </p:sp>
      <p:sp>
        <p:nvSpPr>
          <p:cNvPr id="4" name="Slide Image Placeholder 3"/>
          <p:cNvSpPr>
            <a:spLocks noGrp="1" noRot="1" noChangeAspect="1"/>
          </p:cNvSpPr>
          <p:nvPr>
            <p:ph type="sldImg" idx="2"/>
          </p:nvPr>
        </p:nvSpPr>
        <p:spPr>
          <a:xfrm>
            <a:off x="2511425" y="685800"/>
            <a:ext cx="183515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16B19-4859-AF4E-BA1A-AE8AC0364168}" type="slidenum">
              <a:rPr lang="it-IT" smtClean="0"/>
              <a:pPr/>
              <a:t>‹#›</a:t>
            </a:fld>
            <a:endParaRPr lang="it-IT"/>
          </a:p>
        </p:txBody>
      </p:sp>
    </p:spTree>
    <p:extLst>
      <p:ext uri="{BB962C8B-B14F-4D97-AF65-F5344CB8AC3E}">
        <p14:creationId xmlns:p14="http://schemas.microsoft.com/office/powerpoint/2010/main" val="1325091398"/>
      </p:ext>
    </p:extLst>
  </p:cSld>
  <p:clrMap bg1="lt1" tx1="dk1" bg2="lt2" tx2="dk2" accent1="accent1" accent2="accent2" accent3="accent3" accent4="accent4" accent5="accent5" accent6="accent6" hlink="hlink" folHlink="folHlink"/>
  <p:notesStyle>
    <a:lvl1pPr marL="0" algn="l" defTabSz="452432" rtl="0" eaLnBrk="1" latinLnBrk="0" hangingPunct="1">
      <a:defRPr sz="1300" kern="1200">
        <a:solidFill>
          <a:schemeClr val="tx1"/>
        </a:solidFill>
        <a:latin typeface="+mn-lt"/>
        <a:ea typeface="+mn-ea"/>
        <a:cs typeface="+mn-cs"/>
      </a:defRPr>
    </a:lvl1pPr>
    <a:lvl2pPr marL="452432" algn="l" defTabSz="452432" rtl="0" eaLnBrk="1" latinLnBrk="0" hangingPunct="1">
      <a:defRPr sz="1300" kern="1200">
        <a:solidFill>
          <a:schemeClr val="tx1"/>
        </a:solidFill>
        <a:latin typeface="+mn-lt"/>
        <a:ea typeface="+mn-ea"/>
        <a:cs typeface="+mn-cs"/>
      </a:defRPr>
    </a:lvl2pPr>
    <a:lvl3pPr marL="904865" algn="l" defTabSz="452432" rtl="0" eaLnBrk="1" latinLnBrk="0" hangingPunct="1">
      <a:defRPr sz="1300" kern="1200">
        <a:solidFill>
          <a:schemeClr val="tx1"/>
        </a:solidFill>
        <a:latin typeface="+mn-lt"/>
        <a:ea typeface="+mn-ea"/>
        <a:cs typeface="+mn-cs"/>
      </a:defRPr>
    </a:lvl3pPr>
    <a:lvl4pPr marL="1357297" algn="l" defTabSz="452432" rtl="0" eaLnBrk="1" latinLnBrk="0" hangingPunct="1">
      <a:defRPr sz="1300" kern="1200">
        <a:solidFill>
          <a:schemeClr val="tx1"/>
        </a:solidFill>
        <a:latin typeface="+mn-lt"/>
        <a:ea typeface="+mn-ea"/>
        <a:cs typeface="+mn-cs"/>
      </a:defRPr>
    </a:lvl4pPr>
    <a:lvl5pPr marL="1809731" algn="l" defTabSz="452432" rtl="0" eaLnBrk="1" latinLnBrk="0" hangingPunct="1">
      <a:defRPr sz="1300" kern="1200">
        <a:solidFill>
          <a:schemeClr val="tx1"/>
        </a:solidFill>
        <a:latin typeface="+mn-lt"/>
        <a:ea typeface="+mn-ea"/>
        <a:cs typeface="+mn-cs"/>
      </a:defRPr>
    </a:lvl5pPr>
    <a:lvl6pPr marL="2262163" algn="l" defTabSz="452432" rtl="0" eaLnBrk="1" latinLnBrk="0" hangingPunct="1">
      <a:defRPr sz="1300" kern="1200">
        <a:solidFill>
          <a:schemeClr val="tx1"/>
        </a:solidFill>
        <a:latin typeface="+mn-lt"/>
        <a:ea typeface="+mn-ea"/>
        <a:cs typeface="+mn-cs"/>
      </a:defRPr>
    </a:lvl6pPr>
    <a:lvl7pPr marL="2714596" algn="l" defTabSz="452432" rtl="0" eaLnBrk="1" latinLnBrk="0" hangingPunct="1">
      <a:defRPr sz="1300" kern="1200">
        <a:solidFill>
          <a:schemeClr val="tx1"/>
        </a:solidFill>
        <a:latin typeface="+mn-lt"/>
        <a:ea typeface="+mn-ea"/>
        <a:cs typeface="+mn-cs"/>
      </a:defRPr>
    </a:lvl7pPr>
    <a:lvl8pPr marL="3167028" algn="l" defTabSz="452432" rtl="0" eaLnBrk="1" latinLnBrk="0" hangingPunct="1">
      <a:defRPr sz="1300" kern="1200">
        <a:solidFill>
          <a:schemeClr val="tx1"/>
        </a:solidFill>
        <a:latin typeface="+mn-lt"/>
        <a:ea typeface="+mn-ea"/>
        <a:cs typeface="+mn-cs"/>
      </a:defRPr>
    </a:lvl8pPr>
    <a:lvl9pPr marL="3619460" algn="l" defTabSz="45243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1425" y="685800"/>
            <a:ext cx="1835150" cy="3429000"/>
          </a:xfrm>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9B216B19-4859-AF4E-BA1A-AE8AC0364168}" type="slidenum">
              <a:rPr lang="it-IT" smtClean="0"/>
              <a:pPr/>
              <a:t>1</a:t>
            </a:fld>
            <a:endParaRPr lang="it-IT"/>
          </a:p>
        </p:txBody>
      </p:sp>
    </p:spTree>
    <p:extLst>
      <p:ext uri="{BB962C8B-B14F-4D97-AF65-F5344CB8AC3E}">
        <p14:creationId xmlns:p14="http://schemas.microsoft.com/office/powerpoint/2010/main" val="1333779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25136" y="15657151"/>
            <a:ext cx="22951519" cy="10803664"/>
          </a:xfrm>
          <a:prstGeom prst="rect">
            <a:avLst/>
          </a:prstGeom>
        </p:spPr>
        <p:txBody>
          <a:bodyPr lIns="90486" tIns="45244" rIns="90486" bIns="45244"/>
          <a:lstStyle/>
          <a:p>
            <a:r>
              <a:rPr lang="it-IT" smtClean="0"/>
              <a:t>Click to edit Master title style</a:t>
            </a:r>
            <a:endParaRPr lang="it-IT"/>
          </a:p>
        </p:txBody>
      </p:sp>
      <p:sp>
        <p:nvSpPr>
          <p:cNvPr id="3" name="Subtitle 2"/>
          <p:cNvSpPr>
            <a:spLocks noGrp="1"/>
          </p:cNvSpPr>
          <p:nvPr>
            <p:ph type="subTitle" idx="1"/>
          </p:nvPr>
        </p:nvSpPr>
        <p:spPr>
          <a:xfrm>
            <a:off x="4050269" y="28560874"/>
            <a:ext cx="18901253" cy="12880393"/>
          </a:xfrm>
        </p:spPr>
        <p:txBody>
          <a:bodyPr/>
          <a:lstStyle>
            <a:lvl1pPr marL="0" indent="0" algn="ctr">
              <a:buNone/>
              <a:defRPr>
                <a:solidFill>
                  <a:schemeClr val="tx1">
                    <a:tint val="75000"/>
                  </a:schemeClr>
                </a:solidFill>
              </a:defRPr>
            </a:lvl1pPr>
            <a:lvl2pPr marL="2341023" indent="0" algn="ctr">
              <a:buNone/>
              <a:defRPr>
                <a:solidFill>
                  <a:schemeClr val="tx1">
                    <a:tint val="75000"/>
                  </a:schemeClr>
                </a:solidFill>
              </a:defRPr>
            </a:lvl2pPr>
            <a:lvl3pPr marL="4682044" indent="0" algn="ctr">
              <a:buNone/>
              <a:defRPr>
                <a:solidFill>
                  <a:schemeClr val="tx1">
                    <a:tint val="75000"/>
                  </a:schemeClr>
                </a:solidFill>
              </a:defRPr>
            </a:lvl3pPr>
            <a:lvl4pPr marL="7023066" indent="0" algn="ctr">
              <a:buNone/>
              <a:defRPr>
                <a:solidFill>
                  <a:schemeClr val="tx1">
                    <a:tint val="75000"/>
                  </a:schemeClr>
                </a:solidFill>
              </a:defRPr>
            </a:lvl4pPr>
            <a:lvl5pPr marL="9364089" indent="0" algn="ctr">
              <a:buNone/>
              <a:defRPr>
                <a:solidFill>
                  <a:schemeClr val="tx1">
                    <a:tint val="75000"/>
                  </a:schemeClr>
                </a:solidFill>
              </a:defRPr>
            </a:lvl5pPr>
            <a:lvl6pPr marL="11705110" indent="0" algn="ctr">
              <a:buNone/>
              <a:defRPr>
                <a:solidFill>
                  <a:schemeClr val="tx1">
                    <a:tint val="75000"/>
                  </a:schemeClr>
                </a:solidFill>
              </a:defRPr>
            </a:lvl6pPr>
            <a:lvl7pPr marL="14046133" indent="0" algn="ctr">
              <a:buNone/>
              <a:defRPr>
                <a:solidFill>
                  <a:schemeClr val="tx1">
                    <a:tint val="75000"/>
                  </a:schemeClr>
                </a:solidFill>
              </a:defRPr>
            </a:lvl7pPr>
            <a:lvl8pPr marL="16387154" indent="0" algn="ctr">
              <a:buNone/>
              <a:defRPr>
                <a:solidFill>
                  <a:schemeClr val="tx1">
                    <a:tint val="75000"/>
                  </a:schemeClr>
                </a:solidFill>
              </a:defRPr>
            </a:lvl8pPr>
            <a:lvl9pPr marL="18728177" indent="0" algn="ctr">
              <a:buNone/>
              <a:defRPr>
                <a:solidFill>
                  <a:schemeClr val="tx1">
                    <a:tint val="75000"/>
                  </a:schemeClr>
                </a:solidFill>
              </a:defRPr>
            </a:lvl9pPr>
          </a:lstStyle>
          <a:p>
            <a:r>
              <a:rPr lang="it-IT" smtClean="0"/>
              <a:t>Click to edit Master subtitle style</a:t>
            </a:r>
            <a:endParaRPr lang="it-IT"/>
          </a:p>
        </p:txBody>
      </p:sp>
      <p:sp>
        <p:nvSpPr>
          <p:cNvPr id="4" name="Date Placeholder 3"/>
          <p:cNvSpPr>
            <a:spLocks noGrp="1"/>
          </p:cNvSpPr>
          <p:nvPr>
            <p:ph type="dt" sz="half" idx="10"/>
          </p:nvPr>
        </p:nvSpPr>
        <p:spPr/>
        <p:txBody>
          <a:bodyPr/>
          <a:lstStyle/>
          <a:p>
            <a:fld id="{5BB26580-C585-0D41-B1E2-97B8F02B260E}" type="datetimeFigureOut">
              <a:rPr lang="it-IT" smtClean="0"/>
              <a:pPr/>
              <a:t>13/11/2014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82CD1A-9F16-524E-B07B-C7B9A378C84C}"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50091" y="2018400"/>
            <a:ext cx="24301608" cy="8400256"/>
          </a:xfrm>
          <a:prstGeom prst="rect">
            <a:avLst/>
          </a:prstGeom>
        </p:spPr>
        <p:txBody>
          <a:bodyPr lIns="90486" tIns="45244" rIns="90486" bIns="45244"/>
          <a:lstStyle/>
          <a:p>
            <a:r>
              <a:rPr lang="it-IT"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5BB26580-C585-0D41-B1E2-97B8F02B260E}" type="datetimeFigureOut">
              <a:rPr lang="it-IT" smtClean="0"/>
              <a:pPr/>
              <a:t>13/11/2014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82CD1A-9F16-524E-B07B-C7B9A378C84C}"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60845" y="14828796"/>
            <a:ext cx="21526424" cy="316059644"/>
          </a:xfrm>
          <a:prstGeom prst="rect">
            <a:avLst/>
          </a:prstGeom>
        </p:spPr>
        <p:txBody>
          <a:bodyPr vert="eaVert" lIns="90486" tIns="45244" rIns="90486" bIns="45244"/>
          <a:lstStyle/>
          <a:p>
            <a:r>
              <a:rPr lang="it-IT" smtClean="0"/>
              <a:t>Click to edit Master title style</a:t>
            </a:r>
            <a:endParaRPr lang="it-IT"/>
          </a:p>
        </p:txBody>
      </p:sp>
      <p:sp>
        <p:nvSpPr>
          <p:cNvPr id="3" name="Vertical Text Placeholder 2"/>
          <p:cNvSpPr>
            <a:spLocks noGrp="1"/>
          </p:cNvSpPr>
          <p:nvPr>
            <p:ph type="body" orient="vert" idx="1"/>
          </p:nvPr>
        </p:nvSpPr>
        <p:spPr>
          <a:xfrm>
            <a:off x="4781571" y="14828796"/>
            <a:ext cx="64129247" cy="316059644"/>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5BB26580-C585-0D41-B1E2-97B8F02B260E}" type="datetimeFigureOut">
              <a:rPr lang="it-IT" smtClean="0"/>
              <a:pPr/>
              <a:t>13/11/2014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82CD1A-9F16-524E-B07B-C7B9A378C84C}"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0091" y="2018400"/>
            <a:ext cx="24301608" cy="8400256"/>
          </a:xfrm>
          <a:prstGeom prst="rect">
            <a:avLst/>
          </a:prstGeom>
        </p:spPr>
        <p:txBody>
          <a:bodyPr lIns="90486" tIns="45244" rIns="90486" bIns="45244"/>
          <a:lstStyle/>
          <a:p>
            <a:r>
              <a:rPr lang="it-IT" smtClean="0"/>
              <a:t>Click to edit Master title style</a:t>
            </a:r>
            <a:endParaRPr lang="it-IT"/>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5BB26580-C585-0D41-B1E2-97B8F02B260E}" type="datetimeFigureOut">
              <a:rPr lang="it-IT" smtClean="0"/>
              <a:pPr/>
              <a:t>13/11/2014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82CD1A-9F16-524E-B07B-C7B9A378C84C}"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2955" y="32387659"/>
            <a:ext cx="22951519" cy="10010306"/>
          </a:xfrm>
          <a:prstGeom prst="rect">
            <a:avLst/>
          </a:prstGeom>
        </p:spPr>
        <p:txBody>
          <a:bodyPr lIns="90486" tIns="45244" rIns="90486" bIns="45244" anchor="t"/>
          <a:lstStyle>
            <a:lvl1pPr algn="l">
              <a:defRPr sz="20500" b="1" cap="all"/>
            </a:lvl1pPr>
          </a:lstStyle>
          <a:p>
            <a:r>
              <a:rPr lang="it-IT" smtClean="0"/>
              <a:t>Click to edit Master title style</a:t>
            </a:r>
            <a:endParaRPr lang="it-IT"/>
          </a:p>
        </p:txBody>
      </p:sp>
      <p:sp>
        <p:nvSpPr>
          <p:cNvPr id="3" name="Text Placeholder 2"/>
          <p:cNvSpPr>
            <a:spLocks noGrp="1"/>
          </p:cNvSpPr>
          <p:nvPr>
            <p:ph type="body" idx="1"/>
          </p:nvPr>
        </p:nvSpPr>
        <p:spPr>
          <a:xfrm>
            <a:off x="2132955" y="21362327"/>
            <a:ext cx="22951519" cy="11025334"/>
          </a:xfrm>
        </p:spPr>
        <p:txBody>
          <a:bodyPr anchor="b"/>
          <a:lstStyle>
            <a:lvl1pPr marL="0" indent="0">
              <a:buNone/>
              <a:defRPr sz="10200">
                <a:solidFill>
                  <a:schemeClr val="tx1">
                    <a:tint val="75000"/>
                  </a:schemeClr>
                </a:solidFill>
              </a:defRPr>
            </a:lvl1pPr>
            <a:lvl2pPr marL="2341023" indent="0">
              <a:buNone/>
              <a:defRPr sz="9200">
                <a:solidFill>
                  <a:schemeClr val="tx1">
                    <a:tint val="75000"/>
                  </a:schemeClr>
                </a:solidFill>
              </a:defRPr>
            </a:lvl2pPr>
            <a:lvl3pPr marL="4682044" indent="0">
              <a:buNone/>
              <a:defRPr sz="8300">
                <a:solidFill>
                  <a:schemeClr val="tx1">
                    <a:tint val="75000"/>
                  </a:schemeClr>
                </a:solidFill>
              </a:defRPr>
            </a:lvl3pPr>
            <a:lvl4pPr marL="7023066" indent="0">
              <a:buNone/>
              <a:defRPr sz="7200">
                <a:solidFill>
                  <a:schemeClr val="tx1">
                    <a:tint val="75000"/>
                  </a:schemeClr>
                </a:solidFill>
              </a:defRPr>
            </a:lvl4pPr>
            <a:lvl5pPr marL="9364089" indent="0">
              <a:buNone/>
              <a:defRPr sz="7200">
                <a:solidFill>
                  <a:schemeClr val="tx1">
                    <a:tint val="75000"/>
                  </a:schemeClr>
                </a:solidFill>
              </a:defRPr>
            </a:lvl5pPr>
            <a:lvl6pPr marL="11705110" indent="0">
              <a:buNone/>
              <a:defRPr sz="7200">
                <a:solidFill>
                  <a:schemeClr val="tx1">
                    <a:tint val="75000"/>
                  </a:schemeClr>
                </a:solidFill>
              </a:defRPr>
            </a:lvl6pPr>
            <a:lvl7pPr marL="14046133" indent="0">
              <a:buNone/>
              <a:defRPr sz="7200">
                <a:solidFill>
                  <a:schemeClr val="tx1">
                    <a:tint val="75000"/>
                  </a:schemeClr>
                </a:solidFill>
              </a:defRPr>
            </a:lvl7pPr>
            <a:lvl8pPr marL="16387154" indent="0">
              <a:buNone/>
              <a:defRPr sz="7200">
                <a:solidFill>
                  <a:schemeClr val="tx1">
                    <a:tint val="75000"/>
                  </a:schemeClr>
                </a:solidFill>
              </a:defRPr>
            </a:lvl8pPr>
            <a:lvl9pPr marL="18728177" indent="0">
              <a:buNone/>
              <a:defRPr sz="72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5BB26580-C585-0D41-B1E2-97B8F02B260E}" type="datetimeFigureOut">
              <a:rPr lang="it-IT" smtClean="0"/>
              <a:pPr/>
              <a:t>13/11/2014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82CD1A-9F16-524E-B07B-C7B9A378C84C}"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50091" y="2018400"/>
            <a:ext cx="24301608" cy="8400256"/>
          </a:xfrm>
          <a:prstGeom prst="rect">
            <a:avLst/>
          </a:prstGeom>
        </p:spPr>
        <p:txBody>
          <a:bodyPr lIns="90486" tIns="45244" rIns="90486" bIns="45244"/>
          <a:lstStyle/>
          <a:p>
            <a:r>
              <a:rPr lang="it-IT" smtClean="0"/>
              <a:t>Click to edit Master title style</a:t>
            </a:r>
            <a:endParaRPr lang="it-IT"/>
          </a:p>
        </p:txBody>
      </p:sp>
      <p:sp>
        <p:nvSpPr>
          <p:cNvPr id="3" name="Content Placeholder 2"/>
          <p:cNvSpPr>
            <a:spLocks noGrp="1"/>
          </p:cNvSpPr>
          <p:nvPr>
            <p:ph sz="half" idx="1"/>
          </p:nvPr>
        </p:nvSpPr>
        <p:spPr>
          <a:xfrm>
            <a:off x="4781572" y="86429305"/>
            <a:ext cx="42827837" cy="244459130"/>
          </a:xfrm>
        </p:spPr>
        <p:txBody>
          <a:bodyPr/>
          <a:lstStyle>
            <a:lvl1pPr>
              <a:defRPr sz="14400"/>
            </a:lvl1pPr>
            <a:lvl2pPr>
              <a:defRPr sz="12200"/>
            </a:lvl2pPr>
            <a:lvl3pPr>
              <a:defRPr sz="10200"/>
            </a:lvl3pPr>
            <a:lvl4pPr>
              <a:defRPr sz="9200"/>
            </a:lvl4pPr>
            <a:lvl5pPr>
              <a:defRPr sz="9200"/>
            </a:lvl5pPr>
            <a:lvl6pPr>
              <a:defRPr sz="9200"/>
            </a:lvl6pPr>
            <a:lvl7pPr>
              <a:defRPr sz="9200"/>
            </a:lvl7pPr>
            <a:lvl8pPr>
              <a:defRPr sz="9200"/>
            </a:lvl8pPr>
            <a:lvl9pPr>
              <a:defRPr sz="92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ontent Placeholder 3"/>
          <p:cNvSpPr>
            <a:spLocks noGrp="1"/>
          </p:cNvSpPr>
          <p:nvPr>
            <p:ph sz="half" idx="2"/>
          </p:nvPr>
        </p:nvSpPr>
        <p:spPr>
          <a:xfrm>
            <a:off x="48059437" y="86429305"/>
            <a:ext cx="42827837" cy="244459130"/>
          </a:xfrm>
        </p:spPr>
        <p:txBody>
          <a:bodyPr/>
          <a:lstStyle>
            <a:lvl1pPr>
              <a:defRPr sz="14400"/>
            </a:lvl1pPr>
            <a:lvl2pPr>
              <a:defRPr sz="12200"/>
            </a:lvl2pPr>
            <a:lvl3pPr>
              <a:defRPr sz="10200"/>
            </a:lvl3pPr>
            <a:lvl4pPr>
              <a:defRPr sz="9200"/>
            </a:lvl4pPr>
            <a:lvl5pPr>
              <a:defRPr sz="9200"/>
            </a:lvl5pPr>
            <a:lvl6pPr>
              <a:defRPr sz="9200"/>
            </a:lvl6pPr>
            <a:lvl7pPr>
              <a:defRPr sz="9200"/>
            </a:lvl7pPr>
            <a:lvl8pPr>
              <a:defRPr sz="9200"/>
            </a:lvl8pPr>
            <a:lvl9pPr>
              <a:defRPr sz="92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Date Placeholder 4"/>
          <p:cNvSpPr>
            <a:spLocks noGrp="1"/>
          </p:cNvSpPr>
          <p:nvPr>
            <p:ph type="dt" sz="half" idx="10"/>
          </p:nvPr>
        </p:nvSpPr>
        <p:spPr/>
        <p:txBody>
          <a:bodyPr/>
          <a:lstStyle/>
          <a:p>
            <a:fld id="{5BB26580-C585-0D41-B1E2-97B8F02B260E}" type="datetimeFigureOut">
              <a:rPr lang="it-IT" smtClean="0"/>
              <a:pPr/>
              <a:t>13/11/2014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082CD1A-9F16-524E-B07B-C7B9A378C84C}"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0091" y="2018400"/>
            <a:ext cx="24301608" cy="8400256"/>
          </a:xfrm>
          <a:prstGeom prst="rect">
            <a:avLst/>
          </a:prstGeom>
        </p:spPr>
        <p:txBody>
          <a:bodyPr lIns="90486" tIns="45244" rIns="90486" bIns="45244"/>
          <a:lstStyle>
            <a:lvl1pPr>
              <a:defRPr/>
            </a:lvl1pPr>
          </a:lstStyle>
          <a:p>
            <a:r>
              <a:rPr lang="it-IT" smtClean="0"/>
              <a:t>Click to edit Master title style</a:t>
            </a:r>
            <a:endParaRPr lang="it-IT"/>
          </a:p>
        </p:txBody>
      </p:sp>
      <p:sp>
        <p:nvSpPr>
          <p:cNvPr id="3" name="Text Placeholder 2"/>
          <p:cNvSpPr>
            <a:spLocks noGrp="1"/>
          </p:cNvSpPr>
          <p:nvPr>
            <p:ph type="body" idx="1"/>
          </p:nvPr>
        </p:nvSpPr>
        <p:spPr>
          <a:xfrm>
            <a:off x="1350091" y="11282017"/>
            <a:ext cx="11930479" cy="4701806"/>
          </a:xfrm>
        </p:spPr>
        <p:txBody>
          <a:bodyPr anchor="b"/>
          <a:lstStyle>
            <a:lvl1pPr marL="0" indent="0">
              <a:buNone/>
              <a:defRPr sz="12200" b="1"/>
            </a:lvl1pPr>
            <a:lvl2pPr marL="2341023" indent="0">
              <a:buNone/>
              <a:defRPr sz="10200" b="1"/>
            </a:lvl2pPr>
            <a:lvl3pPr marL="4682044" indent="0">
              <a:buNone/>
              <a:defRPr sz="9200" b="1"/>
            </a:lvl3pPr>
            <a:lvl4pPr marL="7023066" indent="0">
              <a:buNone/>
              <a:defRPr sz="8300" b="1"/>
            </a:lvl4pPr>
            <a:lvl5pPr marL="9364089" indent="0">
              <a:buNone/>
              <a:defRPr sz="8300" b="1"/>
            </a:lvl5pPr>
            <a:lvl6pPr marL="11705110" indent="0">
              <a:buNone/>
              <a:defRPr sz="8300" b="1"/>
            </a:lvl6pPr>
            <a:lvl7pPr marL="14046133" indent="0">
              <a:buNone/>
              <a:defRPr sz="8300" b="1"/>
            </a:lvl7pPr>
            <a:lvl8pPr marL="16387154" indent="0">
              <a:buNone/>
              <a:defRPr sz="8300" b="1"/>
            </a:lvl8pPr>
            <a:lvl9pPr marL="18728177" indent="0">
              <a:buNone/>
              <a:defRPr sz="8300" b="1"/>
            </a:lvl9pPr>
          </a:lstStyle>
          <a:p>
            <a:pPr lvl="0"/>
            <a:r>
              <a:rPr lang="it-IT" smtClean="0"/>
              <a:t>Click to edit Master text styles</a:t>
            </a:r>
          </a:p>
        </p:txBody>
      </p:sp>
      <p:sp>
        <p:nvSpPr>
          <p:cNvPr id="4" name="Content Placeholder 3"/>
          <p:cNvSpPr>
            <a:spLocks noGrp="1"/>
          </p:cNvSpPr>
          <p:nvPr>
            <p:ph sz="half" idx="2"/>
          </p:nvPr>
        </p:nvSpPr>
        <p:spPr>
          <a:xfrm>
            <a:off x="1350091" y="15983822"/>
            <a:ext cx="11930479" cy="29039223"/>
          </a:xfrm>
        </p:spPr>
        <p:txBody>
          <a:bodyPr/>
          <a:lstStyle>
            <a:lvl1pPr>
              <a:defRPr sz="12200"/>
            </a:lvl1pPr>
            <a:lvl2pPr>
              <a:defRPr sz="10200"/>
            </a:lvl2pPr>
            <a:lvl3pPr>
              <a:defRPr sz="9200"/>
            </a:lvl3pPr>
            <a:lvl4pPr>
              <a:defRPr sz="8300"/>
            </a:lvl4pPr>
            <a:lvl5pPr>
              <a:defRPr sz="8300"/>
            </a:lvl5pPr>
            <a:lvl6pPr>
              <a:defRPr sz="8300"/>
            </a:lvl6pPr>
            <a:lvl7pPr>
              <a:defRPr sz="8300"/>
            </a:lvl7pPr>
            <a:lvl8pPr>
              <a:defRPr sz="8300"/>
            </a:lvl8pPr>
            <a:lvl9pPr>
              <a:defRPr sz="83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Text Placeholder 4"/>
          <p:cNvSpPr>
            <a:spLocks noGrp="1"/>
          </p:cNvSpPr>
          <p:nvPr>
            <p:ph type="body" sz="quarter" idx="3"/>
          </p:nvPr>
        </p:nvSpPr>
        <p:spPr>
          <a:xfrm>
            <a:off x="13716536" y="11282017"/>
            <a:ext cx="11935165" cy="4701806"/>
          </a:xfrm>
        </p:spPr>
        <p:txBody>
          <a:bodyPr anchor="b"/>
          <a:lstStyle>
            <a:lvl1pPr marL="0" indent="0">
              <a:buNone/>
              <a:defRPr sz="12200" b="1"/>
            </a:lvl1pPr>
            <a:lvl2pPr marL="2341023" indent="0">
              <a:buNone/>
              <a:defRPr sz="10200" b="1"/>
            </a:lvl2pPr>
            <a:lvl3pPr marL="4682044" indent="0">
              <a:buNone/>
              <a:defRPr sz="9200" b="1"/>
            </a:lvl3pPr>
            <a:lvl4pPr marL="7023066" indent="0">
              <a:buNone/>
              <a:defRPr sz="8300" b="1"/>
            </a:lvl4pPr>
            <a:lvl5pPr marL="9364089" indent="0">
              <a:buNone/>
              <a:defRPr sz="8300" b="1"/>
            </a:lvl5pPr>
            <a:lvl6pPr marL="11705110" indent="0">
              <a:buNone/>
              <a:defRPr sz="8300" b="1"/>
            </a:lvl6pPr>
            <a:lvl7pPr marL="14046133" indent="0">
              <a:buNone/>
              <a:defRPr sz="8300" b="1"/>
            </a:lvl7pPr>
            <a:lvl8pPr marL="16387154" indent="0">
              <a:buNone/>
              <a:defRPr sz="8300" b="1"/>
            </a:lvl8pPr>
            <a:lvl9pPr marL="18728177" indent="0">
              <a:buNone/>
              <a:defRPr sz="8300" b="1"/>
            </a:lvl9pPr>
          </a:lstStyle>
          <a:p>
            <a:pPr lvl="0"/>
            <a:r>
              <a:rPr lang="it-IT" smtClean="0"/>
              <a:t>Click to edit Master text styles</a:t>
            </a:r>
          </a:p>
        </p:txBody>
      </p:sp>
      <p:sp>
        <p:nvSpPr>
          <p:cNvPr id="6" name="Content Placeholder 5"/>
          <p:cNvSpPr>
            <a:spLocks noGrp="1"/>
          </p:cNvSpPr>
          <p:nvPr>
            <p:ph sz="quarter" idx="4"/>
          </p:nvPr>
        </p:nvSpPr>
        <p:spPr>
          <a:xfrm>
            <a:off x="13716536" y="15983822"/>
            <a:ext cx="11935165" cy="29039223"/>
          </a:xfrm>
        </p:spPr>
        <p:txBody>
          <a:bodyPr/>
          <a:lstStyle>
            <a:lvl1pPr>
              <a:defRPr sz="12200"/>
            </a:lvl1pPr>
            <a:lvl2pPr>
              <a:defRPr sz="10200"/>
            </a:lvl2pPr>
            <a:lvl3pPr>
              <a:defRPr sz="9200"/>
            </a:lvl3pPr>
            <a:lvl4pPr>
              <a:defRPr sz="8300"/>
            </a:lvl4pPr>
            <a:lvl5pPr>
              <a:defRPr sz="8300"/>
            </a:lvl5pPr>
            <a:lvl6pPr>
              <a:defRPr sz="8300"/>
            </a:lvl6pPr>
            <a:lvl7pPr>
              <a:defRPr sz="8300"/>
            </a:lvl7pPr>
            <a:lvl8pPr>
              <a:defRPr sz="8300"/>
            </a:lvl8pPr>
            <a:lvl9pPr>
              <a:defRPr sz="83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7" name="Date Placeholder 6"/>
          <p:cNvSpPr>
            <a:spLocks noGrp="1"/>
          </p:cNvSpPr>
          <p:nvPr>
            <p:ph type="dt" sz="half" idx="10"/>
          </p:nvPr>
        </p:nvSpPr>
        <p:spPr/>
        <p:txBody>
          <a:bodyPr/>
          <a:lstStyle/>
          <a:p>
            <a:fld id="{5BB26580-C585-0D41-B1E2-97B8F02B260E}" type="datetimeFigureOut">
              <a:rPr lang="it-IT" smtClean="0"/>
              <a:pPr/>
              <a:t>13/11/2014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082CD1A-9F16-524E-B07B-C7B9A378C84C}"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0091" y="2018400"/>
            <a:ext cx="24301608" cy="8400256"/>
          </a:xfrm>
          <a:prstGeom prst="rect">
            <a:avLst/>
          </a:prstGeom>
        </p:spPr>
        <p:txBody>
          <a:bodyPr lIns="90486" tIns="45244" rIns="90486" bIns="45244"/>
          <a:lstStyle/>
          <a:p>
            <a:r>
              <a:rPr lang="it-IT" smtClean="0"/>
              <a:t>Click to edit Master title style</a:t>
            </a:r>
            <a:endParaRPr lang="it-IT"/>
          </a:p>
        </p:txBody>
      </p:sp>
      <p:sp>
        <p:nvSpPr>
          <p:cNvPr id="3" name="Date Placeholder 2"/>
          <p:cNvSpPr>
            <a:spLocks noGrp="1"/>
          </p:cNvSpPr>
          <p:nvPr>
            <p:ph type="dt" sz="half" idx="10"/>
          </p:nvPr>
        </p:nvSpPr>
        <p:spPr/>
        <p:txBody>
          <a:bodyPr/>
          <a:lstStyle/>
          <a:p>
            <a:fld id="{5BB26580-C585-0D41-B1E2-97B8F02B260E}" type="datetimeFigureOut">
              <a:rPr lang="it-IT" smtClean="0"/>
              <a:pPr/>
              <a:t>13/11/2014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082CD1A-9F16-524E-B07B-C7B9A378C84C}"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26580-C585-0D41-B1E2-97B8F02B260E}" type="datetimeFigureOut">
              <a:rPr lang="it-IT" smtClean="0"/>
              <a:pPr/>
              <a:t>13/11/2014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082CD1A-9F16-524E-B07B-C7B9A378C84C}"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096" y="2006728"/>
            <a:ext cx="8883402" cy="8540261"/>
          </a:xfrm>
          <a:prstGeom prst="rect">
            <a:avLst/>
          </a:prstGeom>
        </p:spPr>
        <p:txBody>
          <a:bodyPr lIns="90486" tIns="45244" rIns="90486" bIns="45244" anchor="b"/>
          <a:lstStyle>
            <a:lvl1pPr algn="l">
              <a:defRPr sz="10200" b="1"/>
            </a:lvl1pPr>
          </a:lstStyle>
          <a:p>
            <a:r>
              <a:rPr lang="it-IT" smtClean="0"/>
              <a:t>Click to edit Master title style</a:t>
            </a:r>
            <a:endParaRPr lang="it-IT"/>
          </a:p>
        </p:txBody>
      </p:sp>
      <p:sp>
        <p:nvSpPr>
          <p:cNvPr id="3" name="Content Placeholder 2"/>
          <p:cNvSpPr>
            <a:spLocks noGrp="1"/>
          </p:cNvSpPr>
          <p:nvPr>
            <p:ph idx="1"/>
          </p:nvPr>
        </p:nvSpPr>
        <p:spPr>
          <a:xfrm>
            <a:off x="10556949" y="2006734"/>
            <a:ext cx="15094750" cy="43016315"/>
          </a:xfrm>
        </p:spPr>
        <p:txBody>
          <a:bodyPr/>
          <a:lstStyle>
            <a:lvl1pPr>
              <a:defRPr sz="16400"/>
            </a:lvl1pPr>
            <a:lvl2pPr>
              <a:defRPr sz="14400"/>
            </a:lvl2pPr>
            <a:lvl3pPr>
              <a:defRPr sz="12200"/>
            </a:lvl3pPr>
            <a:lvl4pPr>
              <a:defRPr sz="10200"/>
            </a:lvl4pPr>
            <a:lvl5pPr>
              <a:defRPr sz="10200"/>
            </a:lvl5pPr>
            <a:lvl6pPr>
              <a:defRPr sz="10200"/>
            </a:lvl6pPr>
            <a:lvl7pPr>
              <a:defRPr sz="10200"/>
            </a:lvl7pPr>
            <a:lvl8pPr>
              <a:defRPr sz="10200"/>
            </a:lvl8pPr>
            <a:lvl9pPr>
              <a:defRPr sz="102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Text Placeholder 3"/>
          <p:cNvSpPr>
            <a:spLocks noGrp="1"/>
          </p:cNvSpPr>
          <p:nvPr>
            <p:ph type="body" sz="half" idx="2"/>
          </p:nvPr>
        </p:nvSpPr>
        <p:spPr>
          <a:xfrm>
            <a:off x="1350096" y="10546994"/>
            <a:ext cx="8883402" cy="34476055"/>
          </a:xfrm>
        </p:spPr>
        <p:txBody>
          <a:bodyPr/>
          <a:lstStyle>
            <a:lvl1pPr marL="0" indent="0">
              <a:buNone/>
              <a:defRPr sz="7200"/>
            </a:lvl1pPr>
            <a:lvl2pPr marL="2341023" indent="0">
              <a:buNone/>
              <a:defRPr sz="6100"/>
            </a:lvl2pPr>
            <a:lvl3pPr marL="4682044" indent="0">
              <a:buNone/>
              <a:defRPr sz="5200"/>
            </a:lvl3pPr>
            <a:lvl4pPr marL="7023066" indent="0">
              <a:buNone/>
              <a:defRPr sz="4700"/>
            </a:lvl4pPr>
            <a:lvl5pPr marL="9364089" indent="0">
              <a:buNone/>
              <a:defRPr sz="4700"/>
            </a:lvl5pPr>
            <a:lvl6pPr marL="11705110" indent="0">
              <a:buNone/>
              <a:defRPr sz="4700"/>
            </a:lvl6pPr>
            <a:lvl7pPr marL="14046133" indent="0">
              <a:buNone/>
              <a:defRPr sz="4700"/>
            </a:lvl7pPr>
            <a:lvl8pPr marL="16387154" indent="0">
              <a:buNone/>
              <a:defRPr sz="4700"/>
            </a:lvl8pPr>
            <a:lvl9pPr marL="18728177" indent="0">
              <a:buNone/>
              <a:defRPr sz="47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5BB26580-C585-0D41-B1E2-97B8F02B260E}" type="datetimeFigureOut">
              <a:rPr lang="it-IT" smtClean="0"/>
              <a:pPr/>
              <a:t>13/11/2014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082CD1A-9F16-524E-B07B-C7B9A378C84C}"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92545" y="35281078"/>
            <a:ext cx="16201073" cy="4165131"/>
          </a:xfrm>
          <a:prstGeom prst="rect">
            <a:avLst/>
          </a:prstGeom>
        </p:spPr>
        <p:txBody>
          <a:bodyPr lIns="90486" tIns="45244" rIns="90486" bIns="45244" anchor="b"/>
          <a:lstStyle>
            <a:lvl1pPr algn="l">
              <a:defRPr sz="10200" b="1"/>
            </a:lvl1pPr>
          </a:lstStyle>
          <a:p>
            <a:r>
              <a:rPr lang="it-IT" smtClean="0"/>
              <a:t>Click to edit Master title style</a:t>
            </a:r>
            <a:endParaRPr lang="it-IT"/>
          </a:p>
        </p:txBody>
      </p:sp>
      <p:sp>
        <p:nvSpPr>
          <p:cNvPr id="3" name="Picture Placeholder 2"/>
          <p:cNvSpPr>
            <a:spLocks noGrp="1"/>
          </p:cNvSpPr>
          <p:nvPr>
            <p:ph type="pic" idx="1"/>
          </p:nvPr>
        </p:nvSpPr>
        <p:spPr>
          <a:xfrm>
            <a:off x="5292545" y="4503475"/>
            <a:ext cx="16201073" cy="30240923"/>
          </a:xfrm>
        </p:spPr>
        <p:txBody>
          <a:bodyPr/>
          <a:lstStyle>
            <a:lvl1pPr marL="0" indent="0">
              <a:buNone/>
              <a:defRPr sz="16400"/>
            </a:lvl1pPr>
            <a:lvl2pPr marL="2341023" indent="0">
              <a:buNone/>
              <a:defRPr sz="14400"/>
            </a:lvl2pPr>
            <a:lvl3pPr marL="4682044" indent="0">
              <a:buNone/>
              <a:defRPr sz="12200"/>
            </a:lvl3pPr>
            <a:lvl4pPr marL="7023066" indent="0">
              <a:buNone/>
              <a:defRPr sz="10200"/>
            </a:lvl4pPr>
            <a:lvl5pPr marL="9364089" indent="0">
              <a:buNone/>
              <a:defRPr sz="10200"/>
            </a:lvl5pPr>
            <a:lvl6pPr marL="11705110" indent="0">
              <a:buNone/>
              <a:defRPr sz="10200"/>
            </a:lvl6pPr>
            <a:lvl7pPr marL="14046133" indent="0">
              <a:buNone/>
              <a:defRPr sz="10200"/>
            </a:lvl7pPr>
            <a:lvl8pPr marL="16387154" indent="0">
              <a:buNone/>
              <a:defRPr sz="10200"/>
            </a:lvl8pPr>
            <a:lvl9pPr marL="18728177" indent="0">
              <a:buNone/>
              <a:defRPr sz="10200"/>
            </a:lvl9pPr>
          </a:lstStyle>
          <a:p>
            <a:endParaRPr lang="it-IT"/>
          </a:p>
        </p:txBody>
      </p:sp>
      <p:sp>
        <p:nvSpPr>
          <p:cNvPr id="4" name="Text Placeholder 3"/>
          <p:cNvSpPr>
            <a:spLocks noGrp="1"/>
          </p:cNvSpPr>
          <p:nvPr>
            <p:ph type="body" sz="half" idx="2"/>
          </p:nvPr>
        </p:nvSpPr>
        <p:spPr>
          <a:xfrm>
            <a:off x="5292545" y="39446210"/>
            <a:ext cx="16201073" cy="5915175"/>
          </a:xfrm>
        </p:spPr>
        <p:txBody>
          <a:bodyPr/>
          <a:lstStyle>
            <a:lvl1pPr marL="0" indent="0">
              <a:buNone/>
              <a:defRPr sz="7200"/>
            </a:lvl1pPr>
            <a:lvl2pPr marL="2341023" indent="0">
              <a:buNone/>
              <a:defRPr sz="6100"/>
            </a:lvl2pPr>
            <a:lvl3pPr marL="4682044" indent="0">
              <a:buNone/>
              <a:defRPr sz="5200"/>
            </a:lvl3pPr>
            <a:lvl4pPr marL="7023066" indent="0">
              <a:buNone/>
              <a:defRPr sz="4700"/>
            </a:lvl4pPr>
            <a:lvl5pPr marL="9364089" indent="0">
              <a:buNone/>
              <a:defRPr sz="4700"/>
            </a:lvl5pPr>
            <a:lvl6pPr marL="11705110" indent="0">
              <a:buNone/>
              <a:defRPr sz="4700"/>
            </a:lvl6pPr>
            <a:lvl7pPr marL="14046133" indent="0">
              <a:buNone/>
              <a:defRPr sz="4700"/>
            </a:lvl7pPr>
            <a:lvl8pPr marL="16387154" indent="0">
              <a:buNone/>
              <a:defRPr sz="4700"/>
            </a:lvl8pPr>
            <a:lvl9pPr marL="18728177" indent="0">
              <a:buNone/>
              <a:defRPr sz="47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5BB26580-C585-0D41-B1E2-97B8F02B260E}" type="datetimeFigureOut">
              <a:rPr lang="it-IT" smtClean="0"/>
              <a:pPr/>
              <a:t>13/11/2014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082CD1A-9F16-524E-B07B-C7B9A378C84C}"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50091" y="11760367"/>
            <a:ext cx="24301608" cy="33262685"/>
          </a:xfrm>
          <a:prstGeom prst="rect">
            <a:avLst/>
          </a:prstGeom>
        </p:spPr>
        <p:txBody>
          <a:bodyPr vert="horz" lIns="468205" tIns="234102" rIns="468205" bIns="234102" rtlCol="0">
            <a:normAutofit/>
          </a:bodyPr>
          <a:lstStyle/>
          <a:p>
            <a:pPr lvl="0"/>
            <a:r>
              <a:rPr lang="it-IT" dirty="0" smtClean="0"/>
              <a:t>Click </a:t>
            </a:r>
            <a:r>
              <a:rPr lang="it-IT" dirty="0" err="1" smtClean="0"/>
              <a:t>to</a:t>
            </a:r>
            <a:r>
              <a:rPr lang="it-IT" dirty="0" smtClean="0"/>
              <a:t> </a:t>
            </a:r>
            <a:r>
              <a:rPr lang="it-IT" dirty="0" err="1" smtClean="0"/>
              <a:t>edit</a:t>
            </a:r>
            <a:r>
              <a:rPr lang="it-IT" dirty="0" smtClean="0"/>
              <a:t> Master text </a:t>
            </a:r>
            <a:r>
              <a:rPr lang="it-IT" dirty="0" err="1" smtClean="0"/>
              <a:t>styles</a:t>
            </a:r>
            <a:endParaRPr lang="it-IT" dirty="0" smtClean="0"/>
          </a:p>
          <a:p>
            <a:pPr lvl="1"/>
            <a:r>
              <a:rPr lang="it-IT" dirty="0" err="1" smtClean="0"/>
              <a:t>Second</a:t>
            </a:r>
            <a:r>
              <a:rPr lang="it-IT" dirty="0" smtClean="0"/>
              <a:t> </a:t>
            </a:r>
            <a:r>
              <a:rPr lang="it-IT" dirty="0" err="1" smtClean="0"/>
              <a:t>level</a:t>
            </a:r>
            <a:endParaRPr lang="it-IT" dirty="0" smtClean="0"/>
          </a:p>
          <a:p>
            <a:pPr lvl="2"/>
            <a:r>
              <a:rPr lang="it-IT" dirty="0" err="1" smtClean="0"/>
              <a:t>Third</a:t>
            </a:r>
            <a:r>
              <a:rPr lang="it-IT" dirty="0" smtClean="0"/>
              <a:t>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4" name="Date Placeholder 3"/>
          <p:cNvSpPr>
            <a:spLocks noGrp="1"/>
          </p:cNvSpPr>
          <p:nvPr>
            <p:ph type="dt" sz="half" idx="2"/>
          </p:nvPr>
        </p:nvSpPr>
        <p:spPr>
          <a:xfrm>
            <a:off x="1350091" y="46714765"/>
            <a:ext cx="6300416" cy="2683414"/>
          </a:xfrm>
          <a:prstGeom prst="rect">
            <a:avLst/>
          </a:prstGeom>
        </p:spPr>
        <p:txBody>
          <a:bodyPr vert="horz" lIns="468205" tIns="234102" rIns="468205" bIns="234102" rtlCol="0" anchor="ctr"/>
          <a:lstStyle>
            <a:lvl1pPr algn="l">
              <a:defRPr sz="6100">
                <a:solidFill>
                  <a:schemeClr val="tx1">
                    <a:tint val="75000"/>
                  </a:schemeClr>
                </a:solidFill>
              </a:defRPr>
            </a:lvl1pPr>
          </a:lstStyle>
          <a:p>
            <a:fld id="{5BB26580-C585-0D41-B1E2-97B8F02B260E}" type="datetimeFigureOut">
              <a:rPr lang="it-IT" smtClean="0"/>
              <a:pPr/>
              <a:t>13/11/2014</a:t>
            </a:fld>
            <a:endParaRPr lang="it-IT"/>
          </a:p>
        </p:txBody>
      </p:sp>
      <p:sp>
        <p:nvSpPr>
          <p:cNvPr id="5" name="Footer Placeholder 4"/>
          <p:cNvSpPr>
            <a:spLocks noGrp="1"/>
          </p:cNvSpPr>
          <p:nvPr>
            <p:ph type="ftr" sz="quarter" idx="3"/>
          </p:nvPr>
        </p:nvSpPr>
        <p:spPr>
          <a:xfrm>
            <a:off x="9225612" y="46714765"/>
            <a:ext cx="8550566" cy="2683414"/>
          </a:xfrm>
          <a:prstGeom prst="rect">
            <a:avLst/>
          </a:prstGeom>
        </p:spPr>
        <p:txBody>
          <a:bodyPr vert="horz" lIns="468205" tIns="234102" rIns="468205" bIns="234102" rtlCol="0" anchor="ctr"/>
          <a:lstStyle>
            <a:lvl1pPr algn="ctr">
              <a:defRPr sz="61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9351283" y="46714765"/>
            <a:ext cx="6300416" cy="2683414"/>
          </a:xfrm>
          <a:prstGeom prst="rect">
            <a:avLst/>
          </a:prstGeom>
        </p:spPr>
        <p:txBody>
          <a:bodyPr vert="horz" lIns="468205" tIns="234102" rIns="468205" bIns="234102" rtlCol="0" anchor="ctr"/>
          <a:lstStyle>
            <a:lvl1pPr algn="r">
              <a:defRPr sz="6100">
                <a:solidFill>
                  <a:schemeClr val="tx1">
                    <a:tint val="75000"/>
                  </a:schemeClr>
                </a:solidFill>
              </a:defRPr>
            </a:lvl1pPr>
          </a:lstStyle>
          <a:p>
            <a:fld id="{A082CD1A-9F16-524E-B07B-C7B9A378C84C}" type="slidenum">
              <a:rPr lang="it-IT" smtClean="0"/>
              <a:pPr/>
              <a:t>‹#›</a:t>
            </a:fld>
            <a:endParaRPr lang="it-IT"/>
          </a:p>
        </p:txBody>
      </p:sp>
      <p:pic>
        <p:nvPicPr>
          <p:cNvPr id="7" name="Picture 6" descr="TRANSMIT POSTER_HEADER.jpg"/>
          <p:cNvPicPr>
            <a:picLocks noChangeAspect="1"/>
          </p:cNvPicPr>
          <p:nvPr userDrawn="1"/>
        </p:nvPicPr>
        <p:blipFill>
          <a:blip r:embed="rId13"/>
          <a:stretch>
            <a:fillRect/>
          </a:stretch>
        </p:blipFill>
        <p:spPr>
          <a:xfrm>
            <a:off x="490874" y="813776"/>
            <a:ext cx="26009041" cy="7344918"/>
          </a:xfrm>
          <a:prstGeom prst="rect">
            <a:avLst/>
          </a:prstGeom>
        </p:spPr>
      </p:pic>
      <p:pic>
        <p:nvPicPr>
          <p:cNvPr id="8" name="Picture 7" descr="TRANSMIT POSTER_FOOTER.jpg"/>
          <p:cNvPicPr>
            <a:picLocks noChangeAspect="1"/>
          </p:cNvPicPr>
          <p:nvPr userDrawn="1"/>
        </p:nvPicPr>
        <p:blipFill>
          <a:blip r:embed="rId14"/>
          <a:stretch>
            <a:fillRect/>
          </a:stretch>
        </p:blipFill>
        <p:spPr>
          <a:xfrm>
            <a:off x="1139989" y="45658026"/>
            <a:ext cx="24763318" cy="710184"/>
          </a:xfrm>
          <a:prstGeom prst="rect">
            <a:avLst/>
          </a:prstGeom>
        </p:spPr>
      </p:pic>
      <p:sp>
        <p:nvSpPr>
          <p:cNvPr id="2" name="Title Placeholder 1"/>
          <p:cNvSpPr>
            <a:spLocks noGrp="1"/>
          </p:cNvSpPr>
          <p:nvPr>
            <p:ph type="title"/>
          </p:nvPr>
        </p:nvSpPr>
        <p:spPr>
          <a:xfrm>
            <a:off x="1349375" y="2017713"/>
            <a:ext cx="24303038" cy="840105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41023" rtl="0" eaLnBrk="1" latinLnBrk="0" hangingPunct="1">
        <a:spcBef>
          <a:spcPct val="0"/>
        </a:spcBef>
        <a:buNone/>
        <a:defRPr sz="22500" kern="1200">
          <a:solidFill>
            <a:schemeClr val="tx1"/>
          </a:solidFill>
          <a:latin typeface="+mj-lt"/>
          <a:ea typeface="+mj-ea"/>
          <a:cs typeface="+mj-cs"/>
        </a:defRPr>
      </a:lvl1pPr>
    </p:titleStyle>
    <p:bodyStyle>
      <a:lvl1pPr marL="1755766" indent="-1755766" algn="l" defTabSz="2341023" rtl="0" eaLnBrk="1" latinLnBrk="0" hangingPunct="1">
        <a:spcBef>
          <a:spcPct val="20000"/>
        </a:spcBef>
        <a:buFont typeface="Arial"/>
        <a:buChar char="•"/>
        <a:defRPr sz="16400" kern="1200">
          <a:solidFill>
            <a:schemeClr val="tx1"/>
          </a:solidFill>
          <a:latin typeface="+mn-lt"/>
          <a:ea typeface="+mn-ea"/>
          <a:cs typeface="+mn-cs"/>
        </a:defRPr>
      </a:lvl1pPr>
      <a:lvl2pPr marL="3804161" indent="-1463138" algn="l" defTabSz="2341023" rtl="0" eaLnBrk="1" latinLnBrk="0" hangingPunct="1">
        <a:spcBef>
          <a:spcPct val="20000"/>
        </a:spcBef>
        <a:buFont typeface="Arial"/>
        <a:buChar char="–"/>
        <a:defRPr sz="14400" kern="1200">
          <a:solidFill>
            <a:schemeClr val="tx1"/>
          </a:solidFill>
          <a:latin typeface="+mn-lt"/>
          <a:ea typeface="+mn-ea"/>
          <a:cs typeface="+mn-cs"/>
        </a:defRPr>
      </a:lvl2pPr>
      <a:lvl3pPr marL="5852556" indent="-1170511" algn="l" defTabSz="2341023" rtl="0" eaLnBrk="1" latinLnBrk="0" hangingPunct="1">
        <a:spcBef>
          <a:spcPct val="20000"/>
        </a:spcBef>
        <a:buFont typeface="Arial"/>
        <a:buChar char="•"/>
        <a:defRPr sz="12200" kern="1200">
          <a:solidFill>
            <a:schemeClr val="tx1"/>
          </a:solidFill>
          <a:latin typeface="+mn-lt"/>
          <a:ea typeface="+mn-ea"/>
          <a:cs typeface="+mn-cs"/>
        </a:defRPr>
      </a:lvl3pPr>
      <a:lvl4pPr marL="8193577" indent="-1170511" algn="l" defTabSz="2341023" rtl="0" eaLnBrk="1" latinLnBrk="0" hangingPunct="1">
        <a:spcBef>
          <a:spcPct val="20000"/>
        </a:spcBef>
        <a:buFont typeface="Arial"/>
        <a:buChar char="–"/>
        <a:defRPr sz="10200" kern="1200">
          <a:solidFill>
            <a:schemeClr val="tx1"/>
          </a:solidFill>
          <a:latin typeface="+mn-lt"/>
          <a:ea typeface="+mn-ea"/>
          <a:cs typeface="+mn-cs"/>
        </a:defRPr>
      </a:lvl4pPr>
      <a:lvl5pPr marL="10534600" indent="-1170511" algn="l" defTabSz="2341023" rtl="0" eaLnBrk="1" latinLnBrk="0" hangingPunct="1">
        <a:spcBef>
          <a:spcPct val="20000"/>
        </a:spcBef>
        <a:buFont typeface="Arial"/>
        <a:buChar char="»"/>
        <a:defRPr sz="10200" kern="1200">
          <a:solidFill>
            <a:schemeClr val="tx1"/>
          </a:solidFill>
          <a:latin typeface="+mn-lt"/>
          <a:ea typeface="+mn-ea"/>
          <a:cs typeface="+mn-cs"/>
        </a:defRPr>
      </a:lvl5pPr>
      <a:lvl6pPr marL="12875621" indent="-1170511" algn="l" defTabSz="2341023" rtl="0" eaLnBrk="1" latinLnBrk="0" hangingPunct="1">
        <a:spcBef>
          <a:spcPct val="20000"/>
        </a:spcBef>
        <a:buFont typeface="Arial"/>
        <a:buChar char="•"/>
        <a:defRPr sz="10200" kern="1200">
          <a:solidFill>
            <a:schemeClr val="tx1"/>
          </a:solidFill>
          <a:latin typeface="+mn-lt"/>
          <a:ea typeface="+mn-ea"/>
          <a:cs typeface="+mn-cs"/>
        </a:defRPr>
      </a:lvl6pPr>
      <a:lvl7pPr marL="15216643" indent="-1170511" algn="l" defTabSz="2341023" rtl="0" eaLnBrk="1" latinLnBrk="0" hangingPunct="1">
        <a:spcBef>
          <a:spcPct val="20000"/>
        </a:spcBef>
        <a:buFont typeface="Arial"/>
        <a:buChar char="•"/>
        <a:defRPr sz="10200" kern="1200">
          <a:solidFill>
            <a:schemeClr val="tx1"/>
          </a:solidFill>
          <a:latin typeface="+mn-lt"/>
          <a:ea typeface="+mn-ea"/>
          <a:cs typeface="+mn-cs"/>
        </a:defRPr>
      </a:lvl7pPr>
      <a:lvl8pPr marL="17557666" indent="-1170511" algn="l" defTabSz="2341023" rtl="0" eaLnBrk="1" latinLnBrk="0" hangingPunct="1">
        <a:spcBef>
          <a:spcPct val="20000"/>
        </a:spcBef>
        <a:buFont typeface="Arial"/>
        <a:buChar char="•"/>
        <a:defRPr sz="10200" kern="1200">
          <a:solidFill>
            <a:schemeClr val="tx1"/>
          </a:solidFill>
          <a:latin typeface="+mn-lt"/>
          <a:ea typeface="+mn-ea"/>
          <a:cs typeface="+mn-cs"/>
        </a:defRPr>
      </a:lvl8pPr>
      <a:lvl9pPr marL="19898687" indent="-1170511" algn="l" defTabSz="2341023" rtl="0" eaLnBrk="1" latinLnBrk="0" hangingPunct="1">
        <a:spcBef>
          <a:spcPct val="20000"/>
        </a:spcBef>
        <a:buFont typeface="Arial"/>
        <a:buChar char="•"/>
        <a:defRPr sz="10200" kern="1200">
          <a:solidFill>
            <a:schemeClr val="tx1"/>
          </a:solidFill>
          <a:latin typeface="+mn-lt"/>
          <a:ea typeface="+mn-ea"/>
          <a:cs typeface="+mn-cs"/>
        </a:defRPr>
      </a:lvl9pPr>
    </p:bodyStyle>
    <p:otherStyle>
      <a:defPPr>
        <a:defRPr lang="it-IT"/>
      </a:defPPr>
      <a:lvl1pPr marL="0" algn="l" defTabSz="2341023" rtl="0" eaLnBrk="1" latinLnBrk="0" hangingPunct="1">
        <a:defRPr sz="9200" kern="1200">
          <a:solidFill>
            <a:schemeClr val="tx1"/>
          </a:solidFill>
          <a:latin typeface="+mn-lt"/>
          <a:ea typeface="+mn-ea"/>
          <a:cs typeface="+mn-cs"/>
        </a:defRPr>
      </a:lvl1pPr>
      <a:lvl2pPr marL="2341023" algn="l" defTabSz="2341023" rtl="0" eaLnBrk="1" latinLnBrk="0" hangingPunct="1">
        <a:defRPr sz="9200" kern="1200">
          <a:solidFill>
            <a:schemeClr val="tx1"/>
          </a:solidFill>
          <a:latin typeface="+mn-lt"/>
          <a:ea typeface="+mn-ea"/>
          <a:cs typeface="+mn-cs"/>
        </a:defRPr>
      </a:lvl2pPr>
      <a:lvl3pPr marL="4682044" algn="l" defTabSz="2341023" rtl="0" eaLnBrk="1" latinLnBrk="0" hangingPunct="1">
        <a:defRPr sz="9200" kern="1200">
          <a:solidFill>
            <a:schemeClr val="tx1"/>
          </a:solidFill>
          <a:latin typeface="+mn-lt"/>
          <a:ea typeface="+mn-ea"/>
          <a:cs typeface="+mn-cs"/>
        </a:defRPr>
      </a:lvl3pPr>
      <a:lvl4pPr marL="7023066" algn="l" defTabSz="2341023" rtl="0" eaLnBrk="1" latinLnBrk="0" hangingPunct="1">
        <a:defRPr sz="9200" kern="1200">
          <a:solidFill>
            <a:schemeClr val="tx1"/>
          </a:solidFill>
          <a:latin typeface="+mn-lt"/>
          <a:ea typeface="+mn-ea"/>
          <a:cs typeface="+mn-cs"/>
        </a:defRPr>
      </a:lvl4pPr>
      <a:lvl5pPr marL="9364089" algn="l" defTabSz="2341023" rtl="0" eaLnBrk="1" latinLnBrk="0" hangingPunct="1">
        <a:defRPr sz="9200" kern="1200">
          <a:solidFill>
            <a:schemeClr val="tx1"/>
          </a:solidFill>
          <a:latin typeface="+mn-lt"/>
          <a:ea typeface="+mn-ea"/>
          <a:cs typeface="+mn-cs"/>
        </a:defRPr>
      </a:lvl5pPr>
      <a:lvl6pPr marL="11705110" algn="l" defTabSz="2341023" rtl="0" eaLnBrk="1" latinLnBrk="0" hangingPunct="1">
        <a:defRPr sz="9200" kern="1200">
          <a:solidFill>
            <a:schemeClr val="tx1"/>
          </a:solidFill>
          <a:latin typeface="+mn-lt"/>
          <a:ea typeface="+mn-ea"/>
          <a:cs typeface="+mn-cs"/>
        </a:defRPr>
      </a:lvl6pPr>
      <a:lvl7pPr marL="14046133" algn="l" defTabSz="2341023" rtl="0" eaLnBrk="1" latinLnBrk="0" hangingPunct="1">
        <a:defRPr sz="9200" kern="1200">
          <a:solidFill>
            <a:schemeClr val="tx1"/>
          </a:solidFill>
          <a:latin typeface="+mn-lt"/>
          <a:ea typeface="+mn-ea"/>
          <a:cs typeface="+mn-cs"/>
        </a:defRPr>
      </a:lvl7pPr>
      <a:lvl8pPr marL="16387154" algn="l" defTabSz="2341023" rtl="0" eaLnBrk="1" latinLnBrk="0" hangingPunct="1">
        <a:defRPr sz="9200" kern="1200">
          <a:solidFill>
            <a:schemeClr val="tx1"/>
          </a:solidFill>
          <a:latin typeface="+mn-lt"/>
          <a:ea typeface="+mn-ea"/>
          <a:cs typeface="+mn-cs"/>
        </a:defRPr>
      </a:lvl8pPr>
      <a:lvl9pPr marL="18728177" algn="l" defTabSz="2341023" rtl="0" eaLnBrk="1" latinLnBrk="0" hangingPunct="1">
        <a:defRPr sz="9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204" y="7907201"/>
            <a:ext cx="25098118" cy="1367296"/>
          </a:xfrm>
        </p:spPr>
        <p:txBody>
          <a:bodyPr wrap="square" numCol="1" anchor="t">
            <a:normAutofit fontScale="90000"/>
          </a:bodyPr>
          <a:lstStyle/>
          <a:p>
            <a:pPr>
              <a:spcAft>
                <a:spcPts val="6530"/>
              </a:spcAft>
            </a:pPr>
            <a:r>
              <a:rPr lang="en-US" sz="5900" b="1" dirty="0" smtClean="0">
                <a:solidFill>
                  <a:srgbClr val="FFA037"/>
                </a:solidFill>
                <a:latin typeface="Arial"/>
                <a:cs typeface="Arial"/>
              </a:rPr>
              <a:t>B-spline Model of Ionospheric Scintillation</a:t>
            </a:r>
            <a:br>
              <a:rPr lang="en-US" sz="5900" b="1" dirty="0" smtClean="0">
                <a:solidFill>
                  <a:srgbClr val="FFA037"/>
                </a:solidFill>
                <a:latin typeface="Arial"/>
                <a:cs typeface="Arial"/>
              </a:rPr>
            </a:br>
            <a:r>
              <a:rPr lang="en-US" sz="4000" i="1" dirty="0" smtClean="0">
                <a:solidFill>
                  <a:srgbClr val="FFA037"/>
                </a:solidFill>
                <a:latin typeface="Arial"/>
                <a:cs typeface="Arial"/>
              </a:rPr>
              <a:t/>
            </a:r>
            <a:br>
              <a:rPr lang="en-US" sz="4000" i="1" dirty="0" smtClean="0">
                <a:solidFill>
                  <a:srgbClr val="FFA037"/>
                </a:solidFill>
                <a:latin typeface="Arial"/>
                <a:cs typeface="Arial"/>
              </a:rPr>
            </a:br>
            <a:r>
              <a:rPr lang="en-US" sz="5900" b="1" dirty="0" smtClean="0">
                <a:solidFill>
                  <a:srgbClr val="FFA037"/>
                </a:solidFill>
                <a:latin typeface="Arial"/>
                <a:cs typeface="Arial"/>
              </a:rPr>
              <a:t/>
            </a:r>
            <a:br>
              <a:rPr lang="en-US" sz="5900" b="1" dirty="0" smtClean="0">
                <a:solidFill>
                  <a:srgbClr val="FFA037"/>
                </a:solidFill>
                <a:latin typeface="Arial"/>
                <a:cs typeface="Arial"/>
              </a:rPr>
            </a:br>
            <a:r>
              <a:rPr lang="en-US" sz="5900" b="1" dirty="0" smtClean="0">
                <a:solidFill>
                  <a:srgbClr val="FFA037"/>
                </a:solidFill>
                <a:latin typeface="Arial"/>
                <a:cs typeface="Arial"/>
              </a:rPr>
              <a:t/>
            </a:r>
            <a:br>
              <a:rPr lang="en-US" sz="5900" b="1" dirty="0" smtClean="0">
                <a:solidFill>
                  <a:srgbClr val="FFA037"/>
                </a:solidFill>
                <a:latin typeface="Arial"/>
                <a:cs typeface="Arial"/>
              </a:rPr>
            </a:br>
            <a:r>
              <a:rPr lang="en-US" sz="5900" dirty="0" smtClean="0">
                <a:solidFill>
                  <a:srgbClr val="FFA037"/>
                </a:solidFill>
                <a:latin typeface="Arial"/>
                <a:cs typeface="Arial"/>
              </a:rPr>
              <a:t/>
            </a:r>
            <a:br>
              <a:rPr lang="en-US" sz="5900" dirty="0" smtClean="0">
                <a:solidFill>
                  <a:srgbClr val="FFA037"/>
                </a:solidFill>
                <a:latin typeface="Arial"/>
                <a:cs typeface="Arial"/>
              </a:rPr>
            </a:br>
            <a:endParaRPr lang="it-IT" sz="2800" dirty="0">
              <a:latin typeface="Arial"/>
              <a:cs typeface="Arial"/>
            </a:endParaRPr>
          </a:p>
        </p:txBody>
      </p:sp>
      <p:sp>
        <p:nvSpPr>
          <p:cNvPr id="4" name="TextBox 3"/>
          <p:cNvSpPr txBox="1"/>
          <p:nvPr/>
        </p:nvSpPr>
        <p:spPr>
          <a:xfrm>
            <a:off x="15975243" y="1137965"/>
            <a:ext cx="10281597" cy="2707472"/>
          </a:xfrm>
          <a:prstGeom prst="rect">
            <a:avLst/>
          </a:prstGeom>
          <a:noFill/>
        </p:spPr>
        <p:txBody>
          <a:bodyPr wrap="square" lIns="90486" tIns="45244" rIns="90486" bIns="45244" rtlCol="0" anchor="t">
            <a:spAutoFit/>
          </a:bodyPr>
          <a:lstStyle/>
          <a:p>
            <a:pPr algn="r"/>
            <a:r>
              <a:rPr lang="en-US" sz="4400" b="1" dirty="0" smtClean="0">
                <a:solidFill>
                  <a:srgbClr val="FFA037"/>
                </a:solidFill>
              </a:rPr>
              <a:t>11th European Space</a:t>
            </a:r>
          </a:p>
          <a:p>
            <a:pPr algn="r"/>
            <a:r>
              <a:rPr lang="en-US" sz="4400" b="1" dirty="0" smtClean="0">
                <a:solidFill>
                  <a:srgbClr val="FFA037"/>
                </a:solidFill>
              </a:rPr>
              <a:t>Weather Week </a:t>
            </a:r>
          </a:p>
          <a:p>
            <a:pPr algn="r"/>
            <a:r>
              <a:rPr lang="en-US" sz="3800" dirty="0" smtClean="0">
                <a:solidFill>
                  <a:srgbClr val="FFA037"/>
                </a:solidFill>
              </a:rPr>
              <a:t>Liege, BELGIUM</a:t>
            </a:r>
          </a:p>
          <a:p>
            <a:pPr algn="r"/>
            <a:r>
              <a:rPr lang="en-US" sz="4400" b="1" dirty="0" smtClean="0">
                <a:solidFill>
                  <a:srgbClr val="FFA037"/>
                </a:solidFill>
              </a:rPr>
              <a:t>November 17-21 2014 </a:t>
            </a:r>
            <a:endParaRPr lang="it-IT" sz="4400" b="1" dirty="0">
              <a:solidFill>
                <a:srgbClr val="FFA037"/>
              </a:solidFill>
            </a:endParaRPr>
          </a:p>
        </p:txBody>
      </p:sp>
      <p:sp>
        <p:nvSpPr>
          <p:cNvPr id="5" name="TextBox 4"/>
          <p:cNvSpPr txBox="1"/>
          <p:nvPr/>
        </p:nvSpPr>
        <p:spPr>
          <a:xfrm>
            <a:off x="1159199" y="6206783"/>
            <a:ext cx="25048790" cy="522259"/>
          </a:xfrm>
          <a:prstGeom prst="rect">
            <a:avLst/>
          </a:prstGeom>
          <a:noFill/>
        </p:spPr>
        <p:txBody>
          <a:bodyPr wrap="square" lIns="90486" tIns="45244" rIns="90486" bIns="45244" rtlCol="0">
            <a:spAutoFit/>
          </a:bodyPr>
          <a:lstStyle/>
          <a:p>
            <a:pPr algn="ctr"/>
            <a:r>
              <a:rPr lang="en-US" sz="2800" dirty="0">
                <a:solidFill>
                  <a:schemeClr val="bg1"/>
                </a:solidFill>
                <a:latin typeface="Arial"/>
                <a:cs typeface="Arial"/>
              </a:rPr>
              <a:t>S. </a:t>
            </a:r>
            <a:r>
              <a:rPr lang="en-US" sz="2800" dirty="0" err="1">
                <a:solidFill>
                  <a:schemeClr val="bg1"/>
                </a:solidFill>
                <a:latin typeface="Arial"/>
                <a:cs typeface="Arial"/>
              </a:rPr>
              <a:t>Priyadarshi</a:t>
            </a:r>
            <a:r>
              <a:rPr lang="en-US" sz="2800" dirty="0">
                <a:solidFill>
                  <a:schemeClr val="bg1"/>
                </a:solidFill>
                <a:latin typeface="Arial"/>
                <a:cs typeface="Arial"/>
              </a:rPr>
              <a:t> and A. W. </a:t>
            </a:r>
            <a:r>
              <a:rPr lang="en-US" sz="2800" dirty="0" err="1">
                <a:solidFill>
                  <a:schemeClr val="bg1"/>
                </a:solidFill>
                <a:latin typeface="Arial"/>
                <a:cs typeface="Arial"/>
              </a:rPr>
              <a:t>Wernik</a:t>
            </a:r>
            <a:endParaRPr lang="it-IT" sz="2800" dirty="0">
              <a:solidFill>
                <a:schemeClr val="bg1"/>
              </a:solidFill>
              <a:latin typeface="Arial"/>
              <a:cs typeface="Arial"/>
            </a:endParaRPr>
          </a:p>
        </p:txBody>
      </p:sp>
      <p:sp>
        <p:nvSpPr>
          <p:cNvPr id="6" name="TextBox 5"/>
          <p:cNvSpPr txBox="1"/>
          <p:nvPr/>
        </p:nvSpPr>
        <p:spPr>
          <a:xfrm>
            <a:off x="1222218" y="6740632"/>
            <a:ext cx="24985771" cy="522259"/>
          </a:xfrm>
          <a:prstGeom prst="rect">
            <a:avLst/>
          </a:prstGeom>
          <a:noFill/>
        </p:spPr>
        <p:txBody>
          <a:bodyPr wrap="square" lIns="90486" tIns="45244" rIns="90486" bIns="45244" rtlCol="0">
            <a:spAutoFit/>
          </a:bodyPr>
          <a:lstStyle/>
          <a:p>
            <a:pPr algn="ctr"/>
            <a:r>
              <a:rPr lang="en-US" sz="2800" dirty="0" smtClean="0">
                <a:solidFill>
                  <a:schemeClr val="tx1">
                    <a:lumMod val="50000"/>
                    <a:lumOff val="50000"/>
                  </a:schemeClr>
                </a:solidFill>
                <a:latin typeface="Arial"/>
                <a:cs typeface="Arial"/>
              </a:rPr>
              <a:t>Space Research Center Poland </a:t>
            </a:r>
            <a:endParaRPr lang="it-IT" sz="2800" dirty="0">
              <a:solidFill>
                <a:schemeClr val="tx1">
                  <a:lumMod val="50000"/>
                  <a:lumOff val="50000"/>
                </a:schemeClr>
              </a:solidFill>
              <a:latin typeface="Arial"/>
              <a:cs typeface="Arial"/>
            </a:endParaRPr>
          </a:p>
        </p:txBody>
      </p:sp>
      <p:sp>
        <p:nvSpPr>
          <p:cNvPr id="7" name="Title 1"/>
          <p:cNvSpPr txBox="1">
            <a:spLocks/>
          </p:cNvSpPr>
          <p:nvPr/>
        </p:nvSpPr>
        <p:spPr>
          <a:xfrm>
            <a:off x="1162817" y="10617411"/>
            <a:ext cx="24871994" cy="2755499"/>
          </a:xfrm>
          <a:prstGeom prst="rect">
            <a:avLst/>
          </a:prstGeom>
        </p:spPr>
        <p:txBody>
          <a:bodyPr wrap="square" lIns="90486" tIns="45244" rIns="90486" bIns="45244" numCol="1" spcCol="1068738" anchor="t">
            <a:noAutofit/>
          </a:bodyPr>
          <a:lstStyle/>
          <a:p>
            <a:pPr algn="just">
              <a:spcBef>
                <a:spcPts val="2375"/>
              </a:spcBef>
              <a:spcAft>
                <a:spcPts val="8313"/>
              </a:spcAft>
              <a:defRPr/>
            </a:pPr>
            <a:r>
              <a:rPr lang="en-US" sz="2400" b="1" dirty="0" smtClean="0">
                <a:latin typeface="Arial"/>
                <a:ea typeface="+mj-ea"/>
                <a:cs typeface="Arial"/>
              </a:rPr>
              <a:t>Using Dynamic Explorer (DE) 2 satellite in-situ data an empirical </a:t>
            </a:r>
            <a:r>
              <a:rPr lang="en-US" sz="2400" b="1" dirty="0" err="1" smtClean="0">
                <a:latin typeface="Arial"/>
                <a:ea typeface="+mj-ea"/>
                <a:cs typeface="Arial"/>
              </a:rPr>
              <a:t>climatological</a:t>
            </a:r>
            <a:r>
              <a:rPr lang="en-US" sz="2400" b="1" dirty="0" smtClean="0">
                <a:latin typeface="Arial"/>
                <a:ea typeface="+mj-ea"/>
                <a:cs typeface="Arial"/>
              </a:rPr>
              <a:t> model for the Northern Hemisphere high latitude ionosphere is prepared. This model incorporates B-spline functions, solar and geomagnetic indices to reproduce amplitude scintillation index and other ionospheric parameters like turbulence strength parameter</a:t>
            </a:r>
            <a:r>
              <a:rPr lang="en-US" sz="2400" b="1" i="1" dirty="0" smtClean="0">
                <a:latin typeface="Arial"/>
                <a:ea typeface="+mj-ea"/>
                <a:cs typeface="Arial"/>
              </a:rPr>
              <a:t> C</a:t>
            </a:r>
            <a:r>
              <a:rPr lang="en-US" sz="2400" b="1" i="1" baseline="-25000" dirty="0" smtClean="0">
                <a:latin typeface="Arial"/>
                <a:ea typeface="+mj-ea"/>
                <a:cs typeface="Arial"/>
              </a:rPr>
              <a:t>s</a:t>
            </a:r>
            <a:r>
              <a:rPr lang="en-US" sz="2400" b="1" dirty="0" smtClean="0">
                <a:latin typeface="Arial"/>
                <a:ea typeface="+mj-ea"/>
                <a:cs typeface="Arial"/>
              </a:rPr>
              <a:t>, spectral index</a:t>
            </a:r>
            <a:r>
              <a:rPr lang="pl-PL" sz="2400" b="1" i="1" dirty="0" smtClean="0">
                <a:latin typeface="Arial"/>
                <a:ea typeface="+mj-ea"/>
                <a:cs typeface="Arial"/>
              </a:rPr>
              <a:t> p</a:t>
            </a:r>
            <a:r>
              <a:rPr lang="en-US" sz="2400" b="1" dirty="0" smtClean="0">
                <a:latin typeface="Arial"/>
                <a:ea typeface="+mj-ea"/>
                <a:cs typeface="Arial"/>
              </a:rPr>
              <a:t>. As input to the model Dynamic Explorer 2 satellite retarding potential analyzer plasma density data was utilized with IRI ionospheric model and phase screen propagation model. Similar model is prepared for </a:t>
            </a:r>
            <a:r>
              <a:rPr lang="en-US" sz="2400" b="1" dirty="0" err="1" smtClean="0">
                <a:latin typeface="Arial"/>
                <a:ea typeface="+mj-ea"/>
                <a:cs typeface="Arial"/>
              </a:rPr>
              <a:t>Hornsund</a:t>
            </a:r>
            <a:r>
              <a:rPr lang="en-US" sz="2400" b="1" dirty="0" smtClean="0">
                <a:latin typeface="Arial"/>
                <a:ea typeface="+mj-ea"/>
                <a:cs typeface="Arial"/>
              </a:rPr>
              <a:t> (Svalbard) and Warsaw (Poland) using GPS receiver GSV 4004b data. The model for high</a:t>
            </a:r>
            <a:r>
              <a:rPr lang="pl-PL" sz="2400" b="1" dirty="0" smtClean="0">
                <a:latin typeface="Arial"/>
                <a:ea typeface="+mj-ea"/>
                <a:cs typeface="Arial"/>
              </a:rPr>
              <a:t>-</a:t>
            </a:r>
            <a:r>
              <a:rPr lang="en-US" sz="2400" b="1" dirty="0" smtClean="0">
                <a:latin typeface="Arial"/>
                <a:ea typeface="+mj-ea"/>
                <a:cs typeface="Arial"/>
              </a:rPr>
              <a:t> latitude scintillation prepared using in situ data is compared with the ionospheric scintillation model prepared for the </a:t>
            </a:r>
            <a:r>
              <a:rPr lang="en-US" sz="2400" b="1" dirty="0" err="1" smtClean="0">
                <a:latin typeface="Arial"/>
                <a:ea typeface="+mj-ea"/>
                <a:cs typeface="Arial"/>
              </a:rPr>
              <a:t>Hornsund</a:t>
            </a:r>
            <a:r>
              <a:rPr lang="en-US" sz="2400" b="1" dirty="0" smtClean="0">
                <a:latin typeface="Arial"/>
                <a:ea typeface="+mj-ea"/>
                <a:cs typeface="Arial"/>
              </a:rPr>
              <a:t> (Svalbard). For studying the change in scintillation behavior when we move from mid</a:t>
            </a:r>
            <a:r>
              <a:rPr lang="pl-PL" sz="2400" b="1" dirty="0" smtClean="0">
                <a:latin typeface="Arial"/>
                <a:ea typeface="+mj-ea"/>
                <a:cs typeface="Arial"/>
              </a:rPr>
              <a:t>-</a:t>
            </a:r>
            <a:r>
              <a:rPr lang="en-US" sz="2400" b="1" dirty="0" smtClean="0">
                <a:latin typeface="Arial"/>
                <a:ea typeface="+mj-ea"/>
                <a:cs typeface="Arial"/>
              </a:rPr>
              <a:t>latitude to</a:t>
            </a:r>
            <a:r>
              <a:rPr lang="pl-PL" sz="2400" b="1" dirty="0" smtClean="0">
                <a:latin typeface="Arial"/>
                <a:ea typeface="+mj-ea"/>
                <a:cs typeface="Arial"/>
              </a:rPr>
              <a:t> </a:t>
            </a:r>
            <a:r>
              <a:rPr lang="en-US" sz="2400" b="1" dirty="0" smtClean="0">
                <a:latin typeface="Arial"/>
                <a:ea typeface="+mj-ea"/>
                <a:cs typeface="Arial"/>
              </a:rPr>
              <a:t>high</a:t>
            </a:r>
            <a:r>
              <a:rPr lang="pl-PL" sz="2400" b="1" dirty="0" smtClean="0">
                <a:latin typeface="Arial"/>
                <a:ea typeface="+mj-ea"/>
                <a:cs typeface="Arial"/>
              </a:rPr>
              <a:t>-</a:t>
            </a:r>
            <a:r>
              <a:rPr lang="en-US" sz="2400" b="1" dirty="0" smtClean="0">
                <a:latin typeface="Arial"/>
                <a:ea typeface="+mj-ea"/>
                <a:cs typeface="Arial"/>
              </a:rPr>
              <a:t>latitude we have compared the B-spline model for Warsaw (Poland) and </a:t>
            </a:r>
            <a:r>
              <a:rPr lang="en-US" sz="2400" b="1" dirty="0" err="1" smtClean="0">
                <a:latin typeface="Arial"/>
                <a:ea typeface="+mj-ea"/>
                <a:cs typeface="Arial"/>
              </a:rPr>
              <a:t>Hornsund</a:t>
            </a:r>
            <a:r>
              <a:rPr lang="en-US" sz="2400" b="1" dirty="0" smtClean="0">
                <a:latin typeface="Arial"/>
                <a:ea typeface="+mj-ea"/>
                <a:cs typeface="Arial"/>
              </a:rPr>
              <a:t> (Svalbard). The comparison is made on the basis of seasonal behavior and the behavior of scintillation index for different geophysical conditions. The GPS data used in the present model have been corrected for the elevation angle </a:t>
            </a:r>
            <a:r>
              <a:rPr lang="en-US" sz="2400" b="1" i="1" dirty="0" smtClean="0">
                <a:latin typeface="Arial"/>
                <a:ea typeface="+mj-ea"/>
                <a:cs typeface="Arial"/>
              </a:rPr>
              <a:t>E</a:t>
            </a:r>
            <a:r>
              <a:rPr lang="en-US" sz="2400" b="1" dirty="0" smtClean="0">
                <a:latin typeface="Arial"/>
                <a:ea typeface="+mj-ea"/>
                <a:cs typeface="Arial"/>
              </a:rPr>
              <a:t> dependence of scintillation index using the power law dependence on cosecant (E) </a:t>
            </a:r>
            <a:r>
              <a:rPr lang="pl-PL" sz="2400" b="1" dirty="0" smtClean="0">
                <a:latin typeface="Arial"/>
                <a:ea typeface="+mj-ea"/>
                <a:cs typeface="Arial"/>
              </a:rPr>
              <a:t>as </a:t>
            </a:r>
            <a:r>
              <a:rPr lang="en-US" sz="2400" b="1" dirty="0" smtClean="0">
                <a:latin typeface="Arial"/>
                <a:ea typeface="+mj-ea"/>
                <a:cs typeface="Arial"/>
              </a:rPr>
              <a:t>derived by </a:t>
            </a:r>
            <a:r>
              <a:rPr lang="en-US" sz="2400" b="1" dirty="0" err="1" smtClean="0">
                <a:latin typeface="Arial"/>
                <a:ea typeface="+mj-ea"/>
                <a:cs typeface="Arial"/>
              </a:rPr>
              <a:t>Priyadarshi</a:t>
            </a:r>
            <a:r>
              <a:rPr lang="en-US" sz="2400" b="1" dirty="0" smtClean="0">
                <a:latin typeface="Arial"/>
                <a:ea typeface="+mj-ea"/>
                <a:cs typeface="Arial"/>
              </a:rPr>
              <a:t> &amp; Wernik (2013).</a:t>
            </a:r>
            <a:endParaRPr lang="it-IT" sz="2400" b="1" dirty="0" smtClean="0">
              <a:latin typeface="Arial"/>
              <a:ea typeface="+mj-ea"/>
              <a:cs typeface="Arial"/>
            </a:endParaRPr>
          </a:p>
        </p:txBody>
      </p:sp>
      <p:grpSp>
        <p:nvGrpSpPr>
          <p:cNvPr id="58" name="Group 57"/>
          <p:cNvGrpSpPr/>
          <p:nvPr/>
        </p:nvGrpSpPr>
        <p:grpSpPr>
          <a:xfrm>
            <a:off x="1159204" y="13802363"/>
            <a:ext cx="18547365" cy="8720098"/>
            <a:chOff x="667801" y="9156716"/>
            <a:chExt cx="9270956" cy="6228405"/>
          </a:xfrm>
        </p:grpSpPr>
        <p:sp>
          <p:nvSpPr>
            <p:cNvPr id="8" name="Title 1"/>
            <p:cNvSpPr txBox="1">
              <a:spLocks/>
            </p:cNvSpPr>
            <p:nvPr/>
          </p:nvSpPr>
          <p:spPr>
            <a:xfrm>
              <a:off x="667801" y="9892407"/>
              <a:ext cx="9270956" cy="5492714"/>
            </a:xfrm>
            <a:prstGeom prst="rect">
              <a:avLst/>
            </a:prstGeom>
          </p:spPr>
          <p:txBody>
            <a:bodyPr wrap="square" lIns="57863" tIns="28932" rIns="57863" bIns="28932" numCol="3" spcCol="683424" anchor="t">
              <a:noAutofit/>
            </a:bodyPr>
            <a:lstStyle/>
            <a:p>
              <a:pPr algn="just">
                <a:spcBef>
                  <a:spcPts val="2375"/>
                </a:spcBef>
                <a:buClr>
                  <a:srgbClr val="FFA037"/>
                </a:buClr>
                <a:buSzPct val="120000"/>
              </a:pPr>
              <a:r>
                <a:rPr lang="en-US" sz="2000" dirty="0" smtClean="0">
                  <a:latin typeface="Arial"/>
                  <a:ea typeface="+mj-ea"/>
                  <a:cs typeface="Arial"/>
                </a:rPr>
                <a:t>The main objective of this study is to prepare an empirical model for ionospheric scintillation. The final model can be used for the prediction of scintillation</a:t>
              </a:r>
              <a:r>
                <a:rPr lang="pl-PL" sz="2000" dirty="0" smtClean="0">
                  <a:latin typeface="Arial"/>
                  <a:ea typeface="+mj-ea"/>
                  <a:cs typeface="Arial"/>
                </a:rPr>
                <a:t> </a:t>
              </a:r>
              <a:r>
                <a:rPr lang="pl-PL" sz="2000" dirty="0" err="1" smtClean="0">
                  <a:latin typeface="Arial"/>
                  <a:ea typeface="+mj-ea"/>
                  <a:cs typeface="Arial"/>
                </a:rPr>
                <a:t>index</a:t>
              </a:r>
              <a:r>
                <a:rPr lang="pl-PL" sz="2000" dirty="0" smtClean="0">
                  <a:latin typeface="Arial"/>
                  <a:ea typeface="+mj-ea"/>
                  <a:cs typeface="Arial"/>
                </a:rPr>
                <a:t> </a:t>
              </a:r>
              <a:r>
                <a:rPr lang="pl-PL" sz="2000" i="1" dirty="0" smtClean="0">
                  <a:latin typeface="Arial"/>
                  <a:ea typeface="+mj-ea"/>
                  <a:cs typeface="Arial"/>
                </a:rPr>
                <a:t>S</a:t>
              </a:r>
              <a:r>
                <a:rPr lang="pl-PL" sz="2000" baseline="-25000" dirty="0" smtClean="0">
                  <a:latin typeface="Arial"/>
                  <a:ea typeface="+mj-ea"/>
                  <a:cs typeface="Arial"/>
                </a:rPr>
                <a:t>4</a:t>
              </a:r>
              <a:r>
                <a:rPr lang="en-US" sz="2000" dirty="0" smtClean="0">
                  <a:latin typeface="Arial"/>
                  <a:ea typeface="+mj-ea"/>
                  <a:cs typeface="Arial"/>
                </a:rPr>
                <a:t> with application to GNSS systems. Using Dynamic Explorer (DE) 2 satellite in-situ data an empirical climatological model for the Northern Hemisphere high latitude ionosphere is prepared. This model incorporates B-spline functions, solar and geomagnetic indices to reproduce amplitude scintillation index and other ionospheric parameters like turbulence strength parameter </a:t>
              </a:r>
              <a:r>
                <a:rPr lang="en-US" sz="2000" i="1" dirty="0" smtClean="0">
                  <a:latin typeface="Arial"/>
                  <a:ea typeface="+mj-ea"/>
                  <a:cs typeface="Arial"/>
                </a:rPr>
                <a:t>C</a:t>
              </a:r>
              <a:r>
                <a:rPr lang="en-US" sz="2000" i="1" baseline="-25000" dirty="0" smtClean="0">
                  <a:latin typeface="Arial"/>
                  <a:ea typeface="+mj-ea"/>
                  <a:cs typeface="Arial"/>
                </a:rPr>
                <a:t>s</a:t>
              </a:r>
              <a:r>
                <a:rPr lang="en-US" sz="2000" dirty="0" smtClean="0">
                  <a:latin typeface="Arial"/>
                  <a:ea typeface="+mj-ea"/>
                  <a:cs typeface="Arial"/>
                </a:rPr>
                <a:t>, spectral index</a:t>
              </a:r>
              <a:r>
                <a:rPr lang="pl-PL" sz="2000" dirty="0" smtClean="0">
                  <a:latin typeface="Arial"/>
                  <a:ea typeface="+mj-ea"/>
                  <a:cs typeface="Arial"/>
                </a:rPr>
                <a:t> </a:t>
              </a:r>
              <a:r>
                <a:rPr lang="pl-PL" sz="2000" i="1" dirty="0" smtClean="0">
                  <a:latin typeface="Arial"/>
                  <a:ea typeface="+mj-ea"/>
                  <a:cs typeface="Arial"/>
                </a:rPr>
                <a:t>p</a:t>
              </a:r>
              <a:r>
                <a:rPr lang="en-US" sz="2000" dirty="0" smtClean="0">
                  <a:latin typeface="Arial"/>
                  <a:ea typeface="+mj-ea"/>
                  <a:cs typeface="Arial"/>
                </a:rPr>
                <a:t>. As input to the model</a:t>
              </a:r>
              <a:r>
                <a:rPr lang="pl-PL" sz="2000" dirty="0" smtClean="0">
                  <a:latin typeface="Arial"/>
                  <a:ea typeface="+mj-ea"/>
                  <a:cs typeface="Arial"/>
                </a:rPr>
                <a:t> the</a:t>
              </a:r>
              <a:r>
                <a:rPr lang="en-US" sz="2000" dirty="0" smtClean="0">
                  <a:latin typeface="Arial"/>
                  <a:ea typeface="+mj-ea"/>
                  <a:cs typeface="Arial"/>
                </a:rPr>
                <a:t> D</a:t>
              </a:r>
              <a:r>
                <a:rPr lang="pl-PL" sz="2000" dirty="0" smtClean="0">
                  <a:latin typeface="Arial"/>
                  <a:ea typeface="+mj-ea"/>
                  <a:cs typeface="Arial"/>
                </a:rPr>
                <a:t>E</a:t>
              </a:r>
              <a:r>
                <a:rPr lang="en-US" sz="2000" dirty="0" smtClean="0">
                  <a:latin typeface="Arial"/>
                  <a:ea typeface="+mj-ea"/>
                  <a:cs typeface="Arial"/>
                </a:rPr>
                <a:t> 2 satellite retarding potential analyzer plasma density data were utilized with IRI ionospheric model and phase screen propagation model.  Using GPS receiver GSV 4004b </a:t>
              </a:r>
              <a:r>
                <a:rPr lang="en-US" sz="2000" dirty="0" err="1" smtClean="0">
                  <a:latin typeface="Arial"/>
                  <a:cs typeface="Arial"/>
                </a:rPr>
                <a:t>scintil</a:t>
              </a:r>
              <a:r>
                <a:rPr lang="en-US" sz="2000" dirty="0" err="1">
                  <a:latin typeface="Arial"/>
                  <a:cs typeface="Arial"/>
                </a:rPr>
                <a:t>-</a:t>
              </a:r>
              <a:r>
                <a:rPr lang="en-US" sz="2000" dirty="0" err="1" smtClean="0">
                  <a:latin typeface="Arial"/>
                  <a:cs typeface="Arial"/>
                </a:rPr>
                <a:t>lation</a:t>
              </a:r>
              <a:r>
                <a:rPr lang="en-US" sz="2000" dirty="0" smtClean="0">
                  <a:latin typeface="Arial"/>
                  <a:cs typeface="Arial"/>
                </a:rPr>
                <a:t> </a:t>
              </a:r>
              <a:r>
                <a:rPr lang="en-US" sz="2000" dirty="0" smtClean="0">
                  <a:latin typeface="Arial"/>
                  <a:ea typeface="+mj-ea"/>
                  <a:cs typeface="Arial"/>
                </a:rPr>
                <a:t>data, similar models are prepared for </a:t>
              </a:r>
              <a:r>
                <a:rPr lang="en-US" sz="2000" dirty="0" err="1" smtClean="0">
                  <a:latin typeface="Arial"/>
                  <a:ea typeface="+mj-ea"/>
                  <a:cs typeface="Arial"/>
                </a:rPr>
                <a:t>Hornsund</a:t>
              </a:r>
              <a:r>
                <a:rPr lang="en-US" sz="2000" dirty="0" smtClean="0">
                  <a:latin typeface="Arial"/>
                  <a:ea typeface="+mj-ea"/>
                  <a:cs typeface="Arial"/>
                </a:rPr>
                <a:t> (Svalbard) and Warsaw (Poland). The model for high</a:t>
              </a:r>
              <a:r>
                <a:rPr lang="pl-PL" sz="2000" dirty="0" smtClean="0">
                  <a:latin typeface="Arial"/>
                  <a:ea typeface="+mj-ea"/>
                  <a:cs typeface="Arial"/>
                </a:rPr>
                <a:t>-</a:t>
              </a:r>
              <a:r>
                <a:rPr lang="en-US" sz="2000" dirty="0" smtClean="0">
                  <a:latin typeface="Arial"/>
                  <a:ea typeface="+mj-ea"/>
                  <a:cs typeface="Arial"/>
                </a:rPr>
                <a:t>latitude scintillation built using in situ data is compared to the scintillation model f</a:t>
              </a:r>
              <a:r>
                <a:rPr lang="pl-PL" sz="2000" dirty="0" err="1" smtClean="0">
                  <a:latin typeface="Arial"/>
                  <a:ea typeface="+mj-ea"/>
                  <a:cs typeface="Arial"/>
                </a:rPr>
                <a:t>or</a:t>
              </a:r>
              <a:r>
                <a:rPr lang="pl-PL" sz="2000" dirty="0">
                  <a:latin typeface="Arial"/>
                  <a:ea typeface="+mj-ea"/>
                  <a:cs typeface="Arial"/>
                </a:rPr>
                <a:t> </a:t>
              </a:r>
              <a:r>
                <a:rPr lang="en-US" sz="2000" dirty="0" err="1" smtClean="0">
                  <a:latin typeface="Arial"/>
                  <a:ea typeface="+mj-ea"/>
                  <a:cs typeface="Arial"/>
                </a:rPr>
                <a:t>Hornsund</a:t>
              </a:r>
              <a:r>
                <a:rPr lang="en-US" sz="2000" dirty="0" smtClean="0">
                  <a:latin typeface="Arial"/>
                  <a:ea typeface="+mj-ea"/>
                  <a:cs typeface="Arial"/>
                </a:rPr>
                <a:t>. For studying the change in scintillation behavior when we move from mid</a:t>
              </a:r>
              <a:r>
                <a:rPr lang="pl-PL" sz="2000" dirty="0" smtClean="0">
                  <a:latin typeface="Arial"/>
                  <a:ea typeface="+mj-ea"/>
                  <a:cs typeface="Arial"/>
                </a:rPr>
                <a:t>- to </a:t>
              </a:r>
              <a:r>
                <a:rPr lang="en-US" sz="2000" dirty="0" smtClean="0">
                  <a:latin typeface="Arial"/>
                  <a:ea typeface="+mj-ea"/>
                  <a:cs typeface="Arial"/>
                </a:rPr>
                <a:t>high</a:t>
              </a:r>
              <a:r>
                <a:rPr lang="pl-PL" sz="2000" dirty="0" smtClean="0">
                  <a:latin typeface="Arial"/>
                  <a:ea typeface="+mj-ea"/>
                  <a:cs typeface="Arial"/>
                </a:rPr>
                <a:t>-</a:t>
              </a:r>
              <a:r>
                <a:rPr lang="en-US" sz="2000" dirty="0" smtClean="0">
                  <a:latin typeface="Arial"/>
                  <a:ea typeface="+mj-ea"/>
                  <a:cs typeface="Arial"/>
                </a:rPr>
                <a:t>latitude</a:t>
              </a:r>
              <a:r>
                <a:rPr lang="pl-PL" sz="2000" dirty="0" smtClean="0">
                  <a:latin typeface="Arial"/>
                  <a:ea typeface="+mj-ea"/>
                  <a:cs typeface="Arial"/>
                </a:rPr>
                <a:t>s</a:t>
              </a:r>
              <a:r>
                <a:rPr lang="en-US" sz="2000" dirty="0" smtClean="0">
                  <a:latin typeface="Arial"/>
                  <a:ea typeface="+mj-ea"/>
                  <a:cs typeface="Arial"/>
                </a:rPr>
                <a:t> we have compared the B-spline model</a:t>
              </a:r>
              <a:r>
                <a:rPr lang="pl-PL" sz="2000" dirty="0" smtClean="0">
                  <a:latin typeface="Arial"/>
                  <a:ea typeface="+mj-ea"/>
                  <a:cs typeface="Arial"/>
                </a:rPr>
                <a:t>s</a:t>
              </a:r>
              <a:r>
                <a:rPr lang="en-US" sz="2000" dirty="0" smtClean="0">
                  <a:latin typeface="Arial"/>
                  <a:ea typeface="+mj-ea"/>
                  <a:cs typeface="Arial"/>
                </a:rPr>
                <a:t> for Warsaw (Poland) and </a:t>
              </a:r>
              <a:r>
                <a:rPr lang="en-US" sz="2000" dirty="0" err="1" smtClean="0">
                  <a:latin typeface="Arial"/>
                  <a:ea typeface="+mj-ea"/>
                  <a:cs typeface="Arial"/>
                </a:rPr>
                <a:t>Hornsund</a:t>
              </a:r>
              <a:r>
                <a:rPr lang="en-US" sz="2000" dirty="0" smtClean="0">
                  <a:latin typeface="Arial"/>
                  <a:ea typeface="+mj-ea"/>
                  <a:cs typeface="Arial"/>
                </a:rPr>
                <a:t> (Svalbard). The comparison is made on the basis of seasonal behavior and the behavior of scintillation index for different geophysical conditions. Apart from all these we have analyzed GPS data from 2007-2011 to determine the nature of variation of scintillation index with elevation of the direction of propagation at an observing point Warsaw, Poland, and </a:t>
              </a:r>
              <a:r>
                <a:rPr lang="en-US" sz="2000" dirty="0" err="1" smtClean="0">
                  <a:latin typeface="Arial"/>
                  <a:ea typeface="+mj-ea"/>
                  <a:cs typeface="Arial"/>
                </a:rPr>
                <a:t>Hornsund</a:t>
              </a:r>
              <a:r>
                <a:rPr lang="en-US" sz="2000" dirty="0" smtClean="0">
                  <a:latin typeface="Arial"/>
                  <a:ea typeface="+mj-ea"/>
                  <a:cs typeface="Arial"/>
                </a:rPr>
                <a:t>, Svalbard. To compare with the theory, the intensity scintillation index is simulated as a function of elevation angle, azimuth, magnetic field inclination, and shape of irregularities, using the phase screen model of scintillation as formulated by </a:t>
              </a:r>
              <a:r>
                <a:rPr lang="en-US" sz="2000" dirty="0" err="1" smtClean="0">
                  <a:latin typeface="Arial"/>
                  <a:ea typeface="+mj-ea"/>
                  <a:cs typeface="Arial"/>
                </a:rPr>
                <a:t>Rino</a:t>
              </a:r>
              <a:r>
                <a:rPr lang="en-US" sz="2000" dirty="0" smtClean="0">
                  <a:latin typeface="Arial"/>
                  <a:ea typeface="+mj-ea"/>
                  <a:cs typeface="Arial"/>
                </a:rPr>
                <a:t> (1979). Data analysis has been done for the seasonal as well as geomagnetic activity dependence of ionospheric scintillation. It was found that the scintillation index </a:t>
              </a:r>
              <a:r>
                <a:rPr lang="en-US" sz="2000" i="1" dirty="0" smtClean="0">
                  <a:latin typeface="Arial"/>
                  <a:ea typeface="+mj-ea"/>
                  <a:cs typeface="Arial"/>
                </a:rPr>
                <a:t>S</a:t>
              </a:r>
              <a:r>
                <a:rPr lang="en-US" sz="2000" baseline="-25000" dirty="0" smtClean="0">
                  <a:latin typeface="Arial"/>
                  <a:ea typeface="+mj-ea"/>
                  <a:cs typeface="Arial"/>
                </a:rPr>
                <a:t>4</a:t>
              </a:r>
              <a:r>
                <a:rPr lang="en-US" sz="2000" dirty="0" smtClean="0">
                  <a:latin typeface="Arial"/>
                  <a:ea typeface="+mj-ea"/>
                  <a:cs typeface="Arial"/>
                </a:rPr>
                <a:t> is a power-law function of the cosecant of the elevation angle </a:t>
              </a:r>
              <a:r>
                <a:rPr lang="en-US" sz="2000" i="1" dirty="0" smtClean="0">
                  <a:latin typeface="Arial" panose="020B0604020202020204" pitchFamily="34" charset="0"/>
                  <a:ea typeface="+mj-ea"/>
                  <a:cs typeface="Arial" panose="020B0604020202020204" pitchFamily="34" charset="0"/>
                </a:rPr>
                <a:t>E </a:t>
              </a:r>
              <a:r>
                <a:rPr lang="en-US" sz="2000" dirty="0" smtClean="0">
                  <a:latin typeface="Arial" panose="020B0604020202020204" pitchFamily="34" charset="0"/>
                  <a:ea typeface="+mj-ea"/>
                  <a:cs typeface="Arial" panose="020B0604020202020204" pitchFamily="34" charset="0"/>
                </a:rPr>
                <a:t>(</a:t>
              </a:r>
              <a:r>
                <a:rPr lang="en-US" sz="2000" dirty="0" smtClean="0">
                  <a:latin typeface="Arial" panose="020B0604020202020204" pitchFamily="34" charset="0"/>
                  <a:cs typeface="Arial" panose="020B0604020202020204" pitchFamily="34" charset="0"/>
                </a:rPr>
                <a:t>S</a:t>
              </a:r>
              <a:r>
                <a:rPr lang="en-US" sz="2000" baseline="-25000" dirty="0" smtClean="0">
                  <a:latin typeface="Arial" panose="020B0604020202020204" pitchFamily="34" charset="0"/>
                  <a:cs typeface="Arial" panose="020B0604020202020204" pitchFamily="34" charset="0"/>
                </a:rPr>
                <a:t>4</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csc</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E</a:t>
              </a:r>
              <a:r>
                <a:rPr lang="en-US" sz="2000" dirty="0" smtClean="0">
                  <a:cs typeface="Arial"/>
                </a:rPr>
                <a:t>)</a:t>
              </a:r>
              <a:r>
                <a:rPr lang="en-US" sz="2000" baseline="30000" dirty="0" smtClean="0">
                  <a:cs typeface="Arial"/>
                </a:rPr>
                <a:t>-</a:t>
              </a:r>
              <a:r>
                <a:rPr lang="en-US" sz="2000" baseline="30000" dirty="0" smtClean="0">
                  <a:latin typeface="Symbol" panose="05050102010706020507" pitchFamily="18" charset="2"/>
                  <a:cs typeface="Arial"/>
                </a:rPr>
                <a:t>m</a:t>
              </a:r>
              <a:r>
                <a:rPr lang="en-US" sz="2000" dirty="0" smtClean="0">
                  <a:latin typeface="Symbol" panose="05050102010706020507" pitchFamily="18" charset="2"/>
                  <a:cs typeface="Arial"/>
                </a:rPr>
                <a:t>).</a:t>
              </a:r>
              <a:r>
                <a:rPr lang="en-US" sz="2000" dirty="0" smtClean="0">
                  <a:latin typeface="Arial"/>
                  <a:ea typeface="+mj-ea"/>
                  <a:cs typeface="Arial"/>
                </a:rPr>
                <a:t> Results show that the power law index </a:t>
              </a:r>
              <a:r>
                <a:rPr lang="en-US" sz="2000" i="1" dirty="0" smtClean="0">
                  <a:latin typeface="Symbol" panose="05050102010706020507" pitchFamily="18" charset="2"/>
                  <a:ea typeface="+mj-ea"/>
                  <a:cs typeface="Arial"/>
                </a:rPr>
                <a:t>m</a:t>
              </a:r>
              <a:r>
                <a:rPr lang="en-US" sz="2000" dirty="0" smtClean="0">
                  <a:latin typeface="Arial"/>
                  <a:ea typeface="+mj-ea"/>
                  <a:cs typeface="Arial"/>
                </a:rPr>
                <a:t> strongly depends on the form of irregularities, being larger than in isotropic case for irregularities with dimension along the magnetic field direction smaller than those across the magnetic field. The present work also shows the need to use experimentally derived dependence on the elevation </a:t>
              </a:r>
              <a:r>
                <a:rPr lang="en-US" sz="2000" i="1" dirty="0" smtClean="0">
                  <a:latin typeface="Arial" panose="020B0604020202020204" pitchFamily="34" charset="0"/>
                  <a:cs typeface="Arial" panose="020B0604020202020204" pitchFamily="34" charset="0"/>
                </a:rPr>
                <a:t>E</a:t>
              </a:r>
              <a:r>
                <a:rPr lang="en-US" sz="2000" dirty="0" smtClean="0">
                  <a:latin typeface="Arial"/>
                  <a:cs typeface="Arial"/>
                </a:rPr>
                <a:t>. To illustrate the importance of corrections for the elevation angle of the</a:t>
              </a:r>
              <a:r>
                <a:rPr lang="pl-PL" sz="2000" dirty="0" smtClean="0">
                  <a:latin typeface="Arial"/>
                  <a:cs typeface="Arial"/>
                </a:rPr>
                <a:t> </a:t>
              </a:r>
              <a:r>
                <a:rPr lang="en-US" sz="2000" dirty="0" smtClean="0">
                  <a:latin typeface="Arial"/>
                  <a:cs typeface="Arial"/>
                </a:rPr>
                <a:t>radio source we present in Fig. 1 the simulated maps of amplitude scintillation index </a:t>
              </a:r>
              <a:r>
                <a:rPr lang="en-US" sz="2000" i="1" dirty="0">
                  <a:latin typeface="Arial"/>
                  <a:cs typeface="Arial"/>
                </a:rPr>
                <a:t>S</a:t>
              </a:r>
              <a:r>
                <a:rPr lang="en-US" sz="2000" baseline="-25000" dirty="0">
                  <a:latin typeface="Arial"/>
                  <a:cs typeface="Arial"/>
                </a:rPr>
                <a:t>4</a:t>
              </a:r>
              <a:r>
                <a:rPr lang="en-US" sz="2000" dirty="0" smtClean="0">
                  <a:latin typeface="Arial"/>
                  <a:cs typeface="Arial"/>
                </a:rPr>
                <a:t> for </a:t>
              </a:r>
              <a:r>
                <a:rPr lang="en-US" sz="2000" dirty="0" err="1" smtClean="0">
                  <a:latin typeface="Arial"/>
                  <a:cs typeface="Arial"/>
                </a:rPr>
                <a:t>Hornsund</a:t>
              </a:r>
              <a:r>
                <a:rPr lang="en-US" sz="2000" dirty="0" smtClean="0">
                  <a:latin typeface="Arial"/>
                  <a:cs typeface="Arial"/>
                </a:rPr>
                <a:t>, Svalbard and Warsaw, Poland respectively. These </a:t>
              </a:r>
              <a:r>
                <a:rPr lang="en-US" sz="2000" i="1" dirty="0">
                  <a:latin typeface="Arial"/>
                  <a:cs typeface="Arial"/>
                </a:rPr>
                <a:t>S</a:t>
              </a:r>
              <a:r>
                <a:rPr lang="en-US" sz="2000" baseline="-25000" dirty="0">
                  <a:latin typeface="Arial"/>
                  <a:cs typeface="Arial"/>
                </a:rPr>
                <a:t>4</a:t>
              </a:r>
              <a:r>
                <a:rPr lang="en-US" sz="2000" dirty="0" smtClean="0">
                  <a:latin typeface="Arial"/>
                  <a:cs typeface="Arial"/>
                </a:rPr>
                <a:t> have been simulated as a function of elevation angle, azimuth of the irregularity screen at an altitude of 350 km. This simulated </a:t>
              </a:r>
              <a:r>
                <a:rPr lang="en-US" sz="2000" i="1" dirty="0">
                  <a:latin typeface="Arial"/>
                  <a:cs typeface="Arial"/>
                </a:rPr>
                <a:t>S</a:t>
              </a:r>
              <a:r>
                <a:rPr lang="en-US" sz="2000" baseline="-25000" dirty="0">
                  <a:latin typeface="Arial"/>
                  <a:cs typeface="Arial"/>
                </a:rPr>
                <a:t>4</a:t>
              </a:r>
              <a:r>
                <a:rPr lang="en-US" sz="2000" dirty="0" smtClean="0">
                  <a:latin typeface="Arial"/>
                  <a:cs typeface="Arial"/>
                </a:rPr>
                <a:t> is normalized to a fixed elevation angle and azimuth, say 45 degrees of elevation and 150 degrees of azimuth. Fig. 2 show the geographic distribution of data set for Warsaw and </a:t>
              </a:r>
              <a:r>
                <a:rPr lang="en-US" sz="2000" dirty="0" err="1" smtClean="0">
                  <a:latin typeface="Arial"/>
                  <a:cs typeface="Arial"/>
                </a:rPr>
                <a:t>Hornsund</a:t>
              </a:r>
              <a:r>
                <a:rPr lang="en-US" sz="2000" dirty="0" smtClean="0">
                  <a:latin typeface="Arial"/>
                  <a:cs typeface="Arial"/>
                </a:rPr>
                <a:t> which has been used as one of the inputs to the B-</a:t>
              </a:r>
              <a:r>
                <a:rPr lang="en-US" sz="2000" dirty="0" err="1" smtClean="0">
                  <a:latin typeface="Arial"/>
                  <a:cs typeface="Arial"/>
                </a:rPr>
                <a:t>spline</a:t>
              </a:r>
              <a:r>
                <a:rPr lang="en-US" sz="2000" dirty="0" smtClean="0">
                  <a:latin typeface="Arial"/>
                  <a:cs typeface="Arial"/>
                </a:rPr>
                <a:t> model of scintillation.</a:t>
              </a:r>
              <a:endParaRPr lang="en-US" sz="2000" dirty="0" smtClean="0">
                <a:latin typeface="Arial"/>
                <a:ea typeface="+mj-ea"/>
                <a:cs typeface="Arial"/>
              </a:endParaRPr>
            </a:p>
          </p:txBody>
        </p:sp>
        <p:sp>
          <p:nvSpPr>
            <p:cNvPr id="9" name="Title 1"/>
            <p:cNvSpPr txBox="1">
              <a:spLocks/>
            </p:cNvSpPr>
            <p:nvPr/>
          </p:nvSpPr>
          <p:spPr>
            <a:xfrm>
              <a:off x="667801" y="9156716"/>
              <a:ext cx="9270956" cy="674323"/>
            </a:xfrm>
            <a:prstGeom prst="rect">
              <a:avLst/>
            </a:prstGeom>
          </p:spPr>
          <p:txBody>
            <a:bodyPr wrap="square" lIns="57863" tIns="28932" rIns="57863" bIns="28932" numCol="1" anchor="t"/>
            <a:lstStyle/>
            <a:p>
              <a:pPr>
                <a:spcBef>
                  <a:spcPct val="0"/>
                </a:spcBef>
                <a:spcAft>
                  <a:spcPts val="6530"/>
                </a:spcAft>
                <a:defRPr/>
              </a:pPr>
              <a:r>
                <a:rPr lang="it-IT" sz="5000" b="1" dirty="0" smtClean="0">
                  <a:solidFill>
                    <a:srgbClr val="FFA037"/>
                  </a:solidFill>
                  <a:latin typeface="Arial"/>
                  <a:ea typeface="+mj-ea"/>
                  <a:cs typeface="Arial"/>
                </a:rPr>
                <a:t>1. INTRODUCTION</a:t>
              </a:r>
              <a:endParaRPr lang="it-IT" sz="5000" dirty="0" smtClean="0">
                <a:latin typeface="Arial"/>
                <a:ea typeface="+mj-ea"/>
                <a:cs typeface="Arial"/>
              </a:endParaRPr>
            </a:p>
          </p:txBody>
        </p:sp>
      </p:grpSp>
      <p:sp>
        <p:nvSpPr>
          <p:cNvPr id="13" name="Rounded Rectangle 12"/>
          <p:cNvSpPr/>
          <p:nvPr/>
        </p:nvSpPr>
        <p:spPr>
          <a:xfrm>
            <a:off x="381000" y="35945502"/>
            <a:ext cx="26204221" cy="9279198"/>
          </a:xfrm>
          <a:prstGeom prst="roundRect">
            <a:avLst/>
          </a:prstGeom>
          <a:ln w="88900" cap="rnd">
            <a:solidFill>
              <a:srgbClr val="FFA037"/>
            </a:solidFill>
            <a:prstDash val="sysDash"/>
          </a:ln>
        </p:spPr>
        <p:style>
          <a:lnRef idx="2">
            <a:schemeClr val="accent3"/>
          </a:lnRef>
          <a:fillRef idx="1">
            <a:schemeClr val="lt1"/>
          </a:fillRef>
          <a:effectRef idx="0">
            <a:schemeClr val="accent3"/>
          </a:effectRef>
          <a:fontRef idx="minor">
            <a:schemeClr val="dk1"/>
          </a:fontRef>
        </p:style>
        <p:txBody>
          <a:bodyPr lIns="142994" tIns="71497" rIns="142994" bIns="71497" rtlCol="0" anchor="ctr"/>
          <a:lstStyle/>
          <a:p>
            <a:pPr algn="ctr"/>
            <a:endParaRPr lang="it-IT"/>
          </a:p>
        </p:txBody>
      </p:sp>
      <p:grpSp>
        <p:nvGrpSpPr>
          <p:cNvPr id="39" name="Group 38"/>
          <p:cNvGrpSpPr/>
          <p:nvPr/>
        </p:nvGrpSpPr>
        <p:grpSpPr>
          <a:xfrm>
            <a:off x="1929506" y="47288689"/>
            <a:ext cx="23177316" cy="3112850"/>
            <a:chOff x="2284580" y="47376411"/>
            <a:chExt cx="27808963" cy="3025921"/>
          </a:xfrm>
        </p:grpSpPr>
        <p:cxnSp>
          <p:nvCxnSpPr>
            <p:cNvPr id="17" name="Straight Connector 16"/>
            <p:cNvCxnSpPr/>
            <p:nvPr/>
          </p:nvCxnSpPr>
          <p:spPr>
            <a:xfrm rot="5400000">
              <a:off x="6737376" y="48888503"/>
              <a:ext cx="3025921" cy="17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11805953" y="48888503"/>
              <a:ext cx="3025921" cy="17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16767850" y="48888503"/>
              <a:ext cx="3025921" cy="17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23511140" y="48888503"/>
              <a:ext cx="3025921" cy="17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579714" y="48888503"/>
              <a:ext cx="3025921" cy="17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772488" y="48888503"/>
              <a:ext cx="3025921" cy="1737"/>
            </a:xfrm>
            <a:prstGeom prst="line">
              <a:avLst/>
            </a:prstGeom>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6301058" y="45675572"/>
            <a:ext cx="18907360" cy="568425"/>
          </a:xfrm>
          <a:prstGeom prst="rect">
            <a:avLst/>
          </a:prstGeom>
          <a:noFill/>
        </p:spPr>
        <p:txBody>
          <a:bodyPr wrap="square" lIns="90486" tIns="45244" rIns="90486" bIns="45244" rtlCol="0">
            <a:spAutoFit/>
          </a:bodyPr>
          <a:lstStyle/>
          <a:p>
            <a:pPr algn="r"/>
            <a:r>
              <a:rPr lang="en-US" sz="3100" dirty="0" smtClean="0">
                <a:solidFill>
                  <a:schemeClr val="bg1"/>
                </a:solidFill>
              </a:rPr>
              <a:t>for information: </a:t>
            </a:r>
            <a:r>
              <a:rPr lang="en-US" sz="3100" dirty="0" err="1" smtClean="0">
                <a:solidFill>
                  <a:schemeClr val="bg1"/>
                </a:solidFill>
              </a:rPr>
              <a:t>www.TRANSMIT-IONOSPHERE.net</a:t>
            </a:r>
            <a:endParaRPr lang="it-IT" sz="3100" dirty="0" err="1" smtClean="0">
              <a:solidFill>
                <a:schemeClr val="bg1"/>
              </a:solidFill>
            </a:endParaRPr>
          </a:p>
        </p:txBody>
      </p:sp>
      <p:sp>
        <p:nvSpPr>
          <p:cNvPr id="35" name="Title 1"/>
          <p:cNvSpPr txBox="1">
            <a:spLocks/>
          </p:cNvSpPr>
          <p:nvPr/>
        </p:nvSpPr>
        <p:spPr>
          <a:xfrm>
            <a:off x="1159204" y="9840595"/>
            <a:ext cx="16056770" cy="1367296"/>
          </a:xfrm>
          <a:prstGeom prst="rect">
            <a:avLst/>
          </a:prstGeom>
        </p:spPr>
        <p:txBody>
          <a:bodyPr wrap="square" lIns="90486" tIns="45244" rIns="90486" bIns="45244" numCol="1" anchor="t"/>
          <a:lstStyle/>
          <a:p>
            <a:pPr>
              <a:spcBef>
                <a:spcPct val="0"/>
              </a:spcBef>
              <a:spcAft>
                <a:spcPts val="6530"/>
              </a:spcAft>
              <a:defRPr/>
            </a:pPr>
            <a:r>
              <a:rPr lang="en-US" sz="5000" b="1" dirty="0" smtClean="0">
                <a:solidFill>
                  <a:srgbClr val="FFA037"/>
                </a:solidFill>
                <a:latin typeface="Arial"/>
                <a:ea typeface="+mj-ea"/>
                <a:cs typeface="Arial"/>
              </a:rPr>
              <a:t>SUMMARY</a:t>
            </a:r>
            <a:r>
              <a:rPr lang="en-US" sz="5900" dirty="0" smtClean="0">
                <a:solidFill>
                  <a:srgbClr val="FFA037"/>
                </a:solidFill>
                <a:latin typeface="Arial"/>
                <a:ea typeface="+mj-ea"/>
                <a:cs typeface="Arial"/>
              </a:rPr>
              <a:t/>
            </a:r>
            <a:br>
              <a:rPr lang="en-US" sz="5900" dirty="0" smtClean="0">
                <a:solidFill>
                  <a:srgbClr val="FFA037"/>
                </a:solidFill>
                <a:latin typeface="Arial"/>
                <a:ea typeface="+mj-ea"/>
                <a:cs typeface="Arial"/>
              </a:rPr>
            </a:br>
            <a:endParaRPr lang="it-IT" sz="2800" dirty="0">
              <a:latin typeface="Arial"/>
              <a:ea typeface="+mj-ea"/>
              <a:cs typeface="Arial"/>
            </a:endParaRPr>
          </a:p>
        </p:txBody>
      </p:sp>
      <p:grpSp>
        <p:nvGrpSpPr>
          <p:cNvPr id="59" name="Group 58"/>
          <p:cNvGrpSpPr/>
          <p:nvPr/>
        </p:nvGrpSpPr>
        <p:grpSpPr>
          <a:xfrm>
            <a:off x="1159204" y="23334202"/>
            <a:ext cx="18547365" cy="5661535"/>
            <a:chOff x="667801" y="15760631"/>
            <a:chExt cx="9270956" cy="4039539"/>
          </a:xfrm>
        </p:grpSpPr>
        <p:sp>
          <p:nvSpPr>
            <p:cNvPr id="41" name="Title 1"/>
            <p:cNvSpPr txBox="1">
              <a:spLocks/>
            </p:cNvSpPr>
            <p:nvPr/>
          </p:nvSpPr>
          <p:spPr>
            <a:xfrm>
              <a:off x="667801" y="16519047"/>
              <a:ext cx="9270956" cy="3281123"/>
            </a:xfrm>
            <a:prstGeom prst="rect">
              <a:avLst/>
            </a:prstGeom>
          </p:spPr>
          <p:txBody>
            <a:bodyPr wrap="square" lIns="57863" tIns="28932" rIns="57863" bIns="28932" numCol="3" spcCol="683424" anchor="t">
              <a:noAutofit/>
            </a:bodyPr>
            <a:lstStyle/>
            <a:p>
              <a:pPr algn="just">
                <a:spcBef>
                  <a:spcPts val="2375"/>
                </a:spcBef>
                <a:buClr>
                  <a:srgbClr val="FFA037"/>
                </a:buClr>
                <a:buSzPct val="120000"/>
              </a:pPr>
              <a:r>
                <a:rPr lang="en-US" sz="2000" dirty="0" smtClean="0">
                  <a:latin typeface="Arial"/>
                  <a:cs typeface="Arial"/>
                </a:rPr>
                <a:t>Parameter's and/or S</a:t>
              </a:r>
              <a:r>
                <a:rPr lang="en-US" sz="2000" baseline="-25000" dirty="0" smtClean="0">
                  <a:latin typeface="Arial"/>
                  <a:cs typeface="Arial"/>
                </a:rPr>
                <a:t>4</a:t>
              </a:r>
              <a:r>
                <a:rPr lang="en-US" sz="2000" dirty="0" smtClean="0">
                  <a:latin typeface="Arial"/>
                  <a:cs typeface="Arial"/>
                </a:rPr>
                <a:t> are derived from  DE 2 satellite data  as a function of  local time, day/season/month, geographic coordinates, </a:t>
              </a:r>
              <a:r>
                <a:rPr lang="pl-PL" sz="2000" i="1" dirty="0" smtClean="0">
                  <a:latin typeface="Arial"/>
                  <a:cs typeface="Arial"/>
                </a:rPr>
                <a:t>k</a:t>
              </a:r>
              <a:r>
                <a:rPr lang="en-US" sz="2000" i="1" baseline="-25000" dirty="0" smtClean="0">
                  <a:latin typeface="Arial"/>
                  <a:cs typeface="Arial"/>
                </a:rPr>
                <a:t>p</a:t>
              </a:r>
              <a:r>
                <a:rPr lang="en-US" sz="2000" dirty="0" smtClean="0">
                  <a:latin typeface="Arial"/>
                  <a:cs typeface="Arial"/>
                </a:rPr>
                <a:t> index and solar flux value </a:t>
              </a:r>
              <a:r>
                <a:rPr lang="en-US" sz="2000" i="1" dirty="0" smtClean="0">
                  <a:latin typeface="Arial"/>
                  <a:cs typeface="Arial"/>
                </a:rPr>
                <a:t>F</a:t>
              </a:r>
              <a:r>
                <a:rPr lang="en-US" sz="2000" dirty="0" smtClean="0">
                  <a:latin typeface="Arial"/>
                  <a:cs typeface="Arial"/>
                </a:rPr>
                <a:t>10.7, is expressed as simultaneous product of </a:t>
              </a:r>
              <a:r>
                <a:rPr lang="en-US" sz="2000" dirty="0" err="1" smtClean="0">
                  <a:latin typeface="Arial"/>
                  <a:cs typeface="Arial"/>
                </a:rPr>
                <a:t>univariate</a:t>
              </a:r>
              <a:r>
                <a:rPr lang="en-US" sz="2000" dirty="0" smtClean="0">
                  <a:latin typeface="Arial"/>
                  <a:cs typeface="Arial"/>
                </a:rPr>
                <a:t> normalized B-splines as given below</a:t>
              </a:r>
            </a:p>
            <a:p>
              <a:pPr algn="just">
                <a:spcBef>
                  <a:spcPts val="2375"/>
                </a:spcBef>
                <a:buClr>
                  <a:srgbClr val="FFA037"/>
                </a:buClr>
                <a:buSzPct val="120000"/>
              </a:pPr>
              <a:endParaRPr lang="en-US" sz="2000" dirty="0" smtClean="0">
                <a:latin typeface="Arial"/>
                <a:cs typeface="Arial"/>
              </a:endParaRPr>
            </a:p>
            <a:p>
              <a:pPr algn="just">
                <a:spcBef>
                  <a:spcPts val="2375"/>
                </a:spcBef>
                <a:buClr>
                  <a:srgbClr val="FFA037"/>
                </a:buClr>
                <a:buSzPct val="120000"/>
              </a:pPr>
              <a:endParaRPr lang="en-US" sz="2000" dirty="0" smtClean="0">
                <a:latin typeface="Arial"/>
                <a:cs typeface="Arial"/>
              </a:endParaRPr>
            </a:p>
            <a:p>
              <a:pPr algn="just">
                <a:spcBef>
                  <a:spcPts val="2375"/>
                </a:spcBef>
                <a:buClr>
                  <a:srgbClr val="FFA037"/>
                </a:buClr>
                <a:buSzPct val="120000"/>
              </a:pPr>
              <a:r>
                <a:rPr lang="en-US" sz="2000" dirty="0" smtClean="0">
                  <a:latin typeface="Arial"/>
                  <a:cs typeface="Arial"/>
                </a:rPr>
                <a:t>where </a:t>
              </a:r>
              <a:r>
                <a:rPr lang="en-US" sz="2000" i="1" dirty="0" err="1" smtClean="0">
                  <a:latin typeface="Arial"/>
                  <a:cs typeface="Arial"/>
                </a:rPr>
                <a:t>a</a:t>
              </a:r>
              <a:r>
                <a:rPr lang="en-US" sz="2000" i="1" baseline="-25000" dirty="0" err="1" smtClean="0">
                  <a:latin typeface="Arial"/>
                  <a:cs typeface="Arial"/>
                </a:rPr>
                <a:t>i,j,k,l</a:t>
              </a:r>
              <a:r>
                <a:rPr lang="en-US" sz="2000" dirty="0" smtClean="0">
                  <a:latin typeface="Arial"/>
                  <a:cs typeface="Arial"/>
                </a:rPr>
                <a:t> are monthly mean of amplitude scintillation index and/or parameters derived from RPA measurements for each interval of magnetic local time, invariant coordinate, </a:t>
              </a:r>
              <a:r>
                <a:rPr lang="pl-PL" sz="2000" i="1" dirty="0" smtClean="0">
                  <a:latin typeface="Arial"/>
                  <a:cs typeface="Arial"/>
                </a:rPr>
                <a:t>k</a:t>
              </a:r>
              <a:r>
                <a:rPr lang="en-US" sz="2000" i="1" baseline="-25000" dirty="0" smtClean="0">
                  <a:latin typeface="Arial"/>
                  <a:cs typeface="Arial"/>
                </a:rPr>
                <a:t>p</a:t>
              </a:r>
              <a:r>
                <a:rPr lang="en-US" sz="2000" dirty="0" smtClean="0">
                  <a:latin typeface="Arial"/>
                  <a:cs typeface="Arial"/>
                </a:rPr>
                <a:t> index and solar radio flux </a:t>
              </a:r>
              <a:r>
                <a:rPr lang="en-US" sz="2000" i="1" dirty="0" smtClean="0">
                  <a:latin typeface="Arial"/>
                  <a:cs typeface="Arial"/>
                </a:rPr>
                <a:t>F</a:t>
              </a:r>
              <a:r>
                <a:rPr lang="en-US" sz="2000" dirty="0" smtClean="0">
                  <a:latin typeface="Arial"/>
                  <a:cs typeface="Arial"/>
                </a:rPr>
                <a:t>10.7 cm. </a:t>
              </a:r>
              <a:r>
                <a:rPr lang="en-US" sz="2000" i="1" dirty="0" smtClean="0">
                  <a:latin typeface="Arial"/>
                  <a:cs typeface="Arial"/>
                </a:rPr>
                <a:t>N</a:t>
              </a:r>
              <a:r>
                <a:rPr lang="en-US" sz="2000" i="1" baseline="-25000" dirty="0" smtClean="0">
                  <a:latin typeface="Arial"/>
                  <a:cs typeface="Arial"/>
                </a:rPr>
                <a:t>i,4</a:t>
              </a:r>
              <a:r>
                <a:rPr lang="en-US" sz="2000" dirty="0" smtClean="0">
                  <a:latin typeface="Arial"/>
                  <a:cs typeface="Arial"/>
                </a:rPr>
                <a:t> is a </a:t>
              </a:r>
              <a:r>
                <a:rPr lang="pl-PL" sz="2000" dirty="0" smtClean="0">
                  <a:latin typeface="Arial"/>
                  <a:cs typeface="Arial"/>
                </a:rPr>
                <a:t>B</a:t>
              </a:r>
              <a:r>
                <a:rPr lang="en-US" sz="2000" dirty="0" smtClean="0">
                  <a:latin typeface="Arial"/>
                  <a:cs typeface="Arial"/>
                </a:rPr>
                <a:t>-spline basis function of degree 4 and</a:t>
              </a:r>
              <a:r>
                <a:rPr lang="pl-PL" sz="2000" dirty="0" smtClean="0">
                  <a:latin typeface="Arial"/>
                  <a:cs typeface="Arial"/>
                </a:rPr>
                <a:t> </a:t>
              </a:r>
              <a:r>
                <a:rPr lang="en-US" sz="2000" dirty="0" smtClean="0">
                  <a:latin typeface="Arial"/>
                  <a:cs typeface="Arial"/>
                </a:rPr>
                <a:t>rem</a:t>
              </a:r>
              <a:r>
                <a:rPr lang="pl-PL" sz="2000" dirty="0" smtClean="0">
                  <a:latin typeface="Arial"/>
                  <a:cs typeface="Arial"/>
                </a:rPr>
                <a:t>a</a:t>
              </a:r>
              <a:r>
                <a:rPr lang="en-US" sz="2000" dirty="0" err="1" smtClean="0">
                  <a:latin typeface="Arial"/>
                  <a:cs typeface="Arial"/>
                </a:rPr>
                <a:t>i</a:t>
              </a:r>
              <a:r>
                <a:rPr lang="pl-PL" sz="2000" dirty="0" smtClean="0">
                  <a:latin typeface="Arial"/>
                  <a:cs typeface="Arial"/>
                </a:rPr>
                <a:t>ni</a:t>
              </a:r>
              <a:r>
                <a:rPr lang="en-US" sz="2000" dirty="0" smtClean="0">
                  <a:latin typeface="Arial"/>
                  <a:cs typeface="Arial"/>
                </a:rPr>
                <a:t>ng </a:t>
              </a:r>
              <a:r>
                <a:rPr lang="pl-PL" sz="2000" dirty="0" smtClean="0">
                  <a:latin typeface="Arial"/>
                  <a:cs typeface="Arial"/>
                </a:rPr>
                <a:t>B</a:t>
              </a:r>
              <a:r>
                <a:rPr lang="en-US" sz="2000" dirty="0" smtClean="0">
                  <a:latin typeface="Arial"/>
                  <a:cs typeface="Arial"/>
                </a:rPr>
                <a:t>-spline basis function are of degree 2. The only difference between in-situ data model and ground based measurement model is that we are using only B-</a:t>
              </a:r>
              <a:r>
                <a:rPr lang="en-US" sz="2000" dirty="0" err="1" smtClean="0">
                  <a:latin typeface="Arial"/>
                  <a:cs typeface="Arial"/>
                </a:rPr>
                <a:t>spline</a:t>
              </a:r>
              <a:r>
                <a:rPr lang="en-US" sz="2000" dirty="0" smtClean="0">
                  <a:latin typeface="Arial"/>
                  <a:cs typeface="Arial"/>
                </a:rPr>
                <a:t> basis function of order 4 for ground based measurements while for in-situ measurements we used order 2 and order 4 B-</a:t>
              </a:r>
              <a:r>
                <a:rPr lang="en-US" sz="2000" dirty="0" err="1" smtClean="0">
                  <a:latin typeface="Arial"/>
                  <a:cs typeface="Arial"/>
                </a:rPr>
                <a:t>spline</a:t>
              </a:r>
              <a:r>
                <a:rPr lang="en-US" sz="2000" dirty="0" smtClean="0">
                  <a:latin typeface="Arial"/>
                  <a:cs typeface="Arial"/>
                </a:rPr>
                <a:t> basis functions. Therefore, we have modified the previous equation as follow</a:t>
              </a:r>
              <a:r>
                <a:rPr lang="pl-PL" sz="2000" dirty="0" smtClean="0">
                  <a:latin typeface="Arial"/>
                  <a:cs typeface="Arial"/>
                </a:rPr>
                <a:t>s:</a:t>
              </a:r>
              <a:endParaRPr lang="en-US" sz="2000" dirty="0" smtClean="0">
                <a:latin typeface="Arial"/>
                <a:cs typeface="Arial"/>
              </a:endParaRPr>
            </a:p>
            <a:p>
              <a:pPr algn="just">
                <a:spcBef>
                  <a:spcPts val="2375"/>
                </a:spcBef>
                <a:buClr>
                  <a:srgbClr val="FFA037"/>
                </a:buClr>
                <a:buSzPct val="120000"/>
              </a:pPr>
              <a:endParaRPr lang="en-US" sz="2000" dirty="0" smtClean="0">
                <a:latin typeface="Arial"/>
                <a:cs typeface="Arial"/>
              </a:endParaRPr>
            </a:p>
            <a:p>
              <a:pPr algn="just">
                <a:spcBef>
                  <a:spcPts val="2375"/>
                </a:spcBef>
                <a:buClr>
                  <a:srgbClr val="FFA037"/>
                </a:buClr>
                <a:buSzPct val="120000"/>
              </a:pPr>
              <a:r>
                <a:rPr lang="en-US" sz="2000" dirty="0" smtClean="0">
                  <a:latin typeface="Arial"/>
                  <a:cs typeface="Arial"/>
                </a:rPr>
                <a:t>The corrected S</a:t>
              </a:r>
              <a:r>
                <a:rPr lang="en-US" sz="2000" baseline="-25000" dirty="0" smtClean="0">
                  <a:latin typeface="Arial"/>
                  <a:cs typeface="Arial"/>
                </a:rPr>
                <a:t>4</a:t>
              </a:r>
              <a:r>
                <a:rPr lang="en-US" sz="2000" dirty="0" smtClean="0">
                  <a:latin typeface="Arial"/>
                  <a:cs typeface="Arial"/>
                </a:rPr>
                <a:t> is given as below </a:t>
              </a:r>
            </a:p>
            <a:p>
              <a:pPr algn="just">
                <a:spcBef>
                  <a:spcPts val="2375"/>
                </a:spcBef>
                <a:buClr>
                  <a:srgbClr val="FFA037"/>
                </a:buClr>
                <a:buSzPct val="120000"/>
              </a:pPr>
              <a:endParaRPr lang="en-US" sz="2000" dirty="0" smtClean="0">
                <a:latin typeface="Arial"/>
                <a:cs typeface="Arial"/>
              </a:endParaRPr>
            </a:p>
            <a:p>
              <a:pPr algn="just">
                <a:spcBef>
                  <a:spcPts val="2375"/>
                </a:spcBef>
                <a:buClr>
                  <a:srgbClr val="FFA037"/>
                </a:buClr>
                <a:buSzPct val="120000"/>
              </a:pPr>
              <a:r>
                <a:rPr lang="en-US" sz="2000" i="1" dirty="0" smtClean="0">
                  <a:latin typeface="Arial"/>
                  <a:cs typeface="Arial"/>
                </a:rPr>
                <a:t>E</a:t>
              </a:r>
              <a:r>
                <a:rPr lang="en-US" sz="2000" dirty="0" smtClean="0">
                  <a:latin typeface="Arial"/>
                  <a:cs typeface="Arial"/>
                </a:rPr>
                <a:t>′ is the elevation angle at the pierce point and is related to the local elevation angle </a:t>
              </a:r>
              <a:r>
                <a:rPr lang="en-US" sz="2000" i="1" dirty="0" smtClean="0">
                  <a:latin typeface="Arial"/>
                  <a:cs typeface="Arial"/>
                </a:rPr>
                <a:t>E</a:t>
              </a:r>
              <a:r>
                <a:rPr lang="en-US" sz="2000" dirty="0" smtClean="0">
                  <a:latin typeface="Arial"/>
                  <a:cs typeface="Arial"/>
                </a:rPr>
                <a:t> at the receiver</a:t>
              </a:r>
            </a:p>
            <a:p>
              <a:pPr algn="ctr">
                <a:spcBef>
                  <a:spcPts val="2375"/>
                </a:spcBef>
                <a:buClr>
                  <a:srgbClr val="FFA037"/>
                </a:buClr>
                <a:buSzPct val="120000"/>
              </a:pPr>
              <a:r>
                <a:rPr lang="pt-BR" sz="2000" b="1" i="1" dirty="0" smtClean="0"/>
                <a:t>E</a:t>
              </a:r>
              <a:r>
                <a:rPr lang="pt-BR" sz="2000" b="1" i="1" baseline="30000" dirty="0" smtClean="0"/>
                <a:t>’</a:t>
              </a:r>
              <a:r>
                <a:rPr lang="pt-BR" sz="2000" b="1" dirty="0" smtClean="0"/>
                <a:t> = sin</a:t>
              </a:r>
              <a:r>
                <a:rPr lang="pt-BR" sz="2000" b="1" baseline="30000" dirty="0" smtClean="0"/>
                <a:t>-1</a:t>
              </a:r>
              <a:r>
                <a:rPr lang="pt-BR" sz="2000" b="1" dirty="0" smtClean="0"/>
                <a:t>(</a:t>
              </a:r>
              <a:r>
                <a:rPr lang="pt-BR" sz="2000" b="1" baseline="30000" dirty="0" smtClean="0"/>
                <a:t> </a:t>
              </a:r>
              <a:r>
                <a:rPr lang="pt-BR" sz="2000" b="1" dirty="0" smtClean="0"/>
                <a:t>[1-(</a:t>
              </a:r>
              <a:r>
                <a:rPr lang="pt-BR" sz="2000" b="1" i="1" dirty="0" smtClean="0"/>
                <a:t>R</a:t>
              </a:r>
              <a:r>
                <a:rPr lang="pt-BR" sz="2000" b="1" i="1" baseline="-25000" dirty="0" smtClean="0"/>
                <a:t>e</a:t>
              </a:r>
              <a:r>
                <a:rPr lang="pt-BR" sz="2000" b="1" dirty="0" smtClean="0"/>
                <a:t> cos(</a:t>
              </a:r>
              <a:r>
                <a:rPr lang="pt-BR" sz="2000" b="1" i="1" dirty="0" smtClean="0"/>
                <a:t>E</a:t>
              </a:r>
              <a:r>
                <a:rPr lang="pt-BR" sz="2000" b="1" dirty="0" smtClean="0"/>
                <a:t>) /(</a:t>
              </a:r>
              <a:r>
                <a:rPr lang="pt-BR" sz="2000" b="1" i="1" dirty="0" smtClean="0"/>
                <a:t>R</a:t>
              </a:r>
              <a:r>
                <a:rPr lang="pt-BR" sz="2000" b="1" i="1" baseline="-25000" dirty="0" smtClean="0"/>
                <a:t>e</a:t>
              </a:r>
              <a:r>
                <a:rPr lang="pt-BR" sz="2000" b="1" dirty="0" smtClean="0"/>
                <a:t> +</a:t>
              </a:r>
              <a:r>
                <a:rPr lang="pt-BR" sz="2000" b="1" i="1" dirty="0" smtClean="0"/>
                <a:t>h</a:t>
              </a:r>
              <a:r>
                <a:rPr lang="pt-BR" sz="2000" b="1" dirty="0" smtClean="0"/>
                <a:t>))</a:t>
              </a:r>
              <a:r>
                <a:rPr lang="pt-BR" sz="2000" b="1" baseline="30000" dirty="0" smtClean="0"/>
                <a:t>2 </a:t>
              </a:r>
              <a:r>
                <a:rPr lang="pt-BR" sz="2000" b="1" dirty="0" smtClean="0"/>
                <a:t>]</a:t>
              </a:r>
              <a:r>
                <a:rPr lang="pt-BR" sz="2000" b="1" baseline="30000" dirty="0" smtClean="0"/>
                <a:t>-1/2</a:t>
              </a:r>
              <a:r>
                <a:rPr lang="pt-BR" sz="2000" b="1" dirty="0" smtClean="0"/>
                <a:t>)</a:t>
              </a:r>
            </a:p>
          </p:txBody>
        </p:sp>
        <p:sp>
          <p:nvSpPr>
            <p:cNvPr id="42" name="Title 1"/>
            <p:cNvSpPr txBox="1">
              <a:spLocks/>
            </p:cNvSpPr>
            <p:nvPr/>
          </p:nvSpPr>
          <p:spPr>
            <a:xfrm>
              <a:off x="667801" y="15760631"/>
              <a:ext cx="9270956" cy="593484"/>
            </a:xfrm>
            <a:prstGeom prst="rect">
              <a:avLst/>
            </a:prstGeom>
          </p:spPr>
          <p:txBody>
            <a:bodyPr wrap="square" lIns="57863" tIns="28932" rIns="57863" bIns="28932" numCol="1" anchor="t"/>
            <a:lstStyle/>
            <a:p>
              <a:pPr>
                <a:spcBef>
                  <a:spcPct val="0"/>
                </a:spcBef>
                <a:spcAft>
                  <a:spcPts val="6530"/>
                </a:spcAft>
                <a:defRPr/>
              </a:pPr>
              <a:r>
                <a:rPr lang="it-IT" sz="5000" b="1" dirty="0" smtClean="0">
                  <a:solidFill>
                    <a:srgbClr val="FFA037"/>
                  </a:solidFill>
                  <a:latin typeface="Arial"/>
                  <a:ea typeface="+mj-ea"/>
                  <a:cs typeface="Arial"/>
                </a:rPr>
                <a:t>2. B-SPLINE MODEL DERIVATION </a:t>
              </a:r>
              <a:endParaRPr lang="it-IT" sz="5000" dirty="0" smtClean="0">
                <a:latin typeface="Arial"/>
                <a:ea typeface="+mj-ea"/>
                <a:cs typeface="Arial"/>
              </a:endParaRPr>
            </a:p>
          </p:txBody>
        </p:sp>
      </p:grpSp>
      <p:grpSp>
        <p:nvGrpSpPr>
          <p:cNvPr id="50" name="Group 49"/>
          <p:cNvGrpSpPr/>
          <p:nvPr/>
        </p:nvGrpSpPr>
        <p:grpSpPr>
          <a:xfrm>
            <a:off x="900922" y="36578496"/>
            <a:ext cx="25307067" cy="8322354"/>
            <a:chOff x="1253028" y="25618511"/>
            <a:chExt cx="11477014" cy="5595470"/>
          </a:xfrm>
        </p:grpSpPr>
        <p:sp>
          <p:nvSpPr>
            <p:cNvPr id="44" name="Title 1"/>
            <p:cNvSpPr txBox="1">
              <a:spLocks/>
            </p:cNvSpPr>
            <p:nvPr/>
          </p:nvSpPr>
          <p:spPr>
            <a:xfrm>
              <a:off x="1257656" y="25618511"/>
              <a:ext cx="11472386" cy="5184973"/>
            </a:xfrm>
            <a:prstGeom prst="rect">
              <a:avLst/>
            </a:prstGeom>
          </p:spPr>
          <p:txBody>
            <a:bodyPr wrap="square" lIns="57863" tIns="28932" rIns="57863" bIns="28932" numCol="1" anchor="t">
              <a:spAutoFit/>
            </a:bodyPr>
            <a:lstStyle/>
            <a:p>
              <a:pPr>
                <a:spcBef>
                  <a:spcPct val="0"/>
                </a:spcBef>
                <a:spcAft>
                  <a:spcPts val="901"/>
                </a:spcAft>
                <a:defRPr/>
              </a:pPr>
              <a:r>
                <a:rPr lang="it-IT" sz="5000" b="1" dirty="0" smtClean="0">
                  <a:solidFill>
                    <a:srgbClr val="FFA037"/>
                  </a:solidFill>
                  <a:latin typeface="Arial"/>
                  <a:ea typeface="+mj-ea"/>
                  <a:cs typeface="Arial"/>
                </a:rPr>
                <a:t>CONCLUSIONS</a:t>
              </a:r>
            </a:p>
            <a:p>
              <a:pPr algn="just">
                <a:spcBef>
                  <a:spcPct val="0"/>
                </a:spcBef>
                <a:spcAft>
                  <a:spcPts val="4654"/>
                </a:spcAft>
                <a:defRPr/>
              </a:pPr>
              <a:r>
                <a:rPr lang="en-US" sz="1800" dirty="0" smtClean="0"/>
                <a:t>Low-degree spline models, we used in this paper, are the most suitable because they provide similar results to the models produced using higher degree polynomials while avoiding instability at the edges of an interval (</a:t>
              </a:r>
              <a:r>
                <a:rPr lang="en-US" sz="1800" dirty="0" err="1" smtClean="0"/>
                <a:t>Runge’s</a:t>
              </a:r>
              <a:r>
                <a:rPr lang="en-US" sz="1800" dirty="0" smtClean="0"/>
                <a:t> phenomenon) and provides a reasonable realistic description of scintillation index and other ionospheric parameters. </a:t>
              </a:r>
              <a:r>
                <a:rPr lang="en-US" sz="1800" dirty="0"/>
                <a:t>Described model is</a:t>
              </a:r>
              <a:r>
                <a:rPr lang="pl-PL" sz="1800" dirty="0"/>
                <a:t> </a:t>
              </a:r>
              <a:r>
                <a:rPr lang="en-US" sz="1800" dirty="0" smtClean="0"/>
                <a:t>valid </a:t>
              </a:r>
              <a:r>
                <a:rPr lang="en-US" sz="1800" dirty="0"/>
                <a:t>for northern hemisphere high latitude ionosphere. For geomagnetic activity dependence of scintillation there is good agreement between model and measurements. From </a:t>
              </a:r>
              <a:r>
                <a:rPr lang="en-US" sz="1800" dirty="0" smtClean="0"/>
                <a:t>the modelled ionospheric parameters we have some interesting results which are well discussed in section 3. Overall the B-spline model for ionospheric parameters derived from in-situ measurements can be summarized as given below. The spectral index </a:t>
              </a:r>
              <a:r>
                <a:rPr lang="en-US" sz="1800" i="1" dirty="0" smtClean="0"/>
                <a:t>p</a:t>
              </a:r>
              <a:r>
                <a:rPr lang="en-US" sz="1800" dirty="0" smtClean="0"/>
                <a:t> and turbulence strength parameter </a:t>
              </a:r>
              <a:r>
                <a:rPr lang="en-US" sz="1800" i="1" dirty="0" smtClean="0"/>
                <a:t>C</a:t>
              </a:r>
              <a:r>
                <a:rPr lang="en-US" sz="1800" i="1" baseline="-25000" dirty="0" smtClean="0"/>
                <a:t>s</a:t>
              </a:r>
              <a:r>
                <a:rPr lang="en-US" sz="1800" dirty="0" smtClean="0"/>
                <a:t> are function of season, magnetic local time, magnetic latitude, and magnetic activity. These variations are revealed in the corresponding intensity scintillation index </a:t>
              </a:r>
              <a:r>
                <a:rPr lang="en-US" sz="1800" i="1" dirty="0" smtClean="0"/>
                <a:t>S</a:t>
              </a:r>
              <a:r>
                <a:rPr lang="en-US" sz="1800" baseline="-25000" dirty="0" smtClean="0"/>
                <a:t>4</a:t>
              </a:r>
              <a:r>
                <a:rPr lang="en-US" sz="1800" dirty="0" smtClean="0"/>
                <a:t> variations. During summer months, scintillation is much weaker than that in winter months. This result is in good coherence with turbulence strength </a:t>
              </a:r>
              <a:r>
                <a:rPr lang="en-US" sz="1800" i="1" dirty="0" smtClean="0"/>
                <a:t>C</a:t>
              </a:r>
              <a:r>
                <a:rPr lang="en-US" sz="1800" i="1" baseline="-25000" dirty="0" smtClean="0"/>
                <a:t>s</a:t>
              </a:r>
              <a:r>
                <a:rPr lang="en-US" sz="1800" dirty="0" smtClean="0"/>
                <a:t> variations. The turbulence strength parameter </a:t>
              </a:r>
              <a:r>
                <a:rPr lang="en-US" sz="1800" i="1" dirty="0" smtClean="0"/>
                <a:t>C</a:t>
              </a:r>
              <a:r>
                <a:rPr lang="en-US" sz="1800" i="1" baseline="-25000" dirty="0" smtClean="0"/>
                <a:t>s</a:t>
              </a:r>
              <a:r>
                <a:rPr lang="en-US" sz="1800" dirty="0" smtClean="0"/>
                <a:t> is an order of magnitude larger in winter than that in summer. Like any other model, our model also has certain limitations. Since it is an empirical it uses real observations gives suitable and convincing results for the geophysical condition which are closely identical to that at the period in which the data is recorded. DE 2 was working during moderate solar activity period when the sunspot number was between 80 -140. Therefore our model is only valid for moderate solar activity conditions. We are using IRI model for the irregularity slab thickness and the height of peak electron density. IRI model often fails to give real behavior of ionospheric parameters for high latitude. There is possibility of erroneous calculation in our model similar to WAM model (</a:t>
              </a:r>
              <a:r>
                <a:rPr lang="en-US" sz="1800" dirty="0" err="1" smtClean="0"/>
                <a:t>Wernik</a:t>
              </a:r>
              <a:r>
                <a:rPr lang="en-US" sz="1800" dirty="0" smtClean="0"/>
                <a:t> et al. 2007). Third and most serious limitation of our model is placement and number of B-</a:t>
              </a:r>
              <a:r>
                <a:rPr lang="en-US" sz="1800" dirty="0" err="1" smtClean="0"/>
                <a:t>spline</a:t>
              </a:r>
              <a:r>
                <a:rPr lang="en-US" sz="1800" dirty="0" smtClean="0"/>
                <a:t> basis function. The number of data points for high geomagnetic activity condition is always less than that of weak geomagnetic condition. Sometimes it seems that at weak geomagnetic activity conditions the contour maps are smoother than that at high geomagnetic condition. This may also be considered as a limitation which, can’t be overcome since it is natural.  As we have already discussed for individual situation we choose different number of basis function and keep on experimenting with the placement of basis function in order to get more convincing results. It is always possible that someone can use different set of B-spline basis functions and could be able to produce better modeling than we did here. But, we take this limitation positively. It is because that we feel confident that there is always possibility of upgrading in our model. The model prepared for the Warsaw and </a:t>
              </a:r>
              <a:r>
                <a:rPr lang="en-US" sz="1800" dirty="0" err="1" smtClean="0"/>
                <a:t>Hornsund</a:t>
              </a:r>
              <a:r>
                <a:rPr lang="en-US" sz="1800" dirty="0" smtClean="0"/>
                <a:t> scintillation data uses B-spline basis function of degree 4. Reason for using only 4th degree basis function is to increase the number of data points within each bin of averaged data set. B-</a:t>
              </a:r>
              <a:r>
                <a:rPr lang="en-US" sz="1800" dirty="0" err="1" smtClean="0"/>
                <a:t>spline</a:t>
              </a:r>
              <a:r>
                <a:rPr lang="en-US" sz="1800" dirty="0" smtClean="0"/>
                <a:t> is an effective technique because of full user control and there is always possibility of improvement in the model. Up to so far we have built a model in corrected geomagnetic coordinates only. Our results are in good coherence with the observation. Section 4 provides a clear indication of changes in scintillation morphology when we move from –mid latitude to the -high latitude. Therefore we say here strictly that our model is validated. </a:t>
              </a:r>
            </a:p>
            <a:p>
              <a:pPr>
                <a:spcBef>
                  <a:spcPct val="0"/>
                </a:spcBef>
                <a:spcAft>
                  <a:spcPts val="901"/>
                </a:spcAft>
                <a:defRPr/>
              </a:pPr>
              <a:r>
                <a:rPr lang="it-IT" sz="5000" b="1" dirty="0" smtClean="0">
                  <a:solidFill>
                    <a:srgbClr val="FFA037"/>
                  </a:solidFill>
                  <a:latin typeface="Arial"/>
                  <a:cs typeface="Arial"/>
                </a:rPr>
                <a:t>REFERENCES</a:t>
              </a:r>
              <a:endParaRPr lang="it-IT" sz="5000" b="1" dirty="0">
                <a:solidFill>
                  <a:srgbClr val="FFA037"/>
                </a:solidFill>
                <a:latin typeface="Arial"/>
                <a:cs typeface="Arial"/>
              </a:endParaRPr>
            </a:p>
            <a:p>
              <a:pPr>
                <a:spcBef>
                  <a:spcPct val="0"/>
                </a:spcBef>
                <a:spcAft>
                  <a:spcPts val="4654"/>
                </a:spcAft>
                <a:defRPr/>
              </a:pPr>
              <a:r>
                <a:rPr lang="en-US" sz="1800" dirty="0"/>
                <a:t>Hanson et al. (1981), Space Science Instruments, 5, 503–510; </a:t>
              </a:r>
              <a:r>
                <a:rPr lang="en-US" sz="1800" dirty="0" err="1"/>
                <a:t>Iyer</a:t>
              </a:r>
              <a:r>
                <a:rPr lang="en-US" sz="1800" dirty="0"/>
                <a:t> et al. (2006), Indian Journal of Radio &amp; Space Physics, 35, 98-104; </a:t>
              </a:r>
              <a:r>
                <a:rPr lang="en-US" sz="1800" dirty="0" err="1"/>
                <a:t>Scherliess</a:t>
              </a:r>
              <a:r>
                <a:rPr lang="en-US" sz="1800" dirty="0"/>
                <a:t> and </a:t>
              </a:r>
              <a:r>
                <a:rPr lang="en-US" sz="1800" dirty="0" err="1"/>
                <a:t>Fejer</a:t>
              </a:r>
              <a:r>
                <a:rPr lang="en-US" sz="1800" dirty="0"/>
                <a:t> (1999), Journal of Geophysical Research, 104, 6829-6842; </a:t>
              </a:r>
              <a:r>
                <a:rPr lang="en-US" sz="1800" dirty="0" err="1"/>
                <a:t>Tsunda</a:t>
              </a:r>
              <a:r>
                <a:rPr lang="en-US" sz="1800" dirty="0"/>
                <a:t>, (1988), Reviews of Geophysics, 26, 719–760; Wernik et al. (2007), Radio Science, 42 (1), RS1002, doi:10.1029/2006RS003512; </a:t>
              </a:r>
              <a:r>
                <a:rPr lang="en-US" sz="1800" dirty="0" err="1"/>
                <a:t>Rino</a:t>
              </a:r>
              <a:r>
                <a:rPr lang="en-US" sz="1800" dirty="0"/>
                <a:t> (1979), </a:t>
              </a:r>
              <a:r>
                <a:rPr lang="fr-FR" sz="1800" dirty="0"/>
                <a:t>Radio Science, 14, 1135-1145; Priyadarshi &amp; Wernik (2013), </a:t>
              </a:r>
              <a:r>
                <a:rPr lang="pt-BR" sz="1800" dirty="0"/>
                <a:t>Acta Geophysica, DOI: 10.2478/s11600-013-0123-3</a:t>
              </a:r>
              <a:endParaRPr lang="en-US" sz="1800" dirty="0" smtClean="0"/>
            </a:p>
            <a:p>
              <a:pPr algn="just">
                <a:spcBef>
                  <a:spcPct val="0"/>
                </a:spcBef>
                <a:spcAft>
                  <a:spcPts val="4654"/>
                </a:spcAft>
                <a:defRPr/>
              </a:pPr>
              <a:endParaRPr lang="it-IT" sz="1600" dirty="0" smtClean="0">
                <a:latin typeface="Arial"/>
                <a:ea typeface="+mj-ea"/>
                <a:cs typeface="Arial"/>
              </a:endParaRPr>
            </a:p>
          </p:txBody>
        </p:sp>
        <p:sp>
          <p:nvSpPr>
            <p:cNvPr id="49" name="Title 1"/>
            <p:cNvSpPr txBox="1">
              <a:spLocks/>
            </p:cNvSpPr>
            <p:nvPr/>
          </p:nvSpPr>
          <p:spPr>
            <a:xfrm>
              <a:off x="1253028" y="30188499"/>
              <a:ext cx="11472386" cy="1025482"/>
            </a:xfrm>
            <a:prstGeom prst="rect">
              <a:avLst/>
            </a:prstGeom>
          </p:spPr>
          <p:txBody>
            <a:bodyPr wrap="square" lIns="57863" tIns="28932" rIns="57863" bIns="28932" numCol="1" anchor="t">
              <a:spAutoFit/>
            </a:bodyPr>
            <a:lstStyle/>
            <a:p>
              <a:pPr>
                <a:spcBef>
                  <a:spcPct val="0"/>
                </a:spcBef>
                <a:spcAft>
                  <a:spcPts val="901"/>
                </a:spcAft>
                <a:defRPr/>
              </a:pPr>
              <a:r>
                <a:rPr lang="en-US" sz="5000" b="1" dirty="0" smtClean="0">
                  <a:solidFill>
                    <a:srgbClr val="FFA037"/>
                  </a:solidFill>
                  <a:latin typeface="Arial"/>
                  <a:cs typeface="Arial"/>
                </a:rPr>
                <a:t>ACKNOWLEDGEMENTS</a:t>
              </a:r>
              <a:endParaRPr lang="it-IT" sz="5000" dirty="0" smtClean="0">
                <a:latin typeface="Arial"/>
                <a:cs typeface="Arial"/>
              </a:endParaRPr>
            </a:p>
            <a:p>
              <a:pPr>
                <a:spcBef>
                  <a:spcPct val="0"/>
                </a:spcBef>
                <a:spcAft>
                  <a:spcPts val="4654"/>
                </a:spcAft>
                <a:defRPr/>
              </a:pPr>
              <a:r>
                <a:rPr lang="en-US" sz="1800" dirty="0" smtClean="0"/>
                <a:t>This research work is undertaken in the scope of the TRANSMIT ITN (www.transmit-ionosphere.net), funded by the Research Executive Agency within the 7th Framework Program of the European Commission, People Program, Initial Training Network, Marie Curie Actions – GA No. 264476.</a:t>
              </a:r>
              <a:endParaRPr lang="en-US" sz="1800" dirty="0" err="1" smtClean="0"/>
            </a:p>
          </p:txBody>
        </p:sp>
      </p:grpSp>
      <p:sp>
        <p:nvSpPr>
          <p:cNvPr id="43" name="TextBox 42"/>
          <p:cNvSpPr txBox="1"/>
          <p:nvPr/>
        </p:nvSpPr>
        <p:spPr>
          <a:xfrm>
            <a:off x="20858522" y="22041293"/>
            <a:ext cx="5142086" cy="704760"/>
          </a:xfrm>
          <a:prstGeom prst="rect">
            <a:avLst/>
          </a:prstGeom>
          <a:ln w="0">
            <a:noFill/>
          </a:ln>
        </p:spPr>
        <p:style>
          <a:lnRef idx="2">
            <a:schemeClr val="accent3"/>
          </a:lnRef>
          <a:fillRef idx="1">
            <a:schemeClr val="lt1"/>
          </a:fillRef>
          <a:effectRef idx="0">
            <a:schemeClr val="accent3"/>
          </a:effectRef>
          <a:fontRef idx="minor">
            <a:schemeClr val="dk1"/>
          </a:fontRef>
        </p:style>
        <p:txBody>
          <a:bodyPr wrap="square" lIns="57863" tIns="28932" rIns="57863" bIns="28932" rtlCol="0">
            <a:spAutoFit/>
          </a:bodyPr>
          <a:lstStyle/>
          <a:p>
            <a:pPr>
              <a:buClr>
                <a:srgbClr val="FFA037"/>
              </a:buClr>
              <a:buSzPct val="110000"/>
            </a:pPr>
            <a:r>
              <a:rPr lang="en-US" sz="1400" b="1" dirty="0" smtClean="0">
                <a:solidFill>
                  <a:srgbClr val="FFA037"/>
                </a:solidFill>
                <a:latin typeface="Arial"/>
                <a:cs typeface="Arial"/>
              </a:rPr>
              <a:t>FIGURE 2</a:t>
            </a:r>
          </a:p>
          <a:p>
            <a:pPr algn="just">
              <a:buClr>
                <a:srgbClr val="FFA037"/>
              </a:buClr>
              <a:buSzPct val="110000"/>
            </a:pPr>
            <a:r>
              <a:rPr lang="en-US" sz="1400" dirty="0" smtClean="0"/>
              <a:t>Geographic distribution of data set for Warsaw, Poland and </a:t>
            </a:r>
            <a:r>
              <a:rPr lang="en-US" sz="1400" dirty="0" err="1" smtClean="0"/>
              <a:t>Hornsund</a:t>
            </a:r>
            <a:r>
              <a:rPr lang="en-US" sz="1400" dirty="0" smtClean="0"/>
              <a:t>, Svalbard. </a:t>
            </a:r>
            <a:endParaRPr lang="it-IT" sz="1400" dirty="0" err="1" smtClean="0"/>
          </a:p>
        </p:txBody>
      </p:sp>
      <p:sp>
        <p:nvSpPr>
          <p:cNvPr id="45" name="TextBox 44"/>
          <p:cNvSpPr txBox="1"/>
          <p:nvPr/>
        </p:nvSpPr>
        <p:spPr>
          <a:xfrm>
            <a:off x="21165292" y="28801558"/>
            <a:ext cx="5142086" cy="489316"/>
          </a:xfrm>
          <a:prstGeom prst="rect">
            <a:avLst/>
          </a:prstGeom>
          <a:ln w="0">
            <a:noFill/>
          </a:ln>
        </p:spPr>
        <p:style>
          <a:lnRef idx="2">
            <a:schemeClr val="accent3"/>
          </a:lnRef>
          <a:fillRef idx="1">
            <a:schemeClr val="lt1"/>
          </a:fillRef>
          <a:effectRef idx="0">
            <a:schemeClr val="accent3"/>
          </a:effectRef>
          <a:fontRef idx="minor">
            <a:schemeClr val="dk1"/>
          </a:fontRef>
        </p:style>
        <p:txBody>
          <a:bodyPr wrap="square" lIns="57863" tIns="28932" rIns="57863" bIns="28932" rtlCol="0">
            <a:spAutoFit/>
          </a:bodyPr>
          <a:lstStyle/>
          <a:p>
            <a:pPr>
              <a:buClr>
                <a:srgbClr val="FFA037"/>
              </a:buClr>
              <a:buSzPct val="110000"/>
            </a:pPr>
            <a:r>
              <a:rPr lang="en-US" sz="1400" b="1" dirty="0" smtClean="0">
                <a:solidFill>
                  <a:srgbClr val="FFA037"/>
                </a:solidFill>
                <a:latin typeface="Arial"/>
                <a:cs typeface="Arial"/>
              </a:rPr>
              <a:t>FIGURE 3</a:t>
            </a:r>
          </a:p>
          <a:p>
            <a:pPr>
              <a:buClr>
                <a:srgbClr val="FFA037"/>
              </a:buClr>
              <a:buSzPct val="110000"/>
            </a:pPr>
            <a:r>
              <a:rPr lang="en-US" sz="1400" dirty="0" smtClean="0"/>
              <a:t>Basis function for the local time (a) and </a:t>
            </a:r>
            <a:r>
              <a:rPr lang="en-US" sz="1400" dirty="0" err="1" smtClean="0"/>
              <a:t>Kp</a:t>
            </a:r>
            <a:r>
              <a:rPr lang="en-US" sz="1400" dirty="0" smtClean="0"/>
              <a:t>-index (b).</a:t>
            </a:r>
            <a:endParaRPr lang="it-IT" sz="1400" dirty="0" err="1" smtClean="0"/>
          </a:p>
        </p:txBody>
      </p:sp>
      <p:grpSp>
        <p:nvGrpSpPr>
          <p:cNvPr id="61" name="Group 60"/>
          <p:cNvGrpSpPr/>
          <p:nvPr/>
        </p:nvGrpSpPr>
        <p:grpSpPr>
          <a:xfrm>
            <a:off x="1159204" y="29084930"/>
            <a:ext cx="18547365" cy="5627668"/>
            <a:chOff x="667801" y="15459973"/>
            <a:chExt cx="9270956" cy="4019610"/>
          </a:xfrm>
        </p:grpSpPr>
        <p:sp>
          <p:nvSpPr>
            <p:cNvPr id="62" name="Title 1"/>
            <p:cNvSpPr txBox="1">
              <a:spLocks/>
            </p:cNvSpPr>
            <p:nvPr/>
          </p:nvSpPr>
          <p:spPr>
            <a:xfrm>
              <a:off x="667801" y="16189182"/>
              <a:ext cx="9270956" cy="3290401"/>
            </a:xfrm>
            <a:prstGeom prst="rect">
              <a:avLst/>
            </a:prstGeom>
          </p:spPr>
          <p:txBody>
            <a:bodyPr wrap="square" lIns="57863" tIns="28932" rIns="57863" bIns="28932" numCol="3" spcCol="683424" anchor="t">
              <a:noAutofit/>
            </a:bodyPr>
            <a:lstStyle/>
            <a:p>
              <a:pPr>
                <a:spcBef>
                  <a:spcPts val="2375"/>
                </a:spcBef>
                <a:buClr>
                  <a:srgbClr val="FFA037"/>
                </a:buClr>
                <a:buSzPct val="120000"/>
              </a:pPr>
              <a:endParaRPr lang="en-US" sz="2000" dirty="0" smtClean="0">
                <a:latin typeface="Arial"/>
                <a:cs typeface="Arial"/>
              </a:endParaRPr>
            </a:p>
          </p:txBody>
        </p:sp>
        <p:sp>
          <p:nvSpPr>
            <p:cNvPr id="63" name="Title 1"/>
            <p:cNvSpPr txBox="1">
              <a:spLocks/>
            </p:cNvSpPr>
            <p:nvPr/>
          </p:nvSpPr>
          <p:spPr>
            <a:xfrm>
              <a:off x="667801" y="15459973"/>
              <a:ext cx="9270956" cy="976603"/>
            </a:xfrm>
            <a:prstGeom prst="rect">
              <a:avLst/>
            </a:prstGeom>
          </p:spPr>
          <p:txBody>
            <a:bodyPr wrap="square" lIns="57863" tIns="28932" rIns="57863" bIns="28932" numCol="1" anchor="t"/>
            <a:lstStyle/>
            <a:p>
              <a:pPr>
                <a:spcBef>
                  <a:spcPct val="0"/>
                </a:spcBef>
                <a:spcAft>
                  <a:spcPts val="6530"/>
                </a:spcAft>
                <a:defRPr/>
              </a:pPr>
              <a:r>
                <a:rPr lang="it-IT" sz="5000" b="1" dirty="0" smtClean="0">
                  <a:solidFill>
                    <a:srgbClr val="FFA037"/>
                  </a:solidFill>
                  <a:latin typeface="Arial"/>
                  <a:ea typeface="+mj-ea"/>
                  <a:cs typeface="Arial"/>
                </a:rPr>
                <a:t>3. RESULTS</a:t>
              </a:r>
              <a:endParaRPr lang="it-IT" sz="5000" dirty="0" smtClean="0">
                <a:latin typeface="Arial"/>
                <a:ea typeface="+mj-ea"/>
                <a:cs typeface="Arial"/>
              </a:endParaRPr>
            </a:p>
          </p:txBody>
        </p:sp>
      </p:grpSp>
      <p:cxnSp>
        <p:nvCxnSpPr>
          <p:cNvPr id="55" name="Straight Connector 54"/>
          <p:cNvCxnSpPr/>
          <p:nvPr/>
        </p:nvCxnSpPr>
        <p:spPr>
          <a:xfrm>
            <a:off x="1335995" y="13296728"/>
            <a:ext cx="24695203" cy="1588"/>
          </a:xfrm>
          <a:prstGeom prst="line">
            <a:avLst/>
          </a:prstGeom>
          <a:ln w="25400" cap="flat" cmpd="sng" algn="ctr">
            <a:solidFill>
              <a:srgbClr val="FFA037"/>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050" name="Picture 3" descr="Warsaw-lat-long-plot"/>
          <p:cNvPicPr>
            <a:picLocks noChangeAspect="1" noChangeArrowheads="1"/>
          </p:cNvPicPr>
          <p:nvPr/>
        </p:nvPicPr>
        <p:blipFill>
          <a:blip r:embed="rId3"/>
          <a:srcRect l="2235" r="6558"/>
          <a:stretch>
            <a:fillRect/>
          </a:stretch>
        </p:blipFill>
        <p:spPr bwMode="auto">
          <a:xfrm>
            <a:off x="21314956" y="14173185"/>
            <a:ext cx="4581525" cy="3867150"/>
          </a:xfrm>
          <a:prstGeom prst="rect">
            <a:avLst/>
          </a:prstGeom>
          <a:noFill/>
          <a:ln>
            <a:solidFill>
              <a:srgbClr val="FF0000"/>
            </a:solidFill>
          </a:ln>
        </p:spPr>
      </p:pic>
      <p:pic>
        <p:nvPicPr>
          <p:cNvPr id="2049" name="Picture 5" descr="Hornsund-lat-long-plot"/>
          <p:cNvPicPr>
            <a:picLocks noChangeAspect="1" noChangeArrowheads="1"/>
          </p:cNvPicPr>
          <p:nvPr/>
        </p:nvPicPr>
        <p:blipFill>
          <a:blip r:embed="rId4"/>
          <a:srcRect l="2235" r="6557"/>
          <a:stretch>
            <a:fillRect/>
          </a:stretch>
        </p:blipFill>
        <p:spPr bwMode="auto">
          <a:xfrm>
            <a:off x="21314956" y="18040335"/>
            <a:ext cx="4562475" cy="3762375"/>
          </a:xfrm>
          <a:prstGeom prst="rect">
            <a:avLst/>
          </a:prstGeom>
          <a:noFill/>
          <a:ln>
            <a:solidFill>
              <a:srgbClr val="FF0000"/>
            </a:solidFill>
          </a:ln>
        </p:spPr>
      </p:pic>
      <p:sp>
        <p:nvSpPr>
          <p:cNvPr id="2051" name="Rectangle 3"/>
          <p:cNvSpPr>
            <a:spLocks noChangeArrowheads="1"/>
          </p:cNvSpPr>
          <p:nvPr/>
        </p:nvSpPr>
        <p:spPr bwMode="auto">
          <a:xfrm>
            <a:off x="0" y="0"/>
            <a:ext cx="270017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6" name="Picture 45" descr="F:\DATA-DESCRIPTION PICTURE\Polar contourmap Hornsund simulated.png"/>
          <p:cNvPicPr/>
          <p:nvPr/>
        </p:nvPicPr>
        <p:blipFill>
          <a:blip r:embed="rId5" cstate="print">
            <a:extLst>
              <a:ext uri="{28A0092B-C50C-407E-A947-70E740481C1C}">
                <a14:useLocalDpi xmlns:a14="http://schemas.microsoft.com/office/drawing/2010/main" val="0"/>
              </a:ext>
            </a:extLst>
          </a:blip>
          <a:srcRect l="19417"/>
          <a:stretch>
            <a:fillRect/>
          </a:stretch>
        </p:blipFill>
        <p:spPr bwMode="auto">
          <a:xfrm>
            <a:off x="16496300" y="18950567"/>
            <a:ext cx="4092617" cy="3317720"/>
          </a:xfrm>
          <a:prstGeom prst="rect">
            <a:avLst/>
          </a:prstGeom>
          <a:noFill/>
          <a:ln>
            <a:noFill/>
          </a:ln>
        </p:spPr>
      </p:pic>
      <p:pic>
        <p:nvPicPr>
          <p:cNvPr id="47" name="Picture 46" descr="F:\DATA-DESCRIPTION PICTURE\Polar contourmap Warsaw Simulated.png"/>
          <p:cNvPicPr/>
          <p:nvPr/>
        </p:nvPicPr>
        <p:blipFill>
          <a:blip r:embed="rId6" cstate="print">
            <a:extLst>
              <a:ext uri="{28A0092B-C50C-407E-A947-70E740481C1C}">
                <a14:useLocalDpi xmlns:a14="http://schemas.microsoft.com/office/drawing/2010/main" val="0"/>
              </a:ext>
            </a:extLst>
          </a:blip>
          <a:srcRect l="18974" r="19321"/>
          <a:stretch>
            <a:fillRect/>
          </a:stretch>
        </p:blipFill>
        <p:spPr bwMode="auto">
          <a:xfrm>
            <a:off x="13500894" y="18902133"/>
            <a:ext cx="3086100" cy="3366029"/>
          </a:xfrm>
          <a:prstGeom prst="rect">
            <a:avLst/>
          </a:prstGeom>
          <a:noFill/>
          <a:ln>
            <a:noFill/>
          </a:ln>
        </p:spPr>
      </p:pic>
      <p:sp>
        <p:nvSpPr>
          <p:cNvPr id="51" name="TextBox 50"/>
          <p:cNvSpPr txBox="1"/>
          <p:nvPr/>
        </p:nvSpPr>
        <p:spPr>
          <a:xfrm>
            <a:off x="13848122" y="23386615"/>
            <a:ext cx="6553200" cy="704760"/>
          </a:xfrm>
          <a:prstGeom prst="rect">
            <a:avLst/>
          </a:prstGeom>
          <a:ln w="0">
            <a:noFill/>
          </a:ln>
        </p:spPr>
        <p:style>
          <a:lnRef idx="2">
            <a:schemeClr val="accent3"/>
          </a:lnRef>
          <a:fillRef idx="1">
            <a:schemeClr val="lt1"/>
          </a:fillRef>
          <a:effectRef idx="0">
            <a:schemeClr val="accent3"/>
          </a:effectRef>
          <a:fontRef idx="minor">
            <a:schemeClr val="dk1"/>
          </a:fontRef>
        </p:style>
        <p:txBody>
          <a:bodyPr wrap="square" lIns="57863" tIns="28932" rIns="57863" bIns="28932" rtlCol="0">
            <a:spAutoFit/>
          </a:bodyPr>
          <a:lstStyle/>
          <a:p>
            <a:pPr>
              <a:buClr>
                <a:srgbClr val="FFA037"/>
              </a:buClr>
              <a:buSzPct val="110000"/>
            </a:pPr>
            <a:r>
              <a:rPr lang="en-US" sz="1400" b="1" dirty="0" smtClean="0">
                <a:solidFill>
                  <a:srgbClr val="FFA037"/>
                </a:solidFill>
                <a:latin typeface="Arial"/>
                <a:cs typeface="Arial"/>
              </a:rPr>
              <a:t>FIGURE 1</a:t>
            </a:r>
          </a:p>
          <a:p>
            <a:pPr algn="just">
              <a:buClr>
                <a:srgbClr val="FFA037"/>
              </a:buClr>
              <a:buSzPct val="110000"/>
            </a:pPr>
            <a:r>
              <a:rPr lang="en-US" sz="1400" dirty="0" smtClean="0"/>
              <a:t>Simulated amplitude scintillation index for </a:t>
            </a:r>
            <a:r>
              <a:rPr lang="en-US" sz="1400" dirty="0" err="1" smtClean="0"/>
              <a:t>Hornsund</a:t>
            </a:r>
            <a:r>
              <a:rPr lang="en-US" sz="1400" dirty="0" smtClean="0"/>
              <a:t>, Svalbard [RIGHT FIGURE]; Simulated amplitude scintillation index for Warsaw, Poland [LEFT FIGURE].</a:t>
            </a:r>
            <a:endParaRPr lang="it-IT" sz="1400" dirty="0" err="1" smtClean="0"/>
          </a:p>
        </p:txBody>
      </p:sp>
      <p:sp>
        <p:nvSpPr>
          <p:cNvPr id="2053" name="Rectangle 5"/>
          <p:cNvSpPr>
            <a:spLocks noChangeArrowheads="1"/>
          </p:cNvSpPr>
          <p:nvPr/>
        </p:nvSpPr>
        <p:spPr bwMode="auto">
          <a:xfrm>
            <a:off x="0" y="0"/>
            <a:ext cx="270017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0"/>
            <a:ext cx="270017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9"/>
          <p:cNvSpPr>
            <a:spLocks noChangeArrowheads="1"/>
          </p:cNvSpPr>
          <p:nvPr/>
        </p:nvSpPr>
        <p:spPr bwMode="auto">
          <a:xfrm>
            <a:off x="0" y="0"/>
            <a:ext cx="270017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270017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8"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255825" y="26431874"/>
            <a:ext cx="7848600" cy="981075"/>
          </a:xfrm>
          <a:prstGeom prst="rect">
            <a:avLst/>
          </a:prstGeom>
          <a:noFill/>
        </p:spPr>
      </p:pic>
      <p:sp>
        <p:nvSpPr>
          <p:cNvPr id="2061" name="Rectangle 13"/>
          <p:cNvSpPr>
            <a:spLocks noChangeArrowheads="1"/>
          </p:cNvSpPr>
          <p:nvPr/>
        </p:nvSpPr>
        <p:spPr bwMode="auto">
          <a:xfrm>
            <a:off x="0" y="0"/>
            <a:ext cx="270017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0" name="Picture 1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462766" y="27833489"/>
            <a:ext cx="5799910" cy="963471"/>
          </a:xfrm>
          <a:prstGeom prst="rect">
            <a:avLst/>
          </a:prstGeom>
          <a:noFill/>
        </p:spPr>
      </p:pic>
      <p:sp>
        <p:nvSpPr>
          <p:cNvPr id="2063" name="Rectangle 15"/>
          <p:cNvSpPr>
            <a:spLocks noChangeArrowheads="1"/>
          </p:cNvSpPr>
          <p:nvPr/>
        </p:nvSpPr>
        <p:spPr bwMode="auto">
          <a:xfrm>
            <a:off x="0" y="0"/>
            <a:ext cx="270017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5" name="Rectangle 17"/>
          <p:cNvSpPr>
            <a:spLocks noChangeArrowheads="1"/>
          </p:cNvSpPr>
          <p:nvPr/>
        </p:nvSpPr>
        <p:spPr bwMode="auto">
          <a:xfrm>
            <a:off x="0" y="0"/>
            <a:ext cx="270017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4" name="Picture 1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4906927" y="24850724"/>
            <a:ext cx="3822424" cy="676275"/>
          </a:xfrm>
          <a:prstGeom prst="rect">
            <a:avLst/>
          </a:prstGeom>
          <a:noFill/>
        </p:spPr>
      </p:pic>
      <p:sp>
        <p:nvSpPr>
          <p:cNvPr id="2069" name="Rectangle 21"/>
          <p:cNvSpPr>
            <a:spLocks noChangeArrowheads="1"/>
          </p:cNvSpPr>
          <p:nvPr/>
        </p:nvSpPr>
        <p:spPr bwMode="auto">
          <a:xfrm>
            <a:off x="0" y="0"/>
            <a:ext cx="270017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71" name="Picture 1" descr="4.11a"/>
          <p:cNvPicPr>
            <a:picLocks noChangeAspect="1" noChangeArrowheads="1"/>
          </p:cNvPicPr>
          <p:nvPr/>
        </p:nvPicPr>
        <p:blipFill>
          <a:blip r:embed="rId10"/>
          <a:srcRect/>
          <a:stretch>
            <a:fillRect/>
          </a:stretch>
        </p:blipFill>
        <p:spPr bwMode="auto">
          <a:xfrm>
            <a:off x="20857882" y="23386615"/>
            <a:ext cx="5449495" cy="2737939"/>
          </a:xfrm>
          <a:prstGeom prst="rect">
            <a:avLst/>
          </a:prstGeom>
          <a:noFill/>
        </p:spPr>
      </p:pic>
      <p:pic>
        <p:nvPicPr>
          <p:cNvPr id="2070" name="Picture 2" descr="4"/>
          <p:cNvPicPr>
            <a:picLocks noChangeAspect="1" noChangeArrowheads="1"/>
          </p:cNvPicPr>
          <p:nvPr/>
        </p:nvPicPr>
        <p:blipFill>
          <a:blip r:embed="rId11"/>
          <a:srcRect/>
          <a:stretch>
            <a:fillRect/>
          </a:stretch>
        </p:blipFill>
        <p:spPr bwMode="auto">
          <a:xfrm>
            <a:off x="20934720" y="26124555"/>
            <a:ext cx="5273269" cy="2560528"/>
          </a:xfrm>
          <a:prstGeom prst="rect">
            <a:avLst/>
          </a:prstGeom>
          <a:noFill/>
        </p:spPr>
      </p:pic>
      <p:sp>
        <p:nvSpPr>
          <p:cNvPr id="2072" name="Rectangle 24"/>
          <p:cNvSpPr>
            <a:spLocks noChangeArrowheads="1"/>
          </p:cNvSpPr>
          <p:nvPr/>
        </p:nvSpPr>
        <p:spPr bwMode="auto">
          <a:xfrm>
            <a:off x="0" y="0"/>
            <a:ext cx="270017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3" name="Rectangle 25"/>
          <p:cNvSpPr>
            <a:spLocks noChangeArrowheads="1"/>
          </p:cNvSpPr>
          <p:nvPr/>
        </p:nvSpPr>
        <p:spPr bwMode="auto">
          <a:xfrm>
            <a:off x="0" y="3838575"/>
            <a:ext cx="270017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4" name="Rectangle 26"/>
          <p:cNvSpPr>
            <a:spLocks noChangeArrowheads="1"/>
          </p:cNvSpPr>
          <p:nvPr/>
        </p:nvSpPr>
        <p:spPr bwMode="auto">
          <a:xfrm>
            <a:off x="0" y="7162800"/>
            <a:ext cx="270017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0" name="Picture 69" descr="C:\Users\Admin\Desktop\4aww.png"/>
          <p:cNvPicPr/>
          <p:nvPr/>
        </p:nvPicPr>
        <p:blipFill rotWithShape="1">
          <a:blip r:embed="rId12" cstate="print">
            <a:extLst>
              <a:ext uri="{28A0092B-C50C-407E-A947-70E740481C1C}">
                <a14:useLocalDpi xmlns:a14="http://schemas.microsoft.com/office/drawing/2010/main" val="0"/>
              </a:ext>
            </a:extLst>
          </a:blip>
          <a:srcRect l="7257" r="4305"/>
          <a:stretch/>
        </p:blipFill>
        <p:spPr bwMode="auto">
          <a:xfrm>
            <a:off x="900922" y="29877839"/>
            <a:ext cx="4471178" cy="2332987"/>
          </a:xfrm>
          <a:prstGeom prst="rect">
            <a:avLst/>
          </a:prstGeom>
          <a:noFill/>
          <a:ln>
            <a:noFill/>
          </a:ln>
          <a:extLst>
            <a:ext uri="{53640926-AAD7-44D8-BBD7-CCE9431645EC}">
              <a14:shadowObscured xmlns:a14="http://schemas.microsoft.com/office/drawing/2010/main"/>
            </a:ext>
          </a:extLst>
        </p:spPr>
      </p:pic>
      <p:sp>
        <p:nvSpPr>
          <p:cNvPr id="71" name="TextBox 70"/>
          <p:cNvSpPr txBox="1"/>
          <p:nvPr/>
        </p:nvSpPr>
        <p:spPr>
          <a:xfrm>
            <a:off x="900922" y="32197626"/>
            <a:ext cx="4471178" cy="797093"/>
          </a:xfrm>
          <a:prstGeom prst="rect">
            <a:avLst/>
          </a:prstGeom>
          <a:ln w="0">
            <a:noFill/>
          </a:ln>
        </p:spPr>
        <p:style>
          <a:lnRef idx="2">
            <a:schemeClr val="accent3"/>
          </a:lnRef>
          <a:fillRef idx="1">
            <a:schemeClr val="lt1"/>
          </a:fillRef>
          <a:effectRef idx="0">
            <a:schemeClr val="accent3"/>
          </a:effectRef>
          <a:fontRef idx="minor">
            <a:schemeClr val="dk1"/>
          </a:fontRef>
        </p:style>
        <p:txBody>
          <a:bodyPr wrap="square" lIns="57863" tIns="28932" rIns="57863" bIns="28932" rtlCol="0">
            <a:spAutoFit/>
          </a:bodyPr>
          <a:lstStyle/>
          <a:p>
            <a:pPr algn="just">
              <a:buClr>
                <a:srgbClr val="FFA037"/>
              </a:buClr>
              <a:buSzPct val="110000"/>
            </a:pPr>
            <a:r>
              <a:rPr lang="en-US" sz="1200" b="1" dirty="0" smtClean="0">
                <a:solidFill>
                  <a:srgbClr val="FFA037"/>
                </a:solidFill>
                <a:latin typeface="Arial"/>
                <a:cs typeface="Arial"/>
              </a:rPr>
              <a:t>FIGURE 4</a:t>
            </a:r>
          </a:p>
          <a:p>
            <a:pPr algn="just">
              <a:buClr>
                <a:srgbClr val="FFA037"/>
              </a:buClr>
              <a:buSzPct val="110000"/>
            </a:pPr>
            <a:r>
              <a:rPr lang="en-US" sz="1200" dirty="0" smtClean="0"/>
              <a:t>Spectral index for equinox for </a:t>
            </a:r>
            <a:r>
              <a:rPr lang="en-US" sz="1200" dirty="0" err="1" smtClean="0"/>
              <a:t>Kp</a:t>
            </a:r>
            <a:r>
              <a:rPr lang="en-US" sz="1200" dirty="0" smtClean="0"/>
              <a:t> ≤ 3. Left contour is built through </a:t>
            </a:r>
            <a:r>
              <a:rPr lang="en-US" sz="1200" dirty="0" err="1" smtClean="0"/>
              <a:t>MatLab</a:t>
            </a:r>
            <a:r>
              <a:rPr lang="en-US" sz="1200" dirty="0" smtClean="0"/>
              <a:t> linear interpolation and right one is spectral index </a:t>
            </a:r>
            <a:r>
              <a:rPr lang="en-US" sz="1200" dirty="0" err="1" smtClean="0"/>
              <a:t>modelled</a:t>
            </a:r>
            <a:r>
              <a:rPr lang="en-US" sz="1200" dirty="0" smtClean="0"/>
              <a:t> using B-</a:t>
            </a:r>
            <a:r>
              <a:rPr lang="en-US" sz="1200" dirty="0" err="1" smtClean="0"/>
              <a:t>spline</a:t>
            </a:r>
            <a:r>
              <a:rPr lang="en-US" sz="1200" dirty="0" smtClean="0"/>
              <a:t> technique. </a:t>
            </a:r>
            <a:endParaRPr lang="it-IT" sz="1200" dirty="0" err="1" smtClean="0"/>
          </a:p>
        </p:txBody>
      </p:sp>
      <p:pic>
        <p:nvPicPr>
          <p:cNvPr id="72" name="Picture 71" descr="C:\Users\Admin\Desktop\4aww.png"/>
          <p:cNvPicPr/>
          <p:nvPr/>
        </p:nvPicPr>
        <p:blipFill rotWithShape="1">
          <a:blip r:embed="rId13" cstate="print">
            <a:extLst>
              <a:ext uri="{28A0092B-C50C-407E-A947-70E740481C1C}">
                <a14:useLocalDpi xmlns:a14="http://schemas.microsoft.com/office/drawing/2010/main" val="0"/>
              </a:ext>
            </a:extLst>
          </a:blip>
          <a:srcRect l="7548" r="4063"/>
          <a:stretch/>
        </p:blipFill>
        <p:spPr bwMode="auto">
          <a:xfrm>
            <a:off x="5488845" y="29877839"/>
            <a:ext cx="3947842" cy="2219629"/>
          </a:xfrm>
          <a:prstGeom prst="rect">
            <a:avLst/>
          </a:prstGeom>
          <a:noFill/>
          <a:ln>
            <a:noFill/>
          </a:ln>
          <a:extLst>
            <a:ext uri="{53640926-AAD7-44D8-BBD7-CCE9431645EC}">
              <a14:shadowObscured xmlns:a14="http://schemas.microsoft.com/office/drawing/2010/main"/>
            </a:ext>
          </a:extLst>
        </p:spPr>
      </p:pic>
      <p:sp>
        <p:nvSpPr>
          <p:cNvPr id="73" name="TextBox 72"/>
          <p:cNvSpPr txBox="1"/>
          <p:nvPr/>
        </p:nvSpPr>
        <p:spPr>
          <a:xfrm>
            <a:off x="5488845" y="32136071"/>
            <a:ext cx="3831882" cy="797093"/>
          </a:xfrm>
          <a:prstGeom prst="rect">
            <a:avLst/>
          </a:prstGeom>
          <a:ln w="0">
            <a:noFill/>
          </a:ln>
        </p:spPr>
        <p:style>
          <a:lnRef idx="2">
            <a:schemeClr val="accent3"/>
          </a:lnRef>
          <a:fillRef idx="1">
            <a:schemeClr val="lt1"/>
          </a:fillRef>
          <a:effectRef idx="0">
            <a:schemeClr val="accent3"/>
          </a:effectRef>
          <a:fontRef idx="minor">
            <a:schemeClr val="dk1"/>
          </a:fontRef>
        </p:style>
        <p:txBody>
          <a:bodyPr wrap="square" lIns="57863" tIns="28932" rIns="57863" bIns="28932" rtlCol="0">
            <a:spAutoFit/>
          </a:bodyPr>
          <a:lstStyle/>
          <a:p>
            <a:pPr algn="just">
              <a:buClr>
                <a:srgbClr val="FFA037"/>
              </a:buClr>
              <a:buSzPct val="110000"/>
            </a:pPr>
            <a:r>
              <a:rPr lang="en-US" sz="1200" b="1" dirty="0" smtClean="0">
                <a:solidFill>
                  <a:srgbClr val="FFA037"/>
                </a:solidFill>
                <a:latin typeface="Arial"/>
                <a:cs typeface="Arial"/>
              </a:rPr>
              <a:t>FIGURE 5</a:t>
            </a:r>
          </a:p>
          <a:p>
            <a:pPr algn="just">
              <a:buClr>
                <a:srgbClr val="FFA037"/>
              </a:buClr>
              <a:buSzPct val="110000"/>
            </a:pPr>
            <a:r>
              <a:rPr lang="en-US" sz="1200" dirty="0" smtClean="0"/>
              <a:t>Turbulence strength parameter Cs for  </a:t>
            </a:r>
            <a:r>
              <a:rPr lang="en-US" sz="1200" dirty="0" err="1" smtClean="0"/>
              <a:t>Kp</a:t>
            </a:r>
            <a:r>
              <a:rPr lang="en-US" sz="1200" dirty="0" smtClean="0"/>
              <a:t> &gt; 3. Left contour is for summer right one is for winter. Both are </a:t>
            </a:r>
            <a:r>
              <a:rPr lang="en-US" sz="1200" dirty="0" err="1" smtClean="0"/>
              <a:t>modelled</a:t>
            </a:r>
            <a:r>
              <a:rPr lang="en-US" sz="1200" dirty="0" smtClean="0"/>
              <a:t> using B-</a:t>
            </a:r>
            <a:r>
              <a:rPr lang="en-US" sz="1200" dirty="0" err="1" smtClean="0"/>
              <a:t>spline</a:t>
            </a:r>
            <a:r>
              <a:rPr lang="en-US" sz="1200" dirty="0" smtClean="0"/>
              <a:t> technique.</a:t>
            </a:r>
            <a:endParaRPr lang="it-IT" sz="1200" dirty="0" err="1" smtClean="0"/>
          </a:p>
        </p:txBody>
      </p:sp>
      <p:pic>
        <p:nvPicPr>
          <p:cNvPr id="74" name="Picture 73" descr="C:\Users\Admin\Desktop\4aww.png"/>
          <p:cNvPicPr/>
          <p:nvPr/>
        </p:nvPicPr>
        <p:blipFill rotWithShape="1">
          <a:blip r:embed="rId14" cstate="print">
            <a:extLst>
              <a:ext uri="{28A0092B-C50C-407E-A947-70E740481C1C}">
                <a14:useLocalDpi xmlns:a14="http://schemas.microsoft.com/office/drawing/2010/main" val="0"/>
              </a:ext>
            </a:extLst>
          </a:blip>
          <a:srcRect l="6821" r="4064"/>
          <a:stretch/>
        </p:blipFill>
        <p:spPr bwMode="auto">
          <a:xfrm>
            <a:off x="9320727" y="29877839"/>
            <a:ext cx="4394376" cy="2219629"/>
          </a:xfrm>
          <a:prstGeom prst="rect">
            <a:avLst/>
          </a:prstGeom>
          <a:noFill/>
          <a:ln>
            <a:noFill/>
          </a:ln>
          <a:extLst>
            <a:ext uri="{53640926-AAD7-44D8-BBD7-CCE9431645EC}">
              <a14:shadowObscured xmlns:a14="http://schemas.microsoft.com/office/drawing/2010/main"/>
            </a:ext>
          </a:extLst>
        </p:spPr>
      </p:pic>
      <p:sp>
        <p:nvSpPr>
          <p:cNvPr id="75" name="TextBox 74"/>
          <p:cNvSpPr txBox="1"/>
          <p:nvPr/>
        </p:nvSpPr>
        <p:spPr>
          <a:xfrm>
            <a:off x="9436687" y="32153676"/>
            <a:ext cx="4278416" cy="981759"/>
          </a:xfrm>
          <a:prstGeom prst="rect">
            <a:avLst/>
          </a:prstGeom>
          <a:ln w="0">
            <a:noFill/>
          </a:ln>
        </p:spPr>
        <p:style>
          <a:lnRef idx="2">
            <a:schemeClr val="accent3"/>
          </a:lnRef>
          <a:fillRef idx="1">
            <a:schemeClr val="lt1"/>
          </a:fillRef>
          <a:effectRef idx="0">
            <a:schemeClr val="accent3"/>
          </a:effectRef>
          <a:fontRef idx="minor">
            <a:schemeClr val="dk1"/>
          </a:fontRef>
        </p:style>
        <p:txBody>
          <a:bodyPr wrap="square" lIns="57863" tIns="28932" rIns="57863" bIns="28932" rtlCol="0">
            <a:spAutoFit/>
          </a:bodyPr>
          <a:lstStyle/>
          <a:p>
            <a:pPr>
              <a:buClr>
                <a:srgbClr val="FFA037"/>
              </a:buClr>
              <a:buSzPct val="110000"/>
            </a:pPr>
            <a:r>
              <a:rPr lang="en-US" sz="1200" b="1" dirty="0" smtClean="0">
                <a:solidFill>
                  <a:srgbClr val="FFA037"/>
                </a:solidFill>
                <a:latin typeface="Arial"/>
                <a:cs typeface="Arial"/>
              </a:rPr>
              <a:t>FIGURE 6</a:t>
            </a:r>
          </a:p>
          <a:p>
            <a:pPr algn="just">
              <a:buClr>
                <a:srgbClr val="FFA037"/>
              </a:buClr>
              <a:buSzPct val="110000"/>
            </a:pPr>
            <a:r>
              <a:rPr lang="en-US" sz="1200" dirty="0" smtClean="0"/>
              <a:t>Amplitude scintillation index during summer for </a:t>
            </a:r>
            <a:r>
              <a:rPr lang="en-US" sz="1200" dirty="0" err="1" smtClean="0"/>
              <a:t>Kp</a:t>
            </a:r>
            <a:r>
              <a:rPr lang="en-US" sz="1200" dirty="0" smtClean="0"/>
              <a:t> &gt; 3. Left contour is prepared through </a:t>
            </a:r>
            <a:r>
              <a:rPr lang="en-US" sz="1200" dirty="0" err="1" smtClean="0"/>
              <a:t>matlab</a:t>
            </a:r>
            <a:r>
              <a:rPr lang="en-US" sz="1200" dirty="0" smtClean="0"/>
              <a:t> linear interpolation of the calculated S4 but, right contour is </a:t>
            </a:r>
            <a:r>
              <a:rPr lang="en-US" sz="1200" dirty="0" err="1" smtClean="0"/>
              <a:t>modelled</a:t>
            </a:r>
            <a:r>
              <a:rPr lang="en-US" sz="1200" dirty="0" smtClean="0"/>
              <a:t> using B-</a:t>
            </a:r>
            <a:r>
              <a:rPr lang="en-US" sz="1200" dirty="0" err="1" smtClean="0"/>
              <a:t>spline</a:t>
            </a:r>
            <a:r>
              <a:rPr lang="en-US" sz="1200" dirty="0" smtClean="0"/>
              <a:t> technique. </a:t>
            </a:r>
            <a:endParaRPr lang="it-IT" sz="1200" dirty="0" err="1" smtClean="0"/>
          </a:p>
        </p:txBody>
      </p:sp>
      <p:pic>
        <p:nvPicPr>
          <p:cNvPr id="76" name="Picture 75" descr="C:\Users\Admin\Desktop\Hornsund seasonal Histogram.pn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391917" y="29350603"/>
            <a:ext cx="5065887" cy="5720447"/>
          </a:xfrm>
          <a:prstGeom prst="rect">
            <a:avLst/>
          </a:prstGeom>
          <a:noFill/>
          <a:ln>
            <a:solidFill>
              <a:schemeClr val="bg2">
                <a:lumMod val="50000"/>
              </a:schemeClr>
            </a:solidFill>
          </a:ln>
        </p:spPr>
      </p:pic>
      <p:sp>
        <p:nvSpPr>
          <p:cNvPr id="77" name="TextBox 76"/>
          <p:cNvSpPr txBox="1"/>
          <p:nvPr/>
        </p:nvSpPr>
        <p:spPr>
          <a:xfrm>
            <a:off x="21470237" y="35139625"/>
            <a:ext cx="5142086" cy="704760"/>
          </a:xfrm>
          <a:prstGeom prst="rect">
            <a:avLst/>
          </a:prstGeom>
          <a:ln w="0">
            <a:noFill/>
          </a:ln>
        </p:spPr>
        <p:style>
          <a:lnRef idx="2">
            <a:schemeClr val="accent3"/>
          </a:lnRef>
          <a:fillRef idx="1">
            <a:schemeClr val="lt1"/>
          </a:fillRef>
          <a:effectRef idx="0">
            <a:schemeClr val="accent3"/>
          </a:effectRef>
          <a:fontRef idx="minor">
            <a:schemeClr val="dk1"/>
          </a:fontRef>
        </p:style>
        <p:txBody>
          <a:bodyPr wrap="square" lIns="57863" tIns="28932" rIns="57863" bIns="28932" rtlCol="0">
            <a:spAutoFit/>
          </a:bodyPr>
          <a:lstStyle/>
          <a:p>
            <a:pPr>
              <a:buClr>
                <a:srgbClr val="FFA037"/>
              </a:buClr>
              <a:buSzPct val="110000"/>
            </a:pPr>
            <a:r>
              <a:rPr lang="en-US" sz="1400" b="1" dirty="0" smtClean="0">
                <a:solidFill>
                  <a:srgbClr val="FFA037"/>
                </a:solidFill>
                <a:latin typeface="Arial"/>
                <a:cs typeface="Arial"/>
              </a:rPr>
              <a:t>FIGURE 7</a:t>
            </a:r>
          </a:p>
          <a:p>
            <a:pPr algn="just">
              <a:buClr>
                <a:srgbClr val="FFA037"/>
              </a:buClr>
              <a:buSzPct val="110000"/>
            </a:pPr>
            <a:r>
              <a:rPr lang="en-US" sz="1400" dirty="0" smtClean="0"/>
              <a:t>Histogram of </a:t>
            </a:r>
            <a:r>
              <a:rPr lang="en-US" sz="1400" dirty="0" err="1" smtClean="0"/>
              <a:t>Hornsund</a:t>
            </a:r>
            <a:r>
              <a:rPr lang="en-US" sz="1400" dirty="0" smtClean="0"/>
              <a:t> Svalbard data for equinox, summer and winter.</a:t>
            </a:r>
            <a:endParaRPr lang="it-IT" sz="1400" dirty="0" err="1" smtClean="0"/>
          </a:p>
        </p:txBody>
      </p:sp>
      <p:sp>
        <p:nvSpPr>
          <p:cNvPr id="2075" name="Rectangle 27"/>
          <p:cNvSpPr>
            <a:spLocks noChangeArrowheads="1"/>
          </p:cNvSpPr>
          <p:nvPr/>
        </p:nvSpPr>
        <p:spPr bwMode="auto">
          <a:xfrm>
            <a:off x="17485696" y="29785272"/>
            <a:ext cx="3679595"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pt-B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Following Rino</a:t>
            </a:r>
            <a:r>
              <a:rPr kumimoji="0" lang="pl-PL" sz="2000" b="0" i="0" u="none" strike="noStrike" cap="none" normalizeH="0" dirty="0" smtClean="0">
                <a:ln>
                  <a:noFill/>
                </a:ln>
                <a:solidFill>
                  <a:schemeClr val="tx1"/>
                </a:solidFill>
                <a:effectLst/>
                <a:latin typeface="Arial" pitchFamily="34" charset="0"/>
                <a:ea typeface="Calibri" pitchFamily="34" charset="0"/>
                <a:cs typeface="Arial" pitchFamily="34" charset="0"/>
              </a:rPr>
              <a:t> (1979) and Wernik et al. (2007)</a:t>
            </a:r>
            <a:r>
              <a:rPr kumimoji="0" lang="pt-B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if we know turbulence strength parameter C</a:t>
            </a:r>
            <a:r>
              <a:rPr kumimoji="0" lang="pt-BR"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s</a:t>
            </a:r>
            <a:r>
              <a:rPr lang="en-US" sz="2000" dirty="0" smtClean="0">
                <a:latin typeface="Arial" pitchFamily="34" charset="0"/>
                <a:ea typeface="Calibri" pitchFamily="34" charset="0"/>
                <a:cs typeface="Arial" pitchFamily="34" charset="0"/>
              </a:rPr>
              <a:t> and</a:t>
            </a:r>
            <a:r>
              <a:rPr kumimoji="0" lang="pt-B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one- dimensional spectral index</a:t>
            </a:r>
            <a:r>
              <a:rPr kumimoji="0" lang="pl-PL"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l-PL"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p</a:t>
            </a:r>
            <a:r>
              <a:rPr kumimoji="0" lang="pt-B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then it is possible to calculate </a:t>
            </a:r>
            <a:r>
              <a:rPr kumimoji="0" lang="pl-PL"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a:t>
            </a:r>
            <a:r>
              <a:rPr kumimoji="0" lang="pt-B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scintillation index</a:t>
            </a:r>
            <a:r>
              <a:rPr kumimoji="0" lang="pl-PL"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l-PL"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S</a:t>
            </a:r>
            <a:r>
              <a:rPr kumimoji="0" lang="pl-PL" sz="2000" b="0" i="0" u="none" strike="noStrike" cap="none" normalizeH="0" baseline="-25000" dirty="0" smtClean="0">
                <a:ln>
                  <a:noFill/>
                </a:ln>
                <a:solidFill>
                  <a:schemeClr val="tx1"/>
                </a:solidFill>
                <a:effectLst/>
                <a:latin typeface="Arial" pitchFamily="34" charset="0"/>
                <a:ea typeface="Calibri" pitchFamily="34" charset="0"/>
                <a:cs typeface="Arial" pitchFamily="34" charset="0"/>
              </a:rPr>
              <a:t>4</a:t>
            </a:r>
            <a:r>
              <a:rPr lang="pl-PL" sz="2000" dirty="0">
                <a:latin typeface="Arial" pitchFamily="34" charset="0"/>
                <a:ea typeface="Calibri" pitchFamily="34" charset="0"/>
                <a:cs typeface="Arial" pitchFamily="34" charset="0"/>
              </a:rPr>
              <a:t> </a:t>
            </a:r>
            <a:r>
              <a:rPr lang="en-US" sz="2000" dirty="0" smtClean="0">
                <a:latin typeface="Arial" pitchFamily="34" charset="0"/>
                <a:ea typeface="Calibri" pitchFamily="34" charset="0"/>
                <a:cs typeface="Arial" pitchFamily="34" charset="0"/>
              </a:rPr>
              <a:t>provided</a:t>
            </a:r>
            <a:r>
              <a:rPr lang="pl-PL" sz="2000" dirty="0" smtClean="0">
                <a:latin typeface="Arial" pitchFamily="34" charset="0"/>
                <a:ea typeface="Calibri" pitchFamily="34" charset="0"/>
                <a:cs typeface="Arial" pitchFamily="34" charset="0"/>
              </a:rPr>
              <a:t> </a:t>
            </a:r>
            <a:r>
              <a:rPr kumimoji="0" lang="pt-B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sz="2000" dirty="0" err="1" smtClean="0">
                <a:latin typeface="Arial" pitchFamily="34" charset="0"/>
                <a:ea typeface="Calibri" pitchFamily="34" charset="0"/>
                <a:cs typeface="Arial" pitchFamily="34" charset="0"/>
              </a:rPr>
              <a:t>hight</a:t>
            </a:r>
            <a:r>
              <a:rPr lang="en-US" sz="2000" dirty="0" smtClean="0">
                <a:latin typeface="Arial" pitchFamily="34" charset="0"/>
                <a:ea typeface="Calibri" pitchFamily="34" charset="0"/>
                <a:cs typeface="Arial" pitchFamily="34" charset="0"/>
              </a:rPr>
              <a:t> of peak electron density and irregular-</a:t>
            </a:r>
            <a:r>
              <a:rPr lang="en-US" sz="2000" dirty="0" err="1" smtClean="0">
                <a:latin typeface="Arial" pitchFamily="34" charset="0"/>
                <a:ea typeface="Calibri" pitchFamily="34" charset="0"/>
                <a:cs typeface="Arial" pitchFamily="34" charset="0"/>
              </a:rPr>
              <a:t>ity</a:t>
            </a:r>
            <a:r>
              <a:rPr lang="en-US" sz="2000" dirty="0" smtClean="0">
                <a:latin typeface="Arial" pitchFamily="34" charset="0"/>
                <a:ea typeface="Calibri" pitchFamily="34" charset="0"/>
                <a:cs typeface="Arial" pitchFamily="34" charset="0"/>
              </a:rPr>
              <a:t> slab thickness are known from the ionospheric model, for instance IRI. In addition, we have to assume that the irregularity relative amplitude does not depend on height. Here, while calculating the scintillation index we considered irregularity as isotropic.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9" name="Picture 78"/>
          <p:cNvPicPr/>
          <p:nvPr/>
        </p:nvPicPr>
        <p:blipFill>
          <a:blip r:embed="rId16" cstate="print">
            <a:extLst>
              <a:ext uri="{28A0092B-C50C-407E-A947-70E740481C1C}">
                <a14:useLocalDpi xmlns:a14="http://schemas.microsoft.com/office/drawing/2010/main" val="0"/>
              </a:ext>
            </a:extLst>
          </a:blip>
          <a:srcRect b="51369"/>
          <a:stretch>
            <a:fillRect/>
          </a:stretch>
        </p:blipFill>
        <p:spPr bwMode="auto">
          <a:xfrm>
            <a:off x="900922" y="33192586"/>
            <a:ext cx="4147328" cy="2023240"/>
          </a:xfrm>
          <a:prstGeom prst="rect">
            <a:avLst/>
          </a:prstGeom>
          <a:noFill/>
          <a:ln>
            <a:noFill/>
          </a:ln>
        </p:spPr>
      </p:pic>
      <p:pic>
        <p:nvPicPr>
          <p:cNvPr id="80" name="Picture 79"/>
          <p:cNvPicPr/>
          <p:nvPr/>
        </p:nvPicPr>
        <p:blipFill>
          <a:blip r:embed="rId16" cstate="print">
            <a:extLst>
              <a:ext uri="{28A0092B-C50C-407E-A947-70E740481C1C}">
                <a14:useLocalDpi xmlns:a14="http://schemas.microsoft.com/office/drawing/2010/main" val="0"/>
              </a:ext>
            </a:extLst>
          </a:blip>
          <a:srcRect t="51488" b="2403"/>
          <a:stretch>
            <a:fillRect/>
          </a:stretch>
        </p:blipFill>
        <p:spPr bwMode="auto">
          <a:xfrm>
            <a:off x="5048249" y="33249736"/>
            <a:ext cx="4056175" cy="1954659"/>
          </a:xfrm>
          <a:prstGeom prst="rect">
            <a:avLst/>
          </a:prstGeom>
          <a:noFill/>
          <a:ln>
            <a:noFill/>
          </a:ln>
        </p:spPr>
      </p:pic>
      <p:sp>
        <p:nvSpPr>
          <p:cNvPr id="81" name="TextBox 80"/>
          <p:cNvSpPr txBox="1"/>
          <p:nvPr/>
        </p:nvSpPr>
        <p:spPr>
          <a:xfrm>
            <a:off x="1159199" y="35239503"/>
            <a:ext cx="7680001" cy="612427"/>
          </a:xfrm>
          <a:prstGeom prst="rect">
            <a:avLst/>
          </a:prstGeom>
          <a:ln w="0">
            <a:noFill/>
          </a:ln>
        </p:spPr>
        <p:style>
          <a:lnRef idx="2">
            <a:schemeClr val="accent3"/>
          </a:lnRef>
          <a:fillRef idx="1">
            <a:schemeClr val="lt1"/>
          </a:fillRef>
          <a:effectRef idx="0">
            <a:schemeClr val="accent3"/>
          </a:effectRef>
          <a:fontRef idx="minor">
            <a:schemeClr val="dk1"/>
          </a:fontRef>
        </p:style>
        <p:txBody>
          <a:bodyPr wrap="square" lIns="57863" tIns="28932" rIns="57863" bIns="28932" rtlCol="0">
            <a:spAutoFit/>
          </a:bodyPr>
          <a:lstStyle/>
          <a:p>
            <a:pPr>
              <a:buClr>
                <a:srgbClr val="FFA037"/>
              </a:buClr>
              <a:buSzPct val="110000"/>
            </a:pPr>
            <a:r>
              <a:rPr lang="en-US" sz="1200" b="1" dirty="0" smtClean="0">
                <a:solidFill>
                  <a:srgbClr val="FFA037"/>
                </a:solidFill>
                <a:latin typeface="Arial"/>
                <a:cs typeface="Arial"/>
              </a:rPr>
              <a:t>FIGURE 8</a:t>
            </a:r>
          </a:p>
          <a:p>
            <a:pPr algn="just">
              <a:buClr>
                <a:srgbClr val="FFA037"/>
              </a:buClr>
              <a:buSzPct val="110000"/>
            </a:pPr>
            <a:r>
              <a:rPr lang="en-US" sz="1200" dirty="0" smtClean="0"/>
              <a:t>Corrected scintillation index (reproduced using B-</a:t>
            </a:r>
            <a:r>
              <a:rPr lang="en-US" sz="1200" dirty="0" err="1" smtClean="0"/>
              <a:t>spline</a:t>
            </a:r>
            <a:r>
              <a:rPr lang="en-US" sz="1200" dirty="0" smtClean="0"/>
              <a:t> model) map for winter months during geomagnetic quiet and disturbed conditions. </a:t>
            </a:r>
            <a:endParaRPr lang="it-IT" sz="1200" dirty="0" err="1" smtClean="0"/>
          </a:p>
        </p:txBody>
      </p:sp>
      <p:pic>
        <p:nvPicPr>
          <p:cNvPr id="82" name="Picture 81"/>
          <p:cNvPicPr/>
          <p:nvPr/>
        </p:nvPicPr>
        <p:blipFill>
          <a:blip r:embed="rId17" cstate="print">
            <a:extLst>
              <a:ext uri="{28A0092B-C50C-407E-A947-70E740481C1C}">
                <a14:useLocalDpi xmlns:a14="http://schemas.microsoft.com/office/drawing/2010/main" val="0"/>
              </a:ext>
            </a:extLst>
          </a:blip>
          <a:srcRect b="50341"/>
          <a:stretch>
            <a:fillRect/>
          </a:stretch>
        </p:blipFill>
        <p:spPr bwMode="auto">
          <a:xfrm>
            <a:off x="8839199" y="33154486"/>
            <a:ext cx="4047227" cy="2049913"/>
          </a:xfrm>
          <a:prstGeom prst="rect">
            <a:avLst/>
          </a:prstGeom>
          <a:noFill/>
          <a:ln>
            <a:noFill/>
          </a:ln>
        </p:spPr>
      </p:pic>
      <p:pic>
        <p:nvPicPr>
          <p:cNvPr id="83" name="Picture 82"/>
          <p:cNvPicPr/>
          <p:nvPr/>
        </p:nvPicPr>
        <p:blipFill>
          <a:blip r:embed="rId17" cstate="print">
            <a:extLst>
              <a:ext uri="{28A0092B-C50C-407E-A947-70E740481C1C}">
                <a14:useLocalDpi xmlns:a14="http://schemas.microsoft.com/office/drawing/2010/main" val="0"/>
              </a:ext>
            </a:extLst>
          </a:blip>
          <a:srcRect t="52251"/>
          <a:stretch>
            <a:fillRect/>
          </a:stretch>
        </p:blipFill>
        <p:spPr bwMode="auto">
          <a:xfrm>
            <a:off x="12886427" y="33306887"/>
            <a:ext cx="4599270" cy="1913565"/>
          </a:xfrm>
          <a:prstGeom prst="rect">
            <a:avLst/>
          </a:prstGeom>
          <a:noFill/>
          <a:ln>
            <a:noFill/>
          </a:ln>
        </p:spPr>
      </p:pic>
      <p:sp>
        <p:nvSpPr>
          <p:cNvPr id="84" name="TextBox 83"/>
          <p:cNvSpPr txBox="1"/>
          <p:nvPr/>
        </p:nvSpPr>
        <p:spPr>
          <a:xfrm>
            <a:off x="9320727" y="35260515"/>
            <a:ext cx="8164969" cy="612427"/>
          </a:xfrm>
          <a:prstGeom prst="rect">
            <a:avLst/>
          </a:prstGeom>
          <a:ln w="0">
            <a:noFill/>
          </a:ln>
        </p:spPr>
        <p:style>
          <a:lnRef idx="2">
            <a:schemeClr val="accent3"/>
          </a:lnRef>
          <a:fillRef idx="1">
            <a:schemeClr val="lt1"/>
          </a:fillRef>
          <a:effectRef idx="0">
            <a:schemeClr val="accent3"/>
          </a:effectRef>
          <a:fontRef idx="minor">
            <a:schemeClr val="dk1"/>
          </a:fontRef>
        </p:style>
        <p:txBody>
          <a:bodyPr wrap="square" lIns="57863" tIns="28932" rIns="57863" bIns="28932" rtlCol="0">
            <a:spAutoFit/>
          </a:bodyPr>
          <a:lstStyle/>
          <a:p>
            <a:pPr>
              <a:buClr>
                <a:srgbClr val="FFA037"/>
              </a:buClr>
              <a:buSzPct val="110000"/>
            </a:pPr>
            <a:r>
              <a:rPr lang="en-US" sz="1200" b="1" dirty="0" smtClean="0">
                <a:solidFill>
                  <a:srgbClr val="FFA037"/>
                </a:solidFill>
                <a:latin typeface="Arial"/>
                <a:cs typeface="Arial"/>
              </a:rPr>
              <a:t>FIGURE 9</a:t>
            </a:r>
          </a:p>
          <a:p>
            <a:pPr algn="just">
              <a:buClr>
                <a:srgbClr val="FFA037"/>
              </a:buClr>
              <a:buSzPct val="110000"/>
            </a:pPr>
            <a:r>
              <a:rPr lang="en-US" sz="1200" dirty="0" smtClean="0"/>
              <a:t>Corrected scintillation index (reproduced using B-</a:t>
            </a:r>
            <a:r>
              <a:rPr lang="en-US" sz="1200" dirty="0" err="1" smtClean="0"/>
              <a:t>spline</a:t>
            </a:r>
            <a:r>
              <a:rPr lang="en-US" sz="1200" dirty="0" smtClean="0"/>
              <a:t> model) map for summer months during geomagnetic quiet and disturbed conditions. </a:t>
            </a:r>
            <a:endParaRPr lang="it-IT" sz="1200" dirty="0" err="1" smtClean="0"/>
          </a:p>
        </p:txBody>
      </p:sp>
      <p:pic>
        <p:nvPicPr>
          <p:cNvPr id="2079" name="Picture 31" descr="http://ssdp.cbk.waw.pl/LPCs/logo_cbk_d.jpg"/>
          <p:cNvPicPr>
            <a:picLocks noChangeAspect="1" noChangeArrowheads="1"/>
          </p:cNvPicPr>
          <p:nvPr/>
        </p:nvPicPr>
        <p:blipFill>
          <a:blip r:embed="rId18"/>
          <a:srcRect/>
          <a:stretch>
            <a:fillRect/>
          </a:stretch>
        </p:blipFill>
        <p:spPr bwMode="auto">
          <a:xfrm>
            <a:off x="21314956" y="47288689"/>
            <a:ext cx="3371850" cy="2076450"/>
          </a:xfrm>
          <a:prstGeom prst="rect">
            <a:avLst/>
          </a:prstGeom>
          <a:noFill/>
        </p:spPr>
      </p:pic>
      <p:sp>
        <p:nvSpPr>
          <p:cNvPr id="3" name="TextBox 2"/>
          <p:cNvSpPr txBox="1"/>
          <p:nvPr/>
        </p:nvSpPr>
        <p:spPr>
          <a:xfrm>
            <a:off x="13848122" y="29801061"/>
            <a:ext cx="3637574" cy="286232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buClr>
                <a:srgbClr val="FFA037"/>
              </a:buClr>
              <a:buSzPct val="110000"/>
            </a:pPr>
            <a:r>
              <a:rPr lang="en-US" sz="2000" dirty="0" smtClean="0">
                <a:solidFill>
                  <a:schemeClr val="tx1"/>
                </a:solidFill>
                <a:latin typeface="Arial"/>
                <a:cs typeface="Arial"/>
              </a:rPr>
              <a:t>Our results </a:t>
            </a:r>
            <a:r>
              <a:rPr lang="en-US" sz="2000" dirty="0">
                <a:solidFill>
                  <a:schemeClr val="tx1"/>
                </a:solidFill>
                <a:latin typeface="Arial"/>
                <a:cs typeface="Arial"/>
              </a:rPr>
              <a:t>clearly </a:t>
            </a:r>
            <a:r>
              <a:rPr lang="en-US" sz="2000" dirty="0" smtClean="0">
                <a:solidFill>
                  <a:schemeClr val="tx1"/>
                </a:solidFill>
                <a:latin typeface="Arial"/>
                <a:cs typeface="Arial"/>
              </a:rPr>
              <a:t>show </a:t>
            </a:r>
            <a:r>
              <a:rPr lang="en-US" sz="2000" dirty="0">
                <a:solidFill>
                  <a:schemeClr val="tx1"/>
                </a:solidFill>
                <a:latin typeface="Arial"/>
                <a:cs typeface="Arial"/>
              </a:rPr>
              <a:t>the seasonal and diurnal behavior of </a:t>
            </a:r>
            <a:r>
              <a:rPr lang="en-US" sz="2000" dirty="0" err="1">
                <a:solidFill>
                  <a:schemeClr val="tx1"/>
                </a:solidFill>
                <a:latin typeface="Arial"/>
                <a:cs typeface="Arial"/>
              </a:rPr>
              <a:t>ionospheric</a:t>
            </a:r>
            <a:r>
              <a:rPr lang="en-US" sz="2000" dirty="0">
                <a:solidFill>
                  <a:schemeClr val="tx1"/>
                </a:solidFill>
                <a:latin typeface="Arial"/>
                <a:cs typeface="Arial"/>
              </a:rPr>
              <a:t> parameters important in scintillation modeling for different geophysical and solar activity conditions. </a:t>
            </a:r>
            <a:r>
              <a:rPr lang="en-US" sz="2000" dirty="0" smtClean="0">
                <a:solidFill>
                  <a:schemeClr val="tx1"/>
                </a:solidFill>
                <a:latin typeface="Arial"/>
                <a:cs typeface="Arial"/>
              </a:rPr>
              <a:t>Spline model fills the data gap between the satellite orbit.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spline Model of Ionospheric Scintillation&amp;#x0D;&amp;#x0A;&amp;#x0D;&amp;#x0A;&amp;#x0D;&amp;#x0A;&amp;#x0D;&amp;#x0A;&amp;#x0D;&amp;#x0A;&amp;quot;&quot;/&gt;&lt;property id=&quot;20307&quot; value=&quot;25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spPr>
      <a:bodyPr wrap="square" rtlCol="0">
        <a:spAutoFit/>
      </a:bodyPr>
      <a:lstStyle>
        <a:defPPr>
          <a:buClr>
            <a:srgbClr val="FFA037"/>
          </a:buClr>
          <a:buSzPct val="110000"/>
          <a:buFont typeface="Wingdings" charset="2"/>
          <a:buChar char=""/>
          <a:defRPr sz="1400" dirty="0" smtClean="0">
            <a:latin typeface="Arial"/>
            <a:cs typeface="Arial"/>
          </a:defRPr>
        </a:defPPr>
      </a:lstStyle>
      <a:style>
        <a:lnRef idx="1">
          <a:schemeClr val="accent1"/>
        </a:lnRef>
        <a:fillRef idx="2">
          <a:schemeClr val="accent1"/>
        </a:fillRef>
        <a:effectRef idx="1">
          <a:schemeClr val="accent1"/>
        </a:effectRef>
        <a:fontRef idx="minor">
          <a:schemeClr val="dk1"/>
        </a:fontRef>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2906</TotalTime>
  <Words>2093</Words>
  <Application>Microsoft Office PowerPoint</Application>
  <PresentationFormat>Custom</PresentationFormat>
  <Paragraphs>50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B-spline Model of Ionospheric Scintillation     </vt:lpstr>
    </vt:vector>
  </TitlesOfParts>
  <Company>INGV Roma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Francesca Di Laura</dc:creator>
  <cp:lastModifiedBy>Admin</cp:lastModifiedBy>
  <cp:revision>74</cp:revision>
  <dcterms:created xsi:type="dcterms:W3CDTF">2014-10-23T10:04:36Z</dcterms:created>
  <dcterms:modified xsi:type="dcterms:W3CDTF">2014-11-13T14:23:56Z</dcterms:modified>
</cp:coreProperties>
</file>