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79" r:id="rId5"/>
    <p:sldId id="280" r:id="rId6"/>
    <p:sldId id="282" r:id="rId7"/>
    <p:sldId id="289" r:id="rId8"/>
    <p:sldId id="259" r:id="rId9"/>
    <p:sldId id="262" r:id="rId10"/>
    <p:sldId id="293" r:id="rId11"/>
    <p:sldId id="295" r:id="rId12"/>
    <p:sldId id="297" r:id="rId13"/>
    <p:sldId id="292" r:id="rId14"/>
    <p:sldId id="263" r:id="rId15"/>
    <p:sldId id="270" r:id="rId16"/>
    <p:sldId id="299" r:id="rId17"/>
    <p:sldId id="298" r:id="rId18"/>
    <p:sldId id="284" r:id="rId19"/>
    <p:sldId id="286" r:id="rId20"/>
    <p:sldId id="285" r:id="rId21"/>
    <p:sldId id="294" r:id="rId22"/>
    <p:sldId id="290" r:id="rId23"/>
    <p:sldId id="28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327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11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904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line/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067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72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424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1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78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33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1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04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5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0BAB3-3F23-4637-BD26-E0B580F80E89}" type="datetimeFigureOut">
              <a:rPr lang="en-GB" smtClean="0"/>
              <a:t>17/11/2014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EB4F19-DCE8-4CFE-8018-1FA5CB253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050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GB" sz="3400" dirty="0" smtClean="0"/>
              <a:t>Geomagnetic Variations along Concurrent Latitudes due to Ionospheric Currents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5013176"/>
            <a:ext cx="7164288" cy="153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9647"/>
            <a:ext cx="1716782" cy="9442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5968" y="3356992"/>
            <a:ext cx="7772400" cy="150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i="1" dirty="0" smtClean="0"/>
              <a:t>Inge Edvardsen </a:t>
            </a:r>
            <a:r>
              <a:rPr lang="en-GB" sz="2000" i="1" dirty="0" smtClean="0"/>
              <a:t>– </a:t>
            </a:r>
            <a:r>
              <a:rPr lang="en-GB" sz="2000" i="1" dirty="0" err="1" smtClean="0"/>
              <a:t>UiT</a:t>
            </a:r>
            <a:r>
              <a:rPr lang="en-GB" sz="2000" i="1" dirty="0" smtClean="0"/>
              <a:t> &amp; Baker Hughes</a:t>
            </a:r>
          </a:p>
          <a:p>
            <a:r>
              <a:rPr lang="en-GB" sz="2000" i="1" dirty="0" err="1" smtClean="0"/>
              <a:t>Magnar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Gullikstad</a:t>
            </a:r>
            <a:r>
              <a:rPr lang="en-GB" sz="2000" i="1" dirty="0" smtClean="0"/>
              <a:t> Johnsen - </a:t>
            </a:r>
            <a:r>
              <a:rPr lang="en-GB" sz="2000" i="1" dirty="0" err="1" smtClean="0"/>
              <a:t>UiT</a:t>
            </a:r>
            <a:endParaRPr lang="en-GB" sz="2000" i="1" dirty="0" smtClean="0"/>
          </a:p>
          <a:p>
            <a:r>
              <a:rPr lang="en-GB" sz="2000" i="1" dirty="0" err="1" smtClean="0"/>
              <a:t>Unni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Pia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Løvhaug</a:t>
            </a:r>
            <a:r>
              <a:rPr lang="en-GB" sz="2000" i="1" dirty="0" smtClean="0"/>
              <a:t> - </a:t>
            </a:r>
            <a:r>
              <a:rPr lang="en-GB" sz="2000" i="1" dirty="0" err="1" smtClean="0"/>
              <a:t>UiT</a:t>
            </a:r>
            <a:endParaRPr lang="en-GB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/>
          <a:stretch/>
        </p:blipFill>
        <p:spPr>
          <a:xfrm>
            <a:off x="0" y="223256"/>
            <a:ext cx="2645864" cy="14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7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 smtClean="0">
                <a:latin typeface="+mj-lt"/>
                <a:ea typeface="+mj-ea"/>
                <a:cs typeface="+mj-cs"/>
              </a:rPr>
              <a:t>Substorm to reproduce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802"/>
            <a:ext cx="9144000" cy="3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 bwMode="auto">
          <a:xfrm>
            <a:off x="380999" y="324000"/>
            <a:ext cx="8382000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latin typeface="+mj-lt"/>
                <a:ea typeface="+mj-ea"/>
                <a:cs typeface="+mj-cs"/>
              </a:rPr>
              <a:t>Delta </a:t>
            </a:r>
            <a:r>
              <a:rPr lang="en-US" sz="3400" dirty="0" smtClean="0">
                <a:latin typeface="+mj-lt"/>
                <a:ea typeface="+mj-ea"/>
                <a:cs typeface="+mj-cs"/>
              </a:rPr>
              <a:t>dipole </a:t>
            </a:r>
            <a:r>
              <a:rPr lang="en-US" sz="3400" dirty="0">
                <a:latin typeface="+mj-lt"/>
                <a:ea typeface="+mj-ea"/>
                <a:cs typeface="+mj-cs"/>
              </a:rPr>
              <a:t>declination / declination along 67deg geomagnetic latitude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980000"/>
            <a:ext cx="4320000" cy="324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80000"/>
            <a:ext cx="4320000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33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/>
          <p:cNvSpPr txBox="1">
            <a:spLocks/>
          </p:cNvSpPr>
          <p:nvPr/>
        </p:nvSpPr>
        <p:spPr bwMode="auto">
          <a:xfrm>
            <a:off x="380999" y="324000"/>
            <a:ext cx="8382000" cy="108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latin typeface="+mj-lt"/>
                <a:ea typeface="+mj-ea"/>
                <a:cs typeface="+mj-cs"/>
              </a:rPr>
              <a:t>Delta </a:t>
            </a:r>
            <a:r>
              <a:rPr lang="en-US" sz="3400" dirty="0" smtClean="0">
                <a:latin typeface="+mj-lt"/>
                <a:ea typeface="+mj-ea"/>
                <a:cs typeface="+mj-cs"/>
              </a:rPr>
              <a:t>dipole </a:t>
            </a:r>
            <a:r>
              <a:rPr lang="en-US" sz="3400" dirty="0">
                <a:latin typeface="+mj-lt"/>
                <a:ea typeface="+mj-ea"/>
                <a:cs typeface="+mj-cs"/>
              </a:rPr>
              <a:t>declination / declination along 67deg geomagnetic latitude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00" y="1980000"/>
            <a:ext cx="4320000" cy="324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047963" cy="43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5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Reproduced substorm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013176"/>
            <a:ext cx="5180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Based on a geocentric dipole magnetic field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Current wedge 60 </a:t>
            </a:r>
            <a:r>
              <a:rPr lang="en-GB" dirty="0" err="1" smtClean="0"/>
              <a:t>deg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Magnetic midnight: 21.30.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I_max</a:t>
            </a:r>
            <a:r>
              <a:rPr lang="en-GB" dirty="0"/>
              <a:t> = 194.15kA @22.00.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524328" y="4509471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7"/>
            <a:ext cx="9144000" cy="316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7" r="30099"/>
          <a:stretch/>
        </p:blipFill>
        <p:spPr>
          <a:xfrm>
            <a:off x="1616314" y="1980000"/>
            <a:ext cx="5518464" cy="5400000"/>
          </a:xfrm>
          <a:prstGeom prst="rect">
            <a:avLst/>
          </a:prstGeom>
        </p:spPr>
      </p:pic>
      <p:sp>
        <p:nvSpPr>
          <p:cNvPr id="7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Study of declination variation along concurrent geomagnetic latitudes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029496"/>
            <a:ext cx="1364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1200" dirty="0" smtClean="0"/>
              <a:t>Tromsø</a:t>
            </a:r>
            <a:endParaRPr lang="en-GB" sz="1200" dirty="0"/>
          </a:p>
          <a:p>
            <a:r>
              <a:rPr lang="en-GB" sz="1200" dirty="0"/>
              <a:t> </a:t>
            </a:r>
            <a:r>
              <a:rPr lang="en-GB" sz="1200" dirty="0" smtClean="0"/>
              <a:t>     </a:t>
            </a:r>
            <a:r>
              <a:rPr lang="en-GB" sz="1200" dirty="0" err="1" smtClean="0"/>
              <a:t>Yamal</a:t>
            </a:r>
            <a:endParaRPr lang="en-GB" sz="1200" dirty="0" smtClean="0"/>
          </a:p>
          <a:p>
            <a:r>
              <a:rPr lang="en-GB" sz="1200" dirty="0"/>
              <a:t>  </a:t>
            </a:r>
            <a:r>
              <a:rPr lang="en-GB" sz="1200" dirty="0" smtClean="0"/>
              <a:t>    Alaska</a:t>
            </a:r>
            <a:endParaRPr lang="en-GB" sz="1200" dirty="0"/>
          </a:p>
          <a:p>
            <a:r>
              <a:rPr lang="en-GB" sz="1200" dirty="0"/>
              <a:t>      </a:t>
            </a:r>
            <a:r>
              <a:rPr lang="en-GB" sz="1200" dirty="0" smtClean="0"/>
              <a:t>Labrador Sea</a:t>
            </a:r>
          </a:p>
          <a:p>
            <a:endParaRPr lang="en-GB" sz="1200" dirty="0"/>
          </a:p>
        </p:txBody>
      </p:sp>
      <p:sp>
        <p:nvSpPr>
          <p:cNvPr id="3" name="Oval 2"/>
          <p:cNvSpPr/>
          <p:nvPr/>
        </p:nvSpPr>
        <p:spPr>
          <a:xfrm>
            <a:off x="750576" y="3214162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0576" y="3419732"/>
            <a:ext cx="90000" cy="90000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0576" y="3590944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0576" y="3795310"/>
            <a:ext cx="90000" cy="9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380"/>
            <a:ext cx="9144000" cy="3063240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Declination variation - </a:t>
            </a:r>
            <a:r>
              <a:rPr lang="en-US" sz="3400" dirty="0" err="1" smtClean="0">
                <a:latin typeface="+mj-lt"/>
                <a:ea typeface="+mj-ea"/>
                <a:cs typeface="+mj-cs"/>
              </a:rPr>
              <a:t>Tromsø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87624" y="3744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declination variation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2708920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Tromsø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8000" y="3006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8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5947"/>
            <a:ext cx="9144000" cy="312610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Dip (inclination) variation - </a:t>
            </a:r>
            <a:r>
              <a:rPr lang="en-US" sz="3400" dirty="0" err="1" smtClean="0">
                <a:latin typeface="+mj-lt"/>
                <a:ea typeface="+mj-ea"/>
                <a:cs typeface="+mj-cs"/>
              </a:rPr>
              <a:t>Tromsø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88000" y="3960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dip variation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2276872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dip at Tromsø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8000" y="2780928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8802"/>
            <a:ext cx="9144000" cy="3160395"/>
          </a:xfrm>
          <a:prstGeom prst="rect">
            <a:avLst/>
          </a:prstGeom>
        </p:spPr>
      </p:pic>
      <p:sp>
        <p:nvSpPr>
          <p:cNvPr id="6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Total Field variation - </a:t>
            </a:r>
            <a:r>
              <a:rPr lang="en-US" sz="3400" dirty="0" err="1" smtClean="0">
                <a:latin typeface="+mj-lt"/>
                <a:ea typeface="+mj-ea"/>
                <a:cs typeface="+mj-cs"/>
              </a:rPr>
              <a:t>Tromsø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188000" y="4500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total field variation</a:t>
            </a:r>
            <a:endParaRPr lang="en-GB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4221088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total field at Tromsø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187624" y="22572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380"/>
            <a:ext cx="9144000" cy="3063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declination variation</a:t>
            </a:r>
            <a:endParaRPr lang="en-GB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Tromsø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624" y="2708920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8000" y="3006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187624" y="3744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5661248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</a:t>
            </a:r>
            <a:r>
              <a:rPr lang="en-GB" sz="1200" dirty="0" err="1" smtClean="0"/>
              <a:t>Yamal</a:t>
            </a:r>
            <a:endParaRPr lang="en-GB" sz="1200" dirty="0" smtClean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59632" y="5805264"/>
            <a:ext cx="648072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201004" y="2232000"/>
            <a:ext cx="7043780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Declination variation - </a:t>
            </a:r>
            <a:r>
              <a:rPr lang="en-US" sz="3400" dirty="0" err="1" smtClean="0">
                <a:latin typeface="+mj-lt"/>
                <a:ea typeface="+mj-ea"/>
                <a:cs typeface="+mj-cs"/>
              </a:rPr>
              <a:t>Yamal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8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declination variation</a:t>
            </a:r>
            <a:endParaRPr lang="en-GB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624" y="3284984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187624" y="4581128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3501008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380"/>
            <a:ext cx="9144000" cy="30632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187624" y="3744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8000" y="3006000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87624" y="2708920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Tromsø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87624" y="5661248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Alaska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259632" y="5805264"/>
            <a:ext cx="648072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87624" y="3474000"/>
            <a:ext cx="7057160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Declination variation - Alaska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5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9294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GB" sz="2800" dirty="0" smtClean="0"/>
              <a:t>Magnetic Directional Surveying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Auroral electrojet and Dipole declination/declination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Substorm current wedge model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Reproducing a real substorm measured at Tromsø</a:t>
            </a:r>
          </a:p>
          <a:p>
            <a:pPr>
              <a:spcBef>
                <a:spcPts val="1200"/>
              </a:spcBef>
            </a:pPr>
            <a:r>
              <a:rPr lang="en-GB" sz="2800" dirty="0" smtClean="0"/>
              <a:t>Analyse the result from the model with respect to variations in declination along concurrent geomagnetic latitudes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Outline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004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7380"/>
            <a:ext cx="9144000" cy="30632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7624" y="5363924"/>
            <a:ext cx="48965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Baker Hughes acceptance limit for declination variation</a:t>
            </a:r>
            <a:endParaRPr lang="en-GB" sz="12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259632" y="5526524"/>
            <a:ext cx="648072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187624" y="3645024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87624" y="2996952"/>
            <a:ext cx="7056784" cy="0"/>
          </a:xfrm>
          <a:prstGeom prst="line">
            <a:avLst/>
          </a:prstGeom>
          <a:ln w="12700">
            <a:solidFill>
              <a:srgbClr val="C0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7624" y="2708920"/>
            <a:ext cx="7056784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87624" y="5949280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Tromsø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1259632" y="6087779"/>
            <a:ext cx="648072" cy="0"/>
          </a:xfrm>
          <a:prstGeom prst="line">
            <a:avLst/>
          </a:prstGeom>
          <a:ln w="12700">
            <a:solidFill>
              <a:srgbClr val="00B05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87624" y="5661248"/>
            <a:ext cx="5048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                      Maximum deviation for declination variation at Labrador Sea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59632" y="5805264"/>
            <a:ext cx="648072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87624" y="4437112"/>
            <a:ext cx="7056784" cy="0"/>
          </a:xfrm>
          <a:prstGeom prst="line">
            <a:avLst/>
          </a:prstGeom>
          <a:ln w="12700"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Declination variation – Labrador Sea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24328" y="4797152"/>
            <a:ext cx="7775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16.Oct 2014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9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Study of declination variation along concurrent geomagnetic latitudes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3029496"/>
            <a:ext cx="1364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sz="1200" dirty="0" smtClean="0"/>
              <a:t>Tromsø</a:t>
            </a:r>
            <a:endParaRPr lang="en-GB" sz="1200" dirty="0"/>
          </a:p>
          <a:p>
            <a:r>
              <a:rPr lang="en-GB" sz="1200" dirty="0"/>
              <a:t> </a:t>
            </a:r>
            <a:r>
              <a:rPr lang="en-GB" sz="1200" dirty="0" smtClean="0"/>
              <a:t>     </a:t>
            </a:r>
            <a:r>
              <a:rPr lang="en-GB" sz="1200" dirty="0" err="1" smtClean="0"/>
              <a:t>Yamal</a:t>
            </a:r>
            <a:endParaRPr lang="en-GB" sz="1200" dirty="0" smtClean="0"/>
          </a:p>
          <a:p>
            <a:r>
              <a:rPr lang="en-GB" sz="1200" dirty="0"/>
              <a:t>  </a:t>
            </a:r>
            <a:r>
              <a:rPr lang="en-GB" sz="1200" dirty="0" smtClean="0"/>
              <a:t>    Alaska</a:t>
            </a:r>
            <a:endParaRPr lang="en-GB" sz="1200" dirty="0"/>
          </a:p>
          <a:p>
            <a:r>
              <a:rPr lang="en-GB" sz="1200" dirty="0"/>
              <a:t>      </a:t>
            </a:r>
            <a:r>
              <a:rPr lang="en-GB" sz="1200" dirty="0" smtClean="0"/>
              <a:t>Labrador Sea</a:t>
            </a:r>
          </a:p>
          <a:p>
            <a:endParaRPr lang="en-GB" sz="1200" dirty="0"/>
          </a:p>
        </p:txBody>
      </p:sp>
      <p:sp>
        <p:nvSpPr>
          <p:cNvPr id="3" name="Oval 2"/>
          <p:cNvSpPr/>
          <p:nvPr/>
        </p:nvSpPr>
        <p:spPr>
          <a:xfrm>
            <a:off x="750576" y="3214162"/>
            <a:ext cx="90000" cy="9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750576" y="3419732"/>
            <a:ext cx="90000" cy="90000"/>
          </a:xfrm>
          <a:prstGeom prst="ellipse">
            <a:avLst/>
          </a:prstGeom>
          <a:solidFill>
            <a:srgbClr val="66FF33"/>
          </a:solid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750576" y="3590944"/>
            <a:ext cx="90000" cy="9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750576" y="3795310"/>
            <a:ext cx="90000" cy="90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6" r="30500"/>
          <a:stretch/>
        </p:blipFill>
        <p:spPr>
          <a:xfrm>
            <a:off x="1870246" y="1980000"/>
            <a:ext cx="5403509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7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sz="2600" dirty="0" smtClean="0"/>
              <a:t>At higher latitudes the substorm electrojet will often disturb the geomagnetic field, resulting in deviations larger than what is accepted by </a:t>
            </a:r>
            <a:r>
              <a:rPr lang="en-GB" sz="2600" dirty="0"/>
              <a:t>drilling companies.</a:t>
            </a:r>
          </a:p>
          <a:p>
            <a:endParaRPr lang="en-GB" sz="2600" dirty="0"/>
          </a:p>
          <a:p>
            <a:r>
              <a:rPr lang="en-GB" sz="2600" dirty="0" smtClean="0"/>
              <a:t>Azimuth </a:t>
            </a:r>
            <a:r>
              <a:rPr lang="en-GB" sz="2600" dirty="0"/>
              <a:t>is directly affected by any variation in </a:t>
            </a:r>
            <a:r>
              <a:rPr lang="en-GB" sz="2600" dirty="0" smtClean="0"/>
              <a:t>declination.</a:t>
            </a:r>
          </a:p>
          <a:p>
            <a:endParaRPr lang="en-GB" sz="2800" dirty="0"/>
          </a:p>
          <a:p>
            <a:r>
              <a:rPr lang="en-GB" sz="2600" dirty="0" smtClean="0"/>
              <a:t>Along concurrent geomagnetic latitude, the declination variation caused by </a:t>
            </a:r>
            <a:r>
              <a:rPr lang="en-GB" sz="2600" dirty="0" err="1" smtClean="0"/>
              <a:t>substorm</a:t>
            </a:r>
            <a:r>
              <a:rPr lang="en-GB" sz="2600" dirty="0" smtClean="0"/>
              <a:t> </a:t>
            </a:r>
            <a:r>
              <a:rPr lang="en-GB" sz="2600" dirty="0" smtClean="0"/>
              <a:t>electrojet will vary in both strength and sign.</a:t>
            </a:r>
            <a:endParaRPr lang="en-GB" sz="2600" dirty="0"/>
          </a:p>
          <a:p>
            <a:endParaRPr lang="en-GB" sz="2600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 smtClean="0">
                <a:latin typeface="+mj-lt"/>
                <a:ea typeface="+mj-ea"/>
                <a:cs typeface="+mj-cs"/>
              </a:rPr>
              <a:t>Summary</a:t>
            </a:r>
            <a:endParaRPr lang="en-US" sz="3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223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/>
          </a:bodyPr>
          <a:lstStyle/>
          <a:p>
            <a:r>
              <a:rPr lang="en-GB" sz="3400" dirty="0" smtClean="0"/>
              <a:t>Geomagnetic Variations along Concurrent Latitudes due to Ionospheric Currents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56" y="5013176"/>
            <a:ext cx="7164288" cy="15331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29647"/>
            <a:ext cx="1716782" cy="94423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35968" y="3356992"/>
            <a:ext cx="7772400" cy="15082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b="1" i="1" dirty="0" smtClean="0"/>
              <a:t>Inge Edvardsen </a:t>
            </a:r>
            <a:r>
              <a:rPr lang="en-GB" sz="2000" i="1" dirty="0" smtClean="0"/>
              <a:t>– </a:t>
            </a:r>
            <a:r>
              <a:rPr lang="en-GB" sz="2000" i="1" dirty="0" err="1" smtClean="0"/>
              <a:t>UiT</a:t>
            </a:r>
            <a:r>
              <a:rPr lang="en-GB" sz="2000" i="1" dirty="0" smtClean="0"/>
              <a:t> &amp; Baker Hughes</a:t>
            </a:r>
          </a:p>
          <a:p>
            <a:r>
              <a:rPr lang="en-GB" sz="2000" i="1" dirty="0" err="1" smtClean="0"/>
              <a:t>Magnar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Gullikstad</a:t>
            </a:r>
            <a:r>
              <a:rPr lang="en-GB" sz="2000" i="1" dirty="0" smtClean="0"/>
              <a:t> Johnsen - </a:t>
            </a:r>
            <a:r>
              <a:rPr lang="en-GB" sz="2000" i="1" dirty="0" err="1" smtClean="0"/>
              <a:t>UiT</a:t>
            </a:r>
            <a:endParaRPr lang="en-GB" sz="2000" i="1" dirty="0" smtClean="0"/>
          </a:p>
          <a:p>
            <a:r>
              <a:rPr lang="en-GB" sz="2000" i="1" dirty="0" err="1" smtClean="0"/>
              <a:t>Unni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Pia</a:t>
            </a:r>
            <a:r>
              <a:rPr lang="en-GB" sz="2000" i="1" dirty="0" smtClean="0"/>
              <a:t> </a:t>
            </a:r>
            <a:r>
              <a:rPr lang="en-GB" sz="2000" i="1" dirty="0" err="1" smtClean="0"/>
              <a:t>Løvhaug</a:t>
            </a:r>
            <a:r>
              <a:rPr lang="en-GB" sz="2000" i="1" dirty="0" smtClean="0"/>
              <a:t> - </a:t>
            </a:r>
            <a:r>
              <a:rPr lang="en-GB" sz="2000" i="1" dirty="0" err="1" smtClean="0"/>
              <a:t>UiT</a:t>
            </a:r>
            <a:endParaRPr lang="en-GB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0"/>
          <a:stretch/>
        </p:blipFill>
        <p:spPr>
          <a:xfrm>
            <a:off x="0" y="223256"/>
            <a:ext cx="2645864" cy="147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765E3-4624-47A0-877D-C65286AFA5DF}" type="slidenum">
              <a:rPr lang="en-US" smtClean="0"/>
              <a:t>3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12108"/>
            <a:ext cx="11863752" cy="687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4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765E3-4624-47A0-877D-C65286AFA5D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3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49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i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3"/>
          <a:stretch/>
        </p:blipFill>
        <p:spPr bwMode="auto">
          <a:xfrm>
            <a:off x="633420" y="1219200"/>
            <a:ext cx="4451647" cy="5152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765E3-4624-47A0-877D-C65286AFA5D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4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44" descr="fi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74"/>
          <a:stretch/>
        </p:blipFill>
        <p:spPr bwMode="auto">
          <a:xfrm>
            <a:off x="4536348" y="2544160"/>
            <a:ext cx="4068100" cy="366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930" y="5301547"/>
            <a:ext cx="2060950" cy="407132"/>
          </a:xfrm>
          <a:prstGeom prst="rect">
            <a:avLst/>
          </a:prstGeom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latin typeface="+mj-lt"/>
                <a:ea typeface="+mj-ea"/>
                <a:cs typeface="+mj-cs"/>
              </a:rPr>
              <a:t>Magnetic Directional Surveying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12360" y="5238700"/>
            <a:ext cx="1259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Horizontal</a:t>
            </a:r>
            <a:endParaRPr lang="en-GB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042343" y="5588634"/>
            <a:ext cx="125963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Vertical</a:t>
            </a:r>
            <a:endParaRPr lang="en-GB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2996952"/>
            <a:ext cx="97918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Inclination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5580112" y="4509120"/>
            <a:ext cx="80619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Azimuth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69562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1" y="1480999"/>
            <a:ext cx="2723188" cy="471783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765E3-4624-47A0-877D-C65286AFA5D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5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0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3400" dirty="0">
                <a:latin typeface="+mj-lt"/>
                <a:ea typeface="+mj-ea"/>
                <a:cs typeface="+mj-cs"/>
              </a:rPr>
              <a:t>Magnetic Directional Surveying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160000"/>
            <a:ext cx="2213071" cy="216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2160000"/>
            <a:ext cx="442084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3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1" y="1480999"/>
            <a:ext cx="2723188" cy="471783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765E3-4624-47A0-877D-C65286AFA5D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6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84612" y="1350962"/>
            <a:ext cx="37115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b-NO" altLang="en-US" b="1" i="1" dirty="0">
                <a:cs typeface="Arial" charset="0"/>
              </a:rPr>
              <a:t>General formula for azimuth</a:t>
            </a:r>
            <a:endParaRPr lang="nb-NO" altLang="en-US" b="1" i="1" baseline="-25000" dirty="0">
              <a:cs typeface="Arial" charset="0"/>
            </a:endParaRPr>
          </a:p>
          <a:p>
            <a:pPr eaLnBrk="1" hangingPunct="1"/>
            <a:endParaRPr lang="en-GB" altLang="en-US" i="1" baseline="-25000" dirty="0">
              <a:cs typeface="Arial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213" y="2133600"/>
            <a:ext cx="6048375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711686" y="3198813"/>
            <a:ext cx="6172200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  <a:defRPr/>
            </a:pPr>
            <a:r>
              <a:rPr lang="nb-NO" i="1" dirty="0">
                <a:latin typeface="Arial" pitchFamily="34" charset="0"/>
                <a:cs typeface="Arial" pitchFamily="34" charset="0"/>
              </a:rPr>
              <a:t>A – Azimuth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i="1" dirty="0">
                <a:latin typeface="Arial" pitchFamily="34" charset="0"/>
                <a:cs typeface="Arial" pitchFamily="34" charset="0"/>
              </a:rPr>
              <a:t>A</a:t>
            </a:r>
            <a:r>
              <a:rPr lang="nb-NO" i="1" baseline="-25000" dirty="0">
                <a:latin typeface="Arial" pitchFamily="34" charset="0"/>
                <a:cs typeface="Arial" pitchFamily="34" charset="0"/>
              </a:rPr>
              <a:t>m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 – Magnetic azimuth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i="1" dirty="0">
                <a:latin typeface="+mn-lt"/>
              </a:rPr>
              <a:t>δ </a:t>
            </a:r>
            <a:r>
              <a:rPr lang="nb-NO" i="1" dirty="0">
                <a:latin typeface="+mn-lt"/>
              </a:rPr>
              <a:t>– 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Declination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i="1" dirty="0">
                <a:latin typeface="Arial" pitchFamily="34" charset="0"/>
                <a:cs typeface="Arial" pitchFamily="34" charset="0"/>
              </a:rPr>
              <a:t>b</a:t>
            </a:r>
            <a:r>
              <a:rPr lang="nb-NO" b="1" i="1" baseline="-25000" dirty="0">
                <a:latin typeface="Arial" pitchFamily="34" charset="0"/>
                <a:cs typeface="Arial" pitchFamily="34" charset="0"/>
              </a:rPr>
              <a:t>x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, b</a:t>
            </a:r>
            <a:r>
              <a:rPr lang="nb-NO" b="1" i="1" baseline="-25000" dirty="0">
                <a:latin typeface="Arial" pitchFamily="34" charset="0"/>
                <a:cs typeface="Arial" pitchFamily="34" charset="0"/>
              </a:rPr>
              <a:t>y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, b</a:t>
            </a:r>
            <a:r>
              <a:rPr lang="nb-NO" b="1" i="1" baseline="-25000" dirty="0">
                <a:latin typeface="Arial" pitchFamily="34" charset="0"/>
                <a:cs typeface="Arial" pitchFamily="34" charset="0"/>
              </a:rPr>
              <a:t>z 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– Magnetometer measurements</a:t>
            </a:r>
            <a:endParaRPr lang="nb-NO" b="1" i="1" baseline="-25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l-GR" i="1" dirty="0">
                <a:latin typeface="Calibri" pitchFamily="34" charset="0"/>
                <a:cs typeface="Calibri" pitchFamily="34" charset="0"/>
              </a:rPr>
              <a:t>τ</a:t>
            </a:r>
            <a:r>
              <a:rPr lang="nb-NO" i="1" dirty="0">
                <a:latin typeface="Arial" pitchFamily="34" charset="0"/>
                <a:cs typeface="Arial" pitchFamily="34" charset="0"/>
              </a:rPr>
              <a:t> – Toolface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nb-NO" i="1" dirty="0">
                <a:latin typeface="Arial" pitchFamily="34" charset="0"/>
                <a:cs typeface="Arial" pitchFamily="34" charset="0"/>
              </a:rPr>
              <a:t>I – Inclination</a:t>
            </a:r>
            <a:endParaRPr lang="nb-NO" i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>
                <a:latin typeface="+mj-lt"/>
                <a:ea typeface="+mj-ea"/>
                <a:cs typeface="+mj-cs"/>
              </a:rPr>
              <a:t>Magnetic Directional Surveying</a:t>
            </a:r>
          </a:p>
        </p:txBody>
      </p:sp>
      <p:sp>
        <p:nvSpPr>
          <p:cNvPr id="2" name="Oval 1"/>
          <p:cNvSpPr/>
          <p:nvPr/>
        </p:nvSpPr>
        <p:spPr>
          <a:xfrm>
            <a:off x="3275856" y="23488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4283968" y="2348880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2987824" y="3787874"/>
            <a:ext cx="2880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61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981" y="1480999"/>
            <a:ext cx="2723188" cy="4717835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n-NO"/>
          </a:p>
        </p:txBody>
      </p:sp>
      <p:sp>
        <p:nvSpPr>
          <p:cNvPr id="9" name="Slide Number Placeholder 4"/>
          <p:cNvSpPr txBox="1">
            <a:spLocks/>
          </p:cNvSpPr>
          <p:nvPr/>
        </p:nvSpPr>
        <p:spPr>
          <a:xfrm>
            <a:off x="8316416" y="6356350"/>
            <a:ext cx="370384" cy="365125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EF765E3-4624-47A0-877D-C65286AFA5DF}" type="slidenum">
              <a:rPr lang="en-US" sz="1200">
                <a:solidFill>
                  <a:schemeClr val="tx1">
                    <a:tint val="75000"/>
                  </a:schemeClr>
                </a:solidFill>
              </a:rPr>
              <a:pPr algn="r"/>
              <a:t>7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13" name="Title 8"/>
          <p:cNvSpPr txBox="1">
            <a:spLocks/>
          </p:cNvSpPr>
          <p:nvPr/>
        </p:nvSpPr>
        <p:spPr bwMode="auto">
          <a:xfrm>
            <a:off x="380999" y="3240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4000" dirty="0">
                <a:latin typeface="+mj-lt"/>
                <a:ea typeface="+mj-ea"/>
                <a:cs typeface="+mj-cs"/>
              </a:rPr>
              <a:t>Magnetic Directional </a:t>
            </a:r>
            <a:r>
              <a:rPr lang="en-US" sz="4000" dirty="0" smtClean="0">
                <a:latin typeface="+mj-lt"/>
                <a:ea typeface="+mj-ea"/>
                <a:cs typeface="+mj-cs"/>
              </a:rPr>
              <a:t>Surveying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480999"/>
            <a:ext cx="5050904" cy="440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5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400" dirty="0" smtClean="0"/>
              <a:t>Auroral electrojet and the effect from the current on the declination</a:t>
            </a:r>
            <a:endParaRPr lang="en-GB" sz="3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91" y="2636912"/>
            <a:ext cx="4701574" cy="2520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72816"/>
            <a:ext cx="3047963" cy="43737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90888" y="630932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SPE 166226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18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800" dirty="0"/>
              <a:t>S</a:t>
            </a:r>
            <a:r>
              <a:rPr lang="en-GB" sz="3800" dirty="0" smtClean="0"/>
              <a:t>ubstorm current wedge model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2700" dirty="0" smtClean="0"/>
              <a:t>First order physics model</a:t>
            </a:r>
            <a:br>
              <a:rPr lang="en-GB" sz="2700" dirty="0" smtClean="0"/>
            </a:br>
            <a:endParaRPr lang="en-GB" sz="27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7" t="27037" r="21083" b="16913"/>
          <a:stretch/>
        </p:blipFill>
        <p:spPr>
          <a:xfrm>
            <a:off x="499729" y="1982356"/>
            <a:ext cx="8144542" cy="289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456</Words>
  <Application>Microsoft Office PowerPoint</Application>
  <PresentationFormat>On-screen Show (4:3)</PresentationFormat>
  <Paragraphs>97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ＭＳ Ｐゴシック</vt:lpstr>
      <vt:lpstr>Arial</vt:lpstr>
      <vt:lpstr>Calibri</vt:lpstr>
      <vt:lpstr>Office Theme</vt:lpstr>
      <vt:lpstr>Geomagnetic Variations along Concurrent Latitudes due to Ionospheric Currents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Auroral electrojet and the effect from the current on the declination</vt:lpstr>
      <vt:lpstr>Substorm current wedge model First order physics model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Geomagnetic Variations along Concurrent Latitudes due to Ionospheric Currents</vt:lpstr>
    </vt:vector>
  </TitlesOfParts>
  <Company>Baker Hughes Incorporated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Geomagnetic Variations along Concurrent Latitudes due to Ionospheric Currents</dc:title>
  <dc:creator>Baker Hughes Incorporated</dc:creator>
  <cp:lastModifiedBy>Edvardsen Inge</cp:lastModifiedBy>
  <cp:revision>92</cp:revision>
  <dcterms:created xsi:type="dcterms:W3CDTF">2014-11-09T13:42:24Z</dcterms:created>
  <dcterms:modified xsi:type="dcterms:W3CDTF">2014-11-17T09:51:37Z</dcterms:modified>
</cp:coreProperties>
</file>