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7" r:id="rId3"/>
    <p:sldId id="284" r:id="rId4"/>
    <p:sldId id="275" r:id="rId5"/>
    <p:sldId id="286" r:id="rId6"/>
    <p:sldId id="285" r:id="rId7"/>
    <p:sldId id="283" r:id="rId8"/>
    <p:sldId id="274" r:id="rId9"/>
    <p:sldId id="288" r:id="rId10"/>
    <p:sldId id="276" r:id="rId11"/>
    <p:sldId id="289" r:id="rId12"/>
    <p:sldId id="287" r:id="rId13"/>
    <p:sldId id="277" r:id="rId14"/>
    <p:sldId id="278" r:id="rId15"/>
    <p:sldId id="279" r:id="rId16"/>
    <p:sldId id="280" r:id="rId17"/>
    <p:sldId id="290" r:id="rId18"/>
    <p:sldId id="291" r:id="rId19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E7D68-0BE1-0044-9B51-10AE66A67786}" type="datetimeFigureOut">
              <a:rPr lang="de-DE" smtClean="0"/>
              <a:t>11/17/14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A432D-02A6-FD45-99DD-986497E33D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34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73572CC-248B-014C-A734-2CA3E36B2FA8}" type="datetime1">
              <a:rPr lang="de-DE"/>
              <a:pPr>
                <a:defRPr/>
              </a:pPr>
              <a:t>11/17/14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79D05B9-F10F-1547-BCFA-93F9339E1BA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925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9F5CAC-C0BF-6742-9C7A-52D158A2E272}" type="slidenum">
              <a:rPr lang="en-US" sz="1000">
                <a:latin typeface="Calibri" charset="0"/>
              </a:rPr>
              <a:pPr eaLnBrk="1" hangingPunct="1"/>
              <a:t>1</a:t>
            </a:fld>
            <a:endParaRPr lang="en-US" sz="1000">
              <a:latin typeface="Calibri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10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11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12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13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14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15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16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17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2BE34-9DC7-7E42-BA64-7F3F181EF1D3}" type="slidenum">
              <a:rPr lang="en-GB" sz="1200">
                <a:solidFill>
                  <a:prstClr val="black"/>
                </a:solidFill>
                <a:latin typeface="Calibri" charset="0"/>
              </a:rPr>
              <a:pPr eaLnBrk="1" hangingPunct="1"/>
              <a:t>2</a:t>
            </a:fld>
            <a:endParaRPr lang="en-GB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2BE34-9DC7-7E42-BA64-7F3F181EF1D3}" type="slidenum">
              <a:rPr lang="en-GB" sz="1200">
                <a:solidFill>
                  <a:prstClr val="black"/>
                </a:solidFill>
                <a:latin typeface="Calibri" charset="0"/>
              </a:rPr>
              <a:pPr eaLnBrk="1" hangingPunct="1"/>
              <a:t>3</a:t>
            </a:fld>
            <a:endParaRPr lang="en-GB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2BE34-9DC7-7E42-BA64-7F3F181EF1D3}" type="slidenum">
              <a:rPr lang="en-GB" sz="1200">
                <a:solidFill>
                  <a:prstClr val="black"/>
                </a:solidFill>
                <a:latin typeface="Calibri" charset="0"/>
              </a:rPr>
              <a:pPr eaLnBrk="1" hangingPunct="1"/>
              <a:t>4</a:t>
            </a:fld>
            <a:endParaRPr lang="en-GB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2BE34-9DC7-7E42-BA64-7F3F181EF1D3}" type="slidenum">
              <a:rPr lang="en-GB" sz="1200">
                <a:solidFill>
                  <a:prstClr val="black"/>
                </a:solidFill>
                <a:latin typeface="Calibri" charset="0"/>
              </a:rPr>
              <a:pPr eaLnBrk="1" hangingPunct="1"/>
              <a:t>5</a:t>
            </a:fld>
            <a:endParaRPr lang="en-GB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C2BE34-9DC7-7E42-BA64-7F3F181EF1D3}" type="slidenum">
              <a:rPr lang="en-GB" sz="1200">
                <a:solidFill>
                  <a:prstClr val="black"/>
                </a:solidFill>
                <a:latin typeface="Calibri" charset="0"/>
              </a:rPr>
              <a:pPr eaLnBrk="1" hangingPunct="1"/>
              <a:t>6</a:t>
            </a:fld>
            <a:endParaRPr lang="en-GB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7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8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E463766D-C3EB-0D49-93E0-2C798C718D54}" type="slidenum">
              <a:rPr lang="de-DE" sz="1200">
                <a:latin typeface="Calibri" charset="0"/>
              </a:rPr>
              <a:pPr eaLnBrk="1" hangingPunct="1">
                <a:buFont typeface="Times New Roman" charset="0"/>
                <a:buNone/>
              </a:pPr>
              <a:t>9</a:t>
            </a:fld>
            <a:endParaRPr lang="de-DE" sz="1200">
              <a:latin typeface="Calibri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14413" y="712788"/>
            <a:ext cx="4829175" cy="342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348163"/>
            <a:ext cx="5026025" cy="413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Heliosphäre -&gt; was macht die mit den cr teilchen?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Dann stellen wir fest das die sonne einen wichtigen part einnimmt und zwar durch ihr magnetfeld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-aktivität -&gt;sonnefl. -&gt; viele SF -&gt; wenig cr, wenig -&gt; viel cr; viel hängt ab von der polung des magnetfeldes -&gt; a+:flach, a-: spitz erklärung später</a:t>
            </a:r>
          </a:p>
          <a:p>
            <a:pPr eaLnBrk="1" hangingPunct="1">
              <a:spcBef>
                <a:spcPct val="0"/>
              </a:spcBef>
            </a:pPr>
            <a:r>
              <a:rPr lang="de-DE">
                <a:latin typeface="Arial" charset="0"/>
                <a:ea typeface="ＭＳ Ｐゴシック" charset="0"/>
                <a:cs typeface="Arial" charset="0"/>
              </a:rPr>
              <a:t>Dazu noch Tilt angle (theta der stromschichtdie hin und her wobbelt): aktuell langes minimum aber dafür spinnt der tilt, zudem geht nm countrate sehr hoch (hoffentlich wird</a:t>
            </a:r>
            <a:r>
              <a:rPr lang="ja-JP" altLang="de-DE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de-DE" altLang="ja-JP">
                <a:latin typeface="Arial" charset="0"/>
                <a:ea typeface="ＭＳ Ｐゴシック" charset="0"/>
                <a:cs typeface="Arial" charset="0"/>
              </a:rPr>
              <a:t>s spitz, sonst ist die sonne kaputt ;) )</a:t>
            </a:r>
            <a:endParaRPr lang="de-DE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8A7D-F6ED-6649-97CB-9F8CA76E421E}" type="datetime1">
              <a:rPr lang="en-US" smtClean="0"/>
              <a:t>11/17/14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085C-3152-3F4A-B9EB-73AE02CF722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61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32EC-C111-9941-A76C-CBDA5BCE58C5}" type="datetime1">
              <a:rPr lang="en-US" smtClean="0"/>
              <a:t>11/17/14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872C-2DAF-F749-8917-D31793E4700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8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FCFF-5920-EF4C-8425-68FF61B493B9}" type="datetime1">
              <a:rPr lang="en-US" smtClean="0"/>
              <a:t>11/17/14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F8FE2-DF8F-3C46-A43B-D272AE97C08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97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DE4C-3E1C-1548-B7D6-D17B2A7D55C4}" type="datetime1">
              <a:rPr lang="en-US" smtClean="0"/>
              <a:t>11/17/14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Kühl et al., ESWW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085C-3152-3F4A-B9EB-73AE02CF722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811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5574-418C-1648-9990-C30442604132}" type="datetime1">
              <a:rPr lang="en-US" smtClean="0"/>
              <a:t>11/17/14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Kühl et al., ESWW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323F-F5B9-444C-B24A-AB92716F9BF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345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C42DD-64A8-BA4F-BC4F-97022DE36E58}" type="datetime1">
              <a:rPr lang="en-US" smtClean="0"/>
              <a:t>11/17/14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Kühl et al., ESWW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1B9D-A353-E247-A4AE-18F72E7FD8B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06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71CE-9D89-0C40-BFB1-527675581285}" type="datetime1">
              <a:rPr lang="en-US" smtClean="0"/>
              <a:t>11/17/14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Kühl et al., ESWW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FA9F-2248-DE4A-AE12-42F98ECA77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37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E21A-7291-524A-AB07-CD65C01CA253}" type="datetime1">
              <a:rPr lang="en-US" smtClean="0"/>
              <a:t>11/17/14</a:t>
            </a:fld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Kühl et al., ESWW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DD5B-5E7C-ED48-B14C-8865EE542FC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35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0E90E-E111-364F-89C1-CE241ABCF576}" type="datetime1">
              <a:rPr lang="en-US" smtClean="0"/>
              <a:t>11/17/14</a:t>
            </a:fld>
            <a:endParaRPr lang="en-GB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Kühl et al., ESWW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2093-6293-104E-923F-FCA1FE17BEE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746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EDA8-7C2F-CE49-8D79-5658F1815D98}" type="datetime1">
              <a:rPr lang="en-US" smtClean="0"/>
              <a:t>11/17/14</a:t>
            </a:fld>
            <a:endParaRPr lang="en-GB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Kühl et al., ESWW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B7AA-D965-7D40-AB98-8C4C2F947D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033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0DB5-AF42-9F48-A3F6-25BD6BD369CD}" type="datetime1">
              <a:rPr lang="en-US" smtClean="0"/>
              <a:t>11/17/14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Kühl et al., ESWW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EED42-0C43-4742-93AC-162FE068BCF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69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E534-1DF1-A14D-A014-B6E0AEF25323}" type="datetime1">
              <a:rPr lang="en-US" smtClean="0"/>
              <a:t>11/17/14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323F-F5B9-444C-B24A-AB92716F9BF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8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FD2B-D840-AF49-A9A9-E419CBDA602C}" type="datetime1">
              <a:rPr lang="en-US" smtClean="0"/>
              <a:t>11/17/14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Kühl et al., ESWW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F8A6B-6FD3-DD4E-BA4D-7EC27C5636B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6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B784-C2DA-DD45-B3C5-803011FDB917}" type="datetime1">
              <a:rPr lang="en-US" smtClean="0"/>
              <a:t>11/17/14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Kühl et al., ESWW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872C-2DAF-F749-8917-D31793E4700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69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EA3C-1560-C246-B79E-63928C0A7B18}" type="datetime1">
              <a:rPr lang="en-US" smtClean="0"/>
              <a:t>11/17/14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Kühl et al., ESWW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F8FE2-DF8F-3C46-A43B-D272AE97C08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4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72B8C-2412-E84F-8797-2AE28B388FF7}" type="datetime1">
              <a:rPr lang="en-US" smtClean="0"/>
              <a:t>11/17/14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1B9D-A353-E247-A4AE-18F72E7FD8B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15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AC345-FC60-FD4F-B045-1A6D6766119E}" type="datetime1">
              <a:rPr lang="en-US" smtClean="0"/>
              <a:t>11/17/14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FA9F-2248-DE4A-AE12-42F98ECA77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29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E681-6035-5844-BCAA-74941BF7282A}" type="datetime1">
              <a:rPr lang="en-US" smtClean="0"/>
              <a:t>11/17/14</a:t>
            </a:fld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DD5B-5E7C-ED48-B14C-8865EE542FC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1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8B169-8CEA-FF48-8E4F-AEBCF191A352}" type="datetime1">
              <a:rPr lang="en-US" smtClean="0"/>
              <a:t>11/17/14</a:t>
            </a:fld>
            <a:endParaRPr lang="en-GB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2093-6293-104E-923F-FCA1FE17BEE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0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FC62-8FE9-A345-8BC2-6FCB8612060B}" type="datetime1">
              <a:rPr lang="en-US" smtClean="0"/>
              <a:t>11/17/14</a:t>
            </a:fld>
            <a:endParaRPr lang="en-GB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B7AA-D965-7D40-AB98-8C4C2F947D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0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AD1D-0F9D-7141-BAEE-A4F21218DC10}" type="datetime1">
              <a:rPr lang="en-US" smtClean="0"/>
              <a:t>11/17/14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EED42-0C43-4742-93AC-162FE068BCF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13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7A9A-8BC8-7641-B93B-E26FCAD64383}" type="datetime1">
              <a:rPr lang="en-US" smtClean="0"/>
              <a:t>11/17/14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F8A6B-6FD3-DD4E-BA4D-7EC27C5636B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8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endParaRPr lang="en-GB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F6C6859-12FF-8648-9B49-4CB593826D7C}" type="datetime1">
              <a:rPr lang="en-US" smtClean="0"/>
              <a:t>11/17/14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2E7D1AA-2776-7648-A638-3E56820E5F9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endParaRPr lang="en-GB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D0A011C-66D6-5348-B935-8E4A8A677FB8}" type="datetime1">
              <a:rPr lang="en-US" smtClean="0"/>
              <a:t>11/17/14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Kühl et al., ESWW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2E7D1AA-2776-7648-A638-3E56820E5F9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7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434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-1" y="812800"/>
            <a:ext cx="9144001" cy="254951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4000" dirty="0" smtClean="0"/>
              <a:t>Extended Measurement </a:t>
            </a:r>
            <a:r>
              <a:rPr lang="de-DE" sz="4000" dirty="0" err="1" smtClean="0"/>
              <a:t>Capabilities</a:t>
            </a:r>
            <a:r>
              <a:rPr lang="de-DE" sz="4000" dirty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</a:p>
          <a:p>
            <a:pPr algn="ctr"/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/>
              <a:t>Electron</a:t>
            </a:r>
            <a:r>
              <a:rPr lang="de-DE" sz="4000" dirty="0"/>
              <a:t> Proton Helium </a:t>
            </a:r>
            <a:r>
              <a:rPr lang="de-DE" sz="4000" dirty="0" err="1"/>
              <a:t>INstrument</a:t>
            </a:r>
            <a:r>
              <a:rPr lang="de-DE" sz="4000" dirty="0"/>
              <a:t> </a:t>
            </a:r>
            <a:endParaRPr lang="de-DE" sz="4000" dirty="0" smtClean="0"/>
          </a:p>
          <a:p>
            <a:pPr algn="ctr"/>
            <a:r>
              <a:rPr lang="de-DE" sz="4000" dirty="0" err="1" smtClean="0"/>
              <a:t>aboard</a:t>
            </a:r>
            <a:r>
              <a:rPr lang="de-DE" sz="4000" dirty="0" smtClean="0"/>
              <a:t> </a:t>
            </a:r>
            <a:r>
              <a:rPr lang="de-DE" sz="4000" dirty="0"/>
              <a:t>SOHO - </a:t>
            </a:r>
            <a:r>
              <a:rPr lang="de-DE" sz="4000" dirty="0" err="1"/>
              <a:t>Energy</a:t>
            </a:r>
            <a:endParaRPr lang="de-DE" sz="4000" dirty="0"/>
          </a:p>
          <a:p>
            <a:pPr algn="ctr"/>
            <a:r>
              <a:rPr lang="de-DE" sz="4000" dirty="0" err="1"/>
              <a:t>Spectra</a:t>
            </a:r>
            <a:r>
              <a:rPr lang="de-DE" sz="4000" dirty="0"/>
              <a:t> </a:t>
            </a:r>
            <a:r>
              <a:rPr lang="de-DE" sz="4000" dirty="0" err="1"/>
              <a:t>up</a:t>
            </a:r>
            <a:r>
              <a:rPr lang="de-DE" sz="4000" dirty="0"/>
              <a:t> </a:t>
            </a:r>
            <a:r>
              <a:rPr lang="de-DE" sz="4000" dirty="0" err="1"/>
              <a:t>to</a:t>
            </a:r>
            <a:r>
              <a:rPr lang="de-DE" sz="4000" dirty="0"/>
              <a:t> 1 </a:t>
            </a:r>
            <a:r>
              <a:rPr lang="de-DE" sz="4000" dirty="0" err="1"/>
              <a:t>GeV</a:t>
            </a:r>
            <a:r>
              <a:rPr lang="de-DE" sz="4000" dirty="0"/>
              <a:t> </a:t>
            </a:r>
          </a:p>
        </p:txBody>
      </p:sp>
      <p:sp>
        <p:nvSpPr>
          <p:cNvPr id="14341" name="Text Box 10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362318"/>
            <a:ext cx="8377238" cy="3249613"/>
          </a:xfrm>
        </p:spPr>
        <p:txBody>
          <a:bodyPr/>
          <a:lstStyle/>
          <a:p>
            <a:pPr defTabSz="449263" eaLnBrk="1" hangingPunct="1">
              <a:lnSpc>
                <a:spcPct val="80000"/>
              </a:lnSpc>
              <a:spcBef>
                <a:spcPts val="137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P. </a:t>
            </a:r>
            <a:r>
              <a:rPr lang="en-GB" sz="3000" dirty="0" err="1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Kühl</a:t>
            </a:r>
            <a:r>
              <a:rPr lang="en-GB" sz="30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, S. </a:t>
            </a:r>
            <a:r>
              <a:rPr lang="en-GB" sz="3000" dirty="0" err="1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Banjac</a:t>
            </a:r>
            <a:r>
              <a:rPr lang="en-GB" sz="30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, B</a:t>
            </a:r>
            <a:r>
              <a:rPr lang="en-GB" sz="3000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. Heber</a:t>
            </a:r>
            <a:r>
              <a:rPr lang="en-GB" sz="30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, J. </a:t>
            </a:r>
            <a:r>
              <a:rPr lang="en-GB" sz="3000" dirty="0" err="1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Labrenz</a:t>
            </a:r>
            <a:r>
              <a:rPr lang="en-GB" sz="30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, and C. </a:t>
            </a:r>
            <a:r>
              <a:rPr lang="en-GB" sz="3000" dirty="0" err="1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Terassa</a:t>
            </a:r>
            <a:endParaRPr lang="en-GB" sz="3000" dirty="0" smtClean="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49263" eaLnBrk="1" hangingPunct="1">
              <a:lnSpc>
                <a:spcPct val="80000"/>
              </a:lnSpc>
              <a:spcBef>
                <a:spcPts val="137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Christian</a:t>
            </a:r>
            <a:r>
              <a:rPr lang="en-GB" sz="3000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en-GB" sz="3000" dirty="0" err="1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Albrechts</a:t>
            </a:r>
            <a:r>
              <a:rPr lang="en-GB" sz="3000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-Universität </a:t>
            </a:r>
            <a:r>
              <a:rPr lang="en-GB" sz="3000" dirty="0" err="1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zu</a:t>
            </a:r>
            <a:r>
              <a:rPr lang="en-GB" sz="3000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0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Kiel</a:t>
            </a:r>
          </a:p>
          <a:p>
            <a:pPr defTabSz="449263" eaLnBrk="1" hangingPunct="1">
              <a:lnSpc>
                <a:spcPct val="80000"/>
              </a:lnSpc>
              <a:spcBef>
                <a:spcPts val="137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GLE or no GLE: This is the question</a:t>
            </a:r>
          </a:p>
          <a:p>
            <a:pPr defTabSz="449263" eaLnBrk="1" hangingPunct="1">
              <a:lnSpc>
                <a:spcPct val="80000"/>
              </a:lnSpc>
              <a:spcBef>
                <a:spcPts val="137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Goal: Bridge the measurement gap between Neutron monitors and normal s/c particle detectors</a:t>
            </a:r>
            <a:endParaRPr lang="en-GB" sz="3000" b="1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304800" y="44450"/>
            <a:ext cx="63246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SzPct val="100000"/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pic>
        <p:nvPicPr>
          <p:cNvPr id="14343" name="Freihand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6754813"/>
            <a:ext cx="19050" cy="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Freihand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497263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9A4C43-0A2C-C84F-9D4D-6F52642A79DA}" type="datetime1">
              <a:rPr lang="en-US" smtClean="0"/>
              <a:t>11/17/14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2085C-3152-3F4A-B9EB-73AE02CF722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48696"/>
            <a:ext cx="8382000" cy="3131156"/>
          </a:xfrm>
          <a:prstGeom prst="rect">
            <a:avLst/>
          </a:prstGeom>
        </p:spPr>
      </p:pic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Simulation results (particles from the back)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4730" y="1693333"/>
            <a:ext cx="8163834" cy="453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But backward penetrating lead to cross talk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.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" name="Textfeld 1"/>
          <p:cNvSpPr txBox="1"/>
          <p:nvPr/>
        </p:nvSpPr>
        <p:spPr>
          <a:xfrm>
            <a:off x="943397" y="6000123"/>
            <a:ext cx="1861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Electrons </a:t>
            </a:r>
          </a:p>
          <a:p>
            <a:r>
              <a:rPr lang="en-US" sz="2400" dirty="0" smtClean="0"/>
              <a:t>10-100 MeV</a:t>
            </a:r>
            <a:endParaRPr lang="en-US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3217756" y="5819580"/>
            <a:ext cx="2272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Protons </a:t>
            </a:r>
          </a:p>
          <a:p>
            <a:r>
              <a:rPr lang="en-US" sz="2400" dirty="0" smtClean="0"/>
              <a:t>50 – 2000 MeV</a:t>
            </a:r>
            <a:endParaRPr lang="en-US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5989531" y="5819580"/>
            <a:ext cx="2541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Alpha-Particles </a:t>
            </a:r>
          </a:p>
          <a:p>
            <a:r>
              <a:rPr lang="en-US" sz="2400" dirty="0" smtClean="0"/>
              <a:t>50 – 2000 MeV/n</a:t>
            </a:r>
            <a:endParaRPr lang="en-US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604730" y="5458778"/>
            <a:ext cx="193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Seen energy </a:t>
            </a:r>
            <a:endParaRPr lang="en-US" sz="2400" dirty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1098883" y="3715164"/>
            <a:ext cx="3006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Energyloss</a:t>
            </a:r>
            <a:r>
              <a:rPr lang="en-US" sz="2400" dirty="0" smtClean="0"/>
              <a:t> in C or D</a:t>
            </a:r>
            <a:endParaRPr lang="en-US" sz="2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858000" y="2145514"/>
            <a:ext cx="198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 energy </a:t>
            </a:r>
            <a:endParaRPr lang="en-US" sz="2400" dirty="0"/>
          </a:p>
        </p:txBody>
      </p:sp>
      <p:sp>
        <p:nvSpPr>
          <p:cNvPr id="18" name="Rechteck 17"/>
          <p:cNvSpPr/>
          <p:nvPr/>
        </p:nvSpPr>
        <p:spPr>
          <a:xfrm>
            <a:off x="1219200" y="4030134"/>
            <a:ext cx="6993467" cy="846667"/>
          </a:xfrm>
          <a:prstGeom prst="rect">
            <a:avLst/>
          </a:prstGeom>
          <a:solidFill>
            <a:srgbClr val="FF0000">
              <a:alpha val="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47BD83-ABB8-2348-83A3-C5CD72882594}" type="datetime1">
              <a:rPr lang="en-US" smtClean="0"/>
              <a:t>11/17/14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2B7AA-D965-7D40-AB98-8C4C2F947D6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195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The instrument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4730" y="1693333"/>
            <a:ext cx="8163834" cy="453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Selection of proton dominated range possible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But backward penetrating lead to cross talk.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Simulation shows that this contribution is not important, if the energy spectra follow a power law with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γ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&lt; -3.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F2975-F0B9-504E-8098-3F7438129F88}" type="datetime1">
              <a:rPr lang="en-US" smtClean="0"/>
              <a:t>11/17/14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2B7AA-D965-7D40-AB98-8C4C2F947D6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815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The May 17, 2012 GLE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04800" y="2015577"/>
            <a:ext cx="8463763" cy="7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GLE #71 in the current solar cycle. Energy spectra?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3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771" y="2501023"/>
            <a:ext cx="6208225" cy="4356977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2153F-66D3-614C-8E5F-A934202E6A7A}" type="datetime1">
              <a:rPr lang="en-US" smtClean="0"/>
              <a:t>11/17/14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2B7AA-D965-7D40-AB98-8C4C2F947D6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1537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The May 17, 2012 GLE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04800" y="2015577"/>
            <a:ext cx="8463763" cy="7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Is the event the only GLE in the current solar cycle?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904" y="2489200"/>
            <a:ext cx="5740400" cy="43688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539860" y="2801652"/>
            <a:ext cx="1511821" cy="3486948"/>
          </a:xfrm>
          <a:prstGeom prst="rect">
            <a:avLst/>
          </a:prstGeom>
          <a:solidFill>
            <a:schemeClr val="accent6"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5684449" y="2801652"/>
            <a:ext cx="1390875" cy="3486948"/>
          </a:xfrm>
          <a:prstGeom prst="rect">
            <a:avLst/>
          </a:prstGeom>
          <a:solidFill>
            <a:srgbClr val="00009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04800" y="3063677"/>
            <a:ext cx="197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Typical s/c instruments</a:t>
            </a:r>
            <a:endParaRPr lang="en-US" sz="2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170989" y="3063677"/>
            <a:ext cx="1973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Neutron monitors, SOPB has the lowest energy response</a:t>
            </a:r>
            <a:endParaRPr lang="en-US" sz="2400" b="1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681C89-3703-0E4A-B1F2-4A85B0077B88}" type="datetime1">
              <a:rPr lang="en-US" smtClean="0"/>
              <a:t>11/17/14</a:t>
            </a:fld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2B7AA-D965-7D40-AB98-8C4C2F947D6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955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The January 6, 2014 GLE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04800" y="2015577"/>
            <a:ext cx="8463763" cy="7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Is the event the only GLE in the current solar cycle?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793" y="2585556"/>
            <a:ext cx="5575300" cy="42926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0DFDD-763E-4F40-821C-06C5284097D9}" type="datetime1">
              <a:rPr lang="en-US" smtClean="0"/>
              <a:t>11/17/14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2B7AA-D965-7D40-AB98-8C4C2F947D6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6938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191" y="2537604"/>
            <a:ext cx="5359400" cy="4241800"/>
          </a:xfrm>
          <a:prstGeom prst="rect">
            <a:avLst/>
          </a:prstGeom>
        </p:spPr>
      </p:pic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The January 6, 2014 GLE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04800" y="2015577"/>
            <a:ext cx="8463763" cy="7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Is the event the only GLE in the current solar cycle?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" name="Rechteck 3"/>
          <p:cNvSpPr/>
          <p:nvPr/>
        </p:nvSpPr>
        <p:spPr>
          <a:xfrm>
            <a:off x="2539860" y="2801652"/>
            <a:ext cx="1511821" cy="3486948"/>
          </a:xfrm>
          <a:prstGeom prst="rect">
            <a:avLst/>
          </a:prstGeom>
          <a:solidFill>
            <a:schemeClr val="accent6"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5521995" y="2801652"/>
            <a:ext cx="1553329" cy="3486948"/>
          </a:xfrm>
          <a:prstGeom prst="rect">
            <a:avLst/>
          </a:prstGeom>
          <a:solidFill>
            <a:srgbClr val="00009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04800" y="3063677"/>
            <a:ext cx="197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Typical s/c instruments</a:t>
            </a:r>
            <a:endParaRPr lang="en-US" sz="2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170989" y="3063677"/>
            <a:ext cx="1973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Neutron monitors, SOPB has the lowest energy response</a:t>
            </a:r>
            <a:endParaRPr lang="en-US" sz="2400" b="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C96B26-7242-1F43-BE54-6924873C1D0C}" type="datetime1">
              <a:rPr lang="en-US" smtClean="0"/>
              <a:t>11/17/14</a:t>
            </a:fld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2B7AA-D965-7D40-AB98-8C4C2F947D6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8590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Summary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" name="Rechteck 1"/>
          <p:cNvSpPr/>
          <p:nvPr/>
        </p:nvSpPr>
        <p:spPr>
          <a:xfrm>
            <a:off x="304800" y="1997839"/>
            <a:ext cx="85344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New method for calculating proton energy spectra has </a:t>
            </a:r>
            <a:r>
              <a:rPr lang="en-US" sz="2800" dirty="0"/>
              <a:t>been developed for the EPHIN telescope: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particle </a:t>
            </a:r>
            <a:r>
              <a:rPr lang="en-US" sz="2800" dirty="0" err="1"/>
              <a:t>identication</a:t>
            </a:r>
            <a:r>
              <a:rPr lang="en-US" sz="2800" dirty="0"/>
              <a:t> and total energy calculation for </a:t>
            </a:r>
            <a:r>
              <a:rPr lang="en-US" sz="2800" dirty="0" smtClean="0"/>
              <a:t>penetrating particles is based </a:t>
            </a:r>
            <a:r>
              <a:rPr lang="en-US" sz="2800" dirty="0"/>
              <a:t>on Monte Carlo </a:t>
            </a:r>
            <a:r>
              <a:rPr lang="en-US" sz="2800" dirty="0" smtClean="0"/>
              <a:t>simulations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proton </a:t>
            </a:r>
            <a:r>
              <a:rPr lang="en-US" sz="2800" dirty="0"/>
              <a:t>spectra in the energy range of   0.1 - 1 </a:t>
            </a:r>
            <a:r>
              <a:rPr lang="en-US" sz="2800" dirty="0" err="1"/>
              <a:t>GeV</a:t>
            </a:r>
            <a:r>
              <a:rPr lang="en-US" sz="2800" dirty="0"/>
              <a:t> can </a:t>
            </a:r>
            <a:r>
              <a:rPr lang="en-US" sz="2800" dirty="0" smtClean="0"/>
              <a:t>be calculated </a:t>
            </a:r>
            <a:r>
              <a:rPr lang="en-US" sz="2800" dirty="0"/>
              <a:t>during </a:t>
            </a:r>
            <a:r>
              <a:rPr lang="en-US" sz="2800" dirty="0" smtClean="0"/>
              <a:t>solar particle events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Reasonable agreement </a:t>
            </a:r>
            <a:r>
              <a:rPr lang="en-US" sz="2800" dirty="0"/>
              <a:t>of </a:t>
            </a:r>
            <a:r>
              <a:rPr lang="en-US" sz="2800" dirty="0" smtClean="0"/>
              <a:t>the May 2012 event </a:t>
            </a:r>
            <a:r>
              <a:rPr lang="en-US" sz="2800" dirty="0"/>
              <a:t>spectrum with </a:t>
            </a:r>
            <a:r>
              <a:rPr lang="en-US" sz="2800" dirty="0" smtClean="0"/>
              <a:t>the PAMELA spectra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911C23-B495-124E-AC08-98F6FAE4066F}" type="datetime1">
              <a:rPr lang="en-US" smtClean="0"/>
              <a:t>11/17/14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2B7AA-D965-7D40-AB98-8C4C2F947D6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014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Outlook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5" name="Bild 4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730466"/>
            <a:ext cx="4729398" cy="289687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04800" y="1997839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Application to all energetic particle events that has been documented by Vainio et al. 2012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Identification of further GLE candidates during the SOHO period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Investigate SOHO </a:t>
            </a:r>
            <a:r>
              <a:rPr lang="en-US" sz="2800" dirty="0" err="1" smtClean="0"/>
              <a:t>vs</a:t>
            </a:r>
            <a:r>
              <a:rPr lang="en-US" sz="2800" dirty="0" smtClean="0"/>
              <a:t> Chandra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76F5F-76F9-C749-804F-A7E39C505D25}" type="datetime1">
              <a:rPr lang="en-US" smtClean="0"/>
              <a:t>11/17/14</a:t>
            </a:fld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2B7AA-D965-7D40-AB98-8C4C2F947D6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1232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901C-8D24-5249-B831-40171A93273E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2263"/>
            <a:ext cx="8229600" cy="1141412"/>
          </a:xfrm>
        </p:spPr>
        <p:txBody>
          <a:bodyPr lIns="0" tIns="0" rIns="0" bIns="0"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500563" y="260350"/>
            <a:ext cx="4608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9900"/>
              </a:buClr>
            </a:pPr>
            <a:r>
              <a:rPr lang="en-GB" sz="4000">
                <a:solidFill>
                  <a:srgbClr val="FF9900"/>
                </a:solidFill>
                <a:latin typeface="Calibri" charset="0"/>
              </a:rPr>
              <a:t>Zusammenfassung</a:t>
            </a:r>
          </a:p>
        </p:txBody>
      </p:sp>
      <p:grpSp>
        <p:nvGrpSpPr>
          <p:cNvPr id="30724" name="Gruppieren 6"/>
          <p:cNvGrpSpPr>
            <a:grpSpLocks/>
          </p:cNvGrpSpPr>
          <p:nvPr/>
        </p:nvGrpSpPr>
        <p:grpSpPr bwMode="auto">
          <a:xfrm>
            <a:off x="0" y="0"/>
            <a:ext cx="9144000" cy="1727200"/>
            <a:chOff x="0" y="0"/>
            <a:chExt cx="9144002" cy="1727200"/>
          </a:xfrm>
        </p:grpSpPr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1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9620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Is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there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a GLE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hidden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in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the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data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?</a:t>
              </a:r>
              <a:endParaRPr lang="de-DE" sz="40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ts val="1375"/>
                </a:spcBef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>
                  <a:solidFill>
                    <a:srgbClr val="FFFFFF"/>
                  </a:solidFill>
                  <a:latin typeface="Tahoma" charset="0"/>
                </a:rPr>
                <a:t>Mathematisch-Naturwissenschaftliche Fakultät</a:t>
              </a: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452C1-7A85-254E-9DCE-4B0BFA226025}" type="datetime1">
              <a:rPr lang="en-US" smtClean="0"/>
              <a:t>11/17/14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Kühl et al., ESWW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21" y="1827742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625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901C-8D24-5249-B831-40171A93273E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2263"/>
            <a:ext cx="8229600" cy="1141412"/>
          </a:xfrm>
        </p:spPr>
        <p:txBody>
          <a:bodyPr lIns="0" tIns="0" rIns="0" bIns="0"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500563" y="260350"/>
            <a:ext cx="4608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9900"/>
              </a:buClr>
            </a:pPr>
            <a:r>
              <a:rPr lang="en-GB" sz="4000">
                <a:solidFill>
                  <a:srgbClr val="FF9900"/>
                </a:solidFill>
                <a:latin typeface="Calibri" charset="0"/>
              </a:rPr>
              <a:t>Zusammenfassung</a:t>
            </a:r>
          </a:p>
        </p:txBody>
      </p:sp>
      <p:grpSp>
        <p:nvGrpSpPr>
          <p:cNvPr id="30724" name="Gruppieren 6"/>
          <p:cNvGrpSpPr>
            <a:grpSpLocks/>
          </p:cNvGrpSpPr>
          <p:nvPr/>
        </p:nvGrpSpPr>
        <p:grpSpPr bwMode="auto">
          <a:xfrm>
            <a:off x="0" y="0"/>
            <a:ext cx="9144000" cy="1727200"/>
            <a:chOff x="0" y="0"/>
            <a:chExt cx="9144002" cy="1727200"/>
          </a:xfrm>
        </p:grpSpPr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1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9620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Is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there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a GLE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hidden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in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the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data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?</a:t>
              </a:r>
              <a:endParaRPr lang="de-DE" sz="40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ts val="1375"/>
                </a:spcBef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>
                  <a:solidFill>
                    <a:srgbClr val="FFFFFF"/>
                  </a:solidFill>
                  <a:latin typeface="Tahoma" charset="0"/>
                </a:rPr>
                <a:t>Mathematisch-Naturwissenschaftliche Fakultät</a:t>
              </a: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7E37D-794A-5A45-8879-9A994F70EB55}" type="datetime1">
              <a:rPr lang="en-US" smtClean="0"/>
              <a:t>11/17/14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Kühl et al., ESWW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409" y="1727200"/>
            <a:ext cx="4171980" cy="474133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04800" y="2032000"/>
            <a:ext cx="403187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Mc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Murdo</a:t>
            </a:r>
            <a:r>
              <a:rPr lang="de-DE" sz="2400" b="1" dirty="0" smtClean="0"/>
              <a:t>: </a:t>
            </a:r>
          </a:p>
          <a:p>
            <a:endParaRPr lang="de-DE" dirty="0"/>
          </a:p>
          <a:p>
            <a:r>
              <a:rPr lang="de-DE" dirty="0" err="1" smtClean="0"/>
              <a:t>Geographic</a:t>
            </a:r>
            <a:r>
              <a:rPr lang="de-DE" dirty="0" smtClean="0"/>
              <a:t> </a:t>
            </a:r>
            <a:r>
              <a:rPr lang="de-DE" dirty="0" err="1" smtClean="0"/>
              <a:t>latitude</a:t>
            </a:r>
            <a:r>
              <a:rPr lang="de-DE" dirty="0" smtClean="0"/>
              <a:t>: 77.9</a:t>
            </a:r>
            <a:r>
              <a:rPr lang="de-DE" dirty="0"/>
              <a:t>° S </a:t>
            </a:r>
            <a:endParaRPr lang="de-DE" dirty="0" smtClean="0"/>
          </a:p>
          <a:p>
            <a:r>
              <a:rPr lang="de-DE" dirty="0" err="1" smtClean="0"/>
              <a:t>Geographic</a:t>
            </a:r>
            <a:r>
              <a:rPr lang="de-DE" dirty="0" smtClean="0"/>
              <a:t> </a:t>
            </a:r>
            <a:r>
              <a:rPr lang="de-DE" dirty="0" err="1" smtClean="0"/>
              <a:t>longitude</a:t>
            </a:r>
            <a:r>
              <a:rPr lang="de-DE" dirty="0" smtClean="0"/>
              <a:t> 166.6</a:t>
            </a:r>
            <a:r>
              <a:rPr lang="de-DE" dirty="0"/>
              <a:t>° E </a:t>
            </a:r>
            <a:endParaRPr lang="de-DE" dirty="0" smtClean="0"/>
          </a:p>
          <a:p>
            <a:r>
              <a:rPr lang="de-DE" dirty="0" err="1" smtClean="0"/>
              <a:t>Altitude</a:t>
            </a:r>
            <a:r>
              <a:rPr lang="de-DE" dirty="0" smtClean="0"/>
              <a:t> </a:t>
            </a:r>
            <a:r>
              <a:rPr lang="de-DE" b="1" dirty="0" smtClean="0"/>
              <a:t>48 </a:t>
            </a:r>
            <a:r>
              <a:rPr lang="de-DE" b="1" dirty="0"/>
              <a:t>m </a:t>
            </a:r>
            <a:r>
              <a:rPr lang="de-DE" b="1" dirty="0" err="1"/>
              <a:t>asl</a:t>
            </a:r>
            <a:r>
              <a:rPr lang="de-DE" b="1" dirty="0"/>
              <a:t> </a:t>
            </a:r>
            <a:endParaRPr lang="de-DE" b="1" dirty="0" smtClean="0"/>
          </a:p>
          <a:p>
            <a:r>
              <a:rPr lang="de-DE" dirty="0" err="1" smtClean="0"/>
              <a:t>Effective</a:t>
            </a:r>
            <a:r>
              <a:rPr lang="de-DE" dirty="0" smtClean="0"/>
              <a:t> </a:t>
            </a:r>
            <a:r>
              <a:rPr lang="de-DE" dirty="0" err="1"/>
              <a:t>vertical</a:t>
            </a:r>
            <a:r>
              <a:rPr lang="de-DE" dirty="0"/>
              <a:t> </a:t>
            </a:r>
            <a:r>
              <a:rPr lang="de-DE" dirty="0" err="1"/>
              <a:t>cutoff</a:t>
            </a:r>
            <a:r>
              <a:rPr lang="de-DE" dirty="0"/>
              <a:t> </a:t>
            </a:r>
            <a:r>
              <a:rPr lang="de-DE" dirty="0" err="1"/>
              <a:t>rigidity</a:t>
            </a:r>
            <a:r>
              <a:rPr lang="de-DE" dirty="0"/>
              <a:t> </a:t>
            </a:r>
            <a:r>
              <a:rPr lang="de-DE" b="1" dirty="0" smtClean="0"/>
              <a:t>0.3 GV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en-US" sz="2400" b="1" dirty="0" err="1" smtClean="0"/>
              <a:t>Soth</a:t>
            </a:r>
            <a:r>
              <a:rPr lang="en-US" sz="2400" b="1" dirty="0" smtClean="0"/>
              <a:t> Pole (bare counter):</a:t>
            </a:r>
          </a:p>
          <a:p>
            <a:endParaRPr lang="en-US" b="1" dirty="0" smtClean="0"/>
          </a:p>
          <a:p>
            <a:r>
              <a:rPr lang="en-US" dirty="0"/>
              <a:t>Geographic </a:t>
            </a:r>
            <a:r>
              <a:rPr lang="en-US" dirty="0" smtClean="0"/>
              <a:t>latitude 90.0</a:t>
            </a:r>
            <a:r>
              <a:rPr lang="en-US" dirty="0"/>
              <a:t>° S </a:t>
            </a:r>
            <a:endParaRPr lang="en-US" dirty="0" smtClean="0"/>
          </a:p>
          <a:p>
            <a:r>
              <a:rPr lang="en-US" dirty="0" smtClean="0"/>
              <a:t>Geographic longitude N</a:t>
            </a:r>
            <a:r>
              <a:rPr lang="en-US" dirty="0"/>
              <a:t>/A </a:t>
            </a:r>
            <a:endParaRPr lang="en-US" dirty="0" smtClean="0"/>
          </a:p>
          <a:p>
            <a:r>
              <a:rPr lang="en-US" dirty="0" smtClean="0"/>
              <a:t>Altitude 2820 </a:t>
            </a:r>
            <a:r>
              <a:rPr lang="en-US" dirty="0"/>
              <a:t>m </a:t>
            </a:r>
            <a:r>
              <a:rPr lang="en-US" dirty="0" err="1"/>
              <a:t>asl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Effective </a:t>
            </a:r>
            <a:r>
              <a:rPr lang="en-US" dirty="0"/>
              <a:t>vertical cutoff rigidity </a:t>
            </a:r>
            <a:r>
              <a:rPr lang="en-US" dirty="0" smtClean="0"/>
              <a:t>0.1 </a:t>
            </a:r>
            <a:r>
              <a:rPr lang="en-US" dirty="0"/>
              <a:t>GV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67670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901C-8D24-5249-B831-40171A93273E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2263"/>
            <a:ext cx="8229600" cy="1141412"/>
          </a:xfrm>
        </p:spPr>
        <p:txBody>
          <a:bodyPr lIns="0" tIns="0" rIns="0" bIns="0"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500563" y="260350"/>
            <a:ext cx="4608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9900"/>
              </a:buClr>
            </a:pPr>
            <a:r>
              <a:rPr lang="en-GB" sz="4000">
                <a:solidFill>
                  <a:srgbClr val="FF9900"/>
                </a:solidFill>
                <a:latin typeface="Calibri" charset="0"/>
              </a:rPr>
              <a:t>Zusammenfassung</a:t>
            </a:r>
          </a:p>
        </p:txBody>
      </p:sp>
      <p:grpSp>
        <p:nvGrpSpPr>
          <p:cNvPr id="30724" name="Gruppieren 6"/>
          <p:cNvGrpSpPr>
            <a:grpSpLocks/>
          </p:cNvGrpSpPr>
          <p:nvPr/>
        </p:nvGrpSpPr>
        <p:grpSpPr bwMode="auto">
          <a:xfrm>
            <a:off x="0" y="0"/>
            <a:ext cx="9144000" cy="1727200"/>
            <a:chOff x="0" y="0"/>
            <a:chExt cx="9144002" cy="1727200"/>
          </a:xfrm>
        </p:grpSpPr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1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9620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Is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there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a GLE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hidden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in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the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data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?</a:t>
              </a:r>
              <a:endParaRPr lang="de-DE" sz="40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ts val="1375"/>
                </a:spcBef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>
                  <a:solidFill>
                    <a:srgbClr val="FFFFFF"/>
                  </a:solidFill>
                  <a:latin typeface="Tahoma" charset="0"/>
                </a:rPr>
                <a:t>Mathematisch-Naturwissenschaftliche Fakultät</a:t>
              </a: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2E1D4-3E0B-0A4C-9D78-90B32525BC84}" type="datetime1">
              <a:rPr lang="en-US" smtClean="0"/>
              <a:t>11/17/14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Kühl et al., ESWW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685" y="1727200"/>
            <a:ext cx="7491411" cy="49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707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901C-8D24-5249-B831-40171A93273E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2263"/>
            <a:ext cx="8229600" cy="1141412"/>
          </a:xfrm>
        </p:spPr>
        <p:txBody>
          <a:bodyPr lIns="0" tIns="0" rIns="0" bIns="0"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500563" y="260350"/>
            <a:ext cx="4608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9900"/>
              </a:buClr>
            </a:pPr>
            <a:r>
              <a:rPr lang="en-GB" sz="4000">
                <a:solidFill>
                  <a:srgbClr val="FF9900"/>
                </a:solidFill>
                <a:latin typeface="Calibri" charset="0"/>
              </a:rPr>
              <a:t>Zusammenfassung</a:t>
            </a:r>
          </a:p>
        </p:txBody>
      </p:sp>
      <p:grpSp>
        <p:nvGrpSpPr>
          <p:cNvPr id="30724" name="Gruppieren 6"/>
          <p:cNvGrpSpPr>
            <a:grpSpLocks/>
          </p:cNvGrpSpPr>
          <p:nvPr/>
        </p:nvGrpSpPr>
        <p:grpSpPr bwMode="auto">
          <a:xfrm>
            <a:off x="0" y="0"/>
            <a:ext cx="9144000" cy="1727200"/>
            <a:chOff x="0" y="0"/>
            <a:chExt cx="9144002" cy="1727200"/>
          </a:xfrm>
        </p:grpSpPr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1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9620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Is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there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a GLE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hidden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in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the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 </a:t>
              </a:r>
              <a:r>
                <a:rPr lang="de-DE" sz="4000" b="1" dirty="0" err="1" smtClean="0">
                  <a:solidFill>
                    <a:prstClr val="black"/>
                  </a:solidFill>
                  <a:latin typeface="Calibri" charset="0"/>
                </a:rPr>
                <a:t>data</a:t>
              </a:r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?</a:t>
              </a:r>
              <a:endParaRPr lang="de-DE" sz="40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ts val="1375"/>
                </a:spcBef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>
                  <a:solidFill>
                    <a:srgbClr val="FFFFFF"/>
                  </a:solidFill>
                  <a:latin typeface="Tahoma" charset="0"/>
                </a:rPr>
                <a:t>Mathematisch-Naturwissenschaftliche Fakultät</a:t>
              </a: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B7DC1-A892-3C42-A374-D1BF68CB876D}" type="datetime1">
              <a:rPr lang="en-US" smtClean="0"/>
              <a:t>11/17/14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Kühl et al., ESWW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822" y="1844326"/>
            <a:ext cx="6599766" cy="491471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57200" y="2455333"/>
            <a:ext cx="109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Space</a:t>
            </a:r>
            <a:endParaRPr lang="en-US" sz="24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252818" y="5181600"/>
            <a:ext cx="1295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Ground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06739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06901C-8D24-5249-B831-40171A93273E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2263"/>
            <a:ext cx="8229600" cy="1141412"/>
          </a:xfrm>
        </p:spPr>
        <p:txBody>
          <a:bodyPr lIns="0" tIns="0" rIns="0" bIns="0"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500563" y="260350"/>
            <a:ext cx="46085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2500"/>
              </a:spcBef>
              <a:buClr>
                <a:srgbClr val="FF9900"/>
              </a:buClr>
            </a:pPr>
            <a:r>
              <a:rPr lang="en-GB" sz="4000">
                <a:solidFill>
                  <a:srgbClr val="FF9900"/>
                </a:solidFill>
                <a:latin typeface="Calibri" charset="0"/>
              </a:rPr>
              <a:t>Zusammenfassung</a:t>
            </a:r>
          </a:p>
        </p:txBody>
      </p:sp>
      <p:grpSp>
        <p:nvGrpSpPr>
          <p:cNvPr id="30724" name="Gruppieren 6"/>
          <p:cNvGrpSpPr>
            <a:grpSpLocks/>
          </p:cNvGrpSpPr>
          <p:nvPr/>
        </p:nvGrpSpPr>
        <p:grpSpPr bwMode="auto">
          <a:xfrm>
            <a:off x="0" y="0"/>
            <a:ext cx="9144000" cy="1727200"/>
            <a:chOff x="0" y="0"/>
            <a:chExt cx="9144002" cy="1727200"/>
          </a:xfrm>
        </p:grpSpPr>
        <p:sp>
          <p:nvSpPr>
            <p:cNvPr id="307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858000" cy="762000"/>
            </a:xfrm>
            <a:prstGeom prst="rect">
              <a:avLst/>
            </a:pr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1" name="Rectangle 3"/>
            <p:cNvSpPr>
              <a:spLocks noChangeArrowheads="1"/>
            </p:cNvSpPr>
            <p:nvPr/>
          </p:nvSpPr>
          <p:spPr bwMode="auto">
            <a:xfrm>
              <a:off x="0" y="765175"/>
              <a:ext cx="9144000" cy="96202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4000" b="1" dirty="0" smtClean="0">
                  <a:solidFill>
                    <a:prstClr val="black"/>
                  </a:solidFill>
                  <a:latin typeface="Calibri" charset="0"/>
                </a:rPr>
                <a:t>Instrumentation</a:t>
              </a:r>
              <a:endParaRPr lang="de-DE" sz="4000" b="1" dirty="0">
                <a:solidFill>
                  <a:prstClr val="black"/>
                </a:solidFill>
                <a:latin typeface="Calibri" charset="0"/>
              </a:endParaRP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304800" y="44450"/>
              <a:ext cx="63246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ts val="1375"/>
                </a:spcBef>
                <a:buClr>
                  <a:srgbClr val="FFFFFF"/>
                </a:buClr>
                <a:buSzPct val="100000"/>
                <a:buFont typeface="Tahoma" charset="0"/>
                <a:buNone/>
              </a:pPr>
              <a:r>
                <a:rPr lang="en-GB" sz="2200">
                  <a:solidFill>
                    <a:srgbClr val="FFFFFF"/>
                  </a:solidFill>
                  <a:latin typeface="Tahoma" charset="0"/>
                </a:rPr>
                <a:t>Mathematisch-Naturwissenschaftliche Fakultät</a:t>
              </a:r>
            </a:p>
          </p:txBody>
        </p:sp>
        <p:sp>
          <p:nvSpPr>
            <p:cNvPr id="30733" name="Rectangle 6"/>
            <p:cNvSpPr>
              <a:spLocks noChangeArrowheads="1"/>
            </p:cNvSpPr>
            <p:nvPr/>
          </p:nvSpPr>
          <p:spPr bwMode="auto">
            <a:xfrm>
              <a:off x="6858000" y="0"/>
              <a:ext cx="2286000" cy="762000"/>
            </a:xfrm>
            <a:prstGeom prst="rect">
              <a:avLst/>
            </a:prstGeom>
            <a:solidFill>
              <a:srgbClr val="AE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 charset="0"/>
              </a:endParaRPr>
            </a:p>
          </p:txBody>
        </p:sp>
        <p:grpSp>
          <p:nvGrpSpPr>
            <p:cNvPr id="30734" name="Group 7"/>
            <p:cNvGrpSpPr>
              <a:grpSpLocks/>
            </p:cNvGrpSpPr>
            <p:nvPr/>
          </p:nvGrpSpPr>
          <p:grpSpPr bwMode="auto">
            <a:xfrm>
              <a:off x="6858001" y="0"/>
              <a:ext cx="2286001" cy="762000"/>
              <a:chOff x="4320" y="0"/>
              <a:chExt cx="1440" cy="480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42"/>
                <a:ext cx="144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3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0"/>
                <a:ext cx="72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" name="Text Box 96"/>
          <p:cNvSpPr txBox="1">
            <a:spLocks noChangeArrowheads="1"/>
          </p:cNvSpPr>
          <p:nvPr/>
        </p:nvSpPr>
        <p:spPr bwMode="auto">
          <a:xfrm>
            <a:off x="4727575" y="1855522"/>
            <a:ext cx="39592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12" tIns="39707" rIns="79412" bIns="3970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95288" indent="58738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792163" indent="119063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189038" indent="179388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585913" indent="239713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2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 smtClean="0">
                <a:solidFill>
                  <a:prstClr val="black"/>
                </a:solidFill>
              </a:rPr>
              <a:t>Sketch </a:t>
            </a:r>
            <a:r>
              <a:rPr lang="en-US" b="1" dirty="0">
                <a:solidFill>
                  <a:prstClr val="black"/>
                </a:solidFill>
              </a:rPr>
              <a:t>of the EPHIN sensor. The sensor consists of 6 semiconductor detectors surrounded by an anticoincidence cylinder (A). </a:t>
            </a:r>
            <a:endParaRPr lang="en-US" sz="3100" b="1" dirty="0">
              <a:solidFill>
                <a:prstClr val="black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054886-F82F-E44F-AEDC-6E2FD0A638A6}" type="datetime1">
              <a:rPr lang="en-US" smtClean="0"/>
              <a:t>11/17/14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Kühl et al., ESWW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Bild 3" descr="EPHIN_vector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2" y="1804723"/>
            <a:ext cx="4426516" cy="48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611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58" y="642938"/>
            <a:ext cx="3574499" cy="6255374"/>
          </a:xfrm>
          <a:prstGeom prst="rect">
            <a:avLst/>
          </a:prstGeom>
        </p:spPr>
      </p:pic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The instrument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071838" y="2015577"/>
            <a:ext cx="4696725" cy="453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A GEANT 4 simulation has been set up to calculate the response function of EPHIN.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Simulation of penetrating protons, alphas and electrons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6" name="Gruppierung 5"/>
          <p:cNvGrpSpPr/>
          <p:nvPr/>
        </p:nvGrpSpPr>
        <p:grpSpPr>
          <a:xfrm>
            <a:off x="304800" y="2722880"/>
            <a:ext cx="1544320" cy="461665"/>
            <a:chOff x="304800" y="2722880"/>
            <a:chExt cx="1544320" cy="461665"/>
          </a:xfrm>
        </p:grpSpPr>
        <p:sp>
          <p:nvSpPr>
            <p:cNvPr id="3" name="Textfeld 2"/>
            <p:cNvSpPr txBox="1"/>
            <p:nvPr/>
          </p:nvSpPr>
          <p:spPr>
            <a:xfrm>
              <a:off x="304800" y="2722880"/>
              <a:ext cx="402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cxnSp>
          <p:nvCxnSpPr>
            <p:cNvPr id="5" name="Gerade Verbindung mit Pfeil 4"/>
            <p:cNvCxnSpPr/>
            <p:nvPr/>
          </p:nvCxnSpPr>
          <p:spPr>
            <a:xfrm>
              <a:off x="707474" y="2976880"/>
              <a:ext cx="1141646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ung 14"/>
          <p:cNvGrpSpPr/>
          <p:nvPr/>
        </p:nvGrpSpPr>
        <p:grpSpPr>
          <a:xfrm>
            <a:off x="386080" y="4165600"/>
            <a:ext cx="1544320" cy="461665"/>
            <a:chOff x="304800" y="2722880"/>
            <a:chExt cx="1544320" cy="461665"/>
          </a:xfrm>
        </p:grpSpPr>
        <p:sp>
          <p:nvSpPr>
            <p:cNvPr id="16" name="Textfeld 15"/>
            <p:cNvSpPr txBox="1"/>
            <p:nvPr/>
          </p:nvSpPr>
          <p:spPr>
            <a:xfrm>
              <a:off x="304800" y="2722880"/>
              <a:ext cx="389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>
              <a:off x="707474" y="2976880"/>
              <a:ext cx="1141646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ung 17"/>
          <p:cNvGrpSpPr/>
          <p:nvPr/>
        </p:nvGrpSpPr>
        <p:grpSpPr>
          <a:xfrm>
            <a:off x="87714" y="4876800"/>
            <a:ext cx="1544320" cy="461665"/>
            <a:chOff x="304800" y="2722880"/>
            <a:chExt cx="1544320" cy="461665"/>
          </a:xfrm>
        </p:grpSpPr>
        <p:sp>
          <p:nvSpPr>
            <p:cNvPr id="19" name="Textfeld 18"/>
            <p:cNvSpPr txBox="1"/>
            <p:nvPr/>
          </p:nvSpPr>
          <p:spPr>
            <a:xfrm>
              <a:off x="304800" y="2722880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</a:t>
              </a:r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>
              <a:off x="707474" y="2976880"/>
              <a:ext cx="1141646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ung 21"/>
          <p:cNvGrpSpPr/>
          <p:nvPr/>
        </p:nvGrpSpPr>
        <p:grpSpPr>
          <a:xfrm>
            <a:off x="3375587" y="4419600"/>
            <a:ext cx="1625038" cy="461665"/>
            <a:chOff x="-685027" y="2722880"/>
            <a:chExt cx="1392501" cy="461665"/>
          </a:xfrm>
        </p:grpSpPr>
        <p:sp>
          <p:nvSpPr>
            <p:cNvPr id="23" name="Textfeld 22"/>
            <p:cNvSpPr txBox="1"/>
            <p:nvPr/>
          </p:nvSpPr>
          <p:spPr>
            <a:xfrm>
              <a:off x="392421" y="2722880"/>
              <a:ext cx="315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  <p:cxnSp>
          <p:nvCxnSpPr>
            <p:cNvPr id="24" name="Gerade Verbindung mit Pfeil 23"/>
            <p:cNvCxnSpPr/>
            <p:nvPr/>
          </p:nvCxnSpPr>
          <p:spPr>
            <a:xfrm>
              <a:off x="-685027" y="2976880"/>
              <a:ext cx="1141646" cy="0"/>
            </a:xfrm>
            <a:prstGeom prst="straightConnector1">
              <a:avLst/>
            </a:prstGeom>
            <a:ln w="50800"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ung 25"/>
          <p:cNvGrpSpPr/>
          <p:nvPr/>
        </p:nvGrpSpPr>
        <p:grpSpPr>
          <a:xfrm>
            <a:off x="3411138" y="5074305"/>
            <a:ext cx="1625038" cy="461665"/>
            <a:chOff x="-685027" y="2722880"/>
            <a:chExt cx="1392501" cy="461665"/>
          </a:xfrm>
        </p:grpSpPr>
        <p:sp>
          <p:nvSpPr>
            <p:cNvPr id="27" name="Textfeld 26"/>
            <p:cNvSpPr txBox="1"/>
            <p:nvPr/>
          </p:nvSpPr>
          <p:spPr>
            <a:xfrm>
              <a:off x="392421" y="2722880"/>
              <a:ext cx="315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</a:t>
              </a:r>
              <a:endParaRPr lang="en-US" sz="2400" dirty="0"/>
            </a:p>
          </p:txBody>
        </p:sp>
        <p:cxnSp>
          <p:nvCxnSpPr>
            <p:cNvPr id="28" name="Gerade Verbindung mit Pfeil 27"/>
            <p:cNvCxnSpPr/>
            <p:nvPr/>
          </p:nvCxnSpPr>
          <p:spPr>
            <a:xfrm>
              <a:off x="-685027" y="2976880"/>
              <a:ext cx="1141646" cy="0"/>
            </a:xfrm>
            <a:prstGeom prst="straightConnector1">
              <a:avLst/>
            </a:prstGeom>
            <a:ln w="50800"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ung 28"/>
          <p:cNvGrpSpPr/>
          <p:nvPr/>
        </p:nvGrpSpPr>
        <p:grpSpPr>
          <a:xfrm>
            <a:off x="3411138" y="5699760"/>
            <a:ext cx="1625038" cy="461665"/>
            <a:chOff x="-685027" y="2722880"/>
            <a:chExt cx="1392501" cy="461665"/>
          </a:xfrm>
        </p:grpSpPr>
        <p:sp>
          <p:nvSpPr>
            <p:cNvPr id="30" name="Textfeld 29"/>
            <p:cNvSpPr txBox="1"/>
            <p:nvPr/>
          </p:nvSpPr>
          <p:spPr>
            <a:xfrm>
              <a:off x="392421" y="2722880"/>
              <a:ext cx="315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cxnSp>
          <p:nvCxnSpPr>
            <p:cNvPr id="31" name="Gerade Verbindung mit Pfeil 30"/>
            <p:cNvCxnSpPr/>
            <p:nvPr/>
          </p:nvCxnSpPr>
          <p:spPr>
            <a:xfrm>
              <a:off x="-685027" y="2976880"/>
              <a:ext cx="1141646" cy="0"/>
            </a:xfrm>
            <a:prstGeom prst="straightConnector1">
              <a:avLst/>
            </a:prstGeom>
            <a:ln w="50800"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48116-C195-374D-BC4B-82DCEDD64FD6}" type="datetime1">
              <a:rPr lang="en-US" smtClean="0"/>
              <a:t>11/17/14</a:t>
            </a:fld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2B7AA-D965-7D40-AB98-8C4C2F947D6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b="1" dirty="0" smtClean="0">
                <a:latin typeface="Calibri" charset="0"/>
              </a:rPr>
              <a:t>		The instrument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04800" y="4436789"/>
            <a:ext cx="3979333" cy="20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Selection of proton dominated range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43" y="1592244"/>
            <a:ext cx="4792782" cy="2404023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501" y="762000"/>
            <a:ext cx="3574499" cy="6255374"/>
          </a:xfrm>
          <a:prstGeom prst="rect">
            <a:avLst/>
          </a:prstGeom>
        </p:spPr>
      </p:pic>
      <p:grpSp>
        <p:nvGrpSpPr>
          <p:cNvPr id="13" name="Gruppierung 12"/>
          <p:cNvGrpSpPr/>
          <p:nvPr/>
        </p:nvGrpSpPr>
        <p:grpSpPr>
          <a:xfrm>
            <a:off x="4797341" y="4923134"/>
            <a:ext cx="1544320" cy="461665"/>
            <a:chOff x="304800" y="2722880"/>
            <a:chExt cx="1544320" cy="461665"/>
          </a:xfrm>
        </p:grpSpPr>
        <p:sp>
          <p:nvSpPr>
            <p:cNvPr id="14" name="Textfeld 13"/>
            <p:cNvSpPr txBox="1"/>
            <p:nvPr/>
          </p:nvSpPr>
          <p:spPr>
            <a:xfrm>
              <a:off x="304800" y="2722880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</a:t>
              </a:r>
            </a:p>
          </p:txBody>
        </p:sp>
        <p:cxnSp>
          <p:nvCxnSpPr>
            <p:cNvPr id="15" name="Gerade Verbindung mit Pfeil 14"/>
            <p:cNvCxnSpPr/>
            <p:nvPr/>
          </p:nvCxnSpPr>
          <p:spPr>
            <a:xfrm>
              <a:off x="707474" y="2976880"/>
              <a:ext cx="1141646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ung 15"/>
          <p:cNvGrpSpPr/>
          <p:nvPr/>
        </p:nvGrpSpPr>
        <p:grpSpPr>
          <a:xfrm>
            <a:off x="4949741" y="4692301"/>
            <a:ext cx="1544320" cy="461665"/>
            <a:chOff x="304800" y="2722880"/>
            <a:chExt cx="1544320" cy="461665"/>
          </a:xfrm>
        </p:grpSpPr>
        <p:sp>
          <p:nvSpPr>
            <p:cNvPr id="17" name="Textfeld 16"/>
            <p:cNvSpPr txBox="1"/>
            <p:nvPr/>
          </p:nvSpPr>
          <p:spPr>
            <a:xfrm>
              <a:off x="304800" y="2722880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>
              <a:off x="707474" y="2976880"/>
              <a:ext cx="1141646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hteck 5"/>
          <p:cNvSpPr/>
          <p:nvPr/>
        </p:nvSpPr>
        <p:spPr>
          <a:xfrm>
            <a:off x="1608667" y="1845733"/>
            <a:ext cx="2167466" cy="17780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6600">
                <a:alpha val="5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0D3FA9-B1CC-BD44-A961-38D4F87C895B}" type="datetime1">
              <a:rPr lang="en-US" smtClean="0"/>
              <a:t>11/17/14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2B7AA-D965-7D40-AB98-8C4C2F947D6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053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6858000" cy="762000"/>
          </a:xfrm>
          <a:prstGeom prst="rect">
            <a:avLst/>
          </a:prstGeom>
          <a:solidFill>
            <a:srgbClr val="FF9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93133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smtClean="0">
                <a:latin typeface="Calibri" charset="0"/>
              </a:rPr>
              <a:t>Simulation results (particles from the front)</a:t>
            </a:r>
            <a:endParaRPr lang="en-US" sz="4000" b="1" dirty="0">
              <a:latin typeface="Calibri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04800" y="111125"/>
            <a:ext cx="4695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375"/>
              </a:spcBef>
              <a:buClr>
                <a:srgbClr val="FFFFFF"/>
              </a:buClr>
              <a:buFont typeface="Tahoma" charset="0"/>
              <a:buNone/>
            </a:pPr>
            <a:r>
              <a:rPr lang="en-GB" sz="2200">
                <a:solidFill>
                  <a:srgbClr val="FFFFFF"/>
                </a:solidFill>
                <a:latin typeface="Tahoma" charset="0"/>
              </a:rPr>
              <a:t>Mathematisch-Naturwissenschaftliche Fakultät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4730" y="1693333"/>
            <a:ext cx="8163834" cy="453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Selection of proton dominated range possible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rect">
            <a:avLst/>
          </a:prstGeom>
          <a:solidFill>
            <a:srgbClr val="AE00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latin typeface="Calibri" charset="0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6858000" y="0"/>
            <a:ext cx="2284413" cy="760413"/>
            <a:chOff x="4320" y="0"/>
            <a:chExt cx="1439" cy="479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2"/>
              <a:ext cx="1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72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5" name="Bild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67" y="2607179"/>
            <a:ext cx="8458196" cy="308243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43397" y="6000123"/>
            <a:ext cx="1861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Electrons </a:t>
            </a:r>
          </a:p>
          <a:p>
            <a:r>
              <a:rPr lang="en-US" sz="2400" dirty="0" smtClean="0"/>
              <a:t>10-100 MeV</a:t>
            </a:r>
            <a:endParaRPr lang="en-US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3217756" y="5819580"/>
            <a:ext cx="2272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Protons </a:t>
            </a:r>
          </a:p>
          <a:p>
            <a:r>
              <a:rPr lang="en-US" sz="2400" dirty="0" smtClean="0"/>
              <a:t>50 – 2000 MeV</a:t>
            </a:r>
            <a:endParaRPr lang="en-US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5989531" y="5819580"/>
            <a:ext cx="2541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Alpha-Particles </a:t>
            </a:r>
          </a:p>
          <a:p>
            <a:r>
              <a:rPr lang="en-US" sz="2400" dirty="0" smtClean="0"/>
              <a:t>50 – 2000 MeV/n</a:t>
            </a:r>
            <a:endParaRPr lang="en-US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604730" y="5458778"/>
            <a:ext cx="193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Seen energy </a:t>
            </a:r>
            <a:endParaRPr lang="en-US" sz="2400" dirty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1098883" y="3715164"/>
            <a:ext cx="3006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Energyloss</a:t>
            </a:r>
            <a:r>
              <a:rPr lang="en-US" sz="2400" dirty="0" smtClean="0"/>
              <a:t> in C or D</a:t>
            </a:r>
            <a:endParaRPr lang="en-US" sz="2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858000" y="2145514"/>
            <a:ext cx="198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 energy </a:t>
            </a:r>
            <a:endParaRPr lang="en-US" sz="2400" dirty="0"/>
          </a:p>
        </p:txBody>
      </p:sp>
      <p:sp>
        <p:nvSpPr>
          <p:cNvPr id="3" name="Rechteck 2"/>
          <p:cNvSpPr/>
          <p:nvPr/>
        </p:nvSpPr>
        <p:spPr>
          <a:xfrm>
            <a:off x="1219200" y="4080933"/>
            <a:ext cx="6993467" cy="846667"/>
          </a:xfrm>
          <a:prstGeom prst="rect">
            <a:avLst/>
          </a:prstGeom>
          <a:solidFill>
            <a:srgbClr val="FF0000">
              <a:alpha val="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2A423-3168-A64E-BCB9-957DAFB62778}" type="datetime1">
              <a:rPr lang="en-US" smtClean="0"/>
              <a:t>11/17/14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Kühl et al., ESWW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2B7AA-D965-7D40-AB98-8C4C2F947D6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604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1985</Words>
  <Application>Microsoft Macintosh PowerPoint</Application>
  <PresentationFormat>Bildschirmpräsentation (4:3)</PresentationFormat>
  <Paragraphs>224</Paragraphs>
  <Slides>17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Office-Design</vt:lpstr>
      <vt:lpstr>1_Office-Design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CAU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Bernd Heber</dc:creator>
  <cp:lastModifiedBy>B. Heber</cp:lastModifiedBy>
  <cp:revision>85</cp:revision>
  <dcterms:created xsi:type="dcterms:W3CDTF">2011-06-29T08:05:03Z</dcterms:created>
  <dcterms:modified xsi:type="dcterms:W3CDTF">2014-11-17T21:55:26Z</dcterms:modified>
</cp:coreProperties>
</file>