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6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12E47-D0EB-441B-9DA2-946A423EB19A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C8685-2FCD-46F0-82D8-051C7E504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79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C8685-2FCD-46F0-82D8-051C7E504E6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794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17-21 Nov 2014, Liège, Belgium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Space Weather Week 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3A71-49B5-4C40-A5D3-AF840E9EC1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17-21 Nov 2014, Liège, Belgium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Space Weather Week 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3A71-49B5-4C40-A5D3-AF840E9EC1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17-21 Nov 2014, Liège, Belgium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Space Weather Week 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3A71-49B5-4C40-A5D3-AF840E9EC1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17-21 Nov 2014, Liège, Belgium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Space Weather Week 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3A71-49B5-4C40-A5D3-AF840E9EC1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17-21 Nov 2014, Liège, Belgium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Space Weather Week 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3A71-49B5-4C40-A5D3-AF840E9EC1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17-21 Nov 2014, Liège, Belgium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Space Weather Week 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3A71-49B5-4C40-A5D3-AF840E9EC1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17-21 Nov 2014, Liège, Belgium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Space Weather Week 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3A71-49B5-4C40-A5D3-AF840E9EC1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17-21 Nov 2014, Liège, Belgium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Space Weather Week 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3A71-49B5-4C40-A5D3-AF840E9EC1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17-21 Nov 2014, Liège, Belgium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Space Weather Week 11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3A71-49B5-4C40-A5D3-AF840E9EC1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17-21 Nov 2014, Liège, Belgium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Space Weather Week 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3A71-49B5-4C40-A5D3-AF840E9EC1D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17-21 Nov 2014, Liège, Belgium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2E3A71-49B5-4C40-A5D3-AF840E9EC1D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European Space Weather Week 11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02E3A71-49B5-4C40-A5D3-AF840E9EC1D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European Space Weather Week 11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17-21 Nov 2014, Liège, Belgium</a:t>
            </a:r>
            <a:endParaRPr lang="en-GB"/>
          </a:p>
        </p:txBody>
      </p:sp>
      <p:pic>
        <p:nvPicPr>
          <p:cNvPr id="1026" name="Picture 2" descr="C:\docs\dhconsultancy\dhc_logo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7651" y="35877"/>
            <a:ext cx="586898" cy="43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543800" cy="2593975"/>
          </a:xfrm>
        </p:spPr>
        <p:txBody>
          <a:bodyPr/>
          <a:lstStyle/>
          <a:p>
            <a:r>
              <a:rPr lang="en-GB" sz="4000" dirty="0"/>
              <a:t>Construction of a long term interplanetary He dataset in the framework of the ESA ESHIEM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6461760" cy="223224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D. </a:t>
            </a:r>
            <a:r>
              <a:rPr lang="en-GB" dirty="0" err="1" smtClean="0"/>
              <a:t>Heynderickx</a:t>
            </a:r>
            <a:r>
              <a:rPr lang="en-GB" dirty="0" smtClean="0"/>
              <a:t>, </a:t>
            </a:r>
            <a:r>
              <a:rPr lang="en-GB" i="1" dirty="0" smtClean="0"/>
              <a:t>DH Consultancy, Belgium</a:t>
            </a:r>
          </a:p>
          <a:p>
            <a:r>
              <a:rPr lang="en-GB" dirty="0" smtClean="0"/>
              <a:t>A. </a:t>
            </a:r>
            <a:r>
              <a:rPr lang="en-GB" dirty="0" err="1" smtClean="0"/>
              <a:t>Varotsou</a:t>
            </a:r>
            <a:r>
              <a:rPr lang="en-GB" dirty="0" smtClean="0"/>
              <a:t>, A. Samaras, </a:t>
            </a:r>
            <a:r>
              <a:rPr lang="en-GB" i="1" dirty="0" smtClean="0"/>
              <a:t>TRAD, France</a:t>
            </a:r>
          </a:p>
          <a:p>
            <a:r>
              <a:rPr lang="en-GB" dirty="0" smtClean="0"/>
              <a:t>I. Sandberg, </a:t>
            </a:r>
            <a:r>
              <a:rPr lang="en-GB" i="1" dirty="0" smtClean="0"/>
              <a:t>NKUA, Greece</a:t>
            </a:r>
          </a:p>
          <a:p>
            <a:r>
              <a:rPr lang="en-GB" dirty="0" smtClean="0"/>
              <a:t>P. Truscott, </a:t>
            </a:r>
            <a:r>
              <a:rPr lang="en-GB" i="1" dirty="0" err="1" smtClean="0"/>
              <a:t>Kallisto</a:t>
            </a:r>
            <a:r>
              <a:rPr lang="en-GB" i="1" dirty="0" smtClean="0"/>
              <a:t> Consultancy, UK</a:t>
            </a:r>
          </a:p>
          <a:p>
            <a:r>
              <a:rPr lang="en-GB" dirty="0" smtClean="0"/>
              <a:t>R. </a:t>
            </a:r>
            <a:r>
              <a:rPr lang="en-GB" dirty="0" err="1" smtClean="0"/>
              <a:t>Vainio</a:t>
            </a:r>
            <a:r>
              <a:rPr lang="en-GB" dirty="0" smtClean="0"/>
              <a:t>, E. </a:t>
            </a:r>
            <a:r>
              <a:rPr lang="en-GB" dirty="0" err="1" smtClean="0"/>
              <a:t>Valtonen</a:t>
            </a:r>
            <a:r>
              <a:rPr lang="en-GB" dirty="0" smtClean="0"/>
              <a:t>, </a:t>
            </a:r>
            <a:r>
              <a:rPr lang="en-GB" i="1" dirty="0" smtClean="0"/>
              <a:t>Univ. Turku, Finland</a:t>
            </a:r>
          </a:p>
          <a:p>
            <a:r>
              <a:rPr lang="en-GB" dirty="0" smtClean="0"/>
              <a:t>F. Lei, </a:t>
            </a:r>
            <a:r>
              <a:rPr lang="en-GB" i="1" dirty="0" err="1" smtClean="0"/>
              <a:t>RadMod</a:t>
            </a:r>
            <a:r>
              <a:rPr lang="en-GB" i="1" dirty="0" smtClean="0"/>
              <a:t> Research, UK</a:t>
            </a:r>
          </a:p>
          <a:p>
            <a:r>
              <a:rPr lang="en-GB" dirty="0" smtClean="0"/>
              <a:t>P. </a:t>
            </a:r>
            <a:r>
              <a:rPr lang="en-GB" dirty="0" err="1" smtClean="0"/>
              <a:t>Jiggens</a:t>
            </a:r>
            <a:r>
              <a:rPr lang="en-GB" dirty="0" smtClean="0"/>
              <a:t>, A. </a:t>
            </a:r>
            <a:r>
              <a:rPr lang="en-GB" dirty="0" err="1" smtClean="0"/>
              <a:t>Hilgers</a:t>
            </a:r>
            <a:r>
              <a:rPr lang="en-GB" dirty="0" smtClean="0"/>
              <a:t>, </a:t>
            </a:r>
            <a:r>
              <a:rPr lang="en-GB" i="1" dirty="0" smtClean="0"/>
              <a:t>ESA/ESTEC, The Netherlands</a:t>
            </a:r>
            <a:endParaRPr lang="en-GB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17-21 Nov 2014, Liège, Belgium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Space Weather Week 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3A71-49B5-4C40-A5D3-AF840E9EC1D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59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Solar Energetic Particle Environment Modelling (SEPEM): ESA contract to establish reference proton dataset and event list, and build a database and web server for statistical modelling (http://dev.sepem.oma.be)</a:t>
            </a:r>
            <a:endParaRPr lang="en-GB" dirty="0" smtClean="0"/>
          </a:p>
          <a:p>
            <a:r>
              <a:rPr lang="en-GB" dirty="0" smtClean="0"/>
              <a:t>New </a:t>
            </a:r>
            <a:r>
              <a:rPr lang="en-GB" dirty="0" smtClean="0"/>
              <a:t>activity—Energetic Solar Heavy-Ion Environment Models </a:t>
            </a:r>
            <a:r>
              <a:rPr lang="en-GB" dirty="0" smtClean="0"/>
              <a:t>(</a:t>
            </a:r>
            <a:r>
              <a:rPr lang="en-GB" dirty="0" smtClean="0"/>
              <a:t>ESHIEM, ESA Contract 4000107025) </a:t>
            </a:r>
            <a:r>
              <a:rPr lang="en-GB" dirty="0" smtClean="0"/>
              <a:t>to:</a:t>
            </a:r>
          </a:p>
          <a:p>
            <a:pPr lvl="1"/>
            <a:r>
              <a:rPr lang="en-GB" dirty="0" smtClean="0"/>
              <a:t>Construct a long-term He </a:t>
            </a:r>
            <a:r>
              <a:rPr lang="en-GB" dirty="0" smtClean="0"/>
              <a:t>dataset to complement the SEPEM H dataset; required energy range: 5–200 (300) MeV/</a:t>
            </a:r>
            <a:r>
              <a:rPr lang="en-GB" dirty="0" err="1" smtClean="0"/>
              <a:t>nuc</a:t>
            </a:r>
            <a:endParaRPr lang="en-GB" dirty="0" smtClean="0"/>
          </a:p>
          <a:p>
            <a:pPr lvl="1"/>
            <a:r>
              <a:rPr lang="en-GB" dirty="0" smtClean="0"/>
              <a:t>Establish new heavy ion abundance tables</a:t>
            </a:r>
          </a:p>
          <a:p>
            <a:pPr lvl="1"/>
            <a:r>
              <a:rPr lang="en-GB" dirty="0" smtClean="0"/>
              <a:t>Combine both into a virtual ion dataset</a:t>
            </a:r>
          </a:p>
          <a:p>
            <a:pPr lvl="1"/>
            <a:r>
              <a:rPr lang="en-GB" dirty="0" smtClean="0"/>
              <a:t>Update the SEPEM radiation effects tools (TID, SEU)</a:t>
            </a:r>
          </a:p>
          <a:p>
            <a:pPr lvl="1"/>
            <a:r>
              <a:rPr lang="en-GB" dirty="0" smtClean="0"/>
              <a:t>Implement geomagnetic shielding</a:t>
            </a: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17-21 Nov 2014, Liège, Belgium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Space Weather Week 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3A71-49B5-4C40-A5D3-AF840E9EC1D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25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 datasets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IMP8/GME: Nov 1973 – Oct 2001, 1.14–81.0 MeV/</a:t>
            </a:r>
            <a:r>
              <a:rPr lang="en-GB" dirty="0" err="1" smtClean="0"/>
              <a:t>nuc</a:t>
            </a:r>
            <a:r>
              <a:rPr lang="en-GB" dirty="0"/>
              <a:t> </a:t>
            </a:r>
            <a:r>
              <a:rPr lang="en-GB" dirty="0" smtClean="0"/>
              <a:t>(21 channels)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+ science quality instrument, high energy resolution, long duration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– data gaps, saturation, low time resolution (30 m)</a:t>
            </a:r>
          </a:p>
          <a:p>
            <a:pPr lvl="1"/>
            <a:r>
              <a:rPr lang="en-GB" dirty="0" smtClean="0"/>
              <a:t>Used for period before GOES05 (1984) and calibration of GOES data</a:t>
            </a:r>
          </a:p>
          <a:p>
            <a:r>
              <a:rPr lang="en-GB" dirty="0" smtClean="0"/>
              <a:t>GOES/SEM/EPS: Jan 1984 — present, 1.0–125.0 MeV/</a:t>
            </a:r>
            <a:r>
              <a:rPr lang="en-GB" dirty="0" err="1" smtClean="0"/>
              <a:t>nuc</a:t>
            </a:r>
            <a:r>
              <a:rPr lang="en-GB" dirty="0" smtClean="0"/>
              <a:t> (6 channels)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+ long duration, no saturation, minor data gaps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– data spikes, high background levels (A4–A6)</a:t>
            </a:r>
          </a:p>
          <a:p>
            <a:pPr lvl="1"/>
            <a:r>
              <a:rPr lang="en-GB" dirty="0" smtClean="0"/>
              <a:t>Used from Jan 1984 up to present, spikes removed and gaps filled, energy channels re-defined using IMP8/GME data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17-21 Nov 2014, Liège, Belgium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Space Weather Week 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3A71-49B5-4C40-A5D3-AF840E9EC1D4}" type="slidenum">
              <a:rPr lang="en-GB" smtClean="0"/>
              <a:t>3</a:t>
            </a:fld>
            <a:endParaRPr lang="en-GB"/>
          </a:p>
        </p:txBody>
      </p:sp>
      <p:pic>
        <p:nvPicPr>
          <p:cNvPr id="7" name="Picture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2" r="11361" b="4188"/>
          <a:stretch/>
        </p:blipFill>
        <p:spPr bwMode="auto">
          <a:xfrm>
            <a:off x="395536" y="1508442"/>
            <a:ext cx="7560840" cy="48008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C:\Projects\AO7131\docs\browse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5" r="11646" b="4986"/>
          <a:stretch/>
        </p:blipFill>
        <p:spPr bwMode="auto">
          <a:xfrm>
            <a:off x="360969" y="1412776"/>
            <a:ext cx="7553204" cy="48245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C:\Sites\SEPEM\server\users\daniel\browse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3" r="11481" b="4432"/>
          <a:stretch/>
        </p:blipFill>
        <p:spPr bwMode="auto">
          <a:xfrm>
            <a:off x="404842" y="1412776"/>
            <a:ext cx="7814044" cy="47288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C:\Projects\AO7131\docs\browse.pn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1" r="11980" b="4432"/>
          <a:stretch/>
        </p:blipFill>
        <p:spPr bwMode="auto">
          <a:xfrm>
            <a:off x="415324" y="1439597"/>
            <a:ext cx="7685068" cy="47288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3409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 datasets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ACE/SIS: Sep 1997 — present, 3.43–41.2 MeV/</a:t>
            </a:r>
            <a:r>
              <a:rPr lang="en-GB" dirty="0" err="1" smtClean="0"/>
              <a:t>nuc</a:t>
            </a:r>
            <a:r>
              <a:rPr lang="en-GB" dirty="0" smtClean="0"/>
              <a:t> (8 channels)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+ science quality instrument, high sensitivity, high time resolution (256 s)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– very noisy (priority is on heavy ions)</a:t>
            </a:r>
          </a:p>
          <a:p>
            <a:pPr lvl="1"/>
            <a:r>
              <a:rPr lang="en-GB" dirty="0" smtClean="0"/>
              <a:t>Not used for the reference He dataset</a:t>
            </a:r>
          </a:p>
          <a:p>
            <a:r>
              <a:rPr lang="en-GB" dirty="0" smtClean="0"/>
              <a:t>SOHO/ERNE: May 1996 — present, 1.6–131.0 MeV/</a:t>
            </a:r>
            <a:r>
              <a:rPr lang="en-GB" dirty="0" err="1" smtClean="0"/>
              <a:t>nuc</a:t>
            </a:r>
            <a:r>
              <a:rPr lang="en-GB" dirty="0" smtClean="0"/>
              <a:t> (20 channels)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+ science quality instrument, high energy resolution, high time resolution (1 m), high sensitivity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– Data gaps, saturation during large events</a:t>
            </a:r>
          </a:p>
          <a:p>
            <a:pPr lvl="1"/>
            <a:r>
              <a:rPr lang="en-GB" dirty="0" smtClean="0">
                <a:solidFill>
                  <a:srgbClr val="FFC000"/>
                </a:solidFill>
              </a:rPr>
              <a:t>Narrow opening angle</a:t>
            </a:r>
            <a:endParaRPr lang="en-GB" dirty="0" smtClean="0"/>
          </a:p>
          <a:p>
            <a:pPr lvl="1"/>
            <a:r>
              <a:rPr lang="en-GB" dirty="0" smtClean="0"/>
              <a:t>Used for validation and estimation of background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17-21 Nov 2014, Liège, Belgium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Space Weather Week 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3A71-49B5-4C40-A5D3-AF840E9EC1D4}" type="slidenum">
              <a:rPr lang="en-GB" smtClean="0"/>
              <a:t>4</a:t>
            </a:fld>
            <a:endParaRPr lang="en-GB"/>
          </a:p>
        </p:txBody>
      </p:sp>
      <p:pic>
        <p:nvPicPr>
          <p:cNvPr id="7" name="Picture 6" descr="C:\Sites\SEPEM\server\users\daniel\SIS_raw_02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3" r="9983" b="4432"/>
          <a:stretch/>
        </p:blipFill>
        <p:spPr bwMode="auto">
          <a:xfrm>
            <a:off x="611560" y="1268760"/>
            <a:ext cx="7416824" cy="525658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D:\downloads\GOES08_He_1998-05-02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7" r="12210" b="4051"/>
          <a:stretch/>
        </p:blipFill>
        <p:spPr bwMode="auto">
          <a:xfrm>
            <a:off x="344651" y="1160657"/>
            <a:ext cx="7713929" cy="535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downloads\He_1998-05-02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12436" b="4525"/>
          <a:stretch/>
        </p:blipFill>
        <p:spPr bwMode="auto">
          <a:xfrm>
            <a:off x="440178" y="1160657"/>
            <a:ext cx="7591036" cy="534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downloads\He_2001-11-04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2" r="11772" b="4818"/>
          <a:stretch/>
        </p:blipFill>
        <p:spPr bwMode="auto">
          <a:xfrm>
            <a:off x="438871" y="1125263"/>
            <a:ext cx="7741295" cy="5373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57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GOES Energy channels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ESA SEPCALIB project established a method to refine the GOES H energy bin definitions using IMP8/GME data: interpolate GME data to find the energy that minimizes the correlation with GOES data</a:t>
            </a:r>
          </a:p>
          <a:p>
            <a:r>
              <a:rPr lang="en-GB" dirty="0" smtClean="0"/>
              <a:t>Application to GOES He channels, combining GOES05,07 and GOES08,11 to increase data samples</a:t>
            </a:r>
          </a:p>
          <a:p>
            <a:r>
              <a:rPr lang="en-GB" dirty="0" smtClean="0"/>
              <a:t>Channels A1–A3 do not change significantly, channels A4–A6 are shifted down by up to 20 MeV.</a:t>
            </a:r>
          </a:p>
          <a:p>
            <a:r>
              <a:rPr lang="en-GB" dirty="0" smtClean="0"/>
              <a:t>Energy centroids for SEM and SEM-2 are very similar.</a:t>
            </a:r>
          </a:p>
          <a:p>
            <a:r>
              <a:rPr lang="en-GB" dirty="0" smtClean="0"/>
              <a:t>For GOES13, values found for GOES08,11 were used.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17-21 Nov 2014, Liège, Belgium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Space Weather Week 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3A71-49B5-4C40-A5D3-AF840E9EC1D4}" type="slidenum">
              <a:rPr lang="en-GB" smtClean="0"/>
              <a:t>5</a:t>
            </a:fld>
            <a:endParaRPr lang="en-GB"/>
          </a:p>
        </p:txBody>
      </p:sp>
      <p:pic>
        <p:nvPicPr>
          <p:cNvPr id="3074" name="Picture 2" descr="C:\Projects\AO7131\code\SEPCALIB\plots\GOES05,073_H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20316"/>
            <a:ext cx="5522930" cy="5522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rojects\AO7131\code\SEPCALIB\plots\GOES05,076_He_al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348" y="1304256"/>
            <a:ext cx="5517230" cy="551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jects\AO7131\code\SEPCALIB\plots\GOES05,07spectra_He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06" b="1578"/>
          <a:stretch/>
        </p:blipFill>
        <p:spPr bwMode="auto">
          <a:xfrm>
            <a:off x="1251259" y="1214308"/>
            <a:ext cx="5945113" cy="560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Projects\AO7131\code\SEPCALIB\plots\GOES08,11spectra_He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03" b="1792"/>
          <a:stretch/>
        </p:blipFill>
        <p:spPr bwMode="auto">
          <a:xfrm>
            <a:off x="1207892" y="1207771"/>
            <a:ext cx="5988480" cy="563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40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Re-defined GOES He energies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17-21 Nov 2014, Liège, Belgium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Space Weather Week 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3A71-49B5-4C40-A5D3-AF840E9EC1D4}" type="slidenum">
              <a:rPr lang="en-GB" smtClean="0"/>
              <a:t>6</a:t>
            </a:fld>
            <a:endParaRPr lang="en-GB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619397"/>
              </p:ext>
            </p:extLst>
          </p:nvPr>
        </p:nvGraphicFramePr>
        <p:xfrm>
          <a:off x="683568" y="1772816"/>
          <a:ext cx="6888085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617"/>
                <a:gridCol w="1377617"/>
                <a:gridCol w="1377617"/>
                <a:gridCol w="1377617"/>
                <a:gridCol w="1377617"/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Channel</a:t>
                      </a:r>
                    </a:p>
                    <a:p>
                      <a:pPr algn="ctr"/>
                      <a:r>
                        <a:rPr lang="en-GB" sz="2400" dirty="0" smtClean="0"/>
                        <a:t>MeV/</a:t>
                      </a:r>
                      <a:r>
                        <a:rPr lang="en-GB" sz="2400" dirty="0" err="1" smtClean="0"/>
                        <a:t>nuc</a:t>
                      </a:r>
                      <a:endParaRPr lang="en-GB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GOES05,07</a:t>
                      </a:r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GOES08,11</a:t>
                      </a:r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Nominal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New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Nominal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New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1.53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1.66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1.58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1.60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3.63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4.17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3.62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3.72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9.01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8.61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8.87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8.68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A4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26.0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21.1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23.7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17.4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A5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51.0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41.2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48.4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39.3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A6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101.6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79.8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96.8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77.8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97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Combined IMP8/GOES dataset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396752"/>
          </a:xfrm>
        </p:spPr>
        <p:txBody>
          <a:bodyPr/>
          <a:lstStyle/>
          <a:p>
            <a:r>
              <a:rPr lang="en-GB" dirty="0" smtClean="0"/>
              <a:t>Re-bin fluxes into 10 (11) logarithmically spaced energy channels in [5,200] ([5,300]) MeV/</a:t>
            </a:r>
            <a:r>
              <a:rPr lang="en-GB" dirty="0" err="1" smtClean="0"/>
              <a:t>nuc</a:t>
            </a:r>
            <a:endParaRPr lang="en-GB" dirty="0" smtClean="0"/>
          </a:p>
          <a:p>
            <a:r>
              <a:rPr lang="en-GB" dirty="0" smtClean="0"/>
              <a:t>Combine successive spacecraft data in a single dataset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17-21 Nov 2014, Liège, Belgium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Space Weather Week 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3A71-49B5-4C40-A5D3-AF840E9EC1D4}" type="slidenum">
              <a:rPr lang="en-GB" smtClean="0"/>
              <a:t>7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19845"/>
              </p:ext>
            </p:extLst>
          </p:nvPr>
        </p:nvGraphicFramePr>
        <p:xfrm>
          <a:off x="395536" y="3212976"/>
          <a:ext cx="7620000" cy="33280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4480"/>
                <a:gridCol w="2575520"/>
                <a:gridCol w="1905000"/>
                <a:gridCol w="19050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Dataset</a:t>
                      </a:r>
                      <a:endParaRPr lang="en-GB" sz="1200" dirty="0">
                        <a:effectLst/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Original Time Span</a:t>
                      </a:r>
                      <a:endParaRPr lang="en-GB" sz="1200">
                        <a:effectLst/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Time Span of Selected Data</a:t>
                      </a:r>
                      <a:endParaRPr lang="en-GB" sz="1200">
                        <a:effectLst/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Comments</a:t>
                      </a:r>
                      <a:endParaRPr lang="en-GB" sz="1200">
                        <a:effectLst/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IMP8/GME</a:t>
                      </a:r>
                      <a:endParaRPr lang="en-GB" sz="1200">
                        <a:effectLst/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01/11/1973–26/10/2001</a:t>
                      </a:r>
                      <a:endParaRPr lang="en-GB" sz="1200">
                        <a:effectLst/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01/11/1973–31/12/1983</a:t>
                      </a:r>
                      <a:endParaRPr lang="en-GB" sz="1200">
                        <a:effectLst/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GOES05/EPS</a:t>
                      </a:r>
                      <a:endParaRPr lang="en-GB" sz="1200">
                        <a:effectLst/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01/01/1984-24/03/1987</a:t>
                      </a:r>
                      <a:endParaRPr lang="en-GB" sz="1200">
                        <a:effectLst/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01/01/1984-06/03/1987</a:t>
                      </a:r>
                      <a:endParaRPr lang="en-GB" sz="1200">
                        <a:effectLst/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Missing data for Dec 1985 were set to background levels.</a:t>
                      </a:r>
                      <a:endParaRPr lang="en-GB" sz="1200">
                        <a:effectLst/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GOES07/EPS</a:t>
                      </a:r>
                      <a:endParaRPr lang="en-GB" sz="1200">
                        <a:effectLst/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06/03/1987-31/08/1996</a:t>
                      </a:r>
                      <a:endParaRPr lang="en-GB" sz="1200">
                        <a:effectLst/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07/03/1987-28/02/1995</a:t>
                      </a:r>
                      <a:endParaRPr lang="en-GB" sz="1200">
                        <a:effectLst/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GOES08/EPS</a:t>
                      </a:r>
                      <a:endParaRPr lang="en-GB" sz="1200">
                        <a:effectLst/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01/01/1995-17/06/2003</a:t>
                      </a:r>
                      <a:endParaRPr lang="en-GB" sz="1200">
                        <a:effectLst/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01/03/1995-04/06/2003</a:t>
                      </a:r>
                      <a:endParaRPr lang="en-GB" sz="1200">
                        <a:effectLst/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GOES11/EPS</a:t>
                      </a:r>
                      <a:endParaRPr lang="en-GB" sz="1200">
                        <a:effectLst/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01/07/2000-28/02/2011</a:t>
                      </a:r>
                      <a:endParaRPr lang="en-GB" sz="1200" dirty="0">
                        <a:effectLst/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05/06/2003-31/01/2011</a:t>
                      </a:r>
                      <a:endParaRPr lang="en-GB" sz="1200" dirty="0">
                        <a:effectLst/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Due to large data gaps, data prior to 21/06/2003 are only used for cross-calibration. Data from GOES12 were used for 1–19/06/2003.</a:t>
                      </a:r>
                      <a:endParaRPr lang="en-GB" sz="1200">
                        <a:effectLst/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GOES13/EPEAD</a:t>
                      </a:r>
                      <a:endParaRPr lang="en-GB" sz="1200">
                        <a:effectLst/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01/05/2010-present</a:t>
                      </a:r>
                      <a:endParaRPr lang="en-GB" sz="1200">
                        <a:effectLst/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01/02/2011-present</a:t>
                      </a:r>
                      <a:endParaRPr lang="en-GB" sz="1200">
                        <a:effectLst/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Data for 22–03/05/2013 were patched with GOES15 data.</a:t>
                      </a:r>
                      <a:endParaRPr lang="en-GB" sz="1200" dirty="0">
                        <a:effectLst/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098" name="Picture 2" descr="http://eshiem.spaceweatherservices.com/users/daniel/brows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8001000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eshiem.spaceweatherservices.com/users/daniel/tspectru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86" y="11430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73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GOES background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High background levels or thresholds in A4–A6</a:t>
            </a:r>
          </a:p>
          <a:p>
            <a:r>
              <a:rPr lang="en-GB" dirty="0" smtClean="0"/>
              <a:t>Small events are not seen in these channels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17-21 Nov 2014, Liège, Belgium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Space Weather Week 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3A71-49B5-4C40-A5D3-AF840E9EC1D4}" type="slidenum">
              <a:rPr lang="en-GB" smtClean="0"/>
              <a:t>8</a:t>
            </a:fld>
            <a:endParaRPr lang="en-GB"/>
          </a:p>
        </p:txBody>
      </p:sp>
      <p:pic>
        <p:nvPicPr>
          <p:cNvPr id="5122" name="Picture 2" descr="http://localhost/sites/ESHIEM/server/users/daniel/brow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628800"/>
            <a:ext cx="8001000" cy="479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://localhost/sites/ESHIEM/server/users/daniel/tspectru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65" y="1215880"/>
            <a:ext cx="7489220" cy="5616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1" descr="C:\Sites\ESHIEM\server\utilities\background_He_A1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0" t="3222" r="3077" b="5222"/>
          <a:stretch/>
        </p:blipFill>
        <p:spPr bwMode="auto">
          <a:xfrm>
            <a:off x="1002915" y="1268760"/>
            <a:ext cx="6493934" cy="523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C:\Sites\ESHIEM\server\utilities\background_He_A2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4" t="3709" r="3813" b="5725"/>
          <a:stretch/>
        </p:blipFill>
        <p:spPr bwMode="auto">
          <a:xfrm>
            <a:off x="1092614" y="1313549"/>
            <a:ext cx="6314536" cy="517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3" name="Picture 13" descr="C:\Sites\ESHIEM\server\utilities\background_He_A3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4035" r="3979" b="5701"/>
          <a:stretch/>
        </p:blipFill>
        <p:spPr bwMode="auto">
          <a:xfrm>
            <a:off x="1069850" y="1313549"/>
            <a:ext cx="6325765" cy="5158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C:\Sites\ESHIEM\server\utilities\background_He_A4.pn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1" t="4034" r="4222" b="5702"/>
          <a:stretch/>
        </p:blipFill>
        <p:spPr bwMode="auto">
          <a:xfrm>
            <a:off x="1122806" y="1303243"/>
            <a:ext cx="6254151" cy="5158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5" name="Picture 15" descr="C:\Sites\ESHIEM\server\utilities\background_He_A5.pn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0" t="4083" r="4385" b="5804"/>
          <a:stretch/>
        </p:blipFill>
        <p:spPr bwMode="auto">
          <a:xfrm>
            <a:off x="1117472" y="1303243"/>
            <a:ext cx="6243274" cy="5149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6" name="Picture 16" descr="C:\Sites\ESHIEM\server\utilities\background_He_A6.pn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0" t="4206" r="4491" b="6284"/>
          <a:stretch/>
        </p:blipFill>
        <p:spPr bwMode="auto">
          <a:xfrm>
            <a:off x="1076402" y="1303243"/>
            <a:ext cx="6284344" cy="5115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41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Remaining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Derive and apply an algorithm for background subtraction</a:t>
            </a:r>
          </a:p>
          <a:p>
            <a:r>
              <a:rPr lang="en-GB" dirty="0" smtClean="0"/>
              <a:t>Investigate the “invisibility” of small events in high energy GOES channels on event probability analysis</a:t>
            </a:r>
          </a:p>
          <a:p>
            <a:r>
              <a:rPr lang="en-GB" dirty="0" smtClean="0"/>
              <a:t>If necessary and feasible, try to use SOHO/ERNE data to “patch” smaller events in the reference dataset</a:t>
            </a:r>
          </a:p>
          <a:p>
            <a:r>
              <a:rPr lang="en-GB" dirty="0" smtClean="0"/>
              <a:t>The He dataset is the baseline for the virtual ion dataset (using abundance ratios), hence at least a background subtraction must be applied.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17-21 Nov 2014, Liège, Belgium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Space Weather Week 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3A71-49B5-4C40-A5D3-AF840E9EC1D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71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599</TotalTime>
  <Words>829</Words>
  <Application>Microsoft Office PowerPoint</Application>
  <PresentationFormat>On-screen Show (4:3)</PresentationFormat>
  <Paragraphs>147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Construction of a long term interplanetary He dataset in the framework of the ESA ESHIEM project</vt:lpstr>
      <vt:lpstr>Context</vt:lpstr>
      <vt:lpstr>He datasets (1)</vt:lpstr>
      <vt:lpstr>He datasets (2)</vt:lpstr>
      <vt:lpstr>GOES Energy channels</vt:lpstr>
      <vt:lpstr>Re-defined GOES He energies</vt:lpstr>
      <vt:lpstr>Combined IMP8/GOES dataset</vt:lpstr>
      <vt:lpstr>GOES background issues</vt:lpstr>
      <vt:lpstr>Remaining work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Daniel</cp:lastModifiedBy>
  <cp:revision>24</cp:revision>
  <dcterms:created xsi:type="dcterms:W3CDTF">2014-11-14T09:52:52Z</dcterms:created>
  <dcterms:modified xsi:type="dcterms:W3CDTF">2014-11-16T20:49:00Z</dcterms:modified>
</cp:coreProperties>
</file>