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6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A0EA-7895-41B8-A75B-24D7DE3CEF0A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D476-37F5-4554-A3D2-1FE7613C4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1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D476-37F5-4554-A3D2-1FE7613C48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4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7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6A8B-F050-4374-A99F-093111358848}" type="datetimeFigureOut">
              <a:rPr lang="en-GB" smtClean="0"/>
              <a:t>2014-11-17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73D7-5367-4E99-B571-862BAC0B0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384"/>
            <a:ext cx="9144000" cy="6858000"/>
          </a:xfrm>
          <a:prstGeom prst="rect">
            <a:avLst/>
          </a:prstGeom>
          <a:gradFill flip="none" rotWithShape="1">
            <a:gsLst>
              <a:gs pos="55000">
                <a:srgbClr val="000082"/>
              </a:gs>
              <a:gs pos="0">
                <a:srgbClr val="66008F">
                  <a:lumMod val="5000"/>
                </a:srgbClr>
              </a:gs>
              <a:gs pos="100000">
                <a:srgbClr val="FF0000"/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0" lvl="4" algn="ctr"/>
            <a:endParaRPr lang="en-GB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4806" r="13406" b="2556"/>
          <a:stretch/>
        </p:blipFill>
        <p:spPr bwMode="auto">
          <a:xfrm>
            <a:off x="76301" y="84601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332656"/>
            <a:ext cx="9000999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(poster 4, session 9)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from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HELCATS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Harrison </a:t>
            </a:r>
            <a:r>
              <a:rPr lang="en-GB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See also: HELCATS </a:t>
            </a:r>
            <a:r>
              <a:rPr lang="en-GB" sz="1200" dirty="0">
                <a:solidFill>
                  <a:schemeClr val="bg1"/>
                </a:solidFill>
              </a:rPr>
              <a:t>- Heliospheric Cataloguing, Analysis and Techniques Service (Session 9; Poster 21)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GB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26592" r="16995" b="60911"/>
          <a:stretch/>
        </p:blipFill>
        <p:spPr bwMode="auto">
          <a:xfrm>
            <a:off x="1342660" y="5805264"/>
            <a:ext cx="6386669" cy="881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jad41\Desktop\flag_yellow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36" y="128851"/>
            <a:ext cx="1440000" cy="9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060848"/>
            <a:ext cx="8784976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20000">
              <a:spcBef>
                <a:spcPts val="400"/>
              </a:spcBef>
              <a:spcAft>
                <a:spcPts val="400"/>
              </a:spcAft>
            </a:pP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FP7 HELCATS project (start date 1st May 2014; duration 3 years) capitalises on European expertise in heliospheric imaging built up over the last decade, whilst also exploiting long-established European expertise in such areas as solar and coronal imaging as well as the interpretation of in-situ and radio measurements of solar wind phenomena.</a:t>
            </a:r>
          </a:p>
          <a:p>
            <a:pPr algn="just" defTabSz="720000">
              <a:spcBef>
                <a:spcPts val="400"/>
              </a:spcBef>
              <a:spcAft>
                <a:spcPts val="400"/>
              </a:spcAft>
            </a:pP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HELCATS activities include: </a:t>
            </a:r>
          </a:p>
          <a:p>
            <a:pPr marL="285750" indent="-285750" algn="just" defTabSz="7200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cataloguing transient (CMEs) and background (SIRs/CIRs) solar wind structures imaged by STEREO/HI, including estimates of their kinematic properties based on a variety of established, and other more speculative, modelling approaches; </a:t>
            </a:r>
          </a:p>
          <a:p>
            <a:pPr marL="285750" indent="-285750" algn="just" defTabSz="7200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verifying these kinematic properties, thereby assessing the validity of these techniques, through comparing with solar source observations and in-situ measurements at multiple points in the heliosphere; </a:t>
            </a:r>
          </a:p>
          <a:p>
            <a:pPr marL="285750" indent="-285750" algn="just" defTabSz="7200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assessing the potential for initialising advanced numerical models based on the derived kinematic properties of the transient and background solar wind; </a:t>
            </a:r>
          </a:p>
          <a:p>
            <a:pPr marL="285750" indent="-285750" algn="just" defTabSz="7200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assessing the complementarity of using radio observations (in particular Type II radio bursts and interplanetary scintillation) in combination with heliospheric imaging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24766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384"/>
            <a:ext cx="9144000" cy="6858000"/>
          </a:xfrm>
          <a:prstGeom prst="rect">
            <a:avLst/>
          </a:prstGeom>
          <a:gradFill flip="none" rotWithShape="1">
            <a:gsLst>
              <a:gs pos="55000">
                <a:srgbClr val="000082"/>
              </a:gs>
              <a:gs pos="0">
                <a:srgbClr val="66008F">
                  <a:lumMod val="5000"/>
                </a:srgbClr>
              </a:gs>
              <a:gs pos="100000">
                <a:srgbClr val="FF0000"/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0" lvl="4" algn="ctr"/>
            <a:endParaRPr lang="en-GB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4806" r="13406" b="2556"/>
          <a:stretch/>
        </p:blipFill>
        <p:spPr bwMode="auto">
          <a:xfrm>
            <a:off x="76301" y="84601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332656"/>
            <a:ext cx="90009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(poster 4, session 9)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from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HELCATS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Harrison </a:t>
            </a:r>
            <a:r>
              <a:rPr lang="en-GB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 descr="C:\Users\jad41\Desktop\flag_yellow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36" y="128851"/>
            <a:ext cx="1440000" cy="9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550" r="2591" b="39546"/>
          <a:stretch/>
        </p:blipFill>
        <p:spPr bwMode="auto">
          <a:xfrm>
            <a:off x="180753" y="3933056"/>
            <a:ext cx="88514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26592" r="16995" b="60911"/>
          <a:stretch/>
        </p:blipFill>
        <p:spPr bwMode="auto">
          <a:xfrm>
            <a:off x="1342660" y="5805264"/>
            <a:ext cx="6386669" cy="881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04248" y="1340768"/>
            <a:ext cx="2088232" cy="3419708"/>
            <a:chOff x="6156176" y="1449452"/>
            <a:chExt cx="2592288" cy="374991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3" t="10031" r="6087" b="6046"/>
            <a:stretch>
              <a:fillRect/>
            </a:stretch>
          </p:blipFill>
          <p:spPr bwMode="auto">
            <a:xfrm>
              <a:off x="6156176" y="1449452"/>
              <a:ext cx="2592288" cy="3749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84537" y="3645024"/>
              <a:ext cx="432048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4081" r="9068" b="42477"/>
          <a:stretch/>
        </p:blipFill>
        <p:spPr bwMode="auto">
          <a:xfrm>
            <a:off x="4499992" y="3413464"/>
            <a:ext cx="2016224" cy="168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5" y="3625275"/>
            <a:ext cx="1800000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25275"/>
            <a:ext cx="1800000" cy="180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1878995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20000">
              <a:spcBef>
                <a:spcPts val="4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Harrison </a:t>
            </a:r>
            <a:r>
              <a:rPr lang="en-GB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selected 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initial results from the first 6 months of the HELCATS project. These include the generation of a provisional manual CME catalogue (April 2007 to July 2013) and preliminary results from attempts at automated identification of CMEs, using </a:t>
            </a:r>
            <a:r>
              <a:rPr lang="en-GB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CACTus</a:t>
            </a:r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284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19</cp:revision>
  <dcterms:created xsi:type="dcterms:W3CDTF">2014-11-14T11:41:32Z</dcterms:created>
  <dcterms:modified xsi:type="dcterms:W3CDTF">2014-11-17T15:53:57Z</dcterms:modified>
</cp:coreProperties>
</file>