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2" r:id="rId7"/>
    <p:sldId id="269" r:id="rId8"/>
    <p:sldId id="276" r:id="rId9"/>
    <p:sldId id="270" r:id="rId10"/>
    <p:sldId id="271" r:id="rId11"/>
    <p:sldId id="272" r:id="rId12"/>
    <p:sldId id="273" r:id="rId13"/>
    <p:sldId id="275" r:id="rId1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1380" y="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3DAC-D9DC-4C75-9820-91941355CF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5C6E6-DF82-48C0-99C5-3BAE67CCA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</a:t>
            </a:r>
            <a:r>
              <a:rPr lang="en-US" baseline="0" dirty="0" smtClean="0"/>
              <a:t> 12: negative CH E of central meridian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C6E6-DF82-48C0-99C5-3BAE67CCA6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894480"/>
            <a:ext cx="80463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715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992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894480"/>
            <a:ext cx="8045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894480"/>
            <a:ext cx="80463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992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715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89448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894480"/>
            <a:ext cx="8045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GB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D1C181D1-A121-41F1-9111-C1D101B151D1}" type="slidenum">
              <a:rPr lang="en-GB" sz="140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dc.b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dc.b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JHV_2017-06-12_08.12.50.mp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JHV_2017-06-12_08.28.28.mp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ME-18.m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10080000" cy="2880000"/>
          </a:xfrm>
          <a:prstGeom prst="rect">
            <a:avLst/>
          </a:prstGeom>
          <a:solidFill>
            <a:srgbClr val="000000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FFFFFF"/>
                </a:solidFill>
                <a:latin typeface="Sawasdee"/>
              </a:rPr>
              <a:t>SIDC Space Weather briefing</a:t>
            </a:r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0" y="2880000"/>
            <a:ext cx="10080000" cy="2880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GB" sz="2800" dirty="0" smtClean="0">
                <a:solidFill>
                  <a:srgbClr val="FFFFFF"/>
                </a:solidFill>
                <a:latin typeface="Sawasdee"/>
              </a:rPr>
              <a:t>June </a:t>
            </a:r>
            <a:r>
              <a:rPr lang="en-GB" sz="2800" dirty="0" smtClean="0">
                <a:solidFill>
                  <a:srgbClr val="FFFFFF"/>
                </a:solidFill>
                <a:latin typeface="Sawasdee"/>
              </a:rPr>
              <a:t>5-11</a:t>
            </a:r>
            <a:r>
              <a:rPr lang="en-GB" sz="2800" dirty="0" smtClean="0">
                <a:solidFill>
                  <a:srgbClr val="FFFFFF"/>
                </a:solidFill>
                <a:latin typeface="Sawasdee"/>
              </a:rPr>
              <a:t>, </a:t>
            </a:r>
            <a:r>
              <a:rPr lang="en-GB" sz="2800" dirty="0" smtClean="0">
                <a:solidFill>
                  <a:srgbClr val="FFFFFF"/>
                </a:solidFill>
                <a:latin typeface="Sawasdee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rgbClr val="FFFFFF"/>
                </a:solidFill>
                <a:latin typeface="Sawasdee"/>
              </a:rPr>
              <a:t>Cis </a:t>
            </a:r>
            <a:r>
              <a:rPr lang="en-GB" sz="2400" dirty="0" err="1" smtClean="0">
                <a:solidFill>
                  <a:srgbClr val="FFFFFF"/>
                </a:solidFill>
                <a:latin typeface="Sawasdee"/>
              </a:rPr>
              <a:t>Verbeeck</a:t>
            </a:r>
            <a:r>
              <a:rPr lang="en-GB" sz="2400" dirty="0" smtClean="0">
                <a:solidFill>
                  <a:srgbClr val="FFFFFF"/>
                </a:solidFill>
                <a:latin typeface="Sawasdee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FFFF"/>
                </a:solidFill>
                <a:latin typeface="Sawasdee"/>
              </a:rPr>
              <a:t>and SIDC forecaster team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3" name="CustomShape 3"/>
          <p:cNvSpPr/>
          <p:nvPr/>
        </p:nvSpPr>
        <p:spPr>
          <a:xfrm>
            <a:off x="0" y="6120000"/>
            <a:ext cx="10080000" cy="14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280" y="6300000"/>
            <a:ext cx="5549040" cy="1065960"/>
          </a:xfrm>
          <a:prstGeom prst="rect">
            <a:avLst/>
          </a:prstGeom>
        </p:spPr>
      </p:pic>
      <p:sp>
        <p:nvSpPr>
          <p:cNvPr id="75" name="TextShape 4"/>
          <p:cNvSpPr txBox="1"/>
          <p:nvPr/>
        </p:nvSpPr>
        <p:spPr>
          <a:xfrm>
            <a:off x="720000" y="6336000"/>
            <a:ext cx="2736000" cy="1142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b="1">
                <a:solidFill>
                  <a:srgbClr val="0066CC"/>
                </a:solidFill>
                <a:latin typeface="Sawasdee"/>
              </a:rPr>
              <a:t>Solar Influences</a:t>
            </a:r>
            <a:endParaRPr/>
          </a:p>
          <a:p>
            <a:pPr algn="ctr"/>
            <a:r>
              <a:rPr lang="en-GB" b="1">
                <a:solidFill>
                  <a:srgbClr val="0066CC"/>
                </a:solidFill>
                <a:latin typeface="Sawasdee"/>
              </a:rPr>
              <a:t>Data analysis Centre</a:t>
            </a:r>
            <a:endParaRPr/>
          </a:p>
          <a:p>
            <a:pPr algn="ctr"/>
            <a:r>
              <a:rPr lang="en-GB" b="1">
                <a:solidFill>
                  <a:srgbClr val="808080"/>
                </a:solidFill>
                <a:latin typeface="Sawasdee"/>
                <a:hlinkClick r:id="rId3"/>
              </a:rPr>
              <a:t>www.sidc.be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24" y="1395561"/>
            <a:ext cx="10393528" cy="4910328"/>
          </a:xfrm>
          <a:prstGeom prst="rect">
            <a:avLst/>
          </a:prstGeom>
        </p:spPr>
      </p:pic>
      <p:sp>
        <p:nvSpPr>
          <p:cNvPr id="125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Geomagnetism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557000" y="427037"/>
            <a:ext cx="2962922" cy="6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Geomagnetic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83712" y="1734881"/>
            <a:ext cx="0" cy="211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10080346" cy="6300216"/>
          </a:xfrm>
          <a:prstGeom prst="rect">
            <a:avLst/>
          </a:prstGeom>
        </p:spPr>
      </p:pic>
      <p:sp>
        <p:nvSpPr>
          <p:cNvPr id="128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Outlook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endParaRPr/>
          </a:p>
          <a:p>
            <a:endParaRPr/>
          </a:p>
        </p:txBody>
      </p:sp>
      <p:sp>
        <p:nvSpPr>
          <p:cNvPr id="6" name="Oval 5"/>
          <p:cNvSpPr/>
          <p:nvPr/>
        </p:nvSpPr>
        <p:spPr>
          <a:xfrm rot="16200000">
            <a:off x="4430710" y="3170235"/>
            <a:ext cx="990602" cy="990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`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0080000" cy="2880000"/>
          </a:xfrm>
          <a:prstGeom prst="rect">
            <a:avLst/>
          </a:prstGeom>
          <a:solidFill>
            <a:srgbClr val="000000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FFFFFF"/>
                </a:solidFill>
                <a:latin typeface="Sawasdee"/>
              </a:rPr>
              <a:t>SIDC Space Weather briefing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0" y="2880000"/>
            <a:ext cx="10080000" cy="2880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Sawasdee"/>
              </a:rPr>
              <a:t>See you at a next briefing!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Sawasdee"/>
              </a:rPr>
              <a:t>Or visit us at </a:t>
            </a:r>
            <a:r>
              <a:rPr lang="en-GB" sz="2800" b="1">
                <a:solidFill>
                  <a:srgbClr val="FFFFFF"/>
                </a:solidFill>
                <a:latin typeface="Sawasdee"/>
              </a:rPr>
              <a:t>www.sidc.be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0" y="6120000"/>
            <a:ext cx="10080000" cy="14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pic>
        <p:nvPicPr>
          <p:cNvPr id="138" name="Picture 137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280" y="6300000"/>
            <a:ext cx="5549040" cy="1065960"/>
          </a:xfrm>
          <a:prstGeom prst="rect">
            <a:avLst/>
          </a:prstGeom>
        </p:spPr>
      </p:pic>
      <p:sp>
        <p:nvSpPr>
          <p:cNvPr id="139" name="TextShape 4"/>
          <p:cNvSpPr txBox="1"/>
          <p:nvPr/>
        </p:nvSpPr>
        <p:spPr>
          <a:xfrm>
            <a:off x="720000" y="6336000"/>
            <a:ext cx="2736000" cy="1142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b="1">
                <a:solidFill>
                  <a:srgbClr val="0066CC"/>
                </a:solidFill>
                <a:latin typeface="Sawasdee"/>
              </a:rPr>
              <a:t>Solar Influences</a:t>
            </a:r>
            <a:endParaRPr/>
          </a:p>
          <a:p>
            <a:pPr algn="ctr"/>
            <a:r>
              <a:rPr lang="en-GB" b="1">
                <a:solidFill>
                  <a:srgbClr val="0066CC"/>
                </a:solidFill>
                <a:latin typeface="Sawasdee"/>
              </a:rPr>
              <a:t>Data analysis Centre</a:t>
            </a:r>
            <a:endParaRPr/>
          </a:p>
          <a:p>
            <a:pPr algn="ctr"/>
            <a:r>
              <a:rPr lang="en-GB" b="1">
                <a:solidFill>
                  <a:srgbClr val="808080"/>
                </a:solidFill>
                <a:latin typeface="Sawasdee"/>
                <a:hlinkClick r:id="rId3"/>
              </a:rPr>
              <a:t>www.sidc.be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Report of Solar Activity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  <a:p>
            <a:endParaRPr/>
          </a:p>
        </p:txBody>
      </p:sp>
      <p:graphicFrame>
        <p:nvGraphicFramePr>
          <p:cNvPr id="78" name="Table 3"/>
          <p:cNvGraphicFramePr/>
          <p:nvPr>
            <p:extLst>
              <p:ext uri="{D42A27DB-BD31-4B8C-83A1-F6EECF244321}">
                <p14:modId xmlns:p14="http://schemas.microsoft.com/office/powerpoint/2010/main" val="3439300979"/>
              </p:ext>
            </p:extLst>
          </p:nvPr>
        </p:nvGraphicFramePr>
        <p:xfrm>
          <a:off x="402120" y="1212840"/>
          <a:ext cx="9317880" cy="5807160"/>
        </p:xfrm>
        <a:graphic>
          <a:graphicData uri="http://schemas.openxmlformats.org/drawingml/2006/table">
            <a:tbl>
              <a:tblPr/>
              <a:tblGrid>
                <a:gridCol w="3993120"/>
                <a:gridCol w="5324760"/>
              </a:tblGrid>
              <a:tr h="11606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FF"/>
                          </a:solidFill>
                          <a:latin typeface="Sawasdee"/>
                        </a:rPr>
                        <a:t>Active Regions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2</a:t>
                      </a:r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 </a:t>
                      </a:r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low complexity </a:t>
                      </a:r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regions</a:t>
                      </a:r>
                      <a:endParaRPr dirty="0"/>
                    </a:p>
                  </a:txBody>
                  <a:tcPr/>
                </a:tc>
              </a:tr>
              <a:tr h="116064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FFFFF"/>
                          </a:solidFill>
                          <a:latin typeface="Sawasdee"/>
                        </a:rPr>
                        <a:t>Flaring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X-ray </a:t>
                      </a:r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flux background </a:t>
                      </a:r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&lt; </a:t>
                      </a:r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B2</a:t>
                      </a:r>
                      <a:endParaRPr dirty="0"/>
                    </a:p>
                    <a:p>
                      <a:pPr algn="ctr"/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C2.7 </a:t>
                      </a:r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flare</a:t>
                      </a:r>
                      <a:endParaRPr dirty="0"/>
                    </a:p>
                  </a:txBody>
                  <a:tcPr/>
                </a:tc>
              </a:tr>
              <a:tr h="116064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FFFFF"/>
                          </a:solidFill>
                          <a:latin typeface="Sawasdee"/>
                        </a:rPr>
                        <a:t>Filaments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No</a:t>
                      </a:r>
                      <a:r>
                        <a:rPr lang="en-GB" sz="2600" b="1" baseline="0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 significant filament eruptions</a:t>
                      </a:r>
                      <a:endParaRPr dirty="0"/>
                    </a:p>
                  </a:txBody>
                  <a:tcPr/>
                </a:tc>
              </a:tr>
              <a:tr h="11628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CMEs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FFFF"/>
                          </a:solidFill>
                          <a:latin typeface="Sawasdee"/>
                        </a:rPr>
                        <a:t>No significant CMEs in coronagraph data</a:t>
                      </a:r>
                      <a:endParaRPr dirty="0"/>
                    </a:p>
                  </a:txBody>
                  <a:tcPr/>
                </a:tc>
              </a:tr>
              <a:tr h="116244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FFFFF"/>
                          </a:solidFill>
                          <a:latin typeface="Sawasdee"/>
                        </a:rPr>
                        <a:t>Coronal Holes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FFFF"/>
                          </a:solidFill>
                          <a:latin typeface="Sawasdee"/>
                        </a:rPr>
                        <a:t>No significant Coronal Holes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Solar active region evolution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618624" y="67516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 action="ppaction://hlinkfile"/>
              </a:rPr>
              <a:t>movie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492"/>
            <a:ext cx="10058400" cy="580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Solar active region evolution 2609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  <a:p>
            <a:endParaRPr/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4638849" y="694472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movie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492"/>
            <a:ext cx="10058400" cy="580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1426464"/>
            <a:ext cx="10532655" cy="4910328"/>
          </a:xfrm>
          <a:prstGeom prst="rect">
            <a:avLst/>
          </a:prstGeom>
        </p:spPr>
      </p:pic>
      <p:sp>
        <p:nvSpPr>
          <p:cNvPr id="91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Solar X-ray flux and flaring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  <a:p>
            <a:endParaRPr dirty="0"/>
          </a:p>
        </p:txBody>
      </p:sp>
      <p:sp>
        <p:nvSpPr>
          <p:cNvPr id="94" name="TextShape 3"/>
          <p:cNvSpPr txBox="1"/>
          <p:nvPr/>
        </p:nvSpPr>
        <p:spPr>
          <a:xfrm>
            <a:off x="6141552" y="3703637"/>
            <a:ext cx="2099160" cy="459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2600" b="1" dirty="0">
                <a:solidFill>
                  <a:srgbClr val="FF0000"/>
                </a:solidFill>
              </a:rPr>
              <a:t>NOAA </a:t>
            </a:r>
            <a:r>
              <a:rPr lang="en-GB" sz="2600" b="1" dirty="0" smtClean="0">
                <a:solidFill>
                  <a:srgbClr val="FF0000"/>
                </a:solidFill>
              </a:rPr>
              <a:t>2661</a:t>
            </a:r>
            <a:endParaRPr dirty="0"/>
          </a:p>
        </p:txBody>
      </p:sp>
      <p:sp>
        <p:nvSpPr>
          <p:cNvPr id="95" name="CustomShape 4"/>
          <p:cNvSpPr/>
          <p:nvPr/>
        </p:nvSpPr>
        <p:spPr>
          <a:xfrm>
            <a:off x="4659312" y="4160837"/>
            <a:ext cx="5181600" cy="723702"/>
          </a:xfrm>
          <a:prstGeom prst="rect">
            <a:avLst/>
          </a:prstGeom>
          <a:ln w="36000">
            <a:solidFill>
              <a:srgbClr val="FF0000"/>
            </a:solidFill>
            <a:round/>
          </a:ln>
        </p:spPr>
      </p:sp>
      <p:sp>
        <p:nvSpPr>
          <p:cNvPr id="8" name="TextShape 3"/>
          <p:cNvSpPr txBox="1"/>
          <p:nvPr/>
        </p:nvSpPr>
        <p:spPr>
          <a:xfrm>
            <a:off x="620711" y="3703637"/>
            <a:ext cx="4572463" cy="42179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2600" b="1" dirty="0">
                <a:solidFill>
                  <a:srgbClr val="FF0000"/>
                </a:solidFill>
              </a:rPr>
              <a:t>NOAA </a:t>
            </a:r>
            <a:r>
              <a:rPr lang="en-GB" sz="2600" b="1" dirty="0" smtClean="0">
                <a:solidFill>
                  <a:srgbClr val="FF0000"/>
                </a:solidFill>
              </a:rPr>
              <a:t>2661 &amp; W limb region</a:t>
            </a:r>
            <a:endParaRPr dirty="0"/>
          </a:p>
        </p:txBody>
      </p:sp>
      <p:sp>
        <p:nvSpPr>
          <p:cNvPr id="9" name="CustomShape 4"/>
          <p:cNvSpPr/>
          <p:nvPr/>
        </p:nvSpPr>
        <p:spPr>
          <a:xfrm>
            <a:off x="620712" y="4160837"/>
            <a:ext cx="3965360" cy="720000"/>
          </a:xfrm>
          <a:prstGeom prst="rect">
            <a:avLst/>
          </a:prstGeom>
          <a:ln w="36000">
            <a:solidFill>
              <a:srgbClr val="FF0000"/>
            </a:solidFill>
            <a:round/>
          </a:ln>
        </p:spPr>
      </p:sp>
      <p:sp>
        <p:nvSpPr>
          <p:cNvPr id="10" name="TextBox 9"/>
          <p:cNvSpPr txBox="1"/>
          <p:nvPr/>
        </p:nvSpPr>
        <p:spPr>
          <a:xfrm>
            <a:off x="4242801" y="427037"/>
            <a:ext cx="157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Flare</a:t>
            </a:r>
            <a:r>
              <a:rPr lang="en-US" sz="3600" dirty="0" smtClean="0">
                <a:solidFill>
                  <a:schemeClr val="bg1"/>
                </a:solidFill>
              </a:rPr>
              <a:t>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1430041"/>
            <a:ext cx="10532655" cy="4910328"/>
          </a:xfrm>
          <a:prstGeom prst="rect">
            <a:avLst/>
          </a:prstGeom>
        </p:spPr>
      </p:pic>
      <p:sp>
        <p:nvSpPr>
          <p:cNvPr id="115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Energetic particles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  <a:p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148844" y="427037"/>
            <a:ext cx="179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Protons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6424" y="80803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Coronal </a:t>
            </a:r>
            <a:r>
              <a:rPr lang="en-US" sz="3600" dirty="0" smtClean="0">
                <a:solidFill>
                  <a:schemeClr val="bg1"/>
                </a:solidFill>
              </a:rPr>
              <a:t>Mass Ejections…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6" y="1801368"/>
            <a:ext cx="5029200" cy="502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1801368"/>
            <a:ext cx="5029200" cy="5029200"/>
          </a:xfrm>
          <a:prstGeom prst="rect">
            <a:avLst/>
          </a:prstGeom>
        </p:spPr>
      </p:pic>
      <p:sp>
        <p:nvSpPr>
          <p:cNvPr id="118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 dirty="0"/>
              <a:t>Solar wind</a:t>
            </a:r>
            <a:endParaRPr dirty="0"/>
          </a:p>
        </p:txBody>
      </p:sp>
      <p:sp>
        <p:nvSpPr>
          <p:cNvPr id="119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endParaRPr/>
          </a:p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399424" y="80803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Coronal Holes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24000" y="3932238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4" y="246888"/>
            <a:ext cx="8892126" cy="7141464"/>
          </a:xfrm>
          <a:prstGeom prst="rect">
            <a:avLst/>
          </a:prstGeom>
        </p:spPr>
      </p:pic>
      <p:sp>
        <p:nvSpPr>
          <p:cNvPr id="122" name="TextShape 1"/>
          <p:cNvSpPr txBox="1"/>
          <p:nvPr/>
        </p:nvSpPr>
        <p:spPr>
          <a:xfrm>
            <a:off x="0" y="0"/>
            <a:ext cx="10080000" cy="109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Solar wind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360000" y="1386000"/>
            <a:ext cx="936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>
                <a:latin typeface="Sawasdee"/>
              </a:rPr>
              <a:t>Something</a:t>
            </a:r>
            <a:endParaRPr/>
          </a:p>
          <a:p>
            <a:endParaRPr/>
          </a:p>
        </p:txBody>
      </p:sp>
      <p:sp>
        <p:nvSpPr>
          <p:cNvPr id="10" name="Rectangle 9">
            <a:hlinkClick r:id="rId3" action="ppaction://hlinkfile"/>
          </p:cNvPr>
          <p:cNvSpPr/>
          <p:nvPr/>
        </p:nvSpPr>
        <p:spPr>
          <a:xfrm>
            <a:off x="7859712" y="427037"/>
            <a:ext cx="1143000" cy="6553200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131</Words>
  <Application>Microsoft Office PowerPoint</Application>
  <PresentationFormat>Custom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francisv</dc:creator>
  <cp:lastModifiedBy>francisv</cp:lastModifiedBy>
  <cp:revision>39</cp:revision>
  <dcterms:modified xsi:type="dcterms:W3CDTF">2017-06-12T10:14:34Z</dcterms:modified>
</cp:coreProperties>
</file>