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5" r:id="rId4"/>
    <p:sldId id="263" r:id="rId5"/>
    <p:sldId id="264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41BA4-0FB8-4AD4-BBB5-A66A925DFA7F}" type="datetimeFigureOut">
              <a:rPr lang="fr-FR" smtClean="0"/>
              <a:pPr/>
              <a:t>03/06/2010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A2400-01F5-4A1B-A1CF-F67E67D8C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03/06/2010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STCE: Space Science &amp; Weather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3034A6A-F94D-4A45-9C5F-2A742567E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03/06/2010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STCE: Space Science &amp; Weather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3034A6A-F94D-4A45-9C5F-2A742567E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ceweather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smtClean="0"/>
              <a:t>Splinter </a:t>
            </a:r>
            <a:r>
              <a:rPr lang="en-US" sz="3600" b="1" smtClean="0"/>
              <a:t>1: </a:t>
            </a:r>
            <a:r>
              <a:rPr lang="en-US" sz="3600" b="1" dirty="0" smtClean="0"/>
              <a:t>Space science &amp; weather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Chair: J. De Keyser</a:t>
            </a:r>
          </a:p>
          <a:p>
            <a:endParaRPr lang="en-US" dirty="0" smtClean="0"/>
          </a:p>
          <a:p>
            <a:r>
              <a:rPr lang="en-US" dirty="0" smtClean="0"/>
              <a:t>Summary: F. Clette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03/06/2010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dirty="0" smtClean="0"/>
              <a:t>pportunities </a:t>
            </a:r>
            <a:r>
              <a:rPr lang="en-US" dirty="0" smtClean="0"/>
              <a:t>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topics identified as a starting point:</a:t>
            </a:r>
          </a:p>
          <a:p>
            <a:pPr lvl="1"/>
            <a:r>
              <a:rPr lang="en-US" b="1" dirty="0" smtClean="0"/>
              <a:t>Tomography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Auroras</a:t>
            </a:r>
          </a:p>
          <a:p>
            <a:pPr lvl="2"/>
            <a:r>
              <a:rPr lang="en-US" dirty="0" err="1" smtClean="0"/>
              <a:t>Plasmasphere</a:t>
            </a:r>
            <a:endParaRPr lang="en-US" dirty="0" smtClean="0"/>
          </a:p>
          <a:p>
            <a:pPr lvl="2"/>
            <a:r>
              <a:rPr lang="en-US" dirty="0" smtClean="0"/>
              <a:t>Solar corona</a:t>
            </a:r>
          </a:p>
          <a:p>
            <a:pPr lvl="2"/>
            <a:r>
              <a:rPr lang="en-US" dirty="0" smtClean="0"/>
              <a:t>Ionosphere</a:t>
            </a:r>
          </a:p>
          <a:p>
            <a:pPr lvl="1"/>
            <a:r>
              <a:rPr lang="en-US" b="1" dirty="0" smtClean="0"/>
              <a:t>Particle acceleration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Solar flares</a:t>
            </a:r>
          </a:p>
          <a:p>
            <a:pPr lvl="2"/>
            <a:r>
              <a:rPr lang="en-US" dirty="0" smtClean="0"/>
              <a:t>Aurora</a:t>
            </a:r>
          </a:p>
          <a:p>
            <a:pPr lvl="2"/>
            <a:r>
              <a:rPr lang="en-US" dirty="0" smtClean="0"/>
              <a:t>Solar wind (shocks)</a:t>
            </a:r>
          </a:p>
          <a:p>
            <a:pPr lvl="2"/>
            <a:r>
              <a:rPr lang="en-US" dirty="0" smtClean="0"/>
              <a:t>Ring current in radiation belts</a:t>
            </a:r>
          </a:p>
          <a:p>
            <a:pPr lvl="1"/>
            <a:r>
              <a:rPr lang="en-US" b="1" dirty="0" smtClean="0"/>
              <a:t>BRAMS meteor network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Impact risk modeling (application)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aspects</a:t>
            </a:r>
          </a:p>
          <a:p>
            <a:pPr lvl="1"/>
            <a:r>
              <a:rPr lang="en-US" dirty="0" smtClean="0"/>
              <a:t>Fundamental  sciences</a:t>
            </a:r>
          </a:p>
          <a:p>
            <a:pPr lvl="1"/>
            <a:r>
              <a:rPr lang="en-US" dirty="0" smtClean="0"/>
              <a:t>Operational services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STCE: Space Science &amp; Weather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of work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Operational WPs: </a:t>
            </a:r>
          </a:p>
          <a:p>
            <a:pPr lvl="1"/>
            <a:r>
              <a:rPr lang="en-US" dirty="0" smtClean="0"/>
              <a:t>ROB A.1 (WDC)</a:t>
            </a:r>
          </a:p>
          <a:p>
            <a:pPr lvl="2"/>
            <a:r>
              <a:rPr lang="en-US" b="1" dirty="0" smtClean="0"/>
              <a:t>Needs background solar wind models </a:t>
            </a:r>
            <a:r>
              <a:rPr lang="en-US" dirty="0" smtClean="0"/>
              <a:t>that can be run in real time, not too sophisticated (</a:t>
            </a:r>
            <a:r>
              <a:rPr lang="en-US" dirty="0" err="1" smtClean="0"/>
              <a:t>Cf.Wang-Sheeley</a:t>
            </a:r>
            <a:r>
              <a:rPr lang="en-US" dirty="0" smtClean="0"/>
              <a:t>) &gt; need external collaborations</a:t>
            </a:r>
          </a:p>
          <a:p>
            <a:pPr lvl="2"/>
            <a:r>
              <a:rPr lang="en-US" b="1" dirty="0" smtClean="0"/>
              <a:t>Open to other indices or forecasts</a:t>
            </a:r>
            <a:r>
              <a:rPr lang="en-US" dirty="0" smtClean="0"/>
              <a:t> &gt; need to identify possible examples</a:t>
            </a:r>
          </a:p>
          <a:p>
            <a:pPr lvl="1"/>
            <a:r>
              <a:rPr lang="en-US" dirty="0" smtClean="0"/>
              <a:t>BISA B.1/2: Mission/data center at BUSOC: </a:t>
            </a:r>
          </a:p>
          <a:p>
            <a:pPr lvl="2"/>
            <a:r>
              <a:rPr lang="en-US" dirty="0" smtClean="0"/>
              <a:t>So far, centers for PICARD and PROBA2 have been developed independently.</a:t>
            </a:r>
          </a:p>
          <a:p>
            <a:pPr lvl="2"/>
            <a:r>
              <a:rPr lang="en-US" dirty="0" smtClean="0"/>
              <a:t> PROBA2 wants to keep an immediate proximity to the data.</a:t>
            </a:r>
          </a:p>
          <a:p>
            <a:pPr lvl="1"/>
            <a:r>
              <a:rPr lang="en-US" dirty="0" smtClean="0"/>
              <a:t>BISA D.1: SW services</a:t>
            </a:r>
          </a:p>
          <a:p>
            <a:pPr lvl="2"/>
            <a:r>
              <a:rPr lang="en-US" dirty="0" smtClean="0"/>
              <a:t>Focus on SPENVIS and educational aspects, ESA SW portals (COST programs)</a:t>
            </a:r>
          </a:p>
          <a:p>
            <a:pPr lvl="2"/>
            <a:r>
              <a:rPr lang="en-US" dirty="0" smtClean="0"/>
              <a:t>Development of a document repository jointly with SIDC and </a:t>
            </a:r>
            <a:r>
              <a:rPr lang="en-US" dirty="0" err="1" smtClean="0"/>
              <a:t>SoTerIA</a:t>
            </a:r>
            <a:r>
              <a:rPr lang="en-US" dirty="0" smtClean="0"/>
              <a:t> accessible for the whole SW community: </a:t>
            </a:r>
            <a:r>
              <a:rPr lang="en-US" dirty="0" smtClean="0">
                <a:hlinkClick r:id="rId2"/>
              </a:rPr>
              <a:t>www.spaceweather.eu</a:t>
            </a:r>
            <a:endParaRPr lang="en-US" dirty="0" smtClean="0"/>
          </a:p>
          <a:p>
            <a:pPr lvl="2"/>
            <a:r>
              <a:rPr lang="en-US" b="1" dirty="0" smtClean="0"/>
              <a:t>Opportunity for inclusion of statistical models or physical models and produce small predictions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Trying a few products and testing the interest of users.</a:t>
            </a:r>
          </a:p>
          <a:p>
            <a:pPr lvl="3"/>
            <a:r>
              <a:rPr lang="en-US" dirty="0" smtClean="0"/>
              <a:t>Need to identify applicable tools</a:t>
            </a:r>
          </a:p>
          <a:p>
            <a:r>
              <a:rPr lang="en-US" dirty="0" smtClean="0"/>
              <a:t>Observational WPs: </a:t>
            </a:r>
          </a:p>
          <a:p>
            <a:pPr lvl="1"/>
            <a:r>
              <a:rPr lang="en-US" dirty="0" smtClean="0"/>
              <a:t>ROB-A.2 (G-B solar </a:t>
            </a:r>
            <a:r>
              <a:rPr lang="en-US" dirty="0" err="1" smtClean="0"/>
              <a:t>instrum</a:t>
            </a:r>
            <a:r>
              <a:rPr lang="en-US" dirty="0" smtClean="0"/>
              <a:t>): </a:t>
            </a:r>
          </a:p>
          <a:p>
            <a:pPr lvl="2"/>
            <a:r>
              <a:rPr lang="en-US" b="1" dirty="0" smtClean="0"/>
              <a:t>Solar data source</a:t>
            </a:r>
          </a:p>
          <a:p>
            <a:pPr lvl="2"/>
            <a:r>
              <a:rPr lang="en-US" dirty="0" smtClean="0"/>
              <a:t>Possible cross-studies about long term geomagnetic indices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of work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Research </a:t>
            </a:r>
            <a:r>
              <a:rPr lang="en-US" dirty="0" smtClean="0"/>
              <a:t>WPs:  </a:t>
            </a:r>
          </a:p>
          <a:p>
            <a:pPr lvl="1"/>
            <a:r>
              <a:rPr lang="en-US" dirty="0" smtClean="0"/>
              <a:t>ROB-A.3 Coronal heating:</a:t>
            </a:r>
          </a:p>
          <a:p>
            <a:pPr lvl="2"/>
            <a:r>
              <a:rPr lang="en-US" dirty="0" smtClean="0"/>
              <a:t>Opportunity for physical modeling of </a:t>
            </a:r>
            <a:r>
              <a:rPr lang="en-US" b="1" dirty="0" smtClean="0"/>
              <a:t>reconnection process </a:t>
            </a:r>
            <a:r>
              <a:rPr lang="en-US" dirty="0" smtClean="0"/>
              <a:t>(see below BISA C.1)</a:t>
            </a:r>
            <a:endParaRPr lang="en-US" dirty="0" smtClean="0"/>
          </a:p>
          <a:p>
            <a:pPr lvl="1"/>
            <a:r>
              <a:rPr lang="en-US" dirty="0" smtClean="0"/>
              <a:t>ROB-A.4 </a:t>
            </a:r>
            <a:r>
              <a:rPr lang="en-US" dirty="0" smtClean="0"/>
              <a:t> Solar </a:t>
            </a:r>
            <a:r>
              <a:rPr lang="en-US" dirty="0" smtClean="0"/>
              <a:t>atmosphere </a:t>
            </a:r>
            <a:r>
              <a:rPr lang="en-US" dirty="0" smtClean="0"/>
              <a:t>studies: </a:t>
            </a:r>
          </a:p>
          <a:p>
            <a:pPr lvl="2"/>
            <a:r>
              <a:rPr lang="en-US" dirty="0" smtClean="0"/>
              <a:t>N</a:t>
            </a:r>
            <a:r>
              <a:rPr lang="en-US" dirty="0" smtClean="0"/>
              <a:t>o </a:t>
            </a:r>
            <a:r>
              <a:rPr lang="en-US" b="1" dirty="0" smtClean="0"/>
              <a:t>tomography</a:t>
            </a:r>
            <a:r>
              <a:rPr lang="en-US" dirty="0" smtClean="0"/>
              <a:t> but simple triangulation (loops, CMEs; STEREO data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 internal particle acceleration know-how (theory).</a:t>
            </a:r>
          </a:p>
          <a:p>
            <a:pPr lvl="1"/>
            <a:r>
              <a:rPr lang="en-US" dirty="0" smtClean="0"/>
              <a:t>ROB B.1: GNSS 4-D </a:t>
            </a:r>
            <a:r>
              <a:rPr lang="en-US" b="1" dirty="0" smtClean="0"/>
              <a:t>tomography</a:t>
            </a:r>
          </a:p>
          <a:p>
            <a:pPr lvl="2"/>
            <a:r>
              <a:rPr lang="en-US" dirty="0" smtClean="0"/>
              <a:t>So far, tools from </a:t>
            </a:r>
            <a:r>
              <a:rPr lang="en-US" dirty="0" err="1" smtClean="0"/>
              <a:t>english</a:t>
            </a:r>
            <a:r>
              <a:rPr lang="en-US" dirty="0" smtClean="0"/>
              <a:t> collaborators, no internal </a:t>
            </a:r>
            <a:r>
              <a:rPr lang="en-US" dirty="0" err="1" smtClean="0"/>
              <a:t>modelling</a:t>
            </a:r>
            <a:r>
              <a:rPr lang="en-US" dirty="0" smtClean="0"/>
              <a:t> development.</a:t>
            </a:r>
          </a:p>
          <a:p>
            <a:pPr lvl="1"/>
            <a:r>
              <a:rPr lang="en-US" dirty="0" smtClean="0"/>
              <a:t>ROB B.2/3: GNSS TEC effects</a:t>
            </a:r>
          </a:p>
          <a:p>
            <a:pPr lvl="2"/>
            <a:r>
              <a:rPr lang="en-US" b="1" dirty="0" smtClean="0"/>
              <a:t>Opportunity to develop a model of the </a:t>
            </a:r>
            <a:r>
              <a:rPr lang="en-US" b="1" dirty="0" err="1" smtClean="0"/>
              <a:t>plasmasphere</a:t>
            </a:r>
            <a:r>
              <a:rPr lang="en-US" b="1" dirty="0" smtClean="0"/>
              <a:t>-ionosphere connection</a:t>
            </a:r>
          </a:p>
          <a:p>
            <a:pPr lvl="3"/>
            <a:r>
              <a:rPr lang="en-US" dirty="0" smtClean="0"/>
              <a:t>Advantage: TEC provides many sampling points every 20 minutes.</a:t>
            </a:r>
          </a:p>
          <a:p>
            <a:pPr lvl="3"/>
            <a:r>
              <a:rPr lang="en-US" dirty="0" smtClean="0"/>
              <a:t>Possible synergy with BISA WP (V. </a:t>
            </a:r>
            <a:r>
              <a:rPr lang="en-US" dirty="0" err="1" smtClean="0"/>
              <a:t>Pierrard</a:t>
            </a:r>
            <a:r>
              <a:rPr lang="en-US" dirty="0" smtClean="0"/>
              <a:t>) and RMI (Ionospheric sounding group)</a:t>
            </a:r>
          </a:p>
          <a:p>
            <a:pPr lvl="1"/>
            <a:r>
              <a:rPr lang="en-US" dirty="0" smtClean="0"/>
              <a:t>BISA C.1: Magnetosphere</a:t>
            </a:r>
          </a:p>
          <a:p>
            <a:pPr lvl="2"/>
            <a:r>
              <a:rPr lang="en-US" dirty="0" smtClean="0"/>
              <a:t>Opportunities: </a:t>
            </a:r>
            <a:r>
              <a:rPr lang="en-US" b="1" dirty="0" smtClean="0"/>
              <a:t>plasma phenomena</a:t>
            </a:r>
            <a:r>
              <a:rPr lang="en-US" dirty="0" smtClean="0"/>
              <a:t>, like magnetic reconnection, </a:t>
            </a:r>
            <a:r>
              <a:rPr lang="en-US" b="1" dirty="0" smtClean="0"/>
              <a:t>observed in-situ in the magnetosphere &gt; applicable to the solar corona</a:t>
            </a:r>
          </a:p>
          <a:p>
            <a:pPr lvl="3"/>
            <a:r>
              <a:rPr lang="en-US" dirty="0" smtClean="0"/>
              <a:t>Uncertain that the phenomena can be transposed easily to the solar conditions</a:t>
            </a:r>
          </a:p>
          <a:p>
            <a:pPr lvl="3"/>
            <a:r>
              <a:rPr lang="en-US" dirty="0" smtClean="0"/>
              <a:t>Maybe common aspects for  </a:t>
            </a:r>
            <a:r>
              <a:rPr lang="en-US" dirty="0" err="1" smtClean="0"/>
              <a:t>substorms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of work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 smtClean="0"/>
              <a:t>WPs:  </a:t>
            </a:r>
          </a:p>
          <a:p>
            <a:pPr lvl="1"/>
            <a:r>
              <a:rPr lang="en-US" dirty="0" smtClean="0"/>
              <a:t>BISA C.2 Experiments:</a:t>
            </a:r>
          </a:p>
          <a:p>
            <a:pPr lvl="2"/>
            <a:r>
              <a:rPr lang="en-US" b="1" dirty="0" smtClean="0"/>
              <a:t>BRAMS meteor network:</a:t>
            </a:r>
          </a:p>
          <a:p>
            <a:pPr lvl="3"/>
            <a:r>
              <a:rPr lang="en-US" dirty="0" smtClean="0"/>
              <a:t>Opportunity for impact </a:t>
            </a:r>
            <a:r>
              <a:rPr lang="en-US" dirty="0" smtClean="0"/>
              <a:t>risk modeling (application) </a:t>
            </a:r>
            <a:endParaRPr lang="en-US" dirty="0" smtClean="0"/>
          </a:p>
          <a:p>
            <a:pPr lvl="1"/>
            <a:r>
              <a:rPr lang="en-US" dirty="0" smtClean="0"/>
              <a:t>BISA C.3 Fundamental science:</a:t>
            </a:r>
          </a:p>
          <a:p>
            <a:pPr lvl="2"/>
            <a:r>
              <a:rPr lang="en-US" dirty="0" smtClean="0"/>
              <a:t>Focus in kinetic models: kinetic </a:t>
            </a:r>
            <a:r>
              <a:rPr lang="en-US" dirty="0" smtClean="0"/>
              <a:t>A</a:t>
            </a:r>
            <a:r>
              <a:rPr lang="en-US" dirty="0" smtClean="0"/>
              <a:t>lfven waves, application to the  </a:t>
            </a:r>
            <a:r>
              <a:rPr lang="en-US" dirty="0" err="1" smtClean="0"/>
              <a:t>plasmasphere</a:t>
            </a:r>
            <a:r>
              <a:rPr lang="en-US" dirty="0" smtClean="0"/>
              <a:t>.</a:t>
            </a:r>
          </a:p>
          <a:p>
            <a:pPr lvl="2"/>
            <a:r>
              <a:rPr lang="en-US" b="1" dirty="0" smtClean="0"/>
              <a:t>Physics-based </a:t>
            </a:r>
            <a:r>
              <a:rPr lang="en-US" b="1" dirty="0" err="1" smtClean="0"/>
              <a:t>m</a:t>
            </a:r>
            <a:r>
              <a:rPr lang="en-US" b="1" dirty="0" err="1" smtClean="0"/>
              <a:t>odelisation</a:t>
            </a:r>
            <a:r>
              <a:rPr lang="en-US" b="1" dirty="0" smtClean="0"/>
              <a:t> of the solar wind</a:t>
            </a:r>
            <a:r>
              <a:rPr lang="en-US" dirty="0" smtClean="0"/>
              <a:t>: </a:t>
            </a:r>
          </a:p>
          <a:p>
            <a:pPr lvl="3"/>
            <a:r>
              <a:rPr lang="en-US" dirty="0" smtClean="0"/>
              <a:t>Need boundary conditions at the Sun: number density and temperature (boundary values or better, radial profiles)</a:t>
            </a:r>
          </a:p>
          <a:p>
            <a:pPr lvl="3"/>
            <a:r>
              <a:rPr lang="en-US" dirty="0" smtClean="0"/>
              <a:t>ROB works on large-scale effects (~300 km per </a:t>
            </a:r>
            <a:r>
              <a:rPr lang="en-US" dirty="0" err="1" smtClean="0"/>
              <a:t>pixcel</a:t>
            </a:r>
            <a:r>
              <a:rPr lang="en-US" dirty="0" smtClean="0"/>
              <a:t>) where MHD is appropriate: kinetic models have not been considered until now.</a:t>
            </a:r>
          </a:p>
          <a:p>
            <a:pPr lvl="4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ideas and </a:t>
            </a:r>
            <a:r>
              <a:rPr lang="en-US" dirty="0" smtClean="0"/>
              <a:t>upcoming opportunities?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Tomography: potential topic but not currently developed (mostly users of existing external packages)</a:t>
            </a:r>
          </a:p>
          <a:p>
            <a:r>
              <a:rPr lang="en-US" dirty="0" smtClean="0"/>
              <a:t>Background </a:t>
            </a:r>
            <a:r>
              <a:rPr lang="en-US" dirty="0" smtClean="0"/>
              <a:t>solar wind models:</a:t>
            </a:r>
          </a:p>
          <a:p>
            <a:pPr lvl="1"/>
            <a:r>
              <a:rPr lang="en-US" dirty="0" smtClean="0"/>
              <a:t>Reciprocal but unmatched needs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RWC services need an operational real-time </a:t>
            </a:r>
            <a:r>
              <a:rPr lang="en-US" dirty="0" smtClean="0"/>
              <a:t>model for forecasting</a:t>
            </a:r>
            <a:endParaRPr lang="en-US" dirty="0" smtClean="0"/>
          </a:p>
          <a:p>
            <a:pPr lvl="2"/>
            <a:r>
              <a:rPr lang="en-US" dirty="0" smtClean="0"/>
              <a:t>BISA modeling needs solar boundary conditions (but currently </a:t>
            </a:r>
            <a:r>
              <a:rPr lang="en-US" dirty="0" smtClean="0"/>
              <a:t>output limited </a:t>
            </a:r>
            <a:r>
              <a:rPr lang="en-US" dirty="0" smtClean="0"/>
              <a:t>to spherical symmetry)</a:t>
            </a:r>
          </a:p>
          <a:p>
            <a:pPr lvl="1"/>
            <a:r>
              <a:rPr lang="en-US" dirty="0" smtClean="0"/>
              <a:t>Large long-term effort</a:t>
            </a:r>
          </a:p>
          <a:p>
            <a:r>
              <a:rPr lang="en-US" dirty="0" smtClean="0"/>
              <a:t>Particle acceleration:</a:t>
            </a:r>
          </a:p>
          <a:p>
            <a:pPr lvl="1"/>
            <a:r>
              <a:rPr lang="en-US" dirty="0" smtClean="0"/>
              <a:t>Potential for fundamental science between ROB A.3/4 and BISA C.3</a:t>
            </a:r>
          </a:p>
          <a:p>
            <a:pPr lvl="1"/>
            <a:r>
              <a:rPr lang="en-US" dirty="0" smtClean="0"/>
              <a:t>Upcoming FP7 proposal in preparation (application).</a:t>
            </a:r>
          </a:p>
          <a:p>
            <a:r>
              <a:rPr lang="en-US" dirty="0" smtClean="0"/>
              <a:t>Collaboration between BISA C.3 and ROB-A.1/2 on the use F10.cm as a proxy for ionospheric conductivity.</a:t>
            </a:r>
          </a:p>
          <a:p>
            <a:r>
              <a:rPr lang="en-US" dirty="0" smtClean="0"/>
              <a:t>BRAMS </a:t>
            </a:r>
            <a:r>
              <a:rPr lang="en-US" dirty="0" smtClean="0"/>
              <a:t>meteor </a:t>
            </a:r>
            <a:r>
              <a:rPr lang="en-US" dirty="0" smtClean="0"/>
              <a:t>experiment</a:t>
            </a:r>
          </a:p>
          <a:p>
            <a:r>
              <a:rPr lang="en-US" dirty="0" smtClean="0"/>
              <a:t>Space Situational Awareness program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03/06/2010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STCE: Space Science &amp; Weather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A6A-F94D-4A45-9C5F-2A742567E1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633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Splinter 1: Space science &amp; weather</vt:lpstr>
      <vt:lpstr>Opportunities and issues</vt:lpstr>
      <vt:lpstr>Tour of work packages</vt:lpstr>
      <vt:lpstr>Tour of work packages</vt:lpstr>
      <vt:lpstr>Tour of work packages</vt:lpstr>
      <vt:lpstr>New ideas and upcoming opportunities?</vt:lpstr>
    </vt:vector>
  </TitlesOfParts>
  <Company>Royal Observatory of Belgium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Frederic Clette</dc:creator>
  <cp:lastModifiedBy>Frederic Clette</cp:lastModifiedBy>
  <cp:revision>22</cp:revision>
  <dcterms:created xsi:type="dcterms:W3CDTF">2010-06-03T06:46:20Z</dcterms:created>
  <dcterms:modified xsi:type="dcterms:W3CDTF">2010-06-03T13:18:21Z</dcterms:modified>
</cp:coreProperties>
</file>