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88" r:id="rId2"/>
    <p:sldId id="309" r:id="rId3"/>
    <p:sldId id="289" r:id="rId4"/>
    <p:sldId id="258" r:id="rId5"/>
    <p:sldId id="278" r:id="rId6"/>
    <p:sldId id="279" r:id="rId7"/>
    <p:sldId id="265" r:id="rId8"/>
    <p:sldId id="266" r:id="rId9"/>
    <p:sldId id="267" r:id="rId10"/>
    <p:sldId id="295" r:id="rId11"/>
    <p:sldId id="313" r:id="rId12"/>
    <p:sldId id="294" r:id="rId13"/>
    <p:sldId id="297" r:id="rId14"/>
    <p:sldId id="290" r:id="rId15"/>
    <p:sldId id="299" r:id="rId16"/>
    <p:sldId id="300" r:id="rId17"/>
    <p:sldId id="291" r:id="rId18"/>
    <p:sldId id="283" r:id="rId19"/>
    <p:sldId id="310" r:id="rId20"/>
    <p:sldId id="311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057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86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AD51E-5D16-47B7-8C3C-280BC0C8982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ECC3E-8362-4660-97D4-E2A56375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2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2609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12191999" cy="2609850"/>
          </a:xfrm>
        </p:spPr>
        <p:txBody>
          <a:bodyPr lIns="720000" anchor="ctr" anchorCtr="0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 smtClean="0"/>
              <a:t>Click to edit Master title style 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35931"/>
            <a:ext cx="12192000" cy="1313769"/>
          </a:xfrm>
        </p:spPr>
        <p:txBody>
          <a:bodyPr lIns="720000" t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391150"/>
            <a:ext cx="12192000" cy="1466851"/>
            <a:chOff x="0" y="5391150"/>
            <a:chExt cx="12192000" cy="1466851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5391150"/>
              <a:ext cx="12192000" cy="14668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17230"/>
              <a:ext cx="1923502" cy="144077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2643502" y="5417231"/>
              <a:ext cx="4671698" cy="14407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2800" b="0" dirty="0" smtClean="0">
                  <a:solidFill>
                    <a:srgbClr val="00B0F0"/>
                  </a:solidFill>
                  <a:latin typeface="+mj-lt"/>
                </a:rPr>
                <a:t>Royal Observatory</a:t>
              </a:r>
            </a:p>
            <a:p>
              <a:pPr algn="l"/>
              <a:r>
                <a:rPr lang="en-US" sz="2800" i="1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of</a:t>
              </a:r>
              <a:r>
                <a:rPr lang="en-US" sz="2800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Belgium</a:t>
              </a:r>
              <a:endParaRPr lang="en-US" sz="2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315199" y="5524410"/>
              <a:ext cx="487679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j-lt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Solar Influences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j-lt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Data analysis Centre</a:t>
              </a:r>
            </a:p>
            <a:p>
              <a:pPr algn="ctr"/>
              <a:r>
                <a:rPr lang="en-US" sz="2400" dirty="0" smtClean="0">
                  <a:solidFill>
                    <a:srgbClr val="00B0F0"/>
                  </a:solidFill>
                  <a:latin typeface="+mj-lt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www.sidc.be</a:t>
              </a:r>
              <a:endParaRPr lang="en-US" sz="2400" dirty="0">
                <a:solidFill>
                  <a:srgbClr val="00B0F0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3657600"/>
            <a:ext cx="12192000" cy="1733550"/>
          </a:xfrm>
        </p:spPr>
        <p:txBody>
          <a:bodyPr lIns="72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39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94600" y="0"/>
            <a:ext cx="45974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1200" y="1080000"/>
            <a:ext cx="2520000" cy="2520000"/>
          </a:xfrm>
          <a:ln w="76200">
            <a:solidFill>
              <a:schemeClr val="accent2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290063" y="1080000"/>
            <a:ext cx="2520000" cy="2520000"/>
          </a:xfrm>
          <a:ln w="762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17795" y="3914024"/>
            <a:ext cx="2520000" cy="2520000"/>
          </a:xfrm>
          <a:ln w="76200">
            <a:solidFill>
              <a:schemeClr val="accent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290063" y="3914024"/>
            <a:ext cx="2520000" cy="2520000"/>
          </a:xfrm>
          <a:ln w="762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 rot="19107369">
            <a:off x="112493" y="3243525"/>
            <a:ext cx="7402588" cy="998189"/>
          </a:xfr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FF0066"/>
                </a:solidFill>
              </a:defRPr>
            </a:lvl1pPr>
            <a:lvl2pPr algn="ctr">
              <a:defRPr sz="3200">
                <a:solidFill>
                  <a:srgbClr val="FF0066"/>
                </a:solidFill>
              </a:defRPr>
            </a:lvl2pPr>
            <a:lvl3pPr algn="ctr">
              <a:defRPr sz="2800">
                <a:solidFill>
                  <a:srgbClr val="FF0066"/>
                </a:solidFill>
              </a:defRPr>
            </a:lvl3pPr>
            <a:lvl4pPr algn="ctr">
              <a:defRPr sz="2400">
                <a:solidFill>
                  <a:srgbClr val="FF0066"/>
                </a:solidFill>
              </a:defRPr>
            </a:lvl4pPr>
            <a:lvl5pPr algn="ctr">
              <a:defRPr sz="2400">
                <a:solidFill>
                  <a:srgbClr val="FF0066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3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16000" y="940120"/>
            <a:ext cx="5652000" cy="565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2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870600" y="969265"/>
            <a:ext cx="10450800" cy="560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42375"/>
            <a:ext cx="8867775" cy="47583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8867775" y="914400"/>
            <a:ext cx="3324225" cy="31432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334500" y="1242375"/>
            <a:ext cx="2520000" cy="2520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867775" y="3771900"/>
            <a:ext cx="3324225" cy="285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334500" y="4071300"/>
            <a:ext cx="2520000" cy="25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7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44564" y="2660673"/>
            <a:ext cx="1440000" cy="1440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362278" y="1725878"/>
            <a:ext cx="1440000" cy="1440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44564" y="4233568"/>
            <a:ext cx="1440000" cy="1440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362278" y="3265735"/>
            <a:ext cx="1440000" cy="1440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934856" y="2660673"/>
            <a:ext cx="1440000" cy="1440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362278" y="4805593"/>
            <a:ext cx="1440000" cy="1440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934856" y="4289641"/>
            <a:ext cx="1440000" cy="1440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29340" y="2642385"/>
            <a:ext cx="1440000" cy="1440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383630" y="1707590"/>
            <a:ext cx="1440000" cy="1440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829340" y="4215280"/>
            <a:ext cx="1440000" cy="144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8383630" y="3247447"/>
            <a:ext cx="1440000" cy="144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9974496" y="2642385"/>
            <a:ext cx="1440000" cy="1440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383630" y="4805593"/>
            <a:ext cx="1440000" cy="14400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9974496" y="4234777"/>
            <a:ext cx="1440000" cy="14400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4"/>
          </p:nvPr>
        </p:nvSpPr>
        <p:spPr>
          <a:xfrm>
            <a:off x="183990" y="946800"/>
            <a:ext cx="5760000" cy="342000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6261702" y="946800"/>
            <a:ext cx="5760000" cy="342000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1506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928306"/>
            <a:ext cx="12193200" cy="564243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2609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35931"/>
            <a:ext cx="12192000" cy="2755218"/>
          </a:xfrm>
        </p:spPr>
        <p:txBody>
          <a:bodyPr lIns="720000" t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5391150"/>
            <a:ext cx="12192000" cy="14668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17230"/>
            <a:ext cx="1923502" cy="144077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643502" y="5417231"/>
            <a:ext cx="4671698" cy="14407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0" dirty="0" smtClean="0">
                <a:solidFill>
                  <a:srgbClr val="00B0F0"/>
                </a:solidFill>
                <a:latin typeface="+mj-lt"/>
              </a:rPr>
              <a:t>Royal Observatory</a:t>
            </a:r>
          </a:p>
          <a:p>
            <a:pPr algn="l"/>
            <a:r>
              <a:rPr lang="en-US" sz="2800" i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of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Belgium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15199" y="5524410"/>
            <a:ext cx="4876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Solar Influences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Data analysis Centre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www.sidc.be</a:t>
            </a:r>
            <a:endParaRPr lang="en-US" sz="2400" dirty="0">
              <a:solidFill>
                <a:srgbClr val="00B0F0"/>
              </a:solidFill>
              <a:latin typeface="+mj-lt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79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26098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12191999" cy="2609850"/>
          </a:xfrm>
        </p:spPr>
        <p:txBody>
          <a:bodyPr lIns="720000" anchor="ctr" anchorCtr="0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 smtClean="0"/>
              <a:t>Click to edit Master title style 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35931"/>
            <a:ext cx="12192000" cy="2755217"/>
          </a:xfrm>
        </p:spPr>
        <p:txBody>
          <a:bodyPr lIns="720000" t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5391150"/>
            <a:ext cx="12192000" cy="14668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17230"/>
            <a:ext cx="1923502" cy="144077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643502" y="5417231"/>
            <a:ext cx="4671698" cy="14407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0" dirty="0" smtClean="0">
                <a:solidFill>
                  <a:srgbClr val="00B0F0"/>
                </a:solidFill>
                <a:latin typeface="+mj-lt"/>
              </a:rPr>
              <a:t>Royal Observatory</a:t>
            </a:r>
          </a:p>
          <a:p>
            <a:pPr algn="l"/>
            <a:r>
              <a:rPr lang="en-US" sz="2800" i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of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Belgium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15199" y="5524410"/>
            <a:ext cx="4876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Solar Influences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Data analysis Centre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www.sidc.be</a:t>
            </a:r>
            <a:endParaRPr lang="en-US" sz="2400" dirty="0">
              <a:solidFill>
                <a:srgbClr val="00B0F0"/>
              </a:solidFill>
              <a:latin typeface="+mj-lt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24384" y="3895344"/>
            <a:ext cx="12192000" cy="1495804"/>
          </a:xfrm>
          <a:prstGeom prst="rect">
            <a:avLst/>
          </a:prstGeom>
        </p:spPr>
        <p:txBody>
          <a:bodyPr vert="horz" lIns="720000" tIns="0" rIns="252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kern="1200">
                <a:solidFill>
                  <a:schemeClr val="tx1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397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951984"/>
            <a:ext cx="12192000" cy="52117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252000" y="1492256"/>
            <a:ext cx="11940000" cy="157040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0" y="3623563"/>
            <a:ext cx="12192000" cy="55721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6"/>
          </p:nvPr>
        </p:nvSpPr>
        <p:spPr>
          <a:xfrm>
            <a:off x="252000" y="4191326"/>
            <a:ext cx="11940000" cy="106723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0" y="5843060"/>
            <a:ext cx="12192000" cy="6540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2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44510" y="945529"/>
            <a:ext cx="5760000" cy="34200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1001" y="1333589"/>
            <a:ext cx="5220000" cy="5220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196134" y="945529"/>
            <a:ext cx="5760000" cy="34200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591155" y="1333008"/>
            <a:ext cx="5220000" cy="52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8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959287"/>
            <a:ext cx="12192000" cy="35509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4774768"/>
            <a:ext cx="12192000" cy="342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6"/>
          </p:nvPr>
        </p:nvSpPr>
        <p:spPr>
          <a:xfrm>
            <a:off x="292607" y="5193720"/>
            <a:ext cx="11738593" cy="122536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1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586000" y="1286359"/>
            <a:ext cx="7020000" cy="486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945530"/>
            <a:ext cx="12192000" cy="77661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237744" y="2057585"/>
            <a:ext cx="11793456" cy="40914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945530"/>
            <a:ext cx="12192000" cy="77589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1200" y="2051518"/>
            <a:ext cx="11880000" cy="429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vert="horz" lIns="252000" tIns="45720" rIns="18000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4401"/>
            <a:ext cx="12192000" cy="5943599"/>
          </a:xfrm>
          <a:prstGeom prst="rect">
            <a:avLst/>
          </a:prstGeom>
        </p:spPr>
        <p:txBody>
          <a:bodyPr vert="horz" lIns="252000" tIns="72000" rIns="252000" bIns="18000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" y="6578880"/>
            <a:ext cx="12192000" cy="307777"/>
            <a:chOff x="-1" y="6578880"/>
            <a:chExt cx="12192000" cy="307777"/>
          </a:xfrm>
        </p:grpSpPr>
        <p:sp>
          <p:nvSpPr>
            <p:cNvPr id="6" name="Rectangle 5"/>
            <p:cNvSpPr/>
            <p:nvPr userDrawn="1"/>
          </p:nvSpPr>
          <p:spPr>
            <a:xfrm>
              <a:off x="-1" y="6601216"/>
              <a:ext cx="12192000" cy="2567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6578880"/>
              <a:ext cx="12191999" cy="30777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Space Weather Briefing – Solar Influences Data analysis Centre</a:t>
              </a:r>
              <a:r>
                <a:rPr lang="en-US" sz="1400" baseline="0" dirty="0" smtClean="0">
                  <a:solidFill>
                    <a:schemeClr val="bg1"/>
                  </a:solidFill>
                  <a:latin typeface="+mj-lt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 </a:t>
              </a:r>
              <a:r>
                <a:rPr lang="en-US" sz="1400" dirty="0" smtClean="0">
                  <a:solidFill>
                    <a:srgbClr val="00B0F0"/>
                  </a:solidFill>
                  <a:latin typeface="+mj-lt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www.sidc.be</a:t>
              </a:r>
              <a:endParaRPr lang="en-US" sz="1400" dirty="0">
                <a:solidFill>
                  <a:srgbClr val="00B0F0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532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60" r:id="rId13"/>
    <p:sldLayoutId id="2147483659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Malgun Gothic Semilight" panose="020B0502040204020203" pitchFamily="34" charset="-128"/>
          <a:cs typeface="Malgun Gothic Semilight" panose="020B0502040204020203" pitchFamily="34" charset="-128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lt"/>
          <a:ea typeface="Malgun Gothic Semilight" panose="020B0502040204020203" pitchFamily="34" charset="-128"/>
          <a:cs typeface="Malgun Gothic Semilight" panose="020B0502040204020203" pitchFamily="34" charset="-128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Malgun Gothic Semilight" panose="020B0502040204020203" pitchFamily="34" charset="-128"/>
          <a:cs typeface="Malgun Gothic Semilight" panose="020B0502040204020203" pitchFamily="34" charset="-128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Malgun Gothic Semilight" panose="020B0502040204020203" pitchFamily="34" charset="-128"/>
          <a:cs typeface="Malgun Gothic Semilight" panose="020B0502040204020203" pitchFamily="34" charset="-128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Malgun Gothic Semilight" panose="020B0502040204020203" pitchFamily="34" charset="-128"/>
          <a:cs typeface="Malgun Gothic Semilight" panose="020B0502040204020203" pitchFamily="34" charset="-128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Malgun Gothic Semilight" panose="020B0502040204020203" pitchFamily="34" charset="-128"/>
          <a:cs typeface="Malgun Gothic Semilight" panose="020B0502040204020203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SIDC Space Weather Briefing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15 December 2019 - 22 December 2019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Forecaster's Name </a:t>
            </a:r>
            <a:br/>
            <a:r>
              <a:t>&amp; the SIDC forecaster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Solar F10.7cm radio flux</a:t>
            </a:r>
            <a:endParaRPr lang="en-US"/>
          </a:p>
        </p:txBody>
      </p:sp>
      <p:pic>
        <p:nvPicPr>
          <p:cNvPr id="3" name="Picture Placeholder 2" descr="F10_flux_Outlook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" r="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77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Flaring activity</a:t>
            </a:r>
            <a:endParaRPr lang="en-US"/>
          </a:p>
        </p:txBody>
      </p:sp>
      <p:pic>
        <p:nvPicPr>
          <p:cNvPr id="3" name="Picture Placeholder 2" descr="GOES_Xray_flux.pn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71" b="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t>Probabilities (%) and occurrences (#) of B/C/M/X-flares issued at 12:30 and over the next 24h:</a:t>
            </a:r>
            <a:endParaRPr lang="en-US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sz="quarter" idx="16"/>
          </p:nvPr>
        </p:nvGraphicFramePr>
        <p:xfrm>
          <a:off x="292607" y="5193720"/>
          <a:ext cx="11738593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0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4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4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Issue date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2019-12-15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2019-12-16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2019-12-17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2019-12-18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2019-12-19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2019-12-20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2019-12-21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solidFill>
                            <a:srgbClr val="FFFFFF"/>
                          </a:solidFill>
                        </a:defRPr>
                      </a:pPr>
                      <a:r>
                        <a:t>2019-12-22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Probability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---|01|01|01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---|01|01|01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---|01|01|01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---|01|01|01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---|01|01|01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---|01|01|01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---|01|01|01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solidFill>
                            <a:srgbClr val="FFFFFF"/>
                          </a:solidFill>
                        </a:defRPr>
                      </a:pPr>
                      <a:r>
                        <a:t>---|01|01|01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Observed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00|00|00|00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00|00|00|00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00|00|00|00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00|00|00|00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00|00|00|00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00|00|00|00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00|00|00|00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solidFill>
                            <a:srgbClr val="FFFFFF"/>
                          </a:solidFill>
                        </a:defRPr>
                      </a:pPr>
                      <a:r>
                        <a:t>00|00|00|00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4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Coronal Mass Ejection</a:t>
            </a:r>
            <a:endParaRPr lang="en-US"/>
          </a:p>
        </p:txBody>
      </p:sp>
      <p:pic>
        <p:nvPicPr>
          <p:cNvPr id="3" name="Picture Placeholder 2" descr="CACTus_detectionmap_8Sun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721" b="5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61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Solar proton flux</a:t>
            </a:r>
            <a:endParaRPr lang="en-US"/>
          </a:p>
        </p:txBody>
      </p:sp>
      <p:pic>
        <p:nvPicPr>
          <p:cNvPr id="3" name="Picture Placeholder 2" descr="GOES_proton_flux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" r="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19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Solar Wind and </a:t>
            </a:r>
            <a:br/>
            <a:r>
              <a:t>Geomagnetic Activity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Solar wind parameters (ACE data)</a:t>
            </a:r>
            <a:endParaRPr lang="en-US"/>
          </a:p>
        </p:txBody>
      </p:sp>
      <p:pic>
        <p:nvPicPr>
          <p:cNvPr id="3" name="Picture Placeholder 2" descr="ACE_SWparam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" r="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24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Geomagnetic activity (K-indexes)</a:t>
            </a:r>
            <a:endParaRPr lang="en-US"/>
          </a:p>
        </p:txBody>
      </p:sp>
      <p:pic>
        <p:nvPicPr>
          <p:cNvPr id="3" name="Picture Placeholder 2" descr="K-index_KpKDourbes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" r="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04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Outlook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Outlook: Solar activity</a:t>
            </a:r>
            <a:endParaRPr lang="en-US"/>
          </a:p>
        </p:txBody>
      </p:sp>
      <p:pic>
        <p:nvPicPr>
          <p:cNvPr id="3" name="Picture Placeholder 2" descr="euvi_195_heliographic.gif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065" b="7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91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Outlook: Solar wind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57" y="932330"/>
            <a:ext cx="8824260" cy="55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 Report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t>Solar activity from 2019-12-15 12:00 UT to 2019-12-22 12:00 UT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70471206"/>
              </p:ext>
            </p:extLst>
          </p:nvPr>
        </p:nvGraphicFramePr>
        <p:xfrm>
          <a:off x="252000" y="1492256"/>
          <a:ext cx="10800000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Active regions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en-US" dirty="0" smtClean="0"/>
                        <a:t>none</a:t>
                      </a:r>
                      <a:endParaRPr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Flaring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# B-class flare: 0   # C-class flare: 0   # M-class flare: 0   # X-class flare: 0   </a:t>
                      </a:r>
                    </a:p>
                  </a:txBody>
                  <a:tcP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Filaments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en-US" dirty="0" smtClean="0"/>
                        <a:t>One minor insignificant eruption</a:t>
                      </a:r>
                      <a:endParaRPr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CMEs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Proton Events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en-US" dirty="0" smtClean="0"/>
                        <a:t>none</a:t>
                      </a:r>
                      <a:endParaRPr dirty="0"/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t>Solar wind and geomagnetic conditions from 2019-12-15 12:00 UT to 2019-12-22 12:00 UT</a:t>
            </a:r>
            <a:endParaRPr lang="en-US" dirty="0"/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651375191"/>
              </p:ext>
            </p:extLst>
          </p:nvPr>
        </p:nvGraphicFramePr>
        <p:xfrm>
          <a:off x="252000" y="4191326"/>
          <a:ext cx="1080000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Coronal Holes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en-US" dirty="0" smtClean="0"/>
                        <a:t>One CH+ effective</a:t>
                      </a:r>
                      <a:endParaRPr dirty="0"/>
                    </a:p>
                  </a:txBody>
                  <a:tcP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ICME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en-US" dirty="0" smtClean="0"/>
                        <a:t>none</a:t>
                      </a:r>
                      <a:endParaRPr dirty="0"/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SW Conditions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en-US" dirty="0" smtClean="0"/>
                        <a:t>Enhanced</a:t>
                      </a:r>
                      <a:r>
                        <a:rPr lang="en-US" baseline="0" dirty="0" smtClean="0"/>
                        <a:t> due to HSS max 560km/s</a:t>
                      </a:r>
                      <a:endParaRPr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K-indices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dirty="0"/>
                        <a:t>max K-index (</a:t>
                      </a:r>
                      <a:r>
                        <a:rPr dirty="0" err="1"/>
                        <a:t>Dourbes</a:t>
                      </a:r>
                      <a:r>
                        <a:rPr dirty="0"/>
                        <a:t>): 3.0   max </a:t>
                      </a:r>
                      <a:r>
                        <a:rPr dirty="0" err="1"/>
                        <a:t>Kp</a:t>
                      </a:r>
                      <a:r>
                        <a:rPr dirty="0"/>
                        <a:t>-index (NOAA): 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dirty="0"/>
              <a:t>All Quiet Alert: </a:t>
            </a:r>
            <a:r>
              <a:rPr lang="en-US" dirty="0" smtClean="0"/>
              <a:t>All quiet all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Outlook: Geomagnetic activity</a:t>
            </a:r>
            <a:endParaRPr lang="en-US"/>
          </a:p>
        </p:txBody>
      </p:sp>
      <p:pic>
        <p:nvPicPr>
          <p:cNvPr id="3" name="Picture Placeholder 2" descr="K-index_KDourbes_Outlook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" r="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84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SIDC Space Weather Briefing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/>
            </a:r>
            <a:br/>
            <a:r>
              <a:t>See you at our next briefing! </a:t>
            </a:r>
            <a:br/>
            <a:r>
              <a:t>Or visit us at www.sidc.be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Solar Activity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Solar active region - start of the week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t>SDO/HMI White Light 2019-12-15</a:t>
            </a:r>
            <a:endParaRPr lang="en-US" sz="2000" dirty="0"/>
          </a:p>
        </p:txBody>
      </p:sp>
      <p:pic>
        <p:nvPicPr>
          <p:cNvPr id="4" name="Picture Placeholder 3" descr="HMI_whitelight_1Sun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t>SDO/HMI Magnetogram 2019-12-15</a:t>
            </a:r>
            <a:endParaRPr lang="en-US" sz="2000" dirty="0"/>
          </a:p>
        </p:txBody>
      </p:sp>
      <p:pic>
        <p:nvPicPr>
          <p:cNvPr id="6" name="Picture Placeholder 5" descr="HMI_magnetogram_1Sun.jpg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4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Solar active region - middle of the week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SDO/HMI White Light 2019-12-18</a:t>
            </a:r>
            <a:endParaRPr lang="en-US"/>
          </a:p>
        </p:txBody>
      </p:sp>
      <p:pic>
        <p:nvPicPr>
          <p:cNvPr id="4" name="Picture Placeholder 3" descr="HMI_whitelight_4Wed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t>SDO/HMI Magnetogram 2019-12-18</a:t>
            </a:r>
            <a:endParaRPr lang="en-US"/>
          </a:p>
        </p:txBody>
      </p:sp>
      <p:pic>
        <p:nvPicPr>
          <p:cNvPr id="6" name="Picture Placeholder 5" descr="HMI_magnetogram_4Wed.jpg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44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Solar active region - end of the week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SDO/HMI White Light 2019-12-22</a:t>
            </a:r>
            <a:endParaRPr lang="en-US"/>
          </a:p>
        </p:txBody>
      </p:sp>
      <p:pic>
        <p:nvPicPr>
          <p:cNvPr id="4" name="Picture Placeholder 3" descr="HMI_whitelight_8Sun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t>SDO/HMI Magnetogram 2019-12-22</a:t>
            </a:r>
            <a:endParaRPr lang="en-US"/>
          </a:p>
        </p:txBody>
      </p:sp>
      <p:pic>
        <p:nvPicPr>
          <p:cNvPr id="6" name="Picture Placeholder 5" descr="HMI_magnetogram_8Sun.jpg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80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Solar active region &amp; Coronal hole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t>SDO/AIA 19.3 nm 2019-12-15</a:t>
            </a:r>
            <a:endParaRPr lang="en-US" sz="2000" dirty="0"/>
          </a:p>
        </p:txBody>
      </p:sp>
      <p:pic>
        <p:nvPicPr>
          <p:cNvPr id="4" name="Picture Placeholder 3" descr="AIA193_1Sun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t>SDO/AIA 19.3 nm 2019-12-22</a:t>
            </a:r>
            <a:endParaRPr lang="en-US" sz="200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89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Solar active region &amp; Filament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t>SDO/AIA 30.4 nm 2019-12-15</a:t>
            </a:r>
            <a:endParaRPr lang="en-US" sz="2000" dirty="0"/>
          </a:p>
        </p:txBody>
      </p:sp>
      <p:pic>
        <p:nvPicPr>
          <p:cNvPr id="4" name="Picture Placeholder 3" descr="AIA304_1Sun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t>SDO/AIA 30.4 nm 2019-12-22</a:t>
            </a:r>
            <a:endParaRPr lang="en-US" sz="2000"/>
          </a:p>
        </p:txBody>
      </p:sp>
      <p:pic>
        <p:nvPicPr>
          <p:cNvPr id="6" name="Picture Placeholder 5" descr="AIA304_8Sun.jpg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14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Filament &amp; Filament eruption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t>H-alpha 2019-12-15</a:t>
            </a:r>
            <a:endParaRPr lang="en-US" sz="2000" dirty="0"/>
          </a:p>
        </p:txBody>
      </p:sp>
      <p:pic>
        <p:nvPicPr>
          <p:cNvPr id="4" name="Picture Placeholder 3" descr="KSO_Halpha_1Sun.gif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t>H-alpha 2019-12-22</a:t>
            </a:r>
            <a:endParaRPr lang="en-US" sz="2000"/>
          </a:p>
        </p:txBody>
      </p:sp>
      <p:pic>
        <p:nvPicPr>
          <p:cNvPr id="6" name="Picture Placeholder 5" descr="KSO_Halpha_8Sun.gif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42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00B0F0"/>
      </a:dk2>
      <a:lt2>
        <a:srgbClr val="FFFFFF"/>
      </a:lt2>
      <a:accent1>
        <a:srgbClr val="E0E0E0"/>
      </a:accent1>
      <a:accent2>
        <a:srgbClr val="00CC00"/>
      </a:accent2>
      <a:accent3>
        <a:srgbClr val="FFFF00"/>
      </a:accent3>
      <a:accent4>
        <a:srgbClr val="FF9933"/>
      </a:accent4>
      <a:accent5>
        <a:srgbClr val="FF0000"/>
      </a:accent5>
      <a:accent6>
        <a:srgbClr val="00B0F0"/>
      </a:accent6>
      <a:hlink>
        <a:srgbClr val="00B0F0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6554</TotalTime>
  <Words>287</Words>
  <Application>Microsoft Office PowerPoint</Application>
  <PresentationFormat>Widescreen</PresentationFormat>
  <Paragraphs>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Malgun Gothic Semilight</vt:lpstr>
      <vt:lpstr>Arial</vt:lpstr>
      <vt:lpstr>Calibri</vt:lpstr>
      <vt:lpstr>Calibri Light</vt:lpstr>
      <vt:lpstr>Office Theme</vt:lpstr>
      <vt:lpstr>SIDC Space Weather Briefing</vt:lpstr>
      <vt:lpstr>Summary Report</vt:lpstr>
      <vt:lpstr>PowerPoint Presentation</vt:lpstr>
      <vt:lpstr>Solar active region - start of the week</vt:lpstr>
      <vt:lpstr>Solar active region - middle of the week</vt:lpstr>
      <vt:lpstr>Solar active region - end of the week</vt:lpstr>
      <vt:lpstr>Solar active region &amp; Coronal hole</vt:lpstr>
      <vt:lpstr>Solar active region &amp; Filament</vt:lpstr>
      <vt:lpstr>Filament &amp; Filament eruption</vt:lpstr>
      <vt:lpstr>Solar F10.7cm radio flux</vt:lpstr>
      <vt:lpstr>Flaring activity</vt:lpstr>
      <vt:lpstr>Coronal Mass Ejection</vt:lpstr>
      <vt:lpstr>Solar proton flux</vt:lpstr>
      <vt:lpstr>PowerPoint Presentation</vt:lpstr>
      <vt:lpstr>Solar wind parameters (ACE data)</vt:lpstr>
      <vt:lpstr>Geomagnetic activity (K-indexes)</vt:lpstr>
      <vt:lpstr>PowerPoint Presentation</vt:lpstr>
      <vt:lpstr>Outlook: Solar activity</vt:lpstr>
      <vt:lpstr>Outlook: Solar wind</vt:lpstr>
      <vt:lpstr>Outlook: Geomagnetic activity</vt:lpstr>
      <vt:lpstr>SIDC Space Weather Briefing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de Patoul</dc:creator>
  <cp:lastModifiedBy>Jesse Andries</cp:lastModifiedBy>
  <cp:revision>103</cp:revision>
  <dcterms:created xsi:type="dcterms:W3CDTF">2018-05-31T13:14:41Z</dcterms:created>
  <dcterms:modified xsi:type="dcterms:W3CDTF">2019-12-23T08:44:35Z</dcterms:modified>
</cp:coreProperties>
</file>