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7" r:id="rId1"/>
    <p:sldMasterId id="2147484324" r:id="rId2"/>
  </p:sldMasterIdLst>
  <p:notesMasterIdLst>
    <p:notesMasterId r:id="rId19"/>
  </p:notesMasterIdLst>
  <p:sldIdLst>
    <p:sldId id="319" r:id="rId3"/>
    <p:sldId id="32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3" r:id="rId16"/>
    <p:sldId id="314" r:id="rId17"/>
    <p:sldId id="31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33CC"/>
    <a:srgbClr val="DDDDDD"/>
    <a:srgbClr val="7A7C7F"/>
    <a:srgbClr val="7A7E7E"/>
    <a:srgbClr val="7C7E7E"/>
    <a:srgbClr val="112369"/>
    <a:srgbClr val="0D1A53"/>
    <a:srgbClr val="0F1F61"/>
    <a:srgbClr val="1022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6A8D81-F74C-468C-87F8-4C9BED83F68F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76B4DF-6588-481E-BDF4-C612A3DA2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908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B4DF-6588-481E-BDF4-C612A3DA2C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038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B6FA2-1555-488D-8D0F-3EB09C34E2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E1BB-8F4F-4495-9FAC-E37C3C5CC34B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457F-88F0-401A-82EB-4F031BA208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0F0B-878B-47CF-8C6A-FEFC69AE0866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7B08-4A85-4FBB-884B-ACD57075E9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F648-BE29-4EC6-98AF-18F2C9B6CEFC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2021-D123-46FC-85CA-215507FB05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50E9-4676-49A1-9744-3858EDC5A0C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457F-88F0-401A-82EB-4F031BA2085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55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1DCB-1C57-47E1-838A-00CA1C41484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173F0-7A95-4BD8-9D9A-002E1220142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0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DAC6-04FC-412E-8D73-99BFCA28406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04F8-798D-4AD5-A273-FB570F0402B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78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3DAF-5B80-445A-AAC8-BF4B190F32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F794-5D9B-4C45-902D-865B99AFAB2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32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6901-F8E8-4A38-8F3E-009B5AD4146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FE57-EA61-41CF-80D4-30270C5CE96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16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B453-B46C-4C5F-9DD5-5C9162D1B00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1907-D5B1-43AA-A261-76FB889190C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76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418F-B2CB-4CDB-A7F5-2B0D50D07C1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0DDD-2BF8-461F-8795-523CE77F84A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4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566D-2250-4CCF-A35C-55326AB4E5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21A0-11FD-44F0-A89F-A5F275199F9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6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AA5E-9DFF-425D-A799-B48195DAA0F4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173F0-7A95-4BD8-9D9A-002E12201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A1BC-CA9B-4788-B485-0CA2E55FE9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EEA9-463B-4534-A7BB-F8E40D3359B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669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D83B-6F46-45B2-942F-DB3363F2A0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7B08-4A85-4FBB-884B-ACD57075E9D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8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21DA-562C-476A-990A-6CA8095DA4C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2021-D123-46FC-85CA-215507FB055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35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EAEB-9A2D-41B9-99F7-F832F6D8379B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04F8-798D-4AD5-A273-FB570F040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7F47-397C-4D21-B5DC-7B1A68EAE4B2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F794-5D9B-4C45-902D-865B99AFA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FDE0-FC40-42DD-A6D5-EF4481762083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FE57-EA61-41CF-80D4-30270C5CE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F06-B46B-4301-9FD9-D8210AA1AF84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1907-D5B1-43AA-A261-76FB889190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9DECE-68B1-48AD-BE64-E4FD14934571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0DDD-2BF8-461F-8795-523CE77F84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1B29-73EE-4F8A-8086-D811E529549C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21A0-11FD-44F0-A89F-A5F275199F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8C5AA-3A5F-48B2-BD3F-5158FBEAC797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EEA9-463B-4534-A7BB-F8E40D3359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627313" y="115888"/>
            <a:ext cx="6059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10F785-7C18-4D32-A4A1-DFFA9BEE8CCE}" type="datetime1">
              <a:rPr lang="en-GB" smtClean="0"/>
              <a:pPr>
                <a:defRPr/>
              </a:pPr>
              <a:t>25/06/2013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BA6962-AC7D-4642-816C-4D594C5550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151" name="Picture 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142875"/>
            <a:ext cx="1871439" cy="59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254000" cy="6858000"/>
          </a:xfrm>
          <a:prstGeom prst="rect">
            <a:avLst/>
          </a:prstGeom>
          <a:gradFill flip="none" rotWithShape="1">
            <a:gsLst>
              <a:gs pos="0">
                <a:srgbClr val="112369"/>
              </a:gs>
              <a:gs pos="25000">
                <a:srgbClr val="112369"/>
              </a:gs>
              <a:gs pos="75000">
                <a:srgbClr val="7A7C7F">
                  <a:alpha val="80000"/>
                </a:srgbClr>
              </a:gs>
              <a:gs pos="100000">
                <a:srgbClr val="7A7C7F">
                  <a:alpha val="8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627313" y="115888"/>
            <a:ext cx="6059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8FD87B-C408-4172-BC78-475554F50A4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BA6962-AC7D-4642-816C-4D594C55501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51" name="Picture 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142875"/>
            <a:ext cx="1871439" cy="59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254000" cy="6858000"/>
          </a:xfrm>
          <a:prstGeom prst="rect">
            <a:avLst/>
          </a:prstGeom>
          <a:gradFill flip="none" rotWithShape="1">
            <a:gsLst>
              <a:gs pos="0">
                <a:srgbClr val="112369"/>
              </a:gs>
              <a:gs pos="25000">
                <a:srgbClr val="112369"/>
              </a:gs>
              <a:gs pos="75000">
                <a:srgbClr val="7A7C7F">
                  <a:alpha val="80000"/>
                </a:srgbClr>
              </a:gs>
              <a:gs pos="100000">
                <a:srgbClr val="7A7C7F">
                  <a:alpha val="8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47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043608" y="1243786"/>
            <a:ext cx="734481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atin typeface="Calibri" pitchFamily="34" charset="0"/>
              </a:rPr>
              <a:t> </a:t>
            </a:r>
            <a:r>
              <a:rPr lang="en-GB" sz="4800" b="1" dirty="0" smtClean="0">
                <a:solidFill>
                  <a:srgbClr val="112369"/>
                </a:solidFill>
                <a:latin typeface="Calibri" pitchFamily="34" charset="0"/>
              </a:rPr>
              <a:t>Analysis </a:t>
            </a:r>
            <a:r>
              <a:rPr lang="en-GB" sz="4800" b="1" dirty="0">
                <a:solidFill>
                  <a:srgbClr val="112369"/>
                </a:solidFill>
                <a:latin typeface="Calibri" pitchFamily="34" charset="0"/>
              </a:rPr>
              <a:t>of </a:t>
            </a:r>
            <a:r>
              <a:rPr lang="en-GB" sz="4400" b="1" dirty="0">
                <a:solidFill>
                  <a:srgbClr val="112369"/>
                </a:solidFill>
                <a:latin typeface="Calibri" pitchFamily="34" charset="0"/>
              </a:rPr>
              <a:t>Coronal Heating in Active Region Loops from</a:t>
            </a:r>
          </a:p>
          <a:p>
            <a:pPr algn="ctr"/>
            <a:r>
              <a:rPr lang="en-GB" sz="4400" b="1" dirty="0">
                <a:solidFill>
                  <a:srgbClr val="112369"/>
                </a:solidFill>
                <a:latin typeface="Calibri" pitchFamily="34" charset="0"/>
              </a:rPr>
              <a:t>Spatially Resolved TR emission</a:t>
            </a:r>
            <a:endParaRPr lang="en-US" sz="4400" b="1" dirty="0">
              <a:solidFill>
                <a:srgbClr val="112369"/>
              </a:solidFill>
              <a:latin typeface="Calibri" pitchFamily="34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84213" y="4365625"/>
            <a:ext cx="7991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rgbClr val="3333CC"/>
                </a:solidFill>
                <a:latin typeface="Calibri" pitchFamily="34" charset="0"/>
              </a:rPr>
              <a:t>Andrzej Fludra </a:t>
            </a:r>
          </a:p>
          <a:p>
            <a:pPr algn="ctr"/>
            <a:r>
              <a:rPr lang="en-GB" sz="2400" b="1" dirty="0">
                <a:solidFill>
                  <a:srgbClr val="3333CC"/>
                </a:solidFill>
                <a:latin typeface="Calibri" pitchFamily="34" charset="0"/>
              </a:rPr>
              <a:t>STFC Rutherford Appleton Laboratory</a:t>
            </a:r>
            <a:endParaRPr lang="en-US" sz="2400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DDD-2BF8-461F-8795-523CE77F84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3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98875"/>
            <a:ext cx="6015038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238250"/>
            <a:ext cx="4981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7020272" y="4005064"/>
            <a:ext cx="190837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mbria" pitchFamily="18" charset="0"/>
              </a:rPr>
              <a:t>Average result for all regions:</a:t>
            </a:r>
          </a:p>
          <a:p>
            <a:r>
              <a:rPr lang="en-GB" sz="2000" dirty="0" smtClean="0">
                <a:latin typeface="Cambria" pitchFamily="18" charset="0"/>
              </a:rPr>
              <a:t>δ = 0.4  +-0.1</a:t>
            </a:r>
          </a:p>
          <a:p>
            <a:endParaRPr lang="en-GB" sz="2000" dirty="0">
              <a:latin typeface="Cambria" pitchFamily="18" charset="0"/>
            </a:endParaRPr>
          </a:p>
          <a:p>
            <a:r>
              <a:rPr lang="el-GR" sz="2000" dirty="0" smtClean="0">
                <a:latin typeface="Cambria" pitchFamily="18" charset="0"/>
              </a:rPr>
              <a:t>λ</a:t>
            </a:r>
            <a:r>
              <a:rPr lang="en-GB" sz="2000" dirty="0" smtClean="0">
                <a:latin typeface="Cambria" pitchFamily="18" charset="0"/>
              </a:rPr>
              <a:t> </a:t>
            </a:r>
            <a:r>
              <a:rPr lang="en-GB" sz="2000" dirty="0">
                <a:latin typeface="Cambria" pitchFamily="18" charset="0"/>
              </a:rPr>
              <a:t>= </a:t>
            </a:r>
            <a:r>
              <a:rPr lang="en-GB" sz="2000" dirty="0" smtClean="0">
                <a:latin typeface="Cambria" pitchFamily="18" charset="0"/>
              </a:rPr>
              <a:t>-0.15 +-0.07</a:t>
            </a:r>
            <a:endParaRPr lang="en-GB" sz="2000" dirty="0">
              <a:latin typeface="Cambria" pitchFamily="18" charset="0"/>
            </a:endParaRPr>
          </a:p>
        </p:txBody>
      </p:sp>
      <p:sp>
        <p:nvSpPr>
          <p:cNvPr id="30727" name="Rectangle 1"/>
          <p:cNvSpPr>
            <a:spLocks noChangeArrowheads="1"/>
          </p:cNvSpPr>
          <p:nvPr/>
        </p:nvSpPr>
        <p:spPr bwMode="auto">
          <a:xfrm>
            <a:off x="1170360" y="6309320"/>
            <a:ext cx="4049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Fludra and Warren, 2010, A&amp;A, 523, A47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775" y="188913"/>
            <a:ext cx="6192937" cy="522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rgbClr val="0000CC"/>
                </a:solidFill>
                <a:latin typeface="Trebuchet MS" pitchFamily="34" charset="0"/>
                <a:ea typeface="+mj-ea"/>
                <a:cs typeface="+mj-cs"/>
              </a:rPr>
              <a:t>Fitting a model to </a:t>
            </a:r>
            <a:r>
              <a:rPr lang="en-US" sz="2800" b="1" kern="0" dirty="0" smtClean="0">
                <a:solidFill>
                  <a:srgbClr val="0000CC"/>
                </a:solidFill>
                <a:latin typeface="Trebuchet MS" pitchFamily="34" charset="0"/>
                <a:ea typeface="+mj-ea"/>
                <a:cs typeface="+mj-cs"/>
              </a:rPr>
              <a:t>OV </a:t>
            </a:r>
            <a:r>
              <a:rPr lang="en-US" sz="2800" b="1" kern="0" dirty="0">
                <a:solidFill>
                  <a:srgbClr val="0000CC"/>
                </a:solidFill>
                <a:latin typeface="Trebuchet MS" pitchFamily="34" charset="0"/>
                <a:ea typeface="+mj-ea"/>
                <a:cs typeface="+mj-cs"/>
              </a:rPr>
              <a:t>Intensities</a:t>
            </a:r>
            <a:endParaRPr lang="en-GB" b="1" dirty="0">
              <a:latin typeface="Trebuchet MS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20867559"/>
              </p:ext>
            </p:extLst>
          </p:nvPr>
        </p:nvGraphicFramePr>
        <p:xfrm>
          <a:off x="6084168" y="1412776"/>
          <a:ext cx="2324461" cy="595212"/>
        </p:xfrm>
        <a:graphic>
          <a:graphicData uri="http://schemas.openxmlformats.org/presentationml/2006/ole">
            <p:oleObj spid="_x0000_s6161" name="Equation" r:id="rId5" imgW="1015920" imgH="2286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DDD-2BF8-461F-8795-523CE77F84A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940152" y="2492896"/>
            <a:ext cx="2952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ambria" pitchFamily="18" charset="0"/>
              </a:rPr>
              <a:t>Vary </a:t>
            </a:r>
            <a:r>
              <a:rPr lang="en-GB" sz="2000" dirty="0" smtClean="0">
                <a:latin typeface="Cambria" pitchFamily="18" charset="0"/>
              </a:rPr>
              <a:t>(</a:t>
            </a:r>
            <a:r>
              <a:rPr lang="el-GR" sz="2000" dirty="0" smtClean="0">
                <a:latin typeface="Cambria" pitchFamily="18" charset="0"/>
              </a:rPr>
              <a:t>δ</a:t>
            </a:r>
            <a:r>
              <a:rPr lang="en-GB" sz="2000" dirty="0" smtClean="0">
                <a:latin typeface="Cambria" pitchFamily="18" charset="0"/>
              </a:rPr>
              <a:t>, </a:t>
            </a:r>
            <a:r>
              <a:rPr lang="el-GR" sz="2000" dirty="0" smtClean="0">
                <a:latin typeface="Cambria" pitchFamily="18" charset="0"/>
              </a:rPr>
              <a:t>λ</a:t>
            </a:r>
            <a:r>
              <a:rPr lang="en-GB" sz="2000" dirty="0" smtClean="0">
                <a:latin typeface="Cambria" pitchFamily="18" charset="0"/>
              </a:rPr>
              <a:t>), </a:t>
            </a:r>
            <a:r>
              <a:rPr lang="en-GB" sz="2000" dirty="0">
                <a:latin typeface="Cambria" pitchFamily="18" charset="0"/>
              </a:rPr>
              <a:t>find </a:t>
            </a:r>
            <a:r>
              <a:rPr lang="en-GB" sz="2000" dirty="0" smtClean="0">
                <a:latin typeface="Cambria" pitchFamily="18" charset="0"/>
              </a:rPr>
              <a:t>minimum chi</a:t>
            </a:r>
            <a:r>
              <a:rPr lang="en-GB" sz="2000" baseline="30000" dirty="0" smtClean="0">
                <a:latin typeface="Cambria" pitchFamily="18" charset="0"/>
              </a:rPr>
              <a:t>2</a:t>
            </a:r>
            <a:endParaRPr lang="en-GB" sz="2000" baseline="300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0527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smoothed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10527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observed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771800" y="40770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Chi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2</a:t>
            </a:r>
            <a:endParaRPr lang="en-GB" sz="20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62756"/>
            <a:ext cx="4284290" cy="27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12" y="3861048"/>
            <a:ext cx="4271838" cy="28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5076056" y="755650"/>
            <a:ext cx="3676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latin typeface="Cambria" pitchFamily="18" charset="0"/>
              </a:rPr>
              <a:t>Lower boundary </a:t>
            </a:r>
            <a:r>
              <a:rPr lang="en-GB" sz="2000" dirty="0" err="1" smtClean="0">
                <a:latin typeface="Cambria" pitchFamily="18" charset="0"/>
              </a:rPr>
              <a:t>I</a:t>
            </a:r>
            <a:r>
              <a:rPr lang="en-GB" sz="2000" baseline="-25000" dirty="0" err="1" smtClean="0">
                <a:latin typeface="Cambria" pitchFamily="18" charset="0"/>
              </a:rPr>
              <a:t>low</a:t>
            </a:r>
            <a:r>
              <a:rPr lang="en-GB" sz="2000" dirty="0" smtClean="0">
                <a:latin typeface="Cambria" pitchFamily="18" charset="0"/>
              </a:rPr>
              <a:t> :</a:t>
            </a:r>
            <a:endParaRPr lang="en-GB" sz="2000" dirty="0">
              <a:latin typeface="Cambria" pitchFamily="18" charset="0"/>
            </a:endParaRPr>
          </a:p>
        </p:txBody>
      </p:sp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5167313" y="2565400"/>
            <a:ext cx="3652837" cy="31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 err="1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2000" baseline="-25000" dirty="0" err="1">
                <a:latin typeface="Cambria Math" pitchFamily="18" charset="0"/>
                <a:ea typeface="Cambria Math" pitchFamily="18" charset="0"/>
              </a:rPr>
              <a:t>up</a:t>
            </a:r>
            <a:r>
              <a:rPr lang="en-GB" sz="2000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GB" sz="2000" dirty="0" err="1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2000" baseline="-25000" dirty="0" err="1">
                <a:latin typeface="Cambria Math" pitchFamily="18" charset="0"/>
                <a:ea typeface="Cambria Math" pitchFamily="18" charset="0"/>
              </a:rPr>
              <a:t>bou</a:t>
            </a:r>
            <a:r>
              <a:rPr lang="en-GB" sz="2000" dirty="0">
                <a:latin typeface="Cambria Math" pitchFamily="18" charset="0"/>
                <a:ea typeface="Cambria Math" pitchFamily="18" charset="0"/>
              </a:rPr>
              <a:t> + 3 </a:t>
            </a:r>
            <a:r>
              <a:rPr lang="el-GR" sz="2000" dirty="0">
                <a:latin typeface="Cambria Math" pitchFamily="18" charset="0"/>
                <a:ea typeface="Cambria Math" pitchFamily="18" charset="0"/>
              </a:rPr>
              <a:t>σ</a:t>
            </a:r>
            <a:r>
              <a:rPr lang="en-GB" sz="2000" baseline="-25000" dirty="0" err="1">
                <a:latin typeface="Cambria Math" pitchFamily="18" charset="0"/>
                <a:ea typeface="Cambria Math" pitchFamily="18" charset="0"/>
              </a:rPr>
              <a:t>bou</a:t>
            </a:r>
            <a:r>
              <a:rPr lang="en-GB" sz="2000" baseline="-25000" dirty="0">
                <a:latin typeface="Cambria Math" pitchFamily="18" charset="0"/>
                <a:ea typeface="Cambria Math" pitchFamily="18" charset="0"/>
              </a:rPr>
              <a:t>, </a:t>
            </a:r>
          </a:p>
          <a:p>
            <a:endParaRPr lang="en-GB" sz="2000" baseline="-25000" dirty="0">
              <a:latin typeface="Cambria Math" pitchFamily="18" charset="0"/>
              <a:ea typeface="Cambria Math" pitchFamily="18" charset="0"/>
            </a:endParaRPr>
          </a:p>
          <a:p>
            <a:r>
              <a:rPr lang="el-GR" sz="2000" dirty="0">
                <a:latin typeface="Cambria Math" pitchFamily="18" charset="0"/>
                <a:ea typeface="Cambria Math" pitchFamily="18" charset="0"/>
              </a:rPr>
              <a:t>σ</a:t>
            </a:r>
            <a:r>
              <a:rPr lang="en-GB" sz="2000" baseline="-25000" dirty="0" err="1">
                <a:latin typeface="Cambria Math" pitchFamily="18" charset="0"/>
                <a:ea typeface="Cambria Math" pitchFamily="18" charset="0"/>
              </a:rPr>
              <a:t>bou</a:t>
            </a:r>
            <a:r>
              <a:rPr lang="en-GB" sz="2000" baseline="-25000" dirty="0">
                <a:latin typeface="Cambria Math" pitchFamily="18" charset="0"/>
                <a:ea typeface="Cambria Math" pitchFamily="18" charset="0"/>
              </a:rPr>
              <a:t> =  </a:t>
            </a:r>
            <a:r>
              <a:rPr lang="en-GB" sz="2000" dirty="0">
                <a:latin typeface="Cambria Math" pitchFamily="18" charset="0"/>
                <a:ea typeface="Cambria Math" pitchFamily="18" charset="0"/>
              </a:rPr>
              <a:t>(4.66I</a:t>
            </a:r>
            <a:r>
              <a:rPr lang="en-GB" sz="2000" baseline="-25000" dirty="0">
                <a:latin typeface="Cambria Math" pitchFamily="18" charset="0"/>
                <a:ea typeface="Cambria Math" pitchFamily="18" charset="0"/>
              </a:rPr>
              <a:t>bou</a:t>
            </a:r>
            <a:r>
              <a:rPr lang="en-GB" sz="2000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GB" sz="2000" baseline="30000" dirty="0">
                <a:latin typeface="Cambria Math" pitchFamily="18" charset="0"/>
                <a:ea typeface="Cambria Math" pitchFamily="18" charset="0"/>
              </a:rPr>
              <a:t>0.5</a:t>
            </a:r>
          </a:p>
          <a:p>
            <a:endParaRPr lang="en-GB" dirty="0">
              <a:latin typeface="Georgia" pitchFamily="18" charset="0"/>
            </a:endParaRPr>
          </a:p>
          <a:p>
            <a:r>
              <a:rPr lang="en-GB" dirty="0">
                <a:latin typeface="Georgia" pitchFamily="18" charset="0"/>
              </a:rPr>
              <a:t>&gt;75% of points are above </a:t>
            </a:r>
            <a:r>
              <a:rPr lang="en-GB" dirty="0" err="1">
                <a:latin typeface="Georgia" pitchFamily="18" charset="0"/>
              </a:rPr>
              <a:t>I</a:t>
            </a:r>
            <a:r>
              <a:rPr lang="en-GB" sz="2000" baseline="-25000" dirty="0" err="1">
                <a:latin typeface="Georgia" pitchFamily="18" charset="0"/>
              </a:rPr>
              <a:t>up</a:t>
            </a:r>
            <a:r>
              <a:rPr lang="en-GB" dirty="0">
                <a:latin typeface="Georgia" pitchFamily="18" charset="0"/>
              </a:rPr>
              <a:t> </a:t>
            </a:r>
          </a:p>
          <a:p>
            <a:r>
              <a:rPr lang="en-GB" dirty="0">
                <a:latin typeface="Georgia" pitchFamily="18" charset="0"/>
              </a:rPr>
              <a:t>&lt;25% of points </a:t>
            </a:r>
            <a:r>
              <a:rPr lang="en-GB" dirty="0" smtClean="0">
                <a:latin typeface="Georgia" pitchFamily="18" charset="0"/>
              </a:rPr>
              <a:t>are between	</a:t>
            </a:r>
            <a:r>
              <a:rPr lang="en-GB" dirty="0" err="1" smtClean="0">
                <a:latin typeface="Georgia" pitchFamily="18" charset="0"/>
              </a:rPr>
              <a:t>I</a:t>
            </a:r>
            <a:r>
              <a:rPr lang="en-GB" baseline="-25000" dirty="0" err="1" smtClean="0">
                <a:latin typeface="Georgia" pitchFamily="18" charset="0"/>
              </a:rPr>
              <a:t>bou</a:t>
            </a:r>
            <a:r>
              <a:rPr lang="en-GB" dirty="0" smtClean="0">
                <a:latin typeface="Georgia" pitchFamily="18" charset="0"/>
              </a:rPr>
              <a:t> </a:t>
            </a:r>
            <a:r>
              <a:rPr lang="en-GB" dirty="0">
                <a:latin typeface="Georgia" pitchFamily="18" charset="0"/>
              </a:rPr>
              <a:t>+- 3 </a:t>
            </a:r>
            <a:r>
              <a:rPr lang="el-GR" dirty="0">
                <a:latin typeface="Georgia" pitchFamily="18" charset="0"/>
              </a:rPr>
              <a:t>σ</a:t>
            </a:r>
            <a:r>
              <a:rPr lang="en-GB" baseline="-25000" dirty="0" err="1">
                <a:latin typeface="Georgia" pitchFamily="18" charset="0"/>
              </a:rPr>
              <a:t>bou</a:t>
            </a:r>
            <a:r>
              <a:rPr lang="en-GB" baseline="-25000" dirty="0">
                <a:latin typeface="Georgia" pitchFamily="18" charset="0"/>
              </a:rPr>
              <a:t>, </a:t>
            </a:r>
          </a:p>
          <a:p>
            <a:endParaRPr lang="en-GB" dirty="0">
              <a:latin typeface="Georgia" pitchFamily="18" charset="0"/>
            </a:endParaRPr>
          </a:p>
          <a:p>
            <a:r>
              <a:rPr lang="en-GB" dirty="0">
                <a:latin typeface="Georgia" pitchFamily="18" charset="0"/>
              </a:rPr>
              <a:t>For those points, </a:t>
            </a:r>
          </a:p>
          <a:p>
            <a:r>
              <a:rPr lang="en-GB" dirty="0">
                <a:latin typeface="Georgia" pitchFamily="18" charset="0"/>
              </a:rPr>
              <a:t>(average intensity ratio)/</a:t>
            </a:r>
            <a:r>
              <a:rPr lang="en-GB" dirty="0" err="1">
                <a:latin typeface="Georgia" pitchFamily="18" charset="0"/>
              </a:rPr>
              <a:t>I</a:t>
            </a:r>
            <a:r>
              <a:rPr lang="en-GB" sz="2000" baseline="-25000" dirty="0" err="1">
                <a:latin typeface="Georgia" pitchFamily="18" charset="0"/>
              </a:rPr>
              <a:t>up</a:t>
            </a:r>
            <a:r>
              <a:rPr lang="en-GB" dirty="0">
                <a:latin typeface="Georgia" pitchFamily="18" charset="0"/>
              </a:rPr>
              <a:t> = 1.6-2.0</a:t>
            </a:r>
          </a:p>
        </p:txBody>
      </p:sp>
      <p:sp>
        <p:nvSpPr>
          <p:cNvPr id="31752" name="TextBox 3"/>
          <p:cNvSpPr txBox="1">
            <a:spLocks noChangeArrowheads="1"/>
          </p:cNvSpPr>
          <p:nvPr/>
        </p:nvSpPr>
        <p:spPr bwMode="auto">
          <a:xfrm>
            <a:off x="5137150" y="5732463"/>
            <a:ext cx="3676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The lower boundary is the same in 5 active regions = Basal heating</a:t>
            </a:r>
          </a:p>
        </p:txBody>
      </p: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3995936" y="6443489"/>
            <a:ext cx="405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Fludra and Warren, 2010, A&amp;A, 523, A47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55776" y="203300"/>
            <a:ext cx="6131024" cy="6334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rgbClr val="3333CC"/>
                </a:solidFill>
                <a:latin typeface="Trebuchet MS" pitchFamily="34" charset="0"/>
                <a:ea typeface="+mj-ea"/>
                <a:cs typeface="+mj-cs"/>
              </a:rPr>
              <a:t>Basal Heating in Active Regions</a:t>
            </a:r>
            <a:endParaRPr lang="en-US" sz="2800" b="1" dirty="0">
              <a:solidFill>
                <a:srgbClr val="3333CC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DDD-2BF8-461F-8795-523CE77F84A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644008" y="1239143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dirty="0" err="1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300" baseline="-25000" dirty="0" err="1">
                <a:latin typeface="Cambria Math" pitchFamily="18" charset="0"/>
                <a:ea typeface="Cambria Math" pitchFamily="18" charset="0"/>
              </a:rPr>
              <a:t>bou</a:t>
            </a:r>
            <a:r>
              <a:rPr lang="en-US" sz="23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sz="2300" dirty="0">
                <a:latin typeface="Cambria Math" pitchFamily="18" charset="0"/>
                <a:ea typeface="Cambria Math" pitchFamily="18" charset="0"/>
              </a:rPr>
              <a:t>φ</a:t>
            </a:r>
            <a:r>
              <a:rPr lang="en-US" sz="2300" dirty="0">
                <a:latin typeface="Cambria Math" pitchFamily="18" charset="0"/>
                <a:ea typeface="Cambria Math" pitchFamily="18" charset="0"/>
              </a:rPr>
              <a:t>,L) = 210 </a:t>
            </a:r>
            <a:r>
              <a:rPr lang="en-US" sz="2300" dirty="0">
                <a:latin typeface="Cambria Math" pitchFamily="18" charset="0"/>
                <a:ea typeface="Cambria Math" pitchFamily="18" charset="0"/>
                <a:sym typeface="Symbol" pitchFamily="18" charset="2"/>
              </a:rPr>
              <a:t></a:t>
            </a:r>
            <a:r>
              <a:rPr lang="en-US" sz="2300" baseline="30000" dirty="0">
                <a:latin typeface="Cambria Math" pitchFamily="18" charset="0"/>
                <a:ea typeface="Cambria Math" pitchFamily="18" charset="0"/>
              </a:rPr>
              <a:t>0.45</a:t>
            </a:r>
            <a:r>
              <a:rPr lang="en-US" sz="2300" dirty="0">
                <a:latin typeface="Cambria Math" pitchFamily="18" charset="0"/>
                <a:ea typeface="Cambria Math" pitchFamily="18" charset="0"/>
              </a:rPr>
              <a:t> L</a:t>
            </a:r>
            <a:r>
              <a:rPr lang="en-US" sz="2300" baseline="30000" dirty="0">
                <a:latin typeface="Cambria Math" pitchFamily="18" charset="0"/>
                <a:ea typeface="Cambria Math" pitchFamily="18" charset="0"/>
              </a:rPr>
              <a:t>-0.2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48064" y="1988840"/>
            <a:ext cx="2068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2000" baseline="-25000" dirty="0" err="1" smtClean="0">
                <a:latin typeface="Cambria Math" pitchFamily="18" charset="0"/>
                <a:ea typeface="Cambria Math" pitchFamily="18" charset="0"/>
              </a:rPr>
              <a:t>low</a:t>
            </a:r>
            <a:r>
              <a:rPr lang="en-GB" sz="2000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GB" sz="2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2000" baseline="-25000" dirty="0" err="1" smtClean="0">
                <a:latin typeface="Cambria Math" pitchFamily="18" charset="0"/>
                <a:ea typeface="Cambria Math" pitchFamily="18" charset="0"/>
              </a:rPr>
              <a:t>bou</a:t>
            </a:r>
            <a:r>
              <a:rPr lang="en-GB" sz="2000" dirty="0" smtClean="0">
                <a:latin typeface="Cambria Math" pitchFamily="18" charset="0"/>
                <a:ea typeface="Cambria Math" pitchFamily="18" charset="0"/>
              </a:rPr>
              <a:t> – 3 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</a:rPr>
              <a:t>σ</a:t>
            </a:r>
            <a:r>
              <a:rPr lang="en-GB" sz="2000" baseline="-25000" dirty="0" err="1" smtClean="0">
                <a:latin typeface="Cambria Math" pitchFamily="18" charset="0"/>
                <a:ea typeface="Cambria Math" pitchFamily="18" charset="0"/>
              </a:rPr>
              <a:t>bou</a:t>
            </a:r>
            <a:endParaRPr lang="en-GB" sz="2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0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488" y="872800"/>
            <a:ext cx="3989387" cy="25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7601"/>
            <a:ext cx="3833316" cy="252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928" y="3573463"/>
            <a:ext cx="3909972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573463"/>
            <a:ext cx="39766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1"/>
          <p:cNvSpPr>
            <a:spLocks noChangeArrowheads="1"/>
          </p:cNvSpPr>
          <p:nvPr/>
        </p:nvSpPr>
        <p:spPr bwMode="auto">
          <a:xfrm>
            <a:off x="1240780" y="6237312"/>
            <a:ext cx="405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Fludra and Warren, 2010, A&amp;A, 523, A47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83768" y="188913"/>
            <a:ext cx="6203032" cy="6334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rgbClr val="3333CC"/>
                </a:solidFill>
                <a:latin typeface="Trebuchet MS" pitchFamily="34" charset="0"/>
                <a:ea typeface="+mj-ea"/>
                <a:cs typeface="+mj-cs"/>
              </a:rPr>
              <a:t>Basal Heating in Active Regions</a:t>
            </a:r>
            <a:endParaRPr lang="en-US" sz="2800" b="1" dirty="0">
              <a:solidFill>
                <a:srgbClr val="3333CC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DDD-2BF8-461F-8795-523CE77F84A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94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58" y="4094163"/>
            <a:ext cx="5164138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035671"/>
            <a:ext cx="5003726" cy="250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076700"/>
            <a:ext cx="34194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2627783" y="188640"/>
            <a:ext cx="6265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3333CC"/>
                </a:solidFill>
                <a:latin typeface="Trebuchet MS" pitchFamily="34" charset="0"/>
              </a:rPr>
              <a:t>Transition Region </a:t>
            </a:r>
            <a:r>
              <a:rPr lang="en-GB" sz="2800" b="1" dirty="0" err="1">
                <a:solidFill>
                  <a:srgbClr val="3333CC"/>
                </a:solidFill>
                <a:latin typeface="Trebuchet MS" pitchFamily="34" charset="0"/>
              </a:rPr>
              <a:t>Brightenings</a:t>
            </a:r>
            <a:endParaRPr lang="en-US" sz="2800" b="1" dirty="0">
              <a:solidFill>
                <a:srgbClr val="3333CC"/>
              </a:solidFill>
              <a:latin typeface="Trebuchet MS" pitchFamily="34" charset="0"/>
            </a:endParaRPr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3707904" y="3573016"/>
            <a:ext cx="2951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ym typeface="Wingdings" pitchFamily="2" charset="2"/>
              </a:rPr>
              <a:t>          </a:t>
            </a:r>
            <a:r>
              <a:rPr lang="en-GB" dirty="0" smtClean="0">
                <a:sym typeface="Wingdings" pitchFamily="2" charset="2"/>
              </a:rPr>
              <a:t>    </a:t>
            </a:r>
            <a:r>
              <a:rPr lang="en-GB" dirty="0">
                <a:sym typeface="Wingdings" pitchFamily="2" charset="2"/>
              </a:rPr>
              <a:t>4’    </a:t>
            </a:r>
            <a:r>
              <a:rPr lang="en-GB" dirty="0" smtClean="0">
                <a:sym typeface="Wingdings" pitchFamily="2" charset="2"/>
              </a:rPr>
              <a:t>            </a:t>
            </a:r>
            <a:r>
              <a:rPr lang="en-GB" dirty="0">
                <a:sym typeface="Wingdings" pitchFamily="2" charset="2"/>
              </a:rPr>
              <a:t></a:t>
            </a:r>
            <a:endParaRPr lang="en-GB" dirty="0"/>
          </a:p>
        </p:txBody>
      </p:sp>
      <p:sp>
        <p:nvSpPr>
          <p:cNvPr id="34823" name="TextBox 1"/>
          <p:cNvSpPr txBox="1">
            <a:spLocks noChangeArrowheads="1"/>
          </p:cNvSpPr>
          <p:nvPr/>
        </p:nvSpPr>
        <p:spPr bwMode="auto">
          <a:xfrm>
            <a:off x="323850" y="1412875"/>
            <a:ext cx="280828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CDS O V emission  - quiet sun</a:t>
            </a:r>
          </a:p>
          <a:p>
            <a:endParaRPr lang="en-GB" sz="2000" dirty="0"/>
          </a:p>
          <a:p>
            <a:r>
              <a:rPr lang="en-GB" sz="2000" dirty="0"/>
              <a:t>Event detection algorithm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DDD-2BF8-461F-8795-523CE77F84A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27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duration_w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81526"/>
            <a:ext cx="4392488" cy="31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539750" y="5595938"/>
            <a:ext cx="4103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A distribution of event durations (peak at 165 s)</a:t>
            </a:r>
            <a:endParaRPr lang="en-US" b="1"/>
          </a:p>
        </p:txBody>
      </p:sp>
      <p:sp>
        <p:nvSpPr>
          <p:cNvPr id="35844" name="Rectangle 10"/>
          <p:cNvSpPr>
            <a:spLocks noChangeArrowheads="1"/>
          </p:cNvSpPr>
          <p:nvPr/>
        </p:nvSpPr>
        <p:spPr bwMode="auto">
          <a:xfrm>
            <a:off x="2699792" y="188640"/>
            <a:ext cx="597666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3333CC"/>
                </a:solidFill>
                <a:latin typeface="Trebuchet MS" pitchFamily="34" charset="0"/>
              </a:rPr>
              <a:t>Small Events Statistics</a:t>
            </a:r>
            <a:endParaRPr lang="en-US" sz="2800" b="1" dirty="0">
              <a:solidFill>
                <a:srgbClr val="3333CC"/>
              </a:solidFill>
              <a:latin typeface="Trebuchet MS" pitchFamily="34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1116013" y="981075"/>
            <a:ext cx="68405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0099"/>
                </a:solidFill>
                <a:latin typeface="Trebuchet MS" pitchFamily="34" charset="0"/>
              </a:rPr>
              <a:t> 63,500 events with duration shorter than 10 minutes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0099"/>
                </a:solidFill>
                <a:latin typeface="Trebuchet MS" pitchFamily="34" charset="0"/>
              </a:rPr>
              <a:t>Global frequency of small scale events of 145 s-1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5846" name="Picture 5" descr="energy12_c_t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2492375"/>
            <a:ext cx="40671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148263" y="5591175"/>
            <a:ext cx="374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A distribution of event thermal energy. Slope =  -1.8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DDD-2BF8-461F-8795-523CE77F84A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43608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Fludra and </a:t>
            </a:r>
            <a:r>
              <a:rPr lang="en-GB" dirty="0" err="1" smtClean="0"/>
              <a:t>Haigh</a:t>
            </a:r>
            <a:r>
              <a:rPr lang="en-GB" dirty="0" smtClean="0"/>
              <a:t>, 2007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083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627313" y="187897"/>
            <a:ext cx="6059487" cy="576807"/>
          </a:xfrm>
        </p:spPr>
        <p:txBody>
          <a:bodyPr/>
          <a:lstStyle/>
          <a:p>
            <a:r>
              <a:rPr lang="en-GB" sz="2800" b="1" dirty="0" smtClean="0"/>
              <a:t>Heating Rate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3212976"/>
            <a:ext cx="24526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P</a:t>
            </a:r>
            <a:r>
              <a:rPr lang="en-US" sz="3200" b="1" kern="0" baseline="-25000" dirty="0">
                <a:solidFill>
                  <a:srgbClr val="3333CC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3333CC"/>
                </a:solidFill>
                <a:latin typeface="Trebuchet MS" pitchFamily="34" charset="0"/>
                <a:cs typeface="Arial" pitchFamily="34" charset="0"/>
              </a:rPr>
              <a:t>= E</a:t>
            </a:r>
            <a:r>
              <a:rPr lang="en-US" sz="3200" b="1" kern="0" baseline="-25000" dirty="0">
                <a:solidFill>
                  <a:srgbClr val="3333CC"/>
                </a:solidFill>
                <a:latin typeface="Trebuchet MS" pitchFamily="34" charset="0"/>
                <a:cs typeface="Arial" pitchFamily="34" charset="0"/>
              </a:rPr>
              <a:t>h</a:t>
            </a:r>
            <a:r>
              <a:rPr lang="en-US" sz="3200" b="1" kern="0" baseline="30000" dirty="0">
                <a:solidFill>
                  <a:srgbClr val="3333CC"/>
                </a:solidFill>
                <a:latin typeface="Trebuchet MS" pitchFamily="34" charset="0"/>
                <a:cs typeface="Arial" pitchFamily="34" charset="0"/>
              </a:rPr>
              <a:t>6/7</a:t>
            </a:r>
            <a:r>
              <a:rPr lang="en-US" sz="3200" kern="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3333CC"/>
                </a:solidFill>
                <a:latin typeface="Trebuchet MS" pitchFamily="34" charset="0"/>
                <a:cs typeface="Arial" pitchFamily="34" charset="0"/>
              </a:rPr>
              <a:t>L</a:t>
            </a:r>
            <a:r>
              <a:rPr lang="en-US" sz="3200" b="1" kern="0" baseline="30000" dirty="0">
                <a:solidFill>
                  <a:srgbClr val="3333CC"/>
                </a:solidFill>
                <a:latin typeface="Trebuchet MS" pitchFamily="34" charset="0"/>
                <a:cs typeface="Arial" pitchFamily="34" charset="0"/>
              </a:rPr>
              <a:t>5/7</a:t>
            </a:r>
            <a:endParaRPr lang="en-GB" b="1" kern="0" baseline="30000" dirty="0">
              <a:solidFill>
                <a:srgbClr val="3333CC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2138" y="2492896"/>
            <a:ext cx="34639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kern="0" baseline="-25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OV </a:t>
            </a:r>
            <a:r>
              <a:rPr lang="en-US" sz="3200" b="1" kern="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= c </a:t>
            </a:r>
            <a:r>
              <a:rPr lang="en-US" sz="32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b="1" kern="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3333CC"/>
                </a:solidFill>
                <a:latin typeface="Adobe Caslon Pro" pitchFamily="18" charset="0"/>
                <a:cs typeface="Courier New" pitchFamily="49" charset="0"/>
              </a:rPr>
              <a:t>∫</a:t>
            </a:r>
            <a:r>
              <a:rPr lang="en-US" sz="3200" b="1" kern="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G(T)</a:t>
            </a:r>
            <a:r>
              <a:rPr lang="en-US" sz="3200" b="1" kern="0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en-US" sz="3200" kern="0" dirty="0">
                <a:solidFill>
                  <a:srgbClr val="000000"/>
                </a:solidFill>
                <a:latin typeface="Adobe Caslon Pro" pitchFamily="18" charset="0"/>
                <a:cs typeface="Courier New" pitchFamily="49" charset="0"/>
              </a:rPr>
              <a:t> </a:t>
            </a:r>
            <a:endParaRPr lang="en-GB" kern="0" dirty="0">
              <a:solidFill>
                <a:sysClr val="windowText" lastClr="000000"/>
              </a:solidFill>
              <a:latin typeface="Adobe Caslon Pro" pitchFamily="18" charset="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059113" y="4581525"/>
            <a:ext cx="3170237" cy="584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3333CC"/>
                </a:solidFill>
                <a:latin typeface="Trebuchet MS" pitchFamily="34" charset="0"/>
              </a:rPr>
              <a:t>E</a:t>
            </a:r>
            <a:r>
              <a:rPr lang="en-US" sz="3200" b="1" baseline="-25000" dirty="0">
                <a:solidFill>
                  <a:srgbClr val="3333CC"/>
                </a:solidFill>
                <a:latin typeface="Trebuchet MS" pitchFamily="34" charset="0"/>
              </a:rPr>
              <a:t>h</a:t>
            </a:r>
            <a:r>
              <a:rPr lang="en-US" sz="3200" b="1" dirty="0">
                <a:solidFill>
                  <a:srgbClr val="3333CC"/>
                </a:solidFill>
                <a:latin typeface="Trebuchet MS" pitchFamily="34" charset="0"/>
              </a:rPr>
              <a:t> ~ </a:t>
            </a:r>
            <a:r>
              <a:rPr lang="en-US" sz="3200" b="1" dirty="0">
                <a:solidFill>
                  <a:srgbClr val="3333CC"/>
                </a:solidFill>
                <a:latin typeface="Trebuchet MS" pitchFamily="34" charset="0"/>
                <a:sym typeface="Symbol" pitchFamily="18" charset="2"/>
              </a:rPr>
              <a:t></a:t>
            </a:r>
            <a:r>
              <a:rPr lang="en-US" sz="3200" b="1" baseline="30000" dirty="0">
                <a:solidFill>
                  <a:srgbClr val="3333CC"/>
                </a:solidFill>
                <a:latin typeface="Trebuchet MS" pitchFamily="34" charset="0"/>
              </a:rPr>
              <a:t>0.5</a:t>
            </a:r>
            <a:r>
              <a:rPr lang="en-US" sz="3200" b="1" dirty="0">
                <a:solidFill>
                  <a:srgbClr val="3333CC"/>
                </a:solidFill>
                <a:latin typeface="Trebuchet MS" pitchFamily="34" charset="0"/>
              </a:rPr>
              <a:t> L</a:t>
            </a:r>
            <a:r>
              <a:rPr lang="en-US" sz="3200" b="1" baseline="30000" dirty="0">
                <a:solidFill>
                  <a:srgbClr val="3333CC"/>
                </a:solidFill>
                <a:latin typeface="Trebuchet MS" pitchFamily="34" charset="0"/>
              </a:rPr>
              <a:t>-1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1908175" y="1052736"/>
            <a:ext cx="5688013" cy="5857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CC"/>
                </a:solidFill>
                <a:latin typeface="Trebuchet MS" pitchFamily="34" charset="0"/>
              </a:rPr>
              <a:t>I</a:t>
            </a:r>
            <a:r>
              <a:rPr lang="en-US" sz="3200" b="1" baseline="-25000" dirty="0" err="1">
                <a:solidFill>
                  <a:srgbClr val="3333CC"/>
                </a:solidFill>
                <a:latin typeface="Trebuchet MS" pitchFamily="34" charset="0"/>
              </a:rPr>
              <a:t>bou</a:t>
            </a:r>
            <a:r>
              <a:rPr lang="en-US" sz="3200" b="1" dirty="0">
                <a:solidFill>
                  <a:srgbClr val="3333CC"/>
                </a:solidFill>
                <a:latin typeface="Trebuchet MS" pitchFamily="34" charset="0"/>
              </a:rPr>
              <a:t>(</a:t>
            </a:r>
            <a:r>
              <a:rPr lang="el-GR" sz="3200" b="1" dirty="0">
                <a:solidFill>
                  <a:srgbClr val="3333CC"/>
                </a:solidFill>
                <a:latin typeface="Trebuchet MS" pitchFamily="34" charset="0"/>
              </a:rPr>
              <a:t>φ</a:t>
            </a:r>
            <a:r>
              <a:rPr lang="en-US" sz="3200" b="1" dirty="0">
                <a:solidFill>
                  <a:srgbClr val="3333CC"/>
                </a:solidFill>
                <a:latin typeface="Trebuchet MS" pitchFamily="34" charset="0"/>
              </a:rPr>
              <a:t>,L) = 210 </a:t>
            </a:r>
            <a:r>
              <a:rPr lang="en-US" sz="3200" b="1" dirty="0">
                <a:solidFill>
                  <a:srgbClr val="3333CC"/>
                </a:solidFill>
                <a:latin typeface="Trebuchet MS" pitchFamily="34" charset="0"/>
                <a:sym typeface="Symbol" pitchFamily="18" charset="2"/>
              </a:rPr>
              <a:t></a:t>
            </a:r>
            <a:r>
              <a:rPr lang="en-US" sz="3200" b="1" baseline="30000" dirty="0">
                <a:solidFill>
                  <a:srgbClr val="3333CC"/>
                </a:solidFill>
                <a:latin typeface="Trebuchet MS" pitchFamily="34" charset="0"/>
              </a:rPr>
              <a:t>0.45</a:t>
            </a:r>
            <a:r>
              <a:rPr lang="en-US" sz="3200" b="1" dirty="0">
                <a:solidFill>
                  <a:srgbClr val="3333CC"/>
                </a:solidFill>
                <a:latin typeface="Trebuchet MS" pitchFamily="34" charset="0"/>
              </a:rPr>
              <a:t> L</a:t>
            </a:r>
            <a:r>
              <a:rPr lang="en-US" sz="3200" b="1" baseline="30000" dirty="0">
                <a:solidFill>
                  <a:srgbClr val="3333CC"/>
                </a:solidFill>
                <a:latin typeface="Trebuchet MS" pitchFamily="34" charset="0"/>
              </a:rPr>
              <a:t>-0.2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98884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rebuchet MS" pitchFamily="34" charset="0"/>
              </a:rPr>
              <a:t>TR line intensity proportional to pressure: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7332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rebuchet MS" pitchFamily="34" charset="0"/>
              </a:rPr>
              <a:t>Should we substitute </a:t>
            </a:r>
            <a:r>
              <a:rPr lang="en-GB" sz="2000" dirty="0" err="1" smtClean="0">
                <a:latin typeface="Trebuchet MS" pitchFamily="34" charset="0"/>
              </a:rPr>
              <a:t>chromospheric</a:t>
            </a:r>
            <a:r>
              <a:rPr lang="en-GB" sz="2000" dirty="0" smtClean="0">
                <a:latin typeface="Trebuchet MS" pitchFamily="34" charset="0"/>
              </a:rPr>
              <a:t> B for </a:t>
            </a:r>
            <a:r>
              <a:rPr lang="en-GB" sz="2000" dirty="0" err="1" smtClean="0">
                <a:latin typeface="Trebuchet MS" pitchFamily="34" charset="0"/>
              </a:rPr>
              <a:t>photospheric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φ</a:t>
            </a:r>
            <a:r>
              <a:rPr lang="en-US" sz="2000" b="1" dirty="0" smtClean="0">
                <a:solidFill>
                  <a:srgbClr val="3333CC"/>
                </a:solidFill>
                <a:latin typeface="Trebuchet MS" pitchFamily="34" charset="0"/>
                <a:sym typeface="Symbol" pitchFamily="18" charset="2"/>
              </a:rPr>
              <a:t>?</a:t>
            </a:r>
            <a:r>
              <a:rPr lang="en-GB" sz="2000" smtClean="0">
                <a:latin typeface="Trebuchet MS" pitchFamily="34" charset="0"/>
              </a:rPr>
              <a:t> </a:t>
            </a:r>
          </a:p>
          <a:p>
            <a:r>
              <a:rPr lang="en-GB" sz="2000" smtClean="0">
                <a:latin typeface="Trebuchet MS" pitchFamily="34" charset="0"/>
              </a:rPr>
              <a:t>What </a:t>
            </a:r>
            <a:r>
              <a:rPr lang="en-GB" sz="2000" dirty="0" smtClean="0">
                <a:latin typeface="Trebuchet MS" pitchFamily="34" charset="0"/>
              </a:rPr>
              <a:t>is the heating mechanism?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1907-D5B1-43AA-A261-76FB889190C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99592" y="331692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rebuchet MS" pitchFamily="34" charset="0"/>
              </a:rPr>
              <a:t>Scaling law: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07707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rebuchet MS" pitchFamily="34" charset="0"/>
              </a:rPr>
              <a:t>Average heating rate:</a:t>
            </a:r>
            <a:endParaRPr lang="en-GB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3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131024" cy="562074"/>
          </a:xfrm>
        </p:spPr>
        <p:txBody>
          <a:bodyPr/>
          <a:lstStyle/>
          <a:p>
            <a:r>
              <a:rPr lang="en-GB" sz="2800" b="1" dirty="0" smtClean="0">
                <a:solidFill>
                  <a:srgbClr val="3333CC"/>
                </a:solidFill>
              </a:rPr>
              <a:t>Summary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95288" y="980728"/>
            <a:ext cx="849719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</a:rPr>
              <a:t>Found </a:t>
            </a:r>
            <a:r>
              <a:rPr lang="en-US" sz="2000" dirty="0">
                <a:latin typeface="Trebuchet MS" pitchFamily="34" charset="0"/>
              </a:rPr>
              <a:t>an empirical formula for </a:t>
            </a:r>
            <a:r>
              <a:rPr lang="en-US" sz="2000" dirty="0" smtClean="0">
                <a:latin typeface="Trebuchet MS" pitchFamily="34" charset="0"/>
              </a:rPr>
              <a:t>the </a:t>
            </a:r>
            <a:r>
              <a:rPr lang="en-US" sz="2000" dirty="0">
                <a:latin typeface="Trebuchet MS" pitchFamily="34" charset="0"/>
              </a:rPr>
              <a:t>lower boundary of the O V intensities that can be predicted from </a:t>
            </a:r>
            <a:r>
              <a:rPr lang="el-GR" sz="2000" dirty="0">
                <a:latin typeface="Trebuchet MS" pitchFamily="34" charset="0"/>
              </a:rPr>
              <a:t>φ</a:t>
            </a:r>
            <a:r>
              <a:rPr lang="en-GB" sz="2000" dirty="0">
                <a:latin typeface="Trebuchet MS" pitchFamily="34" charset="0"/>
              </a:rPr>
              <a:t> and L.</a:t>
            </a:r>
            <a:endParaRPr lang="en-US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rebuchet MS" pitchFamily="34" charset="0"/>
              </a:rPr>
              <a:t>The lower boundary of O V intensities is the same in 5 active regions.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rebuchet MS" pitchFamily="34" charset="0"/>
              </a:rPr>
              <a:t>Interpreted as due to a </a:t>
            </a:r>
            <a:r>
              <a:rPr lang="en-US" sz="2000" dirty="0" smtClean="0">
                <a:latin typeface="Trebuchet MS" pitchFamily="34" charset="0"/>
              </a:rPr>
              <a:t>steady </a:t>
            </a:r>
            <a:r>
              <a:rPr lang="en-US" sz="2000" dirty="0">
                <a:latin typeface="Trebuchet MS" pitchFamily="34" charset="0"/>
              </a:rPr>
              <a:t>basal heating mechanism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Trebuchet MS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Trebuchet MS" pitchFamily="34" charset="0"/>
              </a:rPr>
              <a:t>The predominant heating mechanism in the transition region is variable, creating ‘events’ with a continuous distribution of durations from 60 s to  several minutes (in quiet sun, peak at 165 s). </a:t>
            </a:r>
            <a:endParaRPr lang="en-US" sz="20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</a:rPr>
              <a:t>Over </a:t>
            </a:r>
            <a:r>
              <a:rPr lang="en-US" sz="2000" dirty="0">
                <a:latin typeface="Trebuchet MS" pitchFamily="34" charset="0"/>
              </a:rPr>
              <a:t>75% of pixels have intensities greater than the basal heating level, with average intensity enhancement by a factor of </a:t>
            </a:r>
            <a:r>
              <a:rPr lang="en-US" sz="2000" dirty="0" smtClean="0">
                <a:latin typeface="Trebuchet MS" pitchFamily="34" charset="0"/>
              </a:rPr>
              <a:t>1.6 – 2.0</a:t>
            </a:r>
            <a:endParaRPr lang="en-US" sz="2000" dirty="0">
              <a:latin typeface="Trebuchet MS" pitchFamily="34" charset="0"/>
            </a:endParaRPr>
          </a:p>
          <a:p>
            <a:pPr marL="342900" indent="-342900"/>
            <a:endParaRPr lang="en-US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</a:rPr>
              <a:t>Average heating rate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</a:rPr>
              <a:t>Further study needed </a:t>
            </a:r>
            <a:r>
              <a:rPr lang="en-US" sz="2000" smtClean="0">
                <a:latin typeface="Trebuchet MS" pitchFamily="34" charset="0"/>
              </a:rPr>
              <a:t>to identify </a:t>
            </a:r>
            <a:r>
              <a:rPr lang="en-US" sz="2000" dirty="0" smtClean="0">
                <a:latin typeface="Trebuchet MS" pitchFamily="34" charset="0"/>
              </a:rPr>
              <a:t>the heating mechanism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1907-D5B1-43AA-A261-76FB889190C0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13931" y="5085184"/>
            <a:ext cx="3170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Trebuchet MS" pitchFamily="34" charset="0"/>
              </a:rPr>
              <a:t>E</a:t>
            </a:r>
            <a:r>
              <a:rPr lang="en-US" sz="3200" baseline="-25000" dirty="0" smtClean="0">
                <a:latin typeface="Trebuchet MS" pitchFamily="34" charset="0"/>
              </a:rPr>
              <a:t>h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dirty="0">
                <a:latin typeface="Trebuchet MS" pitchFamily="34" charset="0"/>
              </a:rPr>
              <a:t>~ </a:t>
            </a:r>
            <a:r>
              <a:rPr lang="en-US" sz="3200" dirty="0">
                <a:latin typeface="Trebuchet MS" pitchFamily="34" charset="0"/>
                <a:sym typeface="Symbol" pitchFamily="18" charset="2"/>
              </a:rPr>
              <a:t></a:t>
            </a:r>
            <a:r>
              <a:rPr lang="en-US" sz="3200" baseline="30000" dirty="0">
                <a:latin typeface="Trebuchet MS" pitchFamily="34" charset="0"/>
              </a:rPr>
              <a:t>0.5</a:t>
            </a:r>
            <a:r>
              <a:rPr lang="en-US" sz="3200" dirty="0">
                <a:latin typeface="Trebuchet MS" pitchFamily="34" charset="0"/>
              </a:rPr>
              <a:t> L</a:t>
            </a:r>
            <a:r>
              <a:rPr lang="en-US" sz="3200" baseline="30000" dirty="0">
                <a:latin typeface="Trebuchet MS" pitchFamily="34" charset="0"/>
              </a:rPr>
              <a:t>-1</a:t>
            </a:r>
          </a:p>
        </p:txBody>
      </p:sp>
    </p:spTree>
    <p:extLst>
      <p:ext uri="{BB962C8B-B14F-4D97-AF65-F5344CB8AC3E}">
        <p14:creationId xmlns="" xmlns:p14="http://schemas.microsoft.com/office/powerpoint/2010/main" val="32319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55776" y="251941"/>
            <a:ext cx="6131024" cy="512763"/>
          </a:xfrm>
        </p:spPr>
        <p:txBody>
          <a:bodyPr/>
          <a:lstStyle/>
          <a:p>
            <a:r>
              <a:rPr lang="en-GB" b="1" dirty="0" smtClean="0">
                <a:solidFill>
                  <a:srgbClr val="3333CC"/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68313" y="1341438"/>
            <a:ext cx="83518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Trebuchet MS" pitchFamily="34" charset="0"/>
              </a:rPr>
              <a:t>Active regions observed with SOHO CDS and MDI</a:t>
            </a:r>
          </a:p>
          <a:p>
            <a:endParaRPr lang="en-GB" sz="2400" dirty="0">
              <a:latin typeface="Trebuchet MS" pitchFamily="34" charset="0"/>
            </a:endParaRPr>
          </a:p>
          <a:p>
            <a:r>
              <a:rPr lang="en-GB" sz="2400" dirty="0">
                <a:latin typeface="Trebuchet MS" pitchFamily="34" charset="0"/>
              </a:rPr>
              <a:t>Global Analysis</a:t>
            </a:r>
          </a:p>
          <a:p>
            <a:endParaRPr lang="en-GB" sz="2400" dirty="0">
              <a:latin typeface="Trebuchet MS" pitchFamily="34" charset="0"/>
            </a:endParaRPr>
          </a:p>
          <a:p>
            <a:r>
              <a:rPr lang="en-GB" sz="2400" dirty="0" smtClean="0">
                <a:latin typeface="Trebuchet MS" pitchFamily="34" charset="0"/>
              </a:rPr>
              <a:t>Spatially-resolved observations of the </a:t>
            </a:r>
            <a:r>
              <a:rPr lang="en-GB" sz="2400" dirty="0">
                <a:latin typeface="Trebuchet MS" pitchFamily="34" charset="0"/>
              </a:rPr>
              <a:t>transition region</a:t>
            </a:r>
          </a:p>
          <a:p>
            <a:endParaRPr lang="en-GB" sz="2400" dirty="0">
              <a:latin typeface="Trebuchet MS" pitchFamily="34" charset="0"/>
            </a:endParaRPr>
          </a:p>
          <a:p>
            <a:r>
              <a:rPr lang="en-GB" sz="2400" dirty="0">
                <a:latin typeface="Trebuchet MS" pitchFamily="34" charset="0"/>
              </a:rPr>
              <a:t>Basal heating component</a:t>
            </a:r>
          </a:p>
          <a:p>
            <a:endParaRPr lang="en-GB" sz="2400" dirty="0">
              <a:latin typeface="Trebuchet MS" pitchFamily="34" charset="0"/>
            </a:endParaRPr>
          </a:p>
          <a:p>
            <a:r>
              <a:rPr lang="en-GB" sz="2400" dirty="0">
                <a:latin typeface="Trebuchet MS" pitchFamily="34" charset="0"/>
              </a:rPr>
              <a:t>Variability of the TR emission</a:t>
            </a:r>
          </a:p>
          <a:p>
            <a:endParaRPr lang="en-GB" sz="2400" dirty="0">
              <a:latin typeface="Trebuchet MS" pitchFamily="34" charset="0"/>
            </a:endParaRPr>
          </a:p>
          <a:p>
            <a:r>
              <a:rPr lang="en-GB" sz="2400" dirty="0">
                <a:latin typeface="Trebuchet MS" pitchFamily="34" charset="0"/>
              </a:rPr>
              <a:t>Conclusions and future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1907-D5B1-43AA-A261-76FB889190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7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ludra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3300412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fludra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765175"/>
            <a:ext cx="34798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fludra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678238"/>
            <a:ext cx="337661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fludra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671888"/>
            <a:ext cx="33893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7596188" y="111807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3333FF"/>
                </a:solidFill>
              </a:rPr>
              <a:t>MDI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7452320" y="4077072"/>
            <a:ext cx="14763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3333FF"/>
                </a:solidFill>
              </a:rPr>
              <a:t>O V 629.7 A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3333FF"/>
                </a:solidFill>
              </a:rPr>
              <a:t>2x10</a:t>
            </a:r>
            <a:r>
              <a:rPr lang="en-GB" sz="2000" b="1" baseline="30000" dirty="0">
                <a:solidFill>
                  <a:srgbClr val="3333FF"/>
                </a:solidFill>
              </a:rPr>
              <a:t>5</a:t>
            </a:r>
            <a:r>
              <a:rPr lang="en-GB" b="1" dirty="0">
                <a:solidFill>
                  <a:srgbClr val="3333FF"/>
                </a:solidFill>
              </a:rPr>
              <a:t> K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24148" y="1065361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3333FF"/>
                </a:solidFill>
              </a:rPr>
              <a:t>Fe XVI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3333FF"/>
                </a:solidFill>
              </a:rPr>
              <a:t>2x10</a:t>
            </a:r>
            <a:r>
              <a:rPr lang="en-GB" sz="2000" b="1" baseline="30000" dirty="0">
                <a:solidFill>
                  <a:srgbClr val="3333FF"/>
                </a:solidFill>
              </a:rPr>
              <a:t>6</a:t>
            </a:r>
            <a:r>
              <a:rPr lang="en-GB" b="1" dirty="0">
                <a:solidFill>
                  <a:srgbClr val="3333FF"/>
                </a:solidFill>
              </a:rPr>
              <a:t> K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23702" y="4089400"/>
            <a:ext cx="12239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3333FF"/>
                </a:solidFill>
              </a:rPr>
              <a:t>Mg IX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3333FF"/>
                </a:solidFill>
              </a:rPr>
              <a:t>9.5x10</a:t>
            </a:r>
            <a:r>
              <a:rPr lang="en-GB" sz="2000" b="1" baseline="30000" dirty="0">
                <a:solidFill>
                  <a:srgbClr val="3333FF"/>
                </a:solidFill>
              </a:rPr>
              <a:t>5</a:t>
            </a:r>
            <a:r>
              <a:rPr lang="en-GB" b="1" dirty="0">
                <a:solidFill>
                  <a:srgbClr val="3333FF"/>
                </a:solidFill>
              </a:rPr>
              <a:t> K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7524750" y="15573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b="1">
                <a:solidFill>
                  <a:srgbClr val="3333FF"/>
                </a:solidFill>
              </a:rPr>
              <a:t>90 – 900 G</a:t>
            </a:r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2700338" y="188913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rgbClr val="3333CC"/>
                </a:solidFill>
                <a:latin typeface="Trebuchet MS" pitchFamily="34" charset="0"/>
              </a:rPr>
              <a:t>CDS Observations of Active Regions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173F0-7A95-4BD8-9D9A-002E1220142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52400"/>
            <a:ext cx="6624290" cy="6858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rgbClr val="0000CC"/>
                </a:solidFill>
              </a:rPr>
              <a:t>Power Laws from Global Analysis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pic>
        <p:nvPicPr>
          <p:cNvPr id="24579" name="Picture 3" descr="inten_B_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57" y="1628800"/>
            <a:ext cx="71294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948488" y="2205038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sz="240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cy-GB" sz="2400" b="1" baseline="-25000">
                <a:solidFill>
                  <a:srgbClr val="CC0000"/>
                </a:solidFill>
                <a:latin typeface="Times New Roman" pitchFamily="18" charset="0"/>
              </a:rPr>
              <a:t>ov</a:t>
            </a:r>
            <a:r>
              <a:rPr lang="cy-GB" sz="24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cy-GB" sz="2400">
                <a:solidFill>
                  <a:srgbClr val="CC0000"/>
                </a:solidFill>
                <a:latin typeface="Times New Roman" pitchFamily="18" charset="0"/>
              </a:rPr>
              <a:t> ~ </a:t>
            </a: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cy-GB" sz="2400" b="1" baseline="30000">
                <a:solidFill>
                  <a:srgbClr val="CC0000"/>
                </a:solidFill>
                <a:latin typeface="Times New Roman" pitchFamily="18" charset="0"/>
              </a:rPr>
              <a:t>0.78</a:t>
            </a:r>
            <a:endParaRPr lang="en-US" sz="2400" b="1" baseline="300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092950" y="549208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sz="24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cy-GB" sz="2400" b="1" baseline="-25000" dirty="0">
                <a:solidFill>
                  <a:srgbClr val="CC0000"/>
                </a:solidFill>
                <a:latin typeface="Times New Roman" pitchFamily="18" charset="0"/>
              </a:rPr>
              <a:t>Fe</a:t>
            </a:r>
            <a:r>
              <a:rPr lang="cy-GB" sz="2400" dirty="0">
                <a:solidFill>
                  <a:srgbClr val="CC0000"/>
                </a:solidFill>
                <a:latin typeface="Times New Roman" pitchFamily="18" charset="0"/>
              </a:rPr>
              <a:t> ~ </a:t>
            </a:r>
            <a:r>
              <a:rPr lang="el-GR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cy-GB" sz="2400" b="1" baseline="30000" dirty="0">
                <a:solidFill>
                  <a:srgbClr val="CC0000"/>
                </a:solidFill>
                <a:latin typeface="Times New Roman" pitchFamily="18" charset="0"/>
              </a:rPr>
              <a:t>1.27</a:t>
            </a:r>
            <a:endParaRPr lang="en-US" sz="2400" b="1" baseline="300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77050" y="2708920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3333FF"/>
                </a:solidFill>
                <a:latin typeface="Trebuchet MS" pitchFamily="34" charset="0"/>
              </a:rPr>
              <a:t>Transition region</a:t>
            </a:r>
            <a:endParaRPr lang="en-US" b="1" dirty="0">
              <a:solidFill>
                <a:srgbClr val="3333FF"/>
              </a:solidFill>
              <a:latin typeface="Trebuchet MS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164288" y="5942607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3333FF"/>
                </a:solidFill>
                <a:latin typeface="Trebuchet MS" pitchFamily="34" charset="0"/>
              </a:rPr>
              <a:t>Corona</a:t>
            </a:r>
            <a:endParaRPr lang="en-US" b="1" dirty="0">
              <a:solidFill>
                <a:srgbClr val="3333FF"/>
              </a:solidFill>
              <a:latin typeface="Trebuchet MS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27584" y="1412776"/>
            <a:ext cx="82136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Fludra and Ireland, 2008, A&amp;A, 483, </a:t>
            </a:r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609   </a:t>
            </a:r>
          </a:p>
          <a:p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Fludra and Ireland, </a:t>
            </a:r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2003, </a:t>
            </a:r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A&amp;A</a:t>
            </a:r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, 398, 297    - </a:t>
            </a:r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inverse method, first correct formulation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10060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rebuchet MS" pitchFamily="34" charset="0"/>
              </a:rPr>
              <a:t>Detailed derivation, modelling and discussion of applicability: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1907-D5B1-43AA-A261-76FB889190C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20272" y="3284984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resias PCfont" pitchFamily="2" charset="0"/>
                <a:cs typeface="Raavi" pitchFamily="34" charset="0"/>
              </a:rPr>
              <a:t>AR area dominates these plots.</a:t>
            </a:r>
          </a:p>
          <a:p>
            <a:endParaRPr lang="en-GB" dirty="0" smtClean="0">
              <a:latin typeface="Tiresias PCfont" pitchFamily="2" charset="0"/>
              <a:cs typeface="Raavi" pitchFamily="34" charset="0"/>
            </a:endParaRPr>
          </a:p>
          <a:p>
            <a:r>
              <a:rPr lang="en-GB" dirty="0" smtClean="0">
                <a:latin typeface="Tiresias PCfont" pitchFamily="2" charset="0"/>
                <a:cs typeface="Raavi" pitchFamily="34" charset="0"/>
              </a:rPr>
              <a:t>Heating hidden in the slope.</a:t>
            </a:r>
            <a:endParaRPr lang="en-GB" dirty="0">
              <a:latin typeface="Tiresias PCfont" pitchFamily="2" charset="0"/>
              <a:cs typeface="Raav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6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555874" y="116632"/>
            <a:ext cx="5902325" cy="79216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3333CC"/>
                </a:solidFill>
              </a:rPr>
              <a:t>Global Analysis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90807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3024336" cy="83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056" y="1492395"/>
            <a:ext cx="3384872" cy="72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684212" y="4293096"/>
            <a:ext cx="25196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cy-GB" sz="2400" dirty="0" smtClean="0">
                <a:latin typeface="Palatino Linotype" pitchFamily="18" charset="0"/>
              </a:rPr>
              <a:t>Power law fit to data is only an approximation:</a:t>
            </a:r>
          </a:p>
          <a:p>
            <a:pPr>
              <a:spcBef>
                <a:spcPts val="0"/>
              </a:spcBef>
            </a:pPr>
            <a:r>
              <a:rPr lang="cy-GB" sz="3600" dirty="0" smtClean="0">
                <a:solidFill>
                  <a:srgbClr val="CC0000"/>
                </a:solidFill>
                <a:latin typeface="Palatino Linotype" pitchFamily="18" charset="0"/>
              </a:rPr>
              <a:t>I</a:t>
            </a:r>
            <a:r>
              <a:rPr lang="cy-GB" sz="3600" b="1" baseline="-25000" dirty="0" smtClean="0">
                <a:solidFill>
                  <a:srgbClr val="CC0000"/>
                </a:solidFill>
                <a:latin typeface="Palatino Linotype" pitchFamily="18" charset="0"/>
              </a:rPr>
              <a:t>T</a:t>
            </a:r>
            <a:r>
              <a:rPr lang="cy-GB" sz="3600" b="1" dirty="0" smtClean="0">
                <a:solidFill>
                  <a:srgbClr val="CC0000"/>
                </a:solidFill>
                <a:latin typeface="Palatino Linotype" pitchFamily="18" charset="0"/>
              </a:rPr>
              <a:t> </a:t>
            </a:r>
            <a:r>
              <a:rPr lang="cy-GB" sz="3600" dirty="0">
                <a:solidFill>
                  <a:srgbClr val="CC0000"/>
                </a:solidFill>
                <a:latin typeface="Palatino Linotype" pitchFamily="18" charset="0"/>
              </a:rPr>
              <a:t>= c</a:t>
            </a:r>
            <a:r>
              <a:rPr lang="el-GR" sz="3600" dirty="0">
                <a:solidFill>
                  <a:srgbClr val="CC0000"/>
                </a:solidFill>
                <a:latin typeface="Palatino Linotype" pitchFamily="18" charset="0"/>
                <a:cs typeface="Times New Roman" pitchFamily="18" charset="0"/>
              </a:rPr>
              <a:t>Φ</a:t>
            </a:r>
            <a:r>
              <a:rPr lang="el-GR" sz="3600" baseline="30000" dirty="0">
                <a:solidFill>
                  <a:srgbClr val="CC0000"/>
                </a:solidFill>
                <a:latin typeface="Palatino Linotype" pitchFamily="18" charset="0"/>
                <a:cs typeface="Times New Roman" pitchFamily="18" charset="0"/>
              </a:rPr>
              <a:t>α</a:t>
            </a:r>
            <a:endParaRPr lang="en-US" sz="3600" b="1" baseline="30000" dirty="0">
              <a:solidFill>
                <a:srgbClr val="CC0000"/>
              </a:solidFill>
              <a:latin typeface="Palatino Linotype" pitchFamily="18" charset="0"/>
            </a:endParaRP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394320" y="1125538"/>
            <a:ext cx="525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Palatino Linotype" pitchFamily="18" charset="0"/>
              </a:rPr>
              <a:t>Seeking </a:t>
            </a:r>
            <a:r>
              <a:rPr lang="el-GR" dirty="0">
                <a:latin typeface="Palatino Linotype" pitchFamily="18" charset="0"/>
              </a:rPr>
              <a:t>λ</a:t>
            </a:r>
            <a:r>
              <a:rPr lang="en-GB" dirty="0">
                <a:latin typeface="Palatino Linotype" pitchFamily="18" charset="0"/>
              </a:rPr>
              <a:t> and </a:t>
            </a:r>
            <a:r>
              <a:rPr lang="el-GR" dirty="0">
                <a:latin typeface="Palatino Linotype" pitchFamily="18" charset="0"/>
              </a:rPr>
              <a:t>δ</a:t>
            </a:r>
            <a:r>
              <a:rPr lang="en-GB" dirty="0">
                <a:latin typeface="Palatino Linotype" pitchFamily="18" charset="0"/>
              </a:rPr>
              <a:t> for individual loops: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491880" y="4149080"/>
            <a:ext cx="51125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Palatino Linotype" pitchFamily="18" charset="0"/>
              </a:rPr>
              <a:t>α</a:t>
            </a:r>
            <a:r>
              <a:rPr lang="en-GB" sz="2000" dirty="0" smtClean="0">
                <a:latin typeface="Palatino Linotype" pitchFamily="18" charset="0"/>
              </a:rPr>
              <a:t> </a:t>
            </a:r>
            <a:r>
              <a:rPr lang="en-GB" sz="2000" dirty="0">
                <a:latin typeface="Palatino Linotype" pitchFamily="18" charset="0"/>
              </a:rPr>
              <a:t>= 1.27 for Fe XVI, </a:t>
            </a:r>
            <a:r>
              <a:rPr lang="el-GR" sz="2000" dirty="0" smtClean="0">
                <a:latin typeface="Palatino Linotype" pitchFamily="18" charset="0"/>
              </a:rPr>
              <a:t>α </a:t>
            </a:r>
            <a:r>
              <a:rPr lang="en-GB" sz="2000" dirty="0" smtClean="0">
                <a:latin typeface="Palatino Linotype" pitchFamily="18" charset="0"/>
              </a:rPr>
              <a:t>= 0.76 </a:t>
            </a:r>
            <a:r>
              <a:rPr lang="en-GB" sz="2000" dirty="0">
                <a:latin typeface="Palatino Linotype" pitchFamily="18" charset="0"/>
              </a:rPr>
              <a:t>for  </a:t>
            </a:r>
            <a:r>
              <a:rPr lang="en-GB" sz="2000" dirty="0" smtClean="0">
                <a:latin typeface="Palatino Linotype" pitchFamily="18" charset="0"/>
              </a:rPr>
              <a:t>OV</a:t>
            </a:r>
            <a:endParaRPr lang="en-GB" sz="2000" dirty="0">
              <a:latin typeface="Palatino Linotype" pitchFamily="18" charset="0"/>
            </a:endParaRPr>
          </a:p>
          <a:p>
            <a:endParaRPr lang="en-GB" sz="2000" dirty="0">
              <a:latin typeface="Palatino Linotype" pitchFamily="18" charset="0"/>
            </a:endParaRPr>
          </a:p>
          <a:p>
            <a:r>
              <a:rPr lang="en-GB" sz="2000" dirty="0" smtClean="0">
                <a:latin typeface="Palatino Linotype" pitchFamily="18" charset="0"/>
              </a:rPr>
              <a:t>Constraints derived from </a:t>
            </a:r>
            <a:r>
              <a:rPr lang="en-GB" sz="2000" dirty="0">
                <a:latin typeface="Palatino Linotype" pitchFamily="18" charset="0"/>
              </a:rPr>
              <a:t>global analysis:</a:t>
            </a:r>
          </a:p>
          <a:p>
            <a:r>
              <a:rPr lang="el-GR" sz="2000" dirty="0">
                <a:latin typeface="Palatino Linotype" pitchFamily="18" charset="0"/>
              </a:rPr>
              <a:t>λ</a:t>
            </a:r>
            <a:r>
              <a:rPr lang="en-GB" sz="2000" dirty="0">
                <a:latin typeface="Palatino Linotype" pitchFamily="18" charset="0"/>
              </a:rPr>
              <a:t>  - cannot be determined</a:t>
            </a:r>
          </a:p>
          <a:p>
            <a:r>
              <a:rPr lang="en-GB" sz="2000" dirty="0">
                <a:latin typeface="Palatino Linotype" pitchFamily="18" charset="0"/>
              </a:rPr>
              <a:t>Limit </a:t>
            </a:r>
            <a:r>
              <a:rPr lang="en-GB" sz="2000" dirty="0" smtClean="0">
                <a:latin typeface="Palatino Linotype" pitchFamily="18" charset="0"/>
              </a:rPr>
              <a:t>on </a:t>
            </a:r>
            <a:r>
              <a:rPr lang="el-GR" sz="2000" b="1" dirty="0" smtClean="0">
                <a:latin typeface="Palatino Linotype" pitchFamily="18" charset="0"/>
              </a:rPr>
              <a:t>δ</a:t>
            </a:r>
            <a:r>
              <a:rPr lang="en-GB" sz="2000" b="1" baseline="-25000" dirty="0" err="1" smtClean="0">
                <a:latin typeface="Palatino Linotype" pitchFamily="18" charset="0"/>
              </a:rPr>
              <a:t>tr</a:t>
            </a:r>
            <a:r>
              <a:rPr lang="en-GB" sz="2000" b="1" dirty="0" smtClean="0">
                <a:latin typeface="Palatino Linotype" pitchFamily="18" charset="0"/>
              </a:rPr>
              <a:t> </a:t>
            </a:r>
            <a:r>
              <a:rPr lang="en-GB" sz="2000" dirty="0" smtClean="0">
                <a:latin typeface="Palatino Linotype" pitchFamily="18" charset="0"/>
              </a:rPr>
              <a:t>for transition region lines:    </a:t>
            </a:r>
          </a:p>
          <a:p>
            <a:r>
              <a:rPr lang="en-GB" sz="2000" b="1" dirty="0" smtClean="0">
                <a:latin typeface="Palatino Linotype" pitchFamily="18" charset="0"/>
              </a:rPr>
              <a:t>0.5 </a:t>
            </a:r>
            <a:r>
              <a:rPr lang="en-GB" sz="2000" b="1" dirty="0">
                <a:latin typeface="Palatino Linotype" pitchFamily="18" charset="0"/>
              </a:rPr>
              <a:t>&lt;  </a:t>
            </a:r>
            <a:r>
              <a:rPr lang="el-GR" sz="2000" b="1" dirty="0" smtClean="0">
                <a:latin typeface="Palatino Linotype" pitchFamily="18" charset="0"/>
              </a:rPr>
              <a:t>δ</a:t>
            </a:r>
            <a:r>
              <a:rPr lang="en-GB" sz="2400" b="1" baseline="-25000" dirty="0" err="1" smtClean="0">
                <a:latin typeface="Palatino Linotype" pitchFamily="18" charset="0"/>
              </a:rPr>
              <a:t>tr</a:t>
            </a:r>
            <a:r>
              <a:rPr lang="en-GB" sz="2000" b="1" dirty="0" smtClean="0">
                <a:latin typeface="Palatino Linotype" pitchFamily="18" charset="0"/>
              </a:rPr>
              <a:t> </a:t>
            </a:r>
            <a:r>
              <a:rPr lang="en-GB" sz="2000" b="1" dirty="0">
                <a:latin typeface="Palatino Linotype" pitchFamily="18" charset="0"/>
              </a:rPr>
              <a:t>&lt; 1</a:t>
            </a:r>
            <a:endParaRPr lang="en-GB" sz="2000" b="1" dirty="0"/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571" y="1124744"/>
            <a:ext cx="282892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63888" y="6372036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Palatino Linotype" pitchFamily="18" charset="0"/>
              </a:rPr>
              <a:t>Fludra and Ireland, 2008, A&amp;A, 483, 609</a:t>
            </a:r>
            <a:endParaRPr lang="en-US" b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1907-D5B1-43AA-A261-76FB889190C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884368" y="13407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H(</a:t>
            </a:r>
            <a:r>
              <a:rPr lang="el-GR" dirty="0" smtClean="0"/>
              <a:t>φ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24928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resias PCfont" pitchFamily="2" charset="0"/>
                <a:cs typeface="Raavi" pitchFamily="34" charset="0"/>
              </a:rPr>
              <a:t>Correct method</a:t>
            </a:r>
            <a:endParaRPr lang="en-GB" b="1" dirty="0">
              <a:latin typeface="Tiresias PCfont" pitchFamily="2" charset="0"/>
              <a:cs typeface="Raavi" pitchFamily="34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716016" y="2780928"/>
            <a:ext cx="432048" cy="14401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283968" y="31409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resias PCfont" pitchFamily="2" charset="0"/>
              </a:rPr>
              <a:t>(inverse problem)</a:t>
            </a:r>
            <a:endParaRPr lang="en-GB" dirty="0">
              <a:latin typeface="Tiresias PCfo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609329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Palatino Linotype" pitchFamily="18" charset="0"/>
              </a:rPr>
              <a:t>Derive </a:t>
            </a:r>
            <a:r>
              <a:rPr lang="el-GR" sz="2000" b="1" dirty="0" smtClean="0">
                <a:latin typeface="Palatino Linotype" pitchFamily="18" charset="0"/>
              </a:rPr>
              <a:t>δ </a:t>
            </a:r>
            <a:r>
              <a:rPr lang="en-GB" sz="2000" dirty="0" smtClean="0">
                <a:latin typeface="Palatino Linotype" pitchFamily="18" charset="0"/>
              </a:rPr>
              <a:t>from </a:t>
            </a:r>
            <a:r>
              <a:rPr lang="el-GR" sz="2000" dirty="0" smtClean="0">
                <a:solidFill>
                  <a:prstClr val="black"/>
                </a:solidFill>
                <a:latin typeface="Palatino Linotype" pitchFamily="18" charset="0"/>
              </a:rPr>
              <a:t>α</a:t>
            </a:r>
            <a:r>
              <a:rPr lang="en-GB" sz="2000" dirty="0" smtClean="0">
                <a:latin typeface="Palatino Linotype" pitchFamily="18" charset="0"/>
              </a:rPr>
              <a:t> </a:t>
            </a:r>
            <a:endParaRPr lang="en-GB" sz="2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1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254125"/>
            <a:ext cx="575945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81" name="Equation" r:id="rId5" imgW="114151" imgH="215619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7135547"/>
              </p:ext>
            </p:extLst>
          </p:nvPr>
        </p:nvGraphicFramePr>
        <p:xfrm>
          <a:off x="396875" y="1773238"/>
          <a:ext cx="3201988" cy="720725"/>
        </p:xfrm>
        <a:graphic>
          <a:graphicData uri="http://schemas.openxmlformats.org/presentationml/2006/ole">
            <p:oleObj spid="_x0000_s5182" name="Equation" r:id="rId6" imgW="1015920" imgH="228600" progId="Equation.3">
              <p:embed/>
            </p:oleObj>
          </a:graphicData>
        </a:graphic>
      </p:graphicFrame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33511" y="1268413"/>
            <a:ext cx="4354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</a:rPr>
              <a:t>Total intensity in a single loop: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 flipH="1" flipV="1">
            <a:off x="5940425" y="4724400"/>
            <a:ext cx="1368425" cy="649288"/>
          </a:xfrm>
          <a:prstGeom prst="line">
            <a:avLst/>
          </a:prstGeom>
          <a:noFill/>
          <a:ln w="31750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7380288" y="522922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φ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 flipH="1">
            <a:off x="5868144" y="1340769"/>
            <a:ext cx="432048" cy="288032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3276600" y="5589588"/>
            <a:ext cx="295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Magnetic flux density, </a:t>
            </a:r>
            <a:r>
              <a:rPr lang="el-GR" sz="2000">
                <a:solidFill>
                  <a:srgbClr val="000000"/>
                </a:solidFill>
                <a:cs typeface="Arial" charset="0"/>
              </a:rPr>
              <a:t>φ</a:t>
            </a:r>
          </a:p>
        </p:txBody>
      </p:sp>
      <p:pic>
        <p:nvPicPr>
          <p:cNvPr id="1034" name="Picture 12" descr="loops_6nov99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627" y="4240213"/>
            <a:ext cx="2843213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eft Brace 1"/>
          <p:cNvSpPr/>
          <p:nvPr/>
        </p:nvSpPr>
        <p:spPr>
          <a:xfrm>
            <a:off x="4140200" y="3357563"/>
            <a:ext cx="215900" cy="438150"/>
          </a:xfrm>
          <a:prstGeom prst="leftBrace">
            <a:avLst>
              <a:gd name="adj1" fmla="val 23107"/>
              <a:gd name="adj2" fmla="val 46845"/>
            </a:avLst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36" name="TextBox 2"/>
          <p:cNvSpPr txBox="1">
            <a:spLocks noChangeArrowheads="1"/>
          </p:cNvSpPr>
          <p:nvPr/>
        </p:nvSpPr>
        <p:spPr bwMode="auto">
          <a:xfrm>
            <a:off x="2555875" y="3357563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O V emission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5874" y="188640"/>
            <a:ext cx="5902325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GB" sz="2800" b="1" dirty="0" smtClean="0">
                <a:solidFill>
                  <a:srgbClr val="3333CC"/>
                </a:solidFill>
              </a:rPr>
              <a:t>Spatially Resolved Analysis</a:t>
            </a:r>
          </a:p>
          <a:p>
            <a:r>
              <a:rPr lang="en-GB" sz="2800" b="1" dirty="0" smtClean="0">
                <a:solidFill>
                  <a:srgbClr val="3333CC"/>
                </a:solidFill>
              </a:rPr>
              <a:t>(transition region)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DDD-2BF8-461F-8795-523CE77F84A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987824" y="2924944"/>
            <a:ext cx="1152128" cy="50405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2200" y="111545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Coronal lines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26276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TR lines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9478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3801998"/>
            <a:ext cx="6920633" cy="305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342" y="836711"/>
            <a:ext cx="2923650" cy="273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144713" y="34909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Observed O V intensity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796136" y="349091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Simulated O V intensity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4572000" y="1764928"/>
            <a:ext cx="4214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Compare at small spatial </a:t>
            </a:r>
            <a:r>
              <a:rPr lang="en-GB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scales: re-bin to 4’’x4’’ pixels</a:t>
            </a:r>
            <a:endParaRPr lang="en-GB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83768" y="115888"/>
            <a:ext cx="6552728" cy="6334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rgbClr val="3333CC"/>
                </a:solidFill>
                <a:latin typeface="Trebuchet MS" pitchFamily="34" charset="0"/>
                <a:ea typeface="+mj-ea"/>
                <a:cs typeface="+mj-cs"/>
              </a:rPr>
              <a:t>Comparing OV Emission and Magnetic Field</a:t>
            </a:r>
            <a:endParaRPr lang="en-US" sz="2800" b="1" dirty="0">
              <a:solidFill>
                <a:srgbClr val="3333CC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DDD-2BF8-461F-8795-523CE77F84A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572000" y="1052736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Magnetic field </a:t>
            </a:r>
            <a:r>
              <a:rPr lang="en-GB" dirty="0">
                <a:solidFill>
                  <a:srgbClr val="000000"/>
                </a:solidFill>
                <a:sym typeface="Wingdings" pitchFamily="2" charset="2"/>
              </a:rPr>
              <a:t> potential extrapolation  loop length 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5220072" y="2564904"/>
          <a:ext cx="3096344" cy="688076"/>
        </p:xfrm>
        <a:graphic>
          <a:graphicData uri="http://schemas.openxmlformats.org/presentationml/2006/ole">
            <p:oleObj spid="_x0000_s157697" name="Equation" r:id="rId5" imgW="1015920" imgH="22860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4499992" y="2924944"/>
            <a:ext cx="720080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Left Arrow 15"/>
          <p:cNvSpPr/>
          <p:nvPr/>
        </p:nvSpPr>
        <p:spPr>
          <a:xfrm>
            <a:off x="8532440" y="3068960"/>
            <a:ext cx="432048" cy="1080120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4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108" y="908720"/>
            <a:ext cx="3962341" cy="28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98" y="3861048"/>
            <a:ext cx="4169239" cy="288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5651500" y="1484313"/>
            <a:ext cx="31686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X </a:t>
            </a:r>
            <a:r>
              <a:rPr lang="en-US" dirty="0" smtClean="0"/>
              <a:t>axis: pixels </a:t>
            </a:r>
            <a:r>
              <a:rPr lang="en-US" dirty="0"/>
              <a:t>sorted </a:t>
            </a:r>
            <a:r>
              <a:rPr lang="en-US" dirty="0" smtClean="0"/>
              <a:t>in </a:t>
            </a:r>
            <a:r>
              <a:rPr lang="en-US" b="1" dirty="0"/>
              <a:t>ascending </a:t>
            </a:r>
            <a:r>
              <a:rPr lang="en-US" b="1" dirty="0" smtClean="0"/>
              <a:t>order </a:t>
            </a:r>
            <a:r>
              <a:rPr lang="en-US" b="1" dirty="0"/>
              <a:t>of the simulated intensity</a:t>
            </a:r>
            <a:r>
              <a:rPr lang="en-US" dirty="0"/>
              <a:t> of OV line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Model parameters fitted to points below the intensity threshold of 3000 erg cm</a:t>
            </a:r>
            <a:r>
              <a:rPr lang="en-US" sz="2000" i="1" baseline="30000" dirty="0"/>
              <a:t>-</a:t>
            </a:r>
            <a:r>
              <a:rPr lang="en-US" sz="2000" baseline="30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en-US" sz="2000" i="1" baseline="30000" dirty="0" smtClean="0"/>
              <a:t>-</a:t>
            </a:r>
            <a:r>
              <a:rPr lang="en-US" sz="2000" baseline="30000" dirty="0" smtClean="0"/>
              <a:t>1</a:t>
            </a:r>
            <a:r>
              <a:rPr lang="en-US" dirty="0" smtClean="0"/>
              <a:t> sr</a:t>
            </a:r>
            <a:r>
              <a:rPr lang="en-US" sz="2000" i="1" baseline="30000" dirty="0" smtClean="0"/>
              <a:t>-</a:t>
            </a:r>
            <a:r>
              <a:rPr lang="en-US" sz="2000" baseline="30000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In some active regions: scatter by up to a factor of 5</a:t>
            </a:r>
            <a:endParaRPr lang="en-GB" dirty="0"/>
          </a:p>
        </p:txBody>
      </p:sp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5524748" y="5876925"/>
            <a:ext cx="2863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Lucida Sans" pitchFamily="34" charset="0"/>
              </a:rPr>
              <a:t>Fludra and Warren, 2010, A&amp;A, 523, A47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5776" y="203300"/>
            <a:ext cx="6131024" cy="6334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2800" b="1" dirty="0" smtClean="0">
                <a:solidFill>
                  <a:srgbClr val="3333CC"/>
                </a:solidFill>
                <a:latin typeface="Trebuchet MS" pitchFamily="34" charset="0"/>
                <a:ea typeface="+mj-ea"/>
                <a:cs typeface="+mj-cs"/>
              </a:rPr>
              <a:t>OV </a:t>
            </a:r>
            <a:r>
              <a:rPr lang="en-GB" sz="2800" b="1" dirty="0">
                <a:solidFill>
                  <a:srgbClr val="3333CC"/>
                </a:solidFill>
                <a:latin typeface="Trebuchet MS" pitchFamily="34" charset="0"/>
                <a:ea typeface="+mj-ea"/>
                <a:cs typeface="+mj-cs"/>
              </a:rPr>
              <a:t>Emission in Active Regions</a:t>
            </a:r>
            <a:endParaRPr lang="en-US" sz="2800" b="1" dirty="0">
              <a:solidFill>
                <a:srgbClr val="3333CC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DDD-2BF8-461F-8795-523CE77F84A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835696" y="5445224"/>
            <a:ext cx="3168352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58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65" y="836711"/>
            <a:ext cx="4186610" cy="29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925" y="858838"/>
            <a:ext cx="4195763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311" y="3771900"/>
            <a:ext cx="4241964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771900"/>
            <a:ext cx="4195762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55776" y="203300"/>
            <a:ext cx="6131024" cy="6334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2800" b="1" dirty="0" smtClean="0">
                <a:solidFill>
                  <a:srgbClr val="3333CC"/>
                </a:solidFill>
                <a:latin typeface="Trebuchet MS" pitchFamily="34" charset="0"/>
                <a:ea typeface="+mj-ea"/>
                <a:cs typeface="+mj-cs"/>
              </a:rPr>
              <a:t>OV </a:t>
            </a:r>
            <a:r>
              <a:rPr lang="en-GB" sz="2800" b="1" dirty="0">
                <a:solidFill>
                  <a:srgbClr val="3333CC"/>
                </a:solidFill>
                <a:latin typeface="Trebuchet MS" pitchFamily="34" charset="0"/>
                <a:ea typeface="+mj-ea"/>
                <a:cs typeface="+mj-cs"/>
              </a:rPr>
              <a:t>Emission in Active Regions</a:t>
            </a:r>
            <a:endParaRPr lang="en-US" sz="2800" b="1" dirty="0">
              <a:solidFill>
                <a:srgbClr val="3333CC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DDD-2BF8-461F-8795-523CE77F84A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547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754</Words>
  <Application>Microsoft Office PowerPoint</Application>
  <PresentationFormat>On-screen Show (4:3)</PresentationFormat>
  <Paragraphs>155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Custom Design</vt:lpstr>
      <vt:lpstr>1_Custom Design</vt:lpstr>
      <vt:lpstr>Equation</vt:lpstr>
      <vt:lpstr>Slide 1</vt:lpstr>
      <vt:lpstr>Contents</vt:lpstr>
      <vt:lpstr>Slide 3</vt:lpstr>
      <vt:lpstr>Power Laws from Global Analysis</vt:lpstr>
      <vt:lpstr>Global Analysis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Heating Rate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Authorised User</dc:creator>
  <cp:lastModifiedBy>Authorised User</cp:lastModifiedBy>
  <cp:revision>283</cp:revision>
  <dcterms:created xsi:type="dcterms:W3CDTF">2010-11-12T15:05:47Z</dcterms:created>
  <dcterms:modified xsi:type="dcterms:W3CDTF">2013-06-25T08:41:48Z</dcterms:modified>
</cp:coreProperties>
</file>