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421" r:id="rId3"/>
    <p:sldId id="501" r:id="rId4"/>
    <p:sldId id="504" r:id="rId5"/>
    <p:sldId id="422" r:id="rId6"/>
    <p:sldId id="428" r:id="rId7"/>
    <p:sldId id="497" r:id="rId8"/>
    <p:sldId id="496" r:id="rId9"/>
    <p:sldId id="495" r:id="rId10"/>
    <p:sldId id="437" r:id="rId11"/>
    <p:sldId id="425" r:id="rId12"/>
    <p:sldId id="468" r:id="rId13"/>
    <p:sldId id="469" r:id="rId14"/>
    <p:sldId id="426" r:id="rId15"/>
    <p:sldId id="499" r:id="rId16"/>
    <p:sldId id="443" r:id="rId17"/>
    <p:sldId id="445" r:id="rId18"/>
    <p:sldId id="444" r:id="rId19"/>
    <p:sldId id="500" r:id="rId20"/>
    <p:sldId id="471" r:id="rId21"/>
    <p:sldId id="435" r:id="rId22"/>
    <p:sldId id="502" r:id="rId23"/>
    <p:sldId id="503" r:id="rId24"/>
    <p:sldId id="446" r:id="rId25"/>
    <p:sldId id="449" r:id="rId26"/>
    <p:sldId id="492" r:id="rId27"/>
    <p:sldId id="505" r:id="rId28"/>
    <p:sldId id="43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00"/>
    <a:srgbClr val="FF6600"/>
    <a:srgbClr val="00FF00"/>
    <a:srgbClr val="FF5050"/>
    <a:srgbClr val="66FFCC"/>
    <a:srgbClr val="0066FF"/>
    <a:srgbClr val="6666FF"/>
    <a:srgbClr val="9A0000"/>
    <a:srgbClr val="D15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70" autoAdjust="0"/>
    <p:restoredTop sz="94660"/>
  </p:normalViewPr>
  <p:slideViewPr>
    <p:cSldViewPr>
      <p:cViewPr varScale="1">
        <p:scale>
          <a:sx n="78" d="100"/>
          <a:sy n="7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51A32-081B-4880-957C-2AB1EA0169CF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AA56-E9A4-4FD5-BF22-769347328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6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D0D2-C094-489A-8566-9306D0BF0C7B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D896-E0F0-4188-802A-440F6B8C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jschmelz\My Documents\Travel\2011_Sea_Bos_Mal\AIA_loops.bmp"/>
          <p:cNvPicPr>
            <a:picLocks noChangeAspect="1" noChangeArrowheads="1"/>
          </p:cNvPicPr>
          <p:nvPr/>
        </p:nvPicPr>
        <p:blipFill>
          <a:blip r:embed="rId2" cstate="print"/>
          <a:srcRect t="3509" b="21176"/>
          <a:stretch>
            <a:fillRect/>
          </a:stretch>
        </p:blipFill>
        <p:spPr bwMode="auto">
          <a:xfrm>
            <a:off x="152400" y="132631"/>
            <a:ext cx="8763000" cy="64472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10600" cy="1935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Coronal Cooling and Multithermal Analysis of AIA Loops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648200"/>
            <a:ext cx="7315200" cy="2084261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Joan Schmelz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Sankaet Pathak, Runpal </a:t>
            </a:r>
            <a:r>
              <a:rPr lang="en-US" sz="4000" b="1" dirty="0">
                <a:solidFill>
                  <a:schemeClr val="bg1"/>
                </a:solidFill>
              </a:rPr>
              <a:t>Dhaliwal, </a:t>
            </a:r>
            <a:r>
              <a:rPr lang="en-US" sz="4000" b="1" dirty="0" smtClean="0">
                <a:solidFill>
                  <a:schemeClr val="bg1"/>
                </a:solidFill>
              </a:rPr>
              <a:t>Mac </a:t>
            </a:r>
            <a:r>
              <a:rPr lang="en-US" sz="4000" b="1" dirty="0">
                <a:solidFill>
                  <a:schemeClr val="bg1"/>
                </a:solidFill>
              </a:rPr>
              <a:t>Christian, </a:t>
            </a:r>
            <a:r>
              <a:rPr lang="en-US" sz="4000" b="1" dirty="0" smtClean="0">
                <a:solidFill>
                  <a:schemeClr val="bg1"/>
                </a:solidFill>
              </a:rPr>
              <a:t>Christine </a:t>
            </a:r>
            <a:r>
              <a:rPr lang="en-US" sz="4000" b="1" dirty="0">
                <a:solidFill>
                  <a:schemeClr val="bg1"/>
                </a:solidFill>
              </a:rPr>
              <a:t>Fair 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University of Memphis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67000" y="1066800"/>
            <a:ext cx="15017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Over dense?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257800" y="2743200"/>
            <a:ext cx="1296988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Symbol" pitchFamily="18" charset="2"/>
              </a:rPr>
              <a:t>t</a:t>
            </a:r>
            <a:r>
              <a:rPr lang="en-US" baseline="-25000">
                <a:solidFill>
                  <a:srgbClr val="0066FF"/>
                </a:solidFill>
              </a:rPr>
              <a:t>obs</a:t>
            </a:r>
            <a:r>
              <a:rPr lang="en-US">
                <a:solidFill>
                  <a:srgbClr val="0066FF"/>
                </a:solidFill>
              </a:rPr>
              <a:t> =</a:t>
            </a:r>
            <a:r>
              <a:rPr lang="en-US">
                <a:solidFill>
                  <a:srgbClr val="0066FF"/>
                </a:solidFill>
                <a:latin typeface="Symbol" pitchFamily="18" charset="2"/>
              </a:rPr>
              <a:t> t</a:t>
            </a:r>
            <a:r>
              <a:rPr lang="en-US" baseline="-25000">
                <a:solidFill>
                  <a:srgbClr val="0066FF"/>
                </a:solidFill>
              </a:rPr>
              <a:t>cool</a:t>
            </a:r>
            <a:r>
              <a:rPr lang="en-US">
                <a:solidFill>
                  <a:srgbClr val="0066FF"/>
                </a:solidFill>
              </a:rPr>
              <a:t>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1698735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Isothermal OK</a:t>
            </a:r>
          </a:p>
          <a:p>
            <a:r>
              <a:rPr lang="en-US" dirty="0">
                <a:solidFill>
                  <a:schemeClr val="bg1"/>
                </a:solidFill>
              </a:rPr>
              <a:t>(steady heating)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19400" y="3657600"/>
            <a:ext cx="152157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Isothermal OK</a:t>
            </a:r>
          </a:p>
          <a:p>
            <a:r>
              <a:rPr lang="en-US">
                <a:solidFill>
                  <a:schemeClr val="bg1"/>
                </a:solidFill>
              </a:rPr>
              <a:t>(dynamic)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324600" y="3352800"/>
            <a:ext cx="1689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latin typeface="Symbol" pitchFamily="18" charset="2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</a:rPr>
              <a:t>obs</a:t>
            </a:r>
            <a:r>
              <a:rPr lang="en-US" dirty="0">
                <a:solidFill>
                  <a:schemeClr val="bg1"/>
                </a:solidFill>
              </a:rPr>
              <a:t> &gt;&gt;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</a:rPr>
              <a:t>cool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91200" y="3962400"/>
            <a:ext cx="1524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Multi-strand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038600" y="5791200"/>
            <a:ext cx="1295291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Consistency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934200" y="5791200"/>
            <a:ext cx="154574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 to the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drawing 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667000" y="381000"/>
            <a:ext cx="385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Multi-thermal vs. Isothermal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057400" y="16002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648200" y="11430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391400" y="51816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419600" y="30480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876800" y="51816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257800" y="1676400"/>
            <a:ext cx="12192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Impulsive</a:t>
            </a:r>
          </a:p>
          <a:p>
            <a:r>
              <a:rPr lang="en-US">
                <a:solidFill>
                  <a:schemeClr val="bg1"/>
                </a:solidFill>
              </a:rPr>
              <a:t>heating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715000" y="4800600"/>
            <a:ext cx="17526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Multi-thermal?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438400" y="1447800"/>
            <a:ext cx="533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3886200" y="1447800"/>
            <a:ext cx="1295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867400" y="2362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4495800" y="3124200"/>
            <a:ext cx="9906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172200" y="3124200"/>
            <a:ext cx="2286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6477000" y="43434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>
            <a:off x="5105400" y="5181600"/>
            <a:ext cx="914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6934200" y="5181600"/>
            <a:ext cx="533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81000" y="5662613"/>
            <a:ext cx="1772921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J. A. Klimchuk</a:t>
            </a:r>
          </a:p>
          <a:p>
            <a:r>
              <a:rPr lang="en-US" sz="1600">
                <a:solidFill>
                  <a:schemeClr val="bg1"/>
                </a:solidFill>
              </a:rPr>
              <a:t>Loops III Workshop</a:t>
            </a:r>
          </a:p>
          <a:p>
            <a:r>
              <a:rPr lang="en-US" sz="1600">
                <a:solidFill>
                  <a:schemeClr val="bg1"/>
                </a:solidFill>
              </a:rPr>
              <a:t>June 21, 2007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43200" y="2362200"/>
            <a:ext cx="60960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0" y="4361688"/>
            <a:ext cx="5029200" cy="236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Cooling Loops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9933"/>
                </a:solidFill>
              </a:rPr>
              <a:t>Winebarger et al. 2003, ApJ, 593, 1164</a:t>
            </a:r>
            <a:endParaRPr lang="en-US" sz="2400" u="sng" dirty="0" smtClean="0">
              <a:solidFill>
                <a:srgbClr val="FF9933"/>
              </a:solidFill>
            </a:endParaRPr>
          </a:p>
          <a:p>
            <a:r>
              <a:rPr lang="en-US" dirty="0" smtClean="0">
                <a:solidFill>
                  <a:srgbClr val="FFCC00"/>
                </a:solidFill>
              </a:rPr>
              <a:t>Winebarger &amp; Warren 2005, ApJ, 626, 543</a:t>
            </a:r>
            <a:endParaRPr lang="en-US" sz="2400" dirty="0" smtClean="0">
              <a:solidFill>
                <a:srgbClr val="FFCC00"/>
              </a:solidFill>
            </a:endParaRPr>
          </a:p>
          <a:p>
            <a:r>
              <a:rPr lang="en-US" dirty="0" smtClean="0">
                <a:solidFill>
                  <a:srgbClr val="FFCC00"/>
                </a:solidFill>
              </a:rPr>
              <a:t>Ugarte-Urra et al. 2009, ApJ, 695, 642</a:t>
            </a:r>
            <a:endParaRPr lang="en-US" sz="2400" dirty="0" smtClean="0">
              <a:solidFill>
                <a:srgbClr val="FFCC00"/>
              </a:solidFill>
            </a:endParaRPr>
          </a:p>
          <a:p>
            <a:pPr lvl="0"/>
            <a:r>
              <a:rPr lang="en-US" dirty="0" smtClean="0">
                <a:solidFill>
                  <a:srgbClr val="FFCC00"/>
                </a:solidFill>
              </a:rPr>
              <a:t>Mulu-Moore et al. 2011, ApJ, 733, 59</a:t>
            </a:r>
            <a:endParaRPr lang="en-US" sz="2400" dirty="0" smtClean="0">
              <a:solidFill>
                <a:srgbClr val="FFCC00"/>
              </a:solidFill>
            </a:endParaRPr>
          </a:p>
          <a:p>
            <a:pPr lvl="0"/>
            <a:r>
              <a:rPr lang="en-US" dirty="0" smtClean="0">
                <a:solidFill>
                  <a:srgbClr val="FFCC00"/>
                </a:solidFill>
              </a:rPr>
              <a:t>Viall &amp; Klimchuk 2011, ApJ, 738, 24</a:t>
            </a:r>
            <a:endParaRPr lang="en-US" sz="2400" dirty="0" smtClean="0">
              <a:solidFill>
                <a:srgbClr val="FFCC00"/>
              </a:solidFill>
            </a:endParaRPr>
          </a:p>
          <a:p>
            <a:pPr lvl="0"/>
            <a:r>
              <a:rPr lang="en-US" dirty="0" smtClean="0">
                <a:solidFill>
                  <a:srgbClr val="FFCC00"/>
                </a:solidFill>
              </a:rPr>
              <a:t>Viall &amp; Klimchuk 2012, ApJ, 753, 35</a:t>
            </a:r>
          </a:p>
          <a:p>
            <a:endParaRPr lang="en-US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0" y="838200"/>
            <a:ext cx="7800661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6248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Winebarger et al. (</a:t>
            </a:r>
            <a:r>
              <a:rPr lang="en-US" sz="2400" dirty="0" smtClean="0">
                <a:solidFill>
                  <a:schemeClr val="bg1"/>
                </a:solidFill>
              </a:rPr>
              <a:t>2003)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 b="2409"/>
          <a:stretch/>
        </p:blipFill>
        <p:spPr bwMode="auto">
          <a:xfrm>
            <a:off x="1933575" y="76200"/>
            <a:ext cx="5276850" cy="667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7495" r="5402" b="8087"/>
          <a:stretch/>
        </p:blipFill>
        <p:spPr bwMode="auto">
          <a:xfrm>
            <a:off x="990600" y="1109626"/>
            <a:ext cx="7239000" cy="544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6600"/>
                </a:solidFill>
              </a:rPr>
              <a:t>Light Curves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5912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Observed</a:t>
            </a:r>
            <a:r>
              <a:rPr lang="pt-BR" dirty="0"/>
              <a:t>	</a:t>
            </a:r>
            <a:r>
              <a:rPr lang="pt-BR" dirty="0" smtClean="0"/>
              <a:t> Lifetime</a:t>
            </a:r>
          </a:p>
          <a:p>
            <a:pPr algn="r"/>
            <a:r>
              <a:rPr lang="pt-BR" dirty="0" smtClean="0"/>
              <a:t>&gt;1.20e4s</a:t>
            </a:r>
            <a:endParaRPr lang="pt-BR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57600" y="1371600"/>
            <a:ext cx="0" cy="434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39000" y="1371600"/>
            <a:ext cx="0" cy="434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r="2069" b="6802"/>
          <a:stretch/>
        </p:blipFill>
        <p:spPr bwMode="auto">
          <a:xfrm>
            <a:off x="1600200" y="790575"/>
            <a:ext cx="6551023" cy="491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-5400000">
            <a:off x="-916633" y="2969568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Radiative Loss (erg cm^3 s^-1)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399" y="6243935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Temperature (K)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219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Radiative Cooling  Time </a:t>
            </a:r>
            <a:r>
              <a:rPr lang="pt-BR" dirty="0"/>
              <a:t>	</a:t>
            </a:r>
            <a:r>
              <a:rPr lang="pt-BR" dirty="0" smtClean="0"/>
              <a:t>~1.67e3</a:t>
            </a:r>
            <a:r>
              <a:rPr lang="pt-BR" dirty="0"/>
              <a:t>	s</a:t>
            </a:r>
          </a:p>
          <a:p>
            <a:r>
              <a:rPr lang="pt-BR" dirty="0" smtClean="0"/>
              <a:t>Observed</a:t>
            </a:r>
            <a:r>
              <a:rPr lang="pt-BR" dirty="0"/>
              <a:t>	</a:t>
            </a:r>
            <a:r>
              <a:rPr lang="pt-BR" dirty="0" smtClean="0"/>
              <a:t> Loop Lifetime 	&gt;1.20e4</a:t>
            </a:r>
            <a:r>
              <a:rPr lang="pt-BR" dirty="0"/>
              <a:t>	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990600"/>
            <a:ext cx="0" cy="457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3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67000" y="1066800"/>
            <a:ext cx="15017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Over dense?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257800" y="2743200"/>
            <a:ext cx="1296988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Symbol" pitchFamily="18" charset="2"/>
              </a:rPr>
              <a:t>t</a:t>
            </a:r>
            <a:r>
              <a:rPr lang="en-US" baseline="-25000">
                <a:solidFill>
                  <a:srgbClr val="0066FF"/>
                </a:solidFill>
              </a:rPr>
              <a:t>obs</a:t>
            </a:r>
            <a:r>
              <a:rPr lang="en-US">
                <a:solidFill>
                  <a:srgbClr val="0066FF"/>
                </a:solidFill>
              </a:rPr>
              <a:t> =</a:t>
            </a:r>
            <a:r>
              <a:rPr lang="en-US">
                <a:solidFill>
                  <a:srgbClr val="0066FF"/>
                </a:solidFill>
                <a:latin typeface="Symbol" pitchFamily="18" charset="2"/>
              </a:rPr>
              <a:t> t</a:t>
            </a:r>
            <a:r>
              <a:rPr lang="en-US" baseline="-25000">
                <a:solidFill>
                  <a:srgbClr val="0066FF"/>
                </a:solidFill>
              </a:rPr>
              <a:t>cool</a:t>
            </a:r>
            <a:r>
              <a:rPr lang="en-US">
                <a:solidFill>
                  <a:srgbClr val="0066FF"/>
                </a:solidFill>
              </a:rPr>
              <a:t>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1698735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Isothermal OK</a:t>
            </a:r>
          </a:p>
          <a:p>
            <a:r>
              <a:rPr lang="en-US" dirty="0">
                <a:solidFill>
                  <a:schemeClr val="bg1"/>
                </a:solidFill>
              </a:rPr>
              <a:t>(steady heating)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19400" y="3657600"/>
            <a:ext cx="152157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Isothermal OK</a:t>
            </a:r>
          </a:p>
          <a:p>
            <a:r>
              <a:rPr lang="en-US">
                <a:solidFill>
                  <a:schemeClr val="bg1"/>
                </a:solidFill>
              </a:rPr>
              <a:t>(dynamic)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324600" y="3352800"/>
            <a:ext cx="1689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latin typeface="Symbol" pitchFamily="18" charset="2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</a:rPr>
              <a:t>obs</a:t>
            </a:r>
            <a:r>
              <a:rPr lang="en-US" dirty="0">
                <a:solidFill>
                  <a:schemeClr val="bg1"/>
                </a:solidFill>
              </a:rPr>
              <a:t> &gt;&gt;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</a:rPr>
              <a:t>cool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91200" y="3962400"/>
            <a:ext cx="1524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Multi-strand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038600" y="5791200"/>
            <a:ext cx="1295291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Consistency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934200" y="5791200"/>
            <a:ext cx="154574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 to the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drawing 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667000" y="381000"/>
            <a:ext cx="385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Multi-thermal vs. Isothermal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057400" y="16002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648200" y="11430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391400" y="51816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419600" y="30480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876800" y="51816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257800" y="1676400"/>
            <a:ext cx="12192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Impulsive</a:t>
            </a:r>
          </a:p>
          <a:p>
            <a:r>
              <a:rPr lang="en-US">
                <a:solidFill>
                  <a:schemeClr val="bg1"/>
                </a:solidFill>
              </a:rPr>
              <a:t>heating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715000" y="4800600"/>
            <a:ext cx="17526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Multi-thermal?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438400" y="1447800"/>
            <a:ext cx="533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3886200" y="1447800"/>
            <a:ext cx="1295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867400" y="2362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4495800" y="3124200"/>
            <a:ext cx="9906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172200" y="3124200"/>
            <a:ext cx="2286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6477000" y="43434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>
            <a:off x="5105400" y="5181600"/>
            <a:ext cx="914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6934200" y="5181600"/>
            <a:ext cx="533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81000" y="5662613"/>
            <a:ext cx="1772921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J. A. Klimchuk</a:t>
            </a:r>
          </a:p>
          <a:p>
            <a:r>
              <a:rPr lang="en-US" sz="1600">
                <a:solidFill>
                  <a:schemeClr val="bg1"/>
                </a:solidFill>
              </a:rPr>
              <a:t>Loops III Workshop</a:t>
            </a:r>
          </a:p>
          <a:p>
            <a:r>
              <a:rPr lang="en-US" sz="1600">
                <a:solidFill>
                  <a:schemeClr val="bg1"/>
                </a:solidFill>
              </a:rPr>
              <a:t>June 21, 2007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0" y="4361688"/>
            <a:ext cx="5029200" cy="236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Cross-Field Temperatures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9933"/>
                </a:solidFill>
              </a:rPr>
              <a:t>Schmelz et al. 2001, ApJ, 556, 896   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Martens et al. 2002, ApJ, 577, L115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Weber et al. 2005, ApJ, 635, L101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Schmelz &amp; Martens 2006, ApJ, 636, L49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Schmelz et al. 2007, ApJ, 658, L119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Warren et al. 2008, ApJ, 686, L131</a:t>
            </a:r>
          </a:p>
          <a:p>
            <a:endParaRPr lang="en-US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8"/>
          <p:cNvSpPr txBox="1">
            <a:spLocks noChangeArrowheads="1"/>
          </p:cNvSpPr>
          <p:nvPr/>
        </p:nvSpPr>
        <p:spPr bwMode="auto">
          <a:xfrm>
            <a:off x="762000" y="1454150"/>
            <a:ext cx="7696200" cy="45243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CC00"/>
                </a:solidFill>
                <a:latin typeface="Symbol" pitchFamily="18" charset="2"/>
                <a:cs typeface="Arial" charset="0"/>
              </a:rPr>
              <a:t>I</a:t>
            </a:r>
            <a:r>
              <a:rPr lang="en-US" sz="3200" dirty="0" smtClean="0">
                <a:solidFill>
                  <a:srgbClr val="FFCC00"/>
                </a:solidFill>
                <a:latin typeface="Times New Roman" charset="0"/>
              </a:rPr>
              <a:t> </a:t>
            </a:r>
            <a:r>
              <a:rPr lang="en-US" sz="3200" dirty="0" smtClean="0">
                <a:solidFill>
                  <a:srgbClr val="FFCC00"/>
                </a:solidFill>
                <a:cs typeface="Arial" charset="0"/>
                <a:sym typeface="Symbol"/>
              </a:rPr>
              <a:t></a:t>
            </a:r>
            <a:r>
              <a:rPr lang="en-US" sz="3200" dirty="0" smtClean="0">
                <a:solidFill>
                  <a:srgbClr val="FFCC00"/>
                </a:solidFill>
                <a:latin typeface="Times New Roman" charset="0"/>
                <a:sym typeface="Symbol" charset="2"/>
              </a:rPr>
              <a:t> </a:t>
            </a:r>
            <a:r>
              <a:rPr lang="en-US" sz="3200" dirty="0" smtClean="0">
                <a:solidFill>
                  <a:srgbClr val="FFCC00"/>
                </a:solidFill>
                <a:latin typeface="Arial"/>
                <a:cs typeface="Arial"/>
                <a:sym typeface="Symbol" charset="2"/>
              </a:rPr>
              <a:t>∫</a:t>
            </a:r>
            <a:r>
              <a:rPr lang="en-US" sz="3200" dirty="0" smtClean="0">
                <a:solidFill>
                  <a:srgbClr val="FFCC00"/>
                </a:solidFill>
              </a:rPr>
              <a:t> R </a:t>
            </a:r>
            <a:r>
              <a:rPr lang="en-US" sz="3200" dirty="0">
                <a:solidFill>
                  <a:srgbClr val="FFCC00"/>
                </a:solidFill>
              </a:rPr>
              <a:t>(T) </a:t>
            </a:r>
            <a:r>
              <a:rPr lang="en-US" sz="3200" dirty="0">
                <a:solidFill>
                  <a:srgbClr val="FFCC00"/>
                </a:solidFill>
                <a:sym typeface="Symbol" charset="2"/>
              </a:rPr>
              <a:t> </a:t>
            </a:r>
            <a:r>
              <a:rPr lang="en-US" sz="3200" dirty="0" smtClean="0">
                <a:solidFill>
                  <a:srgbClr val="FFCC00"/>
                </a:solidFill>
                <a:sym typeface="Symbol" charset="2"/>
              </a:rPr>
              <a:t>n</a:t>
            </a:r>
            <a:r>
              <a:rPr lang="en-US" sz="3200" baseline="-25000" dirty="0" smtClean="0">
                <a:solidFill>
                  <a:srgbClr val="FFCC00"/>
                </a:solidFill>
                <a:sym typeface="Symbol" charset="2"/>
              </a:rPr>
              <a:t>e</a:t>
            </a:r>
            <a:r>
              <a:rPr lang="en-US" sz="3200" baseline="30000" dirty="0" smtClean="0">
                <a:solidFill>
                  <a:srgbClr val="FFCC00"/>
                </a:solidFill>
                <a:sym typeface="Symbol" charset="2"/>
              </a:rPr>
              <a:t>2</a:t>
            </a:r>
            <a:r>
              <a:rPr lang="en-US" sz="3200" dirty="0" smtClean="0">
                <a:solidFill>
                  <a:srgbClr val="FFCC00"/>
                </a:solidFill>
              </a:rPr>
              <a:t> dl</a:t>
            </a:r>
          </a:p>
          <a:p>
            <a:endParaRPr lang="en-US" sz="3200" dirty="0" smtClean="0">
              <a:solidFill>
                <a:srgbClr val="FFCC00"/>
              </a:solidFill>
            </a:endParaRPr>
          </a:p>
          <a:p>
            <a:r>
              <a:rPr lang="en-US" sz="3200" dirty="0" smtClean="0">
                <a:solidFill>
                  <a:srgbClr val="FFCC00"/>
                </a:solidFill>
              </a:rPr>
              <a:t>Change path length to Temp: </a:t>
            </a:r>
          </a:p>
          <a:p>
            <a:endParaRPr lang="en-US" sz="3200" dirty="0" smtClean="0">
              <a:solidFill>
                <a:srgbClr val="FFCC00"/>
              </a:solidFill>
              <a:sym typeface="Symbol" charset="2"/>
            </a:endParaRPr>
          </a:p>
          <a:p>
            <a:pPr algn="ctr"/>
            <a:r>
              <a:rPr lang="en-US" sz="3200" dirty="0" smtClean="0">
                <a:solidFill>
                  <a:srgbClr val="FFCC00"/>
                </a:solidFill>
                <a:sym typeface="Symbol" charset="2"/>
              </a:rPr>
              <a:t>n</a:t>
            </a:r>
            <a:r>
              <a:rPr lang="en-US" sz="3200" baseline="-25000" dirty="0" smtClean="0">
                <a:solidFill>
                  <a:srgbClr val="FFCC00"/>
                </a:solidFill>
                <a:sym typeface="Symbol" charset="2"/>
              </a:rPr>
              <a:t>e</a:t>
            </a:r>
            <a:r>
              <a:rPr lang="en-US" sz="3200" baseline="30000" dirty="0" smtClean="0">
                <a:solidFill>
                  <a:srgbClr val="FFCC00"/>
                </a:solidFill>
                <a:sym typeface="Symbol" charset="2"/>
              </a:rPr>
              <a:t>2</a:t>
            </a:r>
            <a:r>
              <a:rPr lang="en-US" sz="3200" dirty="0" smtClean="0">
                <a:solidFill>
                  <a:srgbClr val="FFCC00"/>
                </a:solidFill>
              </a:rPr>
              <a:t> dl = DEM(T) </a:t>
            </a:r>
            <a:r>
              <a:rPr lang="en-US" sz="3200" dirty="0" err="1" smtClean="0">
                <a:solidFill>
                  <a:srgbClr val="FFCC00"/>
                </a:solidFill>
              </a:rPr>
              <a:t>dT</a:t>
            </a:r>
            <a:endParaRPr lang="en-US" sz="3200" dirty="0" smtClean="0">
              <a:solidFill>
                <a:srgbClr val="FFCC00"/>
              </a:solidFill>
            </a:endParaRPr>
          </a:p>
          <a:p>
            <a:endParaRPr lang="en-US" sz="3200" dirty="0" smtClean="0">
              <a:solidFill>
                <a:srgbClr val="FFCC00"/>
              </a:solidFill>
            </a:endParaRPr>
          </a:p>
          <a:p>
            <a:r>
              <a:rPr lang="en-US" sz="3200" dirty="0" smtClean="0">
                <a:solidFill>
                  <a:srgbClr val="FFCC00"/>
                </a:solidFill>
              </a:rPr>
              <a:t>DEM = differential emission measure, so</a:t>
            </a:r>
          </a:p>
          <a:p>
            <a:endParaRPr lang="en-US" sz="3200" dirty="0" smtClean="0">
              <a:solidFill>
                <a:srgbClr val="FFCC00"/>
              </a:solidFill>
            </a:endParaRPr>
          </a:p>
          <a:p>
            <a:pPr algn="ctr">
              <a:buFont typeface="Symbol"/>
              <a:buChar char="I"/>
            </a:pPr>
            <a:r>
              <a:rPr lang="en-US" sz="3200" dirty="0" smtClean="0">
                <a:solidFill>
                  <a:srgbClr val="FFCC00"/>
                </a:solidFill>
                <a:cs typeface="Arial" charset="0"/>
                <a:sym typeface="Symbol"/>
              </a:rPr>
              <a:t></a:t>
            </a:r>
            <a:r>
              <a:rPr lang="en-US" sz="3200" dirty="0" smtClean="0">
                <a:solidFill>
                  <a:srgbClr val="FFCC00"/>
                </a:solidFill>
                <a:latin typeface="Times New Roman" charset="0"/>
                <a:sym typeface="Symbol" charset="2"/>
              </a:rPr>
              <a:t> </a:t>
            </a:r>
            <a:r>
              <a:rPr lang="en-US" sz="32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  <a:sym typeface="Symbol" charset="2"/>
              </a:rPr>
              <a:t>∫</a:t>
            </a:r>
            <a:r>
              <a:rPr lang="en-US" sz="3200" dirty="0" smtClean="0">
                <a:solidFill>
                  <a:srgbClr val="FFCC00"/>
                </a:solidFill>
                <a:sym typeface="Symbol" charset="2"/>
              </a:rPr>
              <a:t> </a:t>
            </a:r>
            <a:r>
              <a:rPr lang="en-US" sz="3200" dirty="0">
                <a:solidFill>
                  <a:srgbClr val="FFCC00"/>
                </a:solidFill>
                <a:sym typeface="Symbol" charset="2"/>
              </a:rPr>
              <a:t>R</a:t>
            </a:r>
            <a:r>
              <a:rPr lang="en-US" sz="3200" dirty="0" smtClean="0">
                <a:solidFill>
                  <a:srgbClr val="FFCC00"/>
                </a:solidFill>
              </a:rPr>
              <a:t> (T) </a:t>
            </a:r>
            <a:r>
              <a:rPr lang="en-US" sz="3200" dirty="0" smtClean="0">
                <a:solidFill>
                  <a:srgbClr val="FFCC00"/>
                </a:solidFill>
                <a:sym typeface="Symbol" charset="2"/>
              </a:rPr>
              <a:t> </a:t>
            </a:r>
            <a:r>
              <a:rPr lang="en-US" sz="2800" dirty="0" smtClean="0">
                <a:solidFill>
                  <a:srgbClr val="FFCC00"/>
                </a:solidFill>
              </a:rPr>
              <a:t>DEM(T) </a:t>
            </a:r>
            <a:r>
              <a:rPr lang="en-US" sz="2800" dirty="0" err="1" smtClean="0">
                <a:solidFill>
                  <a:srgbClr val="FFCC00"/>
                </a:solidFill>
              </a:rPr>
              <a:t>dT</a:t>
            </a:r>
            <a:r>
              <a:rPr lang="en-US" sz="2800" dirty="0" smtClean="0">
                <a:solidFill>
                  <a:srgbClr val="FF6600"/>
                </a:solidFill>
              </a:rPr>
              <a:t> 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Multi-thermal Plasma: 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b="6621"/>
          <a:stretch/>
        </p:blipFill>
        <p:spPr bwMode="auto">
          <a:xfrm>
            <a:off x="1121630" y="790575"/>
            <a:ext cx="718417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-5400000">
            <a:off x="-759768" y="3045768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Log DEM (cm^-5 K^-1)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399" y="6243935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Log T (K)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52400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hi^2 = 17.5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731603"/>
            <a:ext cx="2514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DEM_manual</a:t>
            </a:r>
          </a:p>
          <a:p>
            <a:pPr algn="r"/>
            <a:r>
              <a:rPr lang="en-US" sz="2400" dirty="0" smtClean="0"/>
              <a:t>Jason Kimble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26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67000" y="1066800"/>
            <a:ext cx="15017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Over dense?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257800" y="2743200"/>
            <a:ext cx="1296988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Symbol" pitchFamily="18" charset="2"/>
              </a:rPr>
              <a:t>t</a:t>
            </a:r>
            <a:r>
              <a:rPr lang="en-US" baseline="-25000">
                <a:solidFill>
                  <a:srgbClr val="0066FF"/>
                </a:solidFill>
              </a:rPr>
              <a:t>obs</a:t>
            </a:r>
            <a:r>
              <a:rPr lang="en-US">
                <a:solidFill>
                  <a:srgbClr val="0066FF"/>
                </a:solidFill>
              </a:rPr>
              <a:t> =</a:t>
            </a:r>
            <a:r>
              <a:rPr lang="en-US">
                <a:solidFill>
                  <a:srgbClr val="0066FF"/>
                </a:solidFill>
                <a:latin typeface="Symbol" pitchFamily="18" charset="2"/>
              </a:rPr>
              <a:t> t</a:t>
            </a:r>
            <a:r>
              <a:rPr lang="en-US" baseline="-25000">
                <a:solidFill>
                  <a:srgbClr val="0066FF"/>
                </a:solidFill>
              </a:rPr>
              <a:t>cool</a:t>
            </a:r>
            <a:r>
              <a:rPr lang="en-US">
                <a:solidFill>
                  <a:srgbClr val="0066FF"/>
                </a:solidFill>
              </a:rPr>
              <a:t>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1698735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Isothermal OK</a:t>
            </a:r>
          </a:p>
          <a:p>
            <a:r>
              <a:rPr lang="en-US" dirty="0">
                <a:solidFill>
                  <a:schemeClr val="bg1"/>
                </a:solidFill>
              </a:rPr>
              <a:t>(steady heating)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19400" y="3657600"/>
            <a:ext cx="152157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Isothermal OK</a:t>
            </a:r>
          </a:p>
          <a:p>
            <a:r>
              <a:rPr lang="en-US">
                <a:solidFill>
                  <a:schemeClr val="bg1"/>
                </a:solidFill>
              </a:rPr>
              <a:t>(dynamic)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324600" y="3352800"/>
            <a:ext cx="1689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latin typeface="Symbol" pitchFamily="18" charset="2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</a:rPr>
              <a:t>obs</a:t>
            </a:r>
            <a:r>
              <a:rPr lang="en-US" dirty="0">
                <a:solidFill>
                  <a:schemeClr val="bg1"/>
                </a:solidFill>
              </a:rPr>
              <a:t> &gt;&gt;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</a:rPr>
              <a:t>cool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91200" y="3962400"/>
            <a:ext cx="1524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Multi-strand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038600" y="5791200"/>
            <a:ext cx="1295291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Consistency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934200" y="5791200"/>
            <a:ext cx="154574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 to the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drawing 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667000" y="381000"/>
            <a:ext cx="385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Multi-thermal vs. Isothermal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057400" y="16002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648200" y="11430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391400" y="51816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419600" y="30480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876800" y="51816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257800" y="1676400"/>
            <a:ext cx="12192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Impulsive</a:t>
            </a:r>
          </a:p>
          <a:p>
            <a:r>
              <a:rPr lang="en-US">
                <a:solidFill>
                  <a:schemeClr val="bg1"/>
                </a:solidFill>
              </a:rPr>
              <a:t>heating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715000" y="4800600"/>
            <a:ext cx="17526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Multi-thermal?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438400" y="1447800"/>
            <a:ext cx="533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3886200" y="1447800"/>
            <a:ext cx="1295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867400" y="2362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4495800" y="3124200"/>
            <a:ext cx="9906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172200" y="3124200"/>
            <a:ext cx="2286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6477000" y="43434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>
            <a:off x="5105400" y="5181600"/>
            <a:ext cx="914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6934200" y="5181600"/>
            <a:ext cx="533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81000" y="5662613"/>
            <a:ext cx="1772921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J. A. Klimchuk</a:t>
            </a:r>
          </a:p>
          <a:p>
            <a:r>
              <a:rPr lang="en-US" sz="1600">
                <a:solidFill>
                  <a:schemeClr val="bg1"/>
                </a:solidFill>
              </a:rPr>
              <a:t>Loops III Workshop</a:t>
            </a:r>
          </a:p>
          <a:p>
            <a:r>
              <a:rPr lang="en-US" sz="1600">
                <a:solidFill>
                  <a:schemeClr val="bg1"/>
                </a:solidFill>
              </a:rPr>
              <a:t>June 21,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-5400000">
            <a:off x="-759768" y="3045768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Pre-to-</a:t>
            </a:r>
            <a:r>
              <a:rPr lang="en-US" sz="2400" dirty="0" err="1" smtClean="0">
                <a:solidFill>
                  <a:schemeClr val="bg1"/>
                </a:solidFill>
              </a:rPr>
              <a:t>Obs</a:t>
            </a:r>
            <a:r>
              <a:rPr lang="en-US" sz="2400" dirty="0" smtClean="0">
                <a:solidFill>
                  <a:schemeClr val="bg1"/>
                </a:solidFill>
              </a:rPr>
              <a:t> Intensity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791200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Filter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7" t="12743" r="2816" b="15863"/>
          <a:stretch/>
        </p:blipFill>
        <p:spPr bwMode="auto">
          <a:xfrm>
            <a:off x="1143000" y="1066800"/>
            <a:ext cx="7467600" cy="474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600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hi^2 = 17.5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-5400000">
            <a:off x="-759768" y="3045768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Log DEM (cm^-5 K^-1)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119" b="5290"/>
          <a:stretch/>
        </p:blipFill>
        <p:spPr bwMode="auto">
          <a:xfrm>
            <a:off x="1031966" y="666206"/>
            <a:ext cx="7997734" cy="55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399" y="6243935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Log T (K)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14300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hi^2 = 1.0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2064603"/>
            <a:ext cx="2057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DEM_iterative</a:t>
            </a:r>
            <a:endParaRPr lang="en-US" sz="2400" dirty="0" smtClean="0"/>
          </a:p>
          <a:p>
            <a:pPr algn="r"/>
            <a:r>
              <a:rPr lang="en-US" sz="2400" dirty="0" smtClean="0"/>
              <a:t>Mark Weber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676400" y="4191000"/>
            <a:ext cx="6858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48001" b="8421"/>
          <a:stretch/>
        </p:blipFill>
        <p:spPr bwMode="auto">
          <a:xfrm>
            <a:off x="1136189" y="818559"/>
            <a:ext cx="7703012" cy="51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-5400000">
            <a:off x="-759768" y="3045768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Log DEM (cm^-5 K^-1)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399" y="6243935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Log T (K)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-5400000">
            <a:off x="-759768" y="3045768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Log DEM (cm^-5 K^-1)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6119" b="5290"/>
          <a:stretch/>
        </p:blipFill>
        <p:spPr bwMode="auto">
          <a:xfrm>
            <a:off x="1031966" y="666206"/>
            <a:ext cx="7997734" cy="55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399" y="6243935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Log T (K)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06680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hi^2 = 1.0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988403"/>
            <a:ext cx="2057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DEM_iterative</a:t>
            </a:r>
            <a:endParaRPr lang="en-US" sz="2400" dirty="0" smtClean="0"/>
          </a:p>
          <a:p>
            <a:pPr algn="r"/>
            <a:r>
              <a:rPr lang="en-US" sz="2400" dirty="0" smtClean="0"/>
              <a:t>Mark Weber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676400" y="4191000"/>
            <a:ext cx="6858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-5400000">
            <a:off x="-759768" y="3045768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Pre-to-</a:t>
            </a:r>
            <a:r>
              <a:rPr lang="en-US" sz="2400" dirty="0" err="1" smtClean="0">
                <a:solidFill>
                  <a:schemeClr val="bg1"/>
                </a:solidFill>
              </a:rPr>
              <a:t>Obs</a:t>
            </a:r>
            <a:r>
              <a:rPr lang="en-US" sz="2400" dirty="0" smtClean="0">
                <a:solidFill>
                  <a:schemeClr val="bg1"/>
                </a:solidFill>
              </a:rPr>
              <a:t> Intensity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791200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Filter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2512" r="2491" b="16325"/>
          <a:stretch/>
        </p:blipFill>
        <p:spPr bwMode="auto">
          <a:xfrm>
            <a:off x="1108613" y="1143000"/>
            <a:ext cx="734958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1600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hi^2 = 1.0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67000" y="1066800"/>
            <a:ext cx="15017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Over dense?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257800" y="2743200"/>
            <a:ext cx="1296988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Symbol" pitchFamily="18" charset="2"/>
              </a:rPr>
              <a:t>t</a:t>
            </a:r>
            <a:r>
              <a:rPr lang="en-US" baseline="-25000">
                <a:solidFill>
                  <a:srgbClr val="0066FF"/>
                </a:solidFill>
              </a:rPr>
              <a:t>obs</a:t>
            </a:r>
            <a:r>
              <a:rPr lang="en-US">
                <a:solidFill>
                  <a:srgbClr val="0066FF"/>
                </a:solidFill>
              </a:rPr>
              <a:t> =</a:t>
            </a:r>
            <a:r>
              <a:rPr lang="en-US">
                <a:solidFill>
                  <a:srgbClr val="0066FF"/>
                </a:solidFill>
                <a:latin typeface="Symbol" pitchFamily="18" charset="2"/>
              </a:rPr>
              <a:t> t</a:t>
            </a:r>
            <a:r>
              <a:rPr lang="en-US" baseline="-25000">
                <a:solidFill>
                  <a:srgbClr val="0066FF"/>
                </a:solidFill>
              </a:rPr>
              <a:t>cool</a:t>
            </a:r>
            <a:r>
              <a:rPr lang="en-US">
                <a:solidFill>
                  <a:srgbClr val="0066FF"/>
                </a:solidFill>
              </a:rPr>
              <a:t>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1698735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Isothermal OK</a:t>
            </a:r>
          </a:p>
          <a:p>
            <a:r>
              <a:rPr lang="en-US" dirty="0">
                <a:solidFill>
                  <a:schemeClr val="bg1"/>
                </a:solidFill>
              </a:rPr>
              <a:t>(steady heating)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19400" y="3657600"/>
            <a:ext cx="152157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Isothermal OK</a:t>
            </a:r>
          </a:p>
          <a:p>
            <a:r>
              <a:rPr lang="en-US">
                <a:solidFill>
                  <a:schemeClr val="bg1"/>
                </a:solidFill>
              </a:rPr>
              <a:t>(dynamic)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324600" y="3352800"/>
            <a:ext cx="1689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latin typeface="Symbol" pitchFamily="18" charset="2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</a:rPr>
              <a:t>obs</a:t>
            </a:r>
            <a:r>
              <a:rPr lang="en-US" dirty="0">
                <a:solidFill>
                  <a:schemeClr val="bg1"/>
                </a:solidFill>
              </a:rPr>
              <a:t> &gt;&gt;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</a:rPr>
              <a:t>cool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91200" y="3962400"/>
            <a:ext cx="1524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Multi-strand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038600" y="5791200"/>
            <a:ext cx="1295291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Consistency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934200" y="5791200"/>
            <a:ext cx="154574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 to the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drawing 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667000" y="381000"/>
            <a:ext cx="385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Multi-thermal vs. Isothermal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057400" y="16002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648200" y="11430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391400" y="51816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419600" y="30480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876800" y="51816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257800" y="1676400"/>
            <a:ext cx="12192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Impulsive</a:t>
            </a:r>
          </a:p>
          <a:p>
            <a:r>
              <a:rPr lang="en-US">
                <a:solidFill>
                  <a:schemeClr val="bg1"/>
                </a:solidFill>
              </a:rPr>
              <a:t>heating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715000" y="4800600"/>
            <a:ext cx="17526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Multi-thermal?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438400" y="1447800"/>
            <a:ext cx="533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3886200" y="1447800"/>
            <a:ext cx="1295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867400" y="2362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4495800" y="3124200"/>
            <a:ext cx="9906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172200" y="3124200"/>
            <a:ext cx="2286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6477000" y="43434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>
            <a:off x="5105400" y="5181600"/>
            <a:ext cx="914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6934200" y="5181600"/>
            <a:ext cx="533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81000" y="5662613"/>
            <a:ext cx="1772921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J. A. Klimchuk</a:t>
            </a:r>
          </a:p>
          <a:p>
            <a:r>
              <a:rPr lang="en-US" sz="1600">
                <a:solidFill>
                  <a:schemeClr val="bg1"/>
                </a:solidFill>
              </a:rPr>
              <a:t>Loops III Workshop</a:t>
            </a:r>
          </a:p>
          <a:p>
            <a:r>
              <a:rPr lang="en-US" sz="1600">
                <a:solidFill>
                  <a:schemeClr val="bg1"/>
                </a:solidFill>
              </a:rPr>
              <a:t>June 21,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 descr="http://cdn.arstechnica.net/wp-content/uploads/2013/01/corona-braid-980x5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4400"/>
            <a:ext cx="8802959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0198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Energy </a:t>
            </a:r>
            <a:r>
              <a:rPr lang="en-US" sz="2200" dirty="0">
                <a:solidFill>
                  <a:schemeClr val="bg1"/>
                </a:solidFill>
              </a:rPr>
              <a:t>release in the solar corona from spatially resolved magnetic braids</a:t>
            </a:r>
          </a:p>
          <a:p>
            <a:r>
              <a:rPr lang="en-US" sz="2200" dirty="0">
                <a:solidFill>
                  <a:schemeClr val="bg1"/>
                </a:solidFill>
              </a:rPr>
              <a:t>J. W. </a:t>
            </a:r>
            <a:r>
              <a:rPr lang="en-US" sz="2200" dirty="0" smtClean="0">
                <a:solidFill>
                  <a:schemeClr val="bg1"/>
                </a:solidFill>
              </a:rPr>
              <a:t>Cirtain et al. Nature, 493, 501 (</a:t>
            </a:r>
            <a:r>
              <a:rPr lang="en-US" sz="2200" dirty="0">
                <a:solidFill>
                  <a:schemeClr val="bg1"/>
                </a:solidFill>
              </a:rPr>
              <a:t>24 January </a:t>
            </a:r>
            <a:r>
              <a:rPr lang="en-US" sz="2200" dirty="0" smtClean="0">
                <a:solidFill>
                  <a:schemeClr val="bg1"/>
                </a:solidFill>
              </a:rPr>
              <a:t>2013)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wallpapers.com/files/images/new-year-champag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4"/>
          <a:stretch/>
        </p:blipFill>
        <p:spPr bwMode="auto">
          <a:xfrm>
            <a:off x="826135" y="781049"/>
            <a:ext cx="740346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Conclusions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Observations are now making significant contributes to the coronal heating problem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Coronal loops appear to be multi-thermal and multi-stranded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Consistent picture of heating the coronal with nanoflares, but . . . 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There is by no means unanimous agreement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egalaxytoday.com/wp-content/uploads/2013/01/719688main_Sun-Wavelength-Chart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399"/>
            <a:ext cx="8683625" cy="65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0" y="152399"/>
            <a:ext cx="8458199" cy="4419601"/>
            <a:chOff x="381000" y="152399"/>
            <a:chExt cx="8458199" cy="4419601"/>
          </a:xfrm>
        </p:grpSpPr>
        <p:sp>
          <p:nvSpPr>
            <p:cNvPr id="2" name="Rectangle 1"/>
            <p:cNvSpPr/>
            <p:nvPr/>
          </p:nvSpPr>
          <p:spPr>
            <a:xfrm>
              <a:off x="381000" y="152399"/>
              <a:ext cx="8458199" cy="21336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81000" y="2438400"/>
              <a:ext cx="4800600" cy="213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91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" b="1918"/>
          <a:stretch/>
        </p:blipFill>
        <p:spPr bwMode="auto">
          <a:xfrm>
            <a:off x="762000" y="76200"/>
            <a:ext cx="5276850" cy="669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381000"/>
            <a:ext cx="2590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CHIANTI 7.1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Chianti </a:t>
            </a:r>
            <a:r>
              <a:rPr lang="en-US" sz="2800" dirty="0" err="1" smtClean="0">
                <a:solidFill>
                  <a:schemeClr val="bg1"/>
                </a:solidFill>
              </a:rPr>
              <a:t>IonEq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Abundances: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 Schmelz et al. (2012)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67000" y="1066800"/>
            <a:ext cx="15017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Over dense?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257800" y="2743200"/>
            <a:ext cx="1296988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Symbol" pitchFamily="18" charset="2"/>
              </a:rPr>
              <a:t>t</a:t>
            </a:r>
            <a:r>
              <a:rPr lang="en-US" baseline="-25000">
                <a:solidFill>
                  <a:srgbClr val="0066FF"/>
                </a:solidFill>
              </a:rPr>
              <a:t>obs</a:t>
            </a:r>
            <a:r>
              <a:rPr lang="en-US">
                <a:solidFill>
                  <a:srgbClr val="0066FF"/>
                </a:solidFill>
              </a:rPr>
              <a:t> =</a:t>
            </a:r>
            <a:r>
              <a:rPr lang="en-US">
                <a:solidFill>
                  <a:srgbClr val="0066FF"/>
                </a:solidFill>
                <a:latin typeface="Symbol" pitchFamily="18" charset="2"/>
              </a:rPr>
              <a:t> t</a:t>
            </a:r>
            <a:r>
              <a:rPr lang="en-US" baseline="-25000">
                <a:solidFill>
                  <a:srgbClr val="0066FF"/>
                </a:solidFill>
              </a:rPr>
              <a:t>cool</a:t>
            </a:r>
            <a:r>
              <a:rPr lang="en-US">
                <a:solidFill>
                  <a:srgbClr val="0066FF"/>
                </a:solidFill>
              </a:rPr>
              <a:t>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1698735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Isothermal OK</a:t>
            </a:r>
          </a:p>
          <a:p>
            <a:r>
              <a:rPr lang="en-US" dirty="0">
                <a:solidFill>
                  <a:schemeClr val="bg1"/>
                </a:solidFill>
              </a:rPr>
              <a:t>(steady heating)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19400" y="3657600"/>
            <a:ext cx="152157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Isothermal OK</a:t>
            </a:r>
          </a:p>
          <a:p>
            <a:r>
              <a:rPr lang="en-US">
                <a:solidFill>
                  <a:schemeClr val="bg1"/>
                </a:solidFill>
              </a:rPr>
              <a:t>(dynamic)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324600" y="3352800"/>
            <a:ext cx="1689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latin typeface="Symbol" pitchFamily="18" charset="2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</a:rPr>
              <a:t>obs</a:t>
            </a:r>
            <a:r>
              <a:rPr lang="en-US" dirty="0">
                <a:solidFill>
                  <a:schemeClr val="bg1"/>
                </a:solidFill>
              </a:rPr>
              <a:t> &gt;&gt;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baseline="-25000" dirty="0" err="1">
                <a:solidFill>
                  <a:schemeClr val="bg1"/>
                </a:solidFill>
              </a:rPr>
              <a:t>cool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91200" y="3962400"/>
            <a:ext cx="15240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Multi-strand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038600" y="5791200"/>
            <a:ext cx="1295291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Consistency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934200" y="5791200"/>
            <a:ext cx="154574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 to the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drawing 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667000" y="381000"/>
            <a:ext cx="385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Multi-thermal vs. Isothermal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057400" y="16002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648200" y="11430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391400" y="51816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419600" y="30480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876800" y="51816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257800" y="1676400"/>
            <a:ext cx="12192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Impulsive</a:t>
            </a:r>
          </a:p>
          <a:p>
            <a:r>
              <a:rPr lang="en-US">
                <a:solidFill>
                  <a:schemeClr val="bg1"/>
                </a:solidFill>
              </a:rPr>
              <a:t>heating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715000" y="4800600"/>
            <a:ext cx="17526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Multi-thermal?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438400" y="1447800"/>
            <a:ext cx="533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3886200" y="1447800"/>
            <a:ext cx="1295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867400" y="2362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4495800" y="3124200"/>
            <a:ext cx="9906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172200" y="3124200"/>
            <a:ext cx="2286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6477000" y="43434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>
            <a:off x="5105400" y="5181600"/>
            <a:ext cx="914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6934200" y="5181600"/>
            <a:ext cx="533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81000" y="5662613"/>
            <a:ext cx="1772921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J. A. Klimchuk</a:t>
            </a:r>
          </a:p>
          <a:p>
            <a:r>
              <a:rPr lang="en-US" sz="1600">
                <a:solidFill>
                  <a:schemeClr val="bg1"/>
                </a:solidFill>
              </a:rPr>
              <a:t>Loops III Workshop</a:t>
            </a:r>
          </a:p>
          <a:p>
            <a:r>
              <a:rPr lang="en-US" sz="1600">
                <a:solidFill>
                  <a:schemeClr val="bg1"/>
                </a:solidFill>
              </a:rPr>
              <a:t>June 21, 2007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43200" y="2362200"/>
            <a:ext cx="60960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0" y="4361688"/>
            <a:ext cx="5029200" cy="236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Over-dense Loops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lvl="0"/>
            <a:r>
              <a:rPr lang="en-US" u="sng" dirty="0" smtClean="0">
                <a:solidFill>
                  <a:srgbClr val="FF9933"/>
                </a:solidFill>
              </a:rPr>
              <a:t>Lenz et al. 1999, ApJ, 517, L155</a:t>
            </a:r>
          </a:p>
          <a:p>
            <a:pPr lvl="0"/>
            <a:r>
              <a:rPr lang="en-US" u="sng" dirty="0" smtClean="0">
                <a:solidFill>
                  <a:srgbClr val="FF9933"/>
                </a:solidFill>
              </a:rPr>
              <a:t>Aschwanden et al. 2000, ApJ, 541, 1059</a:t>
            </a:r>
          </a:p>
          <a:p>
            <a:pPr lvl="0"/>
            <a:r>
              <a:rPr lang="en-US" dirty="0" smtClean="0">
                <a:solidFill>
                  <a:srgbClr val="FFCC00"/>
                </a:solidFill>
              </a:rPr>
              <a:t>Warren &amp; Winebarger 2003, ApJ, 596, L113 </a:t>
            </a:r>
          </a:p>
          <a:p>
            <a:pPr lvl="0"/>
            <a:r>
              <a:rPr lang="en-US" dirty="0" smtClean="0">
                <a:solidFill>
                  <a:srgbClr val="FFCC00"/>
                </a:solidFill>
              </a:rPr>
              <a:t>Winebarger et al. 2003, ApJ, 587, 439</a:t>
            </a:r>
          </a:p>
          <a:p>
            <a:pPr lvl="0"/>
            <a:r>
              <a:rPr lang="en-US" dirty="0" smtClean="0">
                <a:solidFill>
                  <a:srgbClr val="FFCC00"/>
                </a:solidFill>
              </a:rPr>
              <a:t>Aschwanden et al. 2008, ApJ, 680, 1477</a:t>
            </a:r>
          </a:p>
          <a:p>
            <a:endParaRPr lang="en-US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schmelz\Documents\ResearchPapers\AIA\LoopCooling\171di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394554" cy="64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61677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AIA 171 Å Dec 2010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076325"/>
            <a:ext cx="65341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505200" y="1325880"/>
            <a:ext cx="381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Aschwanden et al. (2000)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567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T = 1.2 MK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41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119188"/>
            <a:ext cx="66103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3056709" y="2364377"/>
            <a:ext cx="2429691" cy="233909"/>
          </a:xfrm>
          <a:custGeom>
            <a:avLst/>
            <a:gdLst>
              <a:gd name="connsiteX0" fmla="*/ 0 w 3166321"/>
              <a:gd name="connsiteY0" fmla="*/ 0 h 233909"/>
              <a:gd name="connsiteX1" fmla="*/ 2664822 w 3166321"/>
              <a:gd name="connsiteY1" fmla="*/ 209006 h 233909"/>
              <a:gd name="connsiteX2" fmla="*/ 3161211 w 3166321"/>
              <a:gd name="connsiteY2" fmla="*/ 222069 h 23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6321" h="233909">
                <a:moveTo>
                  <a:pt x="0" y="0"/>
                </a:moveTo>
                <a:lnTo>
                  <a:pt x="2664822" y="209006"/>
                </a:lnTo>
                <a:cubicBezTo>
                  <a:pt x="3191691" y="246018"/>
                  <a:pt x="3176451" y="234043"/>
                  <a:pt x="3161211" y="22206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Aschwanden et al. (2000)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46437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n</a:t>
            </a:r>
            <a:r>
              <a:rPr lang="it-IT" sz="2400" b="1" baseline="-25000" dirty="0"/>
              <a:t>e</a:t>
            </a:r>
            <a:r>
              <a:rPr lang="it-IT" sz="2400" b="1" dirty="0"/>
              <a:t> </a:t>
            </a:r>
            <a:r>
              <a:rPr lang="it-IT" sz="2400" b="1" dirty="0" smtClean="0"/>
              <a:t>= </a:t>
            </a:r>
            <a:r>
              <a:rPr lang="it-IT" sz="2400" b="1" dirty="0"/>
              <a:t>5.7e8 </a:t>
            </a:r>
            <a:r>
              <a:rPr lang="it-IT" sz="2400" b="1" dirty="0" smtClean="0"/>
              <a:t>cm</a:t>
            </a:r>
            <a:r>
              <a:rPr lang="it-IT" sz="2400" b="1" baseline="30000" dirty="0" smtClean="0"/>
              <a:t>-3</a:t>
            </a:r>
            <a:endParaRPr lang="it-IT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1801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5426</TotalTime>
  <Words>758</Words>
  <Application>Microsoft Office PowerPoint</Application>
  <PresentationFormat>On-screen Show (4:3)</PresentationFormat>
  <Paragraphs>195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Coronal Cooling and Multithermal Analysis of AIA Loops</vt:lpstr>
      <vt:lpstr>PowerPoint Presentation</vt:lpstr>
      <vt:lpstr>PowerPoint Presentation</vt:lpstr>
      <vt:lpstr>PowerPoint Presentation</vt:lpstr>
      <vt:lpstr>PowerPoint Presentation</vt:lpstr>
      <vt:lpstr>Over-dense Loops</vt:lpstr>
      <vt:lpstr>PowerPoint Presentation</vt:lpstr>
      <vt:lpstr>PowerPoint Presentation</vt:lpstr>
      <vt:lpstr>PowerPoint Presentation</vt:lpstr>
      <vt:lpstr>PowerPoint Presentation</vt:lpstr>
      <vt:lpstr>Cooling Loops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Cross-Field Temperatures</vt:lpstr>
      <vt:lpstr>Multi-thermal Plasma: DEM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The 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 of Coronal Loops</dc:title>
  <dc:creator>jschmelz</dc:creator>
  <cp:lastModifiedBy>Joan T Schmelz (jschmelz)</cp:lastModifiedBy>
  <cp:revision>363</cp:revision>
  <dcterms:created xsi:type="dcterms:W3CDTF">2012-02-29T16:32:31Z</dcterms:created>
  <dcterms:modified xsi:type="dcterms:W3CDTF">2013-06-14T16:05:21Z</dcterms:modified>
</cp:coreProperties>
</file>