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4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4" r:id="rId19"/>
    <p:sldId id="275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654" autoAdjust="0"/>
  </p:normalViewPr>
  <p:slideViewPr>
    <p:cSldViewPr snapToGrid="0" snapToObjects="1">
      <p:cViewPr varScale="1">
        <p:scale>
          <a:sx n="118" d="100"/>
          <a:sy n="118" d="100"/>
        </p:scale>
        <p:origin x="-32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DB41-7A6D-1D4B-A2D4-B0D7B7AE6064}" type="datetimeFigureOut">
              <a:rPr lang="en-US" smtClean="0"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E171-D9FD-8840-96CF-B50FAEC34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6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DB41-7A6D-1D4B-A2D4-B0D7B7AE6064}" type="datetimeFigureOut">
              <a:rPr lang="en-US" smtClean="0"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E171-D9FD-8840-96CF-B50FAEC34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8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DB41-7A6D-1D4B-A2D4-B0D7B7AE6064}" type="datetimeFigureOut">
              <a:rPr lang="en-US" smtClean="0"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E171-D9FD-8840-96CF-B50FAEC34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9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DB41-7A6D-1D4B-A2D4-B0D7B7AE6064}" type="datetimeFigureOut">
              <a:rPr lang="en-US" smtClean="0"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E171-D9FD-8840-96CF-B50FAEC34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2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DB41-7A6D-1D4B-A2D4-B0D7B7AE6064}" type="datetimeFigureOut">
              <a:rPr lang="en-US" smtClean="0"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E171-D9FD-8840-96CF-B50FAEC34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7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DB41-7A6D-1D4B-A2D4-B0D7B7AE6064}" type="datetimeFigureOut">
              <a:rPr lang="en-US" smtClean="0"/>
              <a:t>6/25/13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E171-D9FD-8840-96CF-B50FAEC34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DB41-7A6D-1D4B-A2D4-B0D7B7AE6064}" type="datetimeFigureOut">
              <a:rPr lang="en-US" smtClean="0"/>
              <a:t>6/25/13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E171-D9FD-8840-96CF-B50FAEC34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8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DB41-7A6D-1D4B-A2D4-B0D7B7AE6064}" type="datetimeFigureOut">
              <a:rPr lang="en-US" smtClean="0"/>
              <a:t>6/25/13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E171-D9FD-8840-96CF-B50FAEC34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6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DB41-7A6D-1D4B-A2D4-B0D7B7AE6064}" type="datetimeFigureOut">
              <a:rPr lang="en-US" smtClean="0"/>
              <a:t>6/25/13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E171-D9FD-8840-96CF-B50FAEC34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2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DB41-7A6D-1D4B-A2D4-B0D7B7AE6064}" type="datetimeFigureOut">
              <a:rPr lang="en-US" smtClean="0"/>
              <a:t>6/25/13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E171-D9FD-8840-96CF-B50FAEC34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9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7DB41-7A6D-1D4B-A2D4-B0D7B7AE6064}" type="datetimeFigureOut">
              <a:rPr lang="en-US" smtClean="0"/>
              <a:t>6/25/13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E171-D9FD-8840-96CF-B50FAEC34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3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F517DB41-7A6D-1D4B-A2D4-B0D7B7AE6064}" type="datetimeFigureOut">
              <a:rPr lang="en-US" smtClean="0"/>
              <a:pPr/>
              <a:t>6/25/13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/>
              </a:defRPr>
            </a:lvl1pPr>
          </a:lstStyle>
          <a:p>
            <a:fld id="{EB31E171-D9FD-8840-96CF-B50FAEC342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56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 New Roman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 New Roman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466" y="201083"/>
            <a:ext cx="7772400" cy="25188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Evolution of the Global Temperature Structure of the Solar Corona</a:t>
            </a:r>
            <a:br>
              <a:rPr lang="en-US" dirty="0" smtClean="0"/>
            </a:br>
            <a:r>
              <a:rPr lang="en-US" dirty="0" smtClean="0"/>
              <a:t>During the Minimum between Solar Cycles 23 and 24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89251"/>
            <a:ext cx="6400800" cy="354541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Richard A. Frazin</a:t>
            </a: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Univ. of Michigan</a:t>
            </a:r>
          </a:p>
          <a:p>
            <a:r>
              <a:rPr lang="en-US" dirty="0" smtClean="0"/>
              <a:t>Federico Nuevo, Alberto M. </a:t>
            </a:r>
            <a:r>
              <a:rPr lang="en-US" dirty="0" err="1" smtClean="0"/>
              <a:t>Vásquez</a:t>
            </a:r>
            <a:endParaRPr lang="en-US" dirty="0" smtClean="0"/>
          </a:p>
          <a:p>
            <a:r>
              <a:rPr lang="en-US" dirty="0" smtClean="0"/>
              <a:t>Univ. of Buenos Aires</a:t>
            </a:r>
          </a:p>
          <a:p>
            <a:r>
              <a:rPr lang="en-US" dirty="0" smtClean="0"/>
              <a:t>Z. Huang, M. Jin, W.B Manchester IV</a:t>
            </a:r>
          </a:p>
          <a:p>
            <a:r>
              <a:rPr lang="en-US" dirty="0" smtClean="0"/>
              <a:t>Univ. of Michigan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901" y="6245624"/>
            <a:ext cx="3694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</a:rPr>
              <a:t>Submitted to </a:t>
            </a:r>
            <a:r>
              <a:rPr lang="en-US" sz="2400" dirty="0" err="1" smtClean="0">
                <a:latin typeface="Times New Roman"/>
              </a:rPr>
              <a:t>ApJ</a:t>
            </a:r>
            <a:endParaRPr lang="en-US" sz="24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909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Anti-correlation of down-loop population with sunspot number!</a:t>
            </a:r>
            <a:endParaRPr lang="en-US" dirty="0"/>
          </a:p>
        </p:txBody>
      </p:sp>
      <p:pic>
        <p:nvPicPr>
          <p:cNvPr id="3" name="Picture 2" descr="tendenci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457" y="1211580"/>
            <a:ext cx="8686800" cy="564642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6177614" y="3529893"/>
            <a:ext cx="1657409" cy="35514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1494" y="3700368"/>
            <a:ext cx="172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sunspot number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421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Relationship between grad T and T for up and down loops</a:t>
            </a:r>
            <a:endParaRPr lang="en-US" dirty="0"/>
          </a:p>
        </p:txBody>
      </p:sp>
      <p:pic>
        <p:nvPicPr>
          <p:cNvPr id="4" name="Picture 3" descr="scatter_gradTvsT_CR207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573" y="1427367"/>
            <a:ext cx="4211329" cy="2737364"/>
          </a:xfrm>
          <a:prstGeom prst="rect">
            <a:avLst/>
          </a:prstGeom>
        </p:spPr>
      </p:pic>
      <p:pic>
        <p:nvPicPr>
          <p:cNvPr id="5" name="Picture 4" descr="scatter_gradTvsT_CR208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38" y="4146870"/>
            <a:ext cx="4213664" cy="273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28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Relationship between grad T and </a:t>
            </a:r>
            <a:r>
              <a:rPr lang="en-US" dirty="0" err="1" smtClean="0"/>
              <a:t>λ</a:t>
            </a:r>
            <a:r>
              <a:rPr lang="en-US" dirty="0" smtClean="0"/>
              <a:t> for up and down loops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137257"/>
            <a:ext cx="33681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/>
              </a:rPr>
              <a:t>more scatter in the </a:t>
            </a:r>
          </a:p>
          <a:p>
            <a:r>
              <a:rPr lang="en-US" sz="2200" dirty="0">
                <a:latin typeface="Times New Roman"/>
              </a:rPr>
              <a:t>u</a:t>
            </a:r>
            <a:r>
              <a:rPr lang="en-US" sz="2200" dirty="0" smtClean="0">
                <a:latin typeface="Times New Roman"/>
              </a:rPr>
              <a:t>p loops </a:t>
            </a:r>
            <a:r>
              <a:rPr lang="en-US" sz="2200" dirty="0" smtClean="0">
                <a:latin typeface="Times New Roman"/>
                <a:sym typeface="Wingdings"/>
              </a:rPr>
              <a:t> evidence </a:t>
            </a:r>
          </a:p>
          <a:p>
            <a:r>
              <a:rPr lang="en-US" sz="2200" dirty="0" smtClean="0">
                <a:latin typeface="Times New Roman"/>
                <a:sym typeface="Wingdings"/>
              </a:rPr>
              <a:t>of different heating physics?</a:t>
            </a:r>
            <a:endParaRPr lang="en-US" sz="2200" dirty="0">
              <a:latin typeface="Times New Roman"/>
            </a:endParaRPr>
          </a:p>
        </p:txBody>
      </p:sp>
      <p:pic>
        <p:nvPicPr>
          <p:cNvPr id="3" name="Picture 2" descr="scatter_gradTvslambdaP_CR207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463" y="1407803"/>
            <a:ext cx="4213664" cy="2738882"/>
          </a:xfrm>
          <a:prstGeom prst="rect">
            <a:avLst/>
          </a:prstGeom>
        </p:spPr>
      </p:pic>
      <p:pic>
        <p:nvPicPr>
          <p:cNvPr id="6" name="Picture 5" descr="scatter_gradTvslambdaP_CR208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463" y="4119118"/>
            <a:ext cx="4213664" cy="273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29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Relationship between grad T and β for up and down loops</a:t>
            </a:r>
            <a:endParaRPr lang="en-US" dirty="0"/>
          </a:p>
        </p:txBody>
      </p:sp>
      <p:pic>
        <p:nvPicPr>
          <p:cNvPr id="3" name="Picture 2" descr="scatter_gradTvsbeta_mean_CR207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51" y="1417638"/>
            <a:ext cx="4211329" cy="2737364"/>
          </a:xfrm>
          <a:prstGeom prst="rect">
            <a:avLst/>
          </a:prstGeom>
        </p:spPr>
      </p:pic>
      <p:pic>
        <p:nvPicPr>
          <p:cNvPr id="6" name="Picture 5" descr="scatter_gradTvsbeta_mean_CR208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51" y="4120636"/>
            <a:ext cx="4211329" cy="273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69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8925"/>
            <a:ext cx="8229600" cy="1143000"/>
          </a:xfrm>
        </p:spPr>
        <p:txBody>
          <a:bodyPr/>
          <a:lstStyle/>
          <a:p>
            <a:r>
              <a:rPr lang="en-US" dirty="0" smtClean="0"/>
              <a:t>Table of β values </a:t>
            </a:r>
            <a:endParaRPr lang="en-US" dirty="0"/>
          </a:p>
        </p:txBody>
      </p:sp>
      <p:pic>
        <p:nvPicPr>
          <p:cNvPr id="3" name="Picture 2" descr="tabl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1484"/>
            <a:ext cx="9144000" cy="490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37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So, what’s going 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down loops are most prominent at low latitudes at dead solar minimum, and their population quickly decreases with increasing solar activity</a:t>
            </a:r>
          </a:p>
          <a:p>
            <a:r>
              <a:rPr lang="en-US" dirty="0"/>
              <a:t>D</a:t>
            </a:r>
            <a:r>
              <a:rPr lang="en-US" dirty="0" smtClean="0"/>
              <a:t>own loops have stronger correlations between grad T and T, and especially, </a:t>
            </a:r>
            <a:r>
              <a:rPr lang="en-US" dirty="0" err="1" smtClean="0"/>
              <a:t>λ</a:t>
            </a:r>
            <a:r>
              <a:rPr lang="en-US" dirty="0" smtClean="0"/>
              <a:t> (pressure scale height) than do up loops.</a:t>
            </a:r>
          </a:p>
          <a:p>
            <a:r>
              <a:rPr lang="en-US" dirty="0" smtClean="0"/>
              <a:t>Down loops are associated with much higher values of </a:t>
            </a:r>
            <a:r>
              <a:rPr lang="en-US" dirty="0"/>
              <a:t>β </a:t>
            </a:r>
            <a:r>
              <a:rPr lang="en-US" dirty="0" smtClean="0"/>
              <a:t>than are up loops.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77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1159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3927"/>
            <a:ext cx="8229600" cy="5484025"/>
          </a:xfrm>
        </p:spPr>
        <p:txBody>
          <a:bodyPr>
            <a:normAutofit/>
          </a:bodyPr>
          <a:lstStyle/>
          <a:p>
            <a:r>
              <a:rPr lang="en-US" dirty="0" smtClean="0"/>
              <a:t>These findings suggest that the physics of heating the up and down loops is different.</a:t>
            </a:r>
          </a:p>
          <a:p>
            <a:r>
              <a:rPr lang="en-US" dirty="0" smtClean="0"/>
              <a:t>Critically, the down-loops are </a:t>
            </a:r>
            <a:r>
              <a:rPr lang="en-US" dirty="0"/>
              <a:t>associated </a:t>
            </a:r>
            <a:r>
              <a:rPr lang="en-US" dirty="0" smtClean="0"/>
              <a:t>with β &gt; </a:t>
            </a:r>
            <a:r>
              <a:rPr lang="en-US" dirty="0"/>
              <a:t>1, due to the weaker field at the </a:t>
            </a:r>
            <a:r>
              <a:rPr lang="en-US" dirty="0" smtClean="0"/>
              <a:t>equator, while up-loops have  </a:t>
            </a:r>
            <a:r>
              <a:rPr lang="en-US" dirty="0"/>
              <a:t>β </a:t>
            </a:r>
            <a:r>
              <a:rPr lang="en-US" dirty="0" smtClean="0"/>
              <a:t>&lt; 1.</a:t>
            </a:r>
          </a:p>
          <a:p>
            <a:r>
              <a:rPr lang="en-US" dirty="0" smtClean="0"/>
              <a:t>Hydrostatic coronal loop computations show that down-loops are obtained when all of the heating is applied to the foot-points of a loop, while up-loops are obtained when the heating is more uniform (</a:t>
            </a:r>
            <a:r>
              <a:rPr lang="en-US" dirty="0" err="1" smtClean="0"/>
              <a:t>Serio</a:t>
            </a:r>
            <a:r>
              <a:rPr lang="en-US" dirty="0" smtClean="0"/>
              <a:t> et al. 1981)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5529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2442"/>
            <a:ext cx="8229600" cy="70034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7899"/>
            <a:ext cx="8229600" cy="6300101"/>
          </a:xfrm>
        </p:spPr>
        <p:txBody>
          <a:bodyPr>
            <a:normAutofit/>
          </a:bodyPr>
          <a:lstStyle/>
          <a:p>
            <a:r>
              <a:rPr lang="en-US" dirty="0" smtClean="0"/>
              <a:t>Matsumoto &amp; Suzuki (2012) performed self-consistent 2.5D MHD solutions from the photosphere to beyond the sonic point.   They found that </a:t>
            </a:r>
            <a:r>
              <a:rPr lang="en-US" dirty="0" err="1" smtClean="0"/>
              <a:t>Alfvenic</a:t>
            </a:r>
            <a:r>
              <a:rPr lang="en-US" dirty="0" smtClean="0"/>
              <a:t> fluctuations created in the photosphere and chromosphere (≈3 min timescale) are transmitted into the corona.</a:t>
            </a:r>
          </a:p>
          <a:p>
            <a:r>
              <a:rPr lang="en-US" dirty="0" smtClean="0"/>
              <a:t>When </a:t>
            </a:r>
            <a:r>
              <a:rPr lang="en-US" dirty="0"/>
              <a:t>β</a:t>
            </a:r>
            <a:r>
              <a:rPr lang="en-US" dirty="0" smtClean="0"/>
              <a:t>≈1 nonlinear processes convert the </a:t>
            </a:r>
            <a:r>
              <a:rPr lang="en-US" dirty="0" err="1" smtClean="0"/>
              <a:t>Alfvenic</a:t>
            </a:r>
            <a:r>
              <a:rPr lang="en-US" dirty="0" smtClean="0"/>
              <a:t> modes into compressive modes</a:t>
            </a:r>
          </a:p>
          <a:p>
            <a:pPr lvl="1"/>
            <a:r>
              <a:rPr lang="en-US" dirty="0" smtClean="0"/>
              <a:t>These compressive modes form shocks and also are also damped by heat conduction, providing the heating in the low corona </a:t>
            </a:r>
            <a:r>
              <a:rPr lang="en-US" dirty="0" smtClean="0">
                <a:sym typeface="Wingdings"/>
              </a:rPr>
              <a:t> down-loops?</a:t>
            </a:r>
          </a:p>
          <a:p>
            <a:pPr marL="457200" lvl="1" indent="0">
              <a:buNone/>
            </a:pPr>
            <a:endParaRPr lang="en-US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792374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1159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1159"/>
            <a:ext cx="8229600" cy="6016841"/>
          </a:xfrm>
        </p:spPr>
        <p:txBody>
          <a:bodyPr>
            <a:normAutofit/>
          </a:bodyPr>
          <a:lstStyle/>
          <a:p>
            <a:pPr marL="457200" lvl="1" indent="-457200">
              <a:buFont typeface="Arial"/>
              <a:buChar char="•"/>
            </a:pPr>
            <a:r>
              <a:rPr lang="en-US" sz="3000" dirty="0" smtClean="0"/>
              <a:t>When </a:t>
            </a:r>
            <a:r>
              <a:rPr lang="en-US" sz="3000" dirty="0"/>
              <a:t>β &lt; 1, the nonlinear processes that lead to mode conversion are muted, and little energy is put into compressive modes</a:t>
            </a:r>
          </a:p>
          <a:p>
            <a:pPr marL="742950" lvl="2" indent="-342900" algn="ctr">
              <a:buFont typeface="Lucida Grande"/>
              <a:buChar char="-"/>
            </a:pPr>
            <a:r>
              <a:rPr lang="en-US" sz="2600" dirty="0"/>
              <a:t>The </a:t>
            </a:r>
            <a:r>
              <a:rPr lang="en-US" sz="2600" dirty="0" err="1"/>
              <a:t>Alfvén</a:t>
            </a:r>
            <a:r>
              <a:rPr lang="en-US" sz="2600" dirty="0"/>
              <a:t> waves then provide the heating via wave reflection (to provide counter-propagating waves) followed by turbulent cascades </a:t>
            </a:r>
            <a:r>
              <a:rPr lang="en-US" sz="2600" dirty="0">
                <a:sym typeface="Wingdings"/>
              </a:rPr>
              <a:t> up-loops</a:t>
            </a:r>
            <a:r>
              <a:rPr lang="en-US" sz="2600" dirty="0" smtClean="0">
                <a:sym typeface="Wingdings"/>
              </a:rPr>
              <a:t>?</a:t>
            </a:r>
            <a:endParaRPr lang="en-US" sz="2600" dirty="0">
              <a:solidFill>
                <a:prstClr val="black"/>
              </a:solidFill>
            </a:endParaRPr>
          </a:p>
          <a:p>
            <a:pPr lvl="0"/>
            <a:r>
              <a:rPr lang="en-US" sz="3000" dirty="0" smtClean="0">
                <a:solidFill>
                  <a:prstClr val="black"/>
                </a:solidFill>
              </a:rPr>
              <a:t>This </a:t>
            </a:r>
            <a:r>
              <a:rPr lang="en-US" sz="3000" dirty="0">
                <a:solidFill>
                  <a:prstClr val="black"/>
                </a:solidFill>
              </a:rPr>
              <a:t>paradigm also seems to explain why individual loops cannot be seen in the quiet-Sun corona: everything is heated fairly uniformly by </a:t>
            </a:r>
            <a:r>
              <a:rPr lang="en-US" sz="3000" dirty="0" err="1">
                <a:solidFill>
                  <a:prstClr val="black"/>
                </a:solidFill>
              </a:rPr>
              <a:t>Alfvén</a:t>
            </a:r>
            <a:r>
              <a:rPr lang="en-US" sz="3000" dirty="0">
                <a:solidFill>
                  <a:prstClr val="black"/>
                </a:solidFill>
              </a:rPr>
              <a:t> waves supplied by the photosphere and chromosphere, and there is little to distinguish neighboring flux tubes.</a:t>
            </a:r>
          </a:p>
          <a:p>
            <a:pPr marL="0" lvl="1" indent="0">
              <a:buNone/>
            </a:pPr>
            <a:endParaRPr lang="en-US" dirty="0" smtClean="0"/>
          </a:p>
          <a:p>
            <a:pPr marL="400050" lvl="2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55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0679"/>
            <a:ext cx="8229600" cy="841159"/>
          </a:xfrm>
        </p:spPr>
        <p:txBody>
          <a:bodyPr>
            <a:normAutofit/>
          </a:bodyPr>
          <a:lstStyle/>
          <a:p>
            <a:r>
              <a:rPr lang="en-US" dirty="0" err="1" smtClean="0"/>
              <a:t>C’est</a:t>
            </a:r>
            <a:r>
              <a:rPr lang="en-US" dirty="0" smtClean="0"/>
              <a:t> Tout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10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In paper I (Huang et al. 2012, </a:t>
            </a:r>
            <a:r>
              <a:rPr lang="en-US" sz="3000" dirty="0" err="1" smtClean="0"/>
              <a:t>ApJ</a:t>
            </a:r>
            <a:r>
              <a:rPr lang="en-US" sz="3000" dirty="0" smtClean="0"/>
              <a:t>, 755), we showed that solar minimum, quiet-Sun coronal loops exhibited new structures we dubbed ``down-loops”  - loops in which the temperature </a:t>
            </a:r>
            <a:r>
              <a:rPr lang="en-US" sz="3000" dirty="0" smtClean="0">
                <a:solidFill>
                  <a:srgbClr val="0000FF"/>
                </a:solidFill>
              </a:rPr>
              <a:t>decreases</a:t>
            </a:r>
            <a:r>
              <a:rPr lang="en-US" sz="3000" dirty="0" smtClean="0"/>
              <a:t> with height.</a:t>
            </a:r>
          </a:p>
          <a:p>
            <a:r>
              <a:rPr lang="en-US" sz="3000" dirty="0" smtClean="0"/>
              <a:t>The down loops stand in contrast with the expected ``up-loops,” in which the temperature </a:t>
            </a:r>
            <a:r>
              <a:rPr lang="en-US" sz="3000" dirty="0" smtClean="0">
                <a:solidFill>
                  <a:srgbClr val="0000FF"/>
                </a:solidFill>
              </a:rPr>
              <a:t>increases </a:t>
            </a:r>
            <a:r>
              <a:rPr lang="en-US" sz="3000" dirty="0" smtClean="0"/>
              <a:t>with height.</a:t>
            </a:r>
            <a:endParaRPr lang="en-US" sz="3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49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1159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3927"/>
            <a:ext cx="8229600" cy="5484025"/>
          </a:xfrm>
        </p:spPr>
        <p:txBody>
          <a:bodyPr>
            <a:normAutofit/>
          </a:bodyPr>
          <a:lstStyle/>
          <a:p>
            <a:r>
              <a:rPr lang="en-US" dirty="0" smtClean="0"/>
              <a:t>The relatively small differences in temperatures between the up- and down-loop is also explained by the fact that both types of loops are heated by the same </a:t>
            </a:r>
            <a:r>
              <a:rPr lang="en-US" dirty="0" err="1" smtClean="0"/>
              <a:t>Alfvén</a:t>
            </a:r>
            <a:r>
              <a:rPr lang="en-US" dirty="0" smtClean="0"/>
              <a:t> waves.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12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07"/>
            <a:ext cx="8229600" cy="775508"/>
          </a:xfrm>
        </p:spPr>
        <p:txBody>
          <a:bodyPr>
            <a:normAutofit/>
          </a:bodyPr>
          <a:lstStyle/>
          <a:p>
            <a:r>
              <a:rPr lang="en-US" dirty="0" smtClean="0"/>
              <a:t>Observations,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6486"/>
            <a:ext cx="8229600" cy="566534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found the quiet-Sun up- and down-loops using the MLDT (Michigan Loop Diagnostic Technique).  The MLDT involves several steps: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Perform EUV tomography in several bands (in this case EUVI-B 171, 195, 284) with 28 days of data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Given the EUV tomography, calculate the Local Differential Emission Measure (LDEM) distribution.  Then, taking moments, determine the electron density N and temperature T.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Create a Potential Field Source Surface (PFSS) model, based on a synoptic </a:t>
            </a:r>
            <a:r>
              <a:rPr lang="en-US" dirty="0" err="1" smtClean="0">
                <a:solidFill>
                  <a:srgbClr val="0000FF"/>
                </a:solidFill>
              </a:rPr>
              <a:t>magnetogram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4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07"/>
            <a:ext cx="8229600" cy="775508"/>
          </a:xfrm>
        </p:spPr>
        <p:txBody>
          <a:bodyPr>
            <a:normAutofit/>
          </a:bodyPr>
          <a:lstStyle/>
          <a:p>
            <a:r>
              <a:rPr lang="en-US" dirty="0" smtClean="0"/>
              <a:t>Observations,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6486"/>
            <a:ext cx="8229600" cy="566534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Trace the the PFSS field lines through the tomographic grid and obtain N and T profiles along thousands of loops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 As the quiet-Sun corona appears as diffuse emission, EUV images do not allow one to identify field lines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Thus, the MLDT allowed the first study of individual quiet-Sun loops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65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Temperature Maps at 1.075 </a:t>
            </a:r>
            <a:r>
              <a:rPr lang="en-US" dirty="0" err="1" smtClean="0"/>
              <a:t>Rs</a:t>
            </a:r>
            <a:r>
              <a:rPr lang="en-US" dirty="0" smtClean="0"/>
              <a:t> from DEMT</a:t>
            </a:r>
            <a:endParaRPr lang="en-US" dirty="0"/>
          </a:p>
        </p:txBody>
      </p:sp>
      <p:pic>
        <p:nvPicPr>
          <p:cNvPr id="4" name="Picture 3" descr="fig6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87" y="1443223"/>
            <a:ext cx="5202464" cy="2748472"/>
          </a:xfrm>
          <a:prstGeom prst="rect">
            <a:avLst/>
          </a:prstGeom>
        </p:spPr>
      </p:pic>
      <p:pic>
        <p:nvPicPr>
          <p:cNvPr id="6" name="Picture 5" descr="fig6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10" y="4118680"/>
            <a:ext cx="5185141" cy="2739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3284" y="2723052"/>
            <a:ext cx="121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</a:rPr>
              <a:t>CR2077</a:t>
            </a:r>
            <a:endParaRPr lang="en-US" sz="2400" dirty="0"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284" y="5195541"/>
            <a:ext cx="121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</a:rPr>
              <a:t>CR2081</a:t>
            </a:r>
            <a:endParaRPr lang="en-US" sz="24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9691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Temperature Profiles of Up &amp; Down Loops</a:t>
            </a:r>
            <a:endParaRPr lang="en-US" dirty="0"/>
          </a:p>
        </p:txBody>
      </p:sp>
      <p:pic>
        <p:nvPicPr>
          <p:cNvPr id="4" name="Picture 3" descr="fig4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084" y="1660695"/>
            <a:ext cx="4115563" cy="5030132"/>
          </a:xfrm>
          <a:prstGeom prst="rect">
            <a:avLst/>
          </a:prstGeom>
        </p:spPr>
      </p:pic>
      <p:pic>
        <p:nvPicPr>
          <p:cNvPr id="5" name="Picture 4" descr="fig4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0695"/>
            <a:ext cx="4116216" cy="50309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1562" y="4128549"/>
            <a:ext cx="3791854" cy="2562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3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Density Profiles of Up &amp; Down Loops</a:t>
            </a:r>
            <a:endParaRPr lang="en-US" dirty="0"/>
          </a:p>
        </p:txBody>
      </p:sp>
      <p:pic>
        <p:nvPicPr>
          <p:cNvPr id="3" name="Picture 2" descr="fig5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4116216" cy="5030930"/>
          </a:xfrm>
          <a:prstGeom prst="rect">
            <a:avLst/>
          </a:prstGeom>
        </p:spPr>
      </p:pic>
      <p:pic>
        <p:nvPicPr>
          <p:cNvPr id="7" name="Picture 6" descr="fig5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520" y="1429849"/>
            <a:ext cx="4106225" cy="50187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1562" y="3886290"/>
            <a:ext cx="3791854" cy="2562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1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992"/>
            <a:ext cx="8229600" cy="1220540"/>
          </a:xfrm>
        </p:spPr>
        <p:txBody>
          <a:bodyPr/>
          <a:lstStyle/>
          <a:p>
            <a:r>
              <a:rPr lang="en-US" dirty="0" smtClean="0"/>
              <a:t>We found that down loops are confined to low latitudes!</a:t>
            </a:r>
            <a:endParaRPr lang="en-US" dirty="0"/>
          </a:p>
        </p:txBody>
      </p:sp>
      <p:pic>
        <p:nvPicPr>
          <p:cNvPr id="4" name="Picture 3" descr="fig6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73" y="1477532"/>
            <a:ext cx="5507772" cy="2753886"/>
          </a:xfrm>
          <a:prstGeom prst="rect">
            <a:avLst/>
          </a:prstGeom>
        </p:spPr>
      </p:pic>
      <p:pic>
        <p:nvPicPr>
          <p:cNvPr id="7" name="Picture 6" descr="fig6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73" y="4166702"/>
            <a:ext cx="5382595" cy="26912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1526" y="2723052"/>
            <a:ext cx="121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</a:rPr>
              <a:t>CR2077</a:t>
            </a:r>
            <a:endParaRPr lang="en-US" sz="2400" dirty="0"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526" y="5281018"/>
            <a:ext cx="121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</a:rPr>
              <a:t>CR2081</a:t>
            </a:r>
            <a:endParaRPr lang="en-US" sz="24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7658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4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order to show the down loops are not an artifact of tomography, we did DEM without it</a:t>
            </a:r>
            <a:endParaRPr lang="en-US" dirty="0"/>
          </a:p>
        </p:txBody>
      </p:sp>
      <p:pic>
        <p:nvPicPr>
          <p:cNvPr id="4" name="Picture 3" descr="fig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93" y="1965970"/>
            <a:ext cx="5605470" cy="46484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4179" y="6398965"/>
            <a:ext cx="78426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/>
              </a:rPr>
              <a:t>CR2081, notice downward temperature gradients near the equator </a:t>
            </a:r>
            <a:endParaRPr lang="en-US" sz="22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298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7668</TotalTime>
  <Words>788</Words>
  <Application>Microsoft Macintosh PowerPoint</Application>
  <PresentationFormat>On-screen Show (4:3)</PresentationFormat>
  <Paragraphs>60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Evolution of the Global Temperature Structure of the Solar Corona During the Minimum between Solar Cycles 23 and 24</vt:lpstr>
      <vt:lpstr>Observations</vt:lpstr>
      <vt:lpstr>Observations, con’t</vt:lpstr>
      <vt:lpstr>Observations, con’t</vt:lpstr>
      <vt:lpstr>Temperature Maps at 1.075 Rs from DEMT</vt:lpstr>
      <vt:lpstr>Temperature Profiles of Up &amp; Down Loops</vt:lpstr>
      <vt:lpstr>Density Profiles of Up &amp; Down Loops</vt:lpstr>
      <vt:lpstr>PowerPoint Presentation</vt:lpstr>
      <vt:lpstr>In order to show the down loops are not an artifact of tomography, we did DEM without it</vt:lpstr>
      <vt:lpstr>Anti-correlation of down-loop population with sunspot number!</vt:lpstr>
      <vt:lpstr>Relationship between grad T and T for up and down loops</vt:lpstr>
      <vt:lpstr>Relationship between grad T and λ for up and down loops</vt:lpstr>
      <vt:lpstr>Relationship between grad T and β for up and down loops</vt:lpstr>
      <vt:lpstr>Table of β values </vt:lpstr>
      <vt:lpstr>So, what’s going on?</vt:lpstr>
      <vt:lpstr>Con’t</vt:lpstr>
      <vt:lpstr>Con’t</vt:lpstr>
      <vt:lpstr>Con’t</vt:lpstr>
      <vt:lpstr>C’est Tout</vt:lpstr>
      <vt:lpstr>Con’t</vt:lpstr>
    </vt:vector>
  </TitlesOfParts>
  <Company>Univ.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of the Global Temperature Structure of the Solar Corona During the Minimum between Solar Cycles 23 and 24</dc:title>
  <dc:creator>Richard Frazin</dc:creator>
  <cp:lastModifiedBy>Richard Frazin</cp:lastModifiedBy>
  <cp:revision>50</cp:revision>
  <dcterms:created xsi:type="dcterms:W3CDTF">2013-03-18T19:35:18Z</dcterms:created>
  <dcterms:modified xsi:type="dcterms:W3CDTF">2013-06-27T13:21:42Z</dcterms:modified>
</cp:coreProperties>
</file>