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F3D9A"/>
    <a:srgbClr val="1C4372"/>
    <a:srgbClr val="9A3D71"/>
    <a:srgbClr val="CC0066"/>
    <a:srgbClr val="C6372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86475" autoAdjust="0"/>
  </p:normalViewPr>
  <p:slideViewPr>
    <p:cSldViewPr>
      <p:cViewPr>
        <p:scale>
          <a:sx n="200" d="100"/>
          <a:sy n="200" d="100"/>
        </p:scale>
        <p:origin x="-570" y="63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688CC7-C436-42E8-BD39-48CD8E32A751}" type="datetimeFigureOut">
              <a:rPr lang="ru-RU" smtClean="0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D4D30E-C9BA-4964-8120-5B09B792CB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457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E3C45D-4DA5-4790-8E14-200D5848CEFE}" type="datetimeFigureOut">
              <a:rPr lang="ru-RU" smtClean="0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A76442-DC1B-46A5-8F6E-D57F35714F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766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78EA9-F637-4392-B132-2CF1B788990F}" type="datetimeFigureOut">
              <a:rPr lang="ru-RU" smtClean="0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65353-ED5E-4AB8-883E-3E692854ED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049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9BA1F0-CE75-4698-8B1E-4C7570689E2C}" type="datetimeFigureOut">
              <a:rPr lang="ru-RU" smtClean="0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76F05-6CBF-4DCE-BB44-D2863E9C72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297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C69895-A067-4079-B802-A23B5467050C}" type="datetimeFigureOut">
              <a:rPr lang="ru-RU" smtClean="0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DE1DF-DB7B-4E2C-8D75-0A8CFEBA7B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125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7F2108-2E9E-4041-BA8B-1BE642396F1C}" type="datetimeFigureOut">
              <a:rPr lang="ru-RU" smtClean="0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AED03-13B0-4092-8827-4F0D88A371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752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DD1D7C-04A5-4027-9CDA-15D57AAB0463}" type="datetimeFigureOut">
              <a:rPr lang="ru-RU" smtClean="0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5D421-CAA4-4FC6-B792-F47198D35F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386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A8E156-E6B9-4589-928D-29E6AEA6453F}" type="datetimeFigureOut">
              <a:rPr lang="ru-RU" smtClean="0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E1973-0AD4-47A8-95BC-9AB7164C7D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356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1A74D4-BCD0-43C9-A0F8-72305FE214A3}" type="datetimeFigureOut">
              <a:rPr lang="ru-RU" smtClean="0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09C5A-DA91-4385-A7E3-B67A7CB364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973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031CD1-1507-4398-99BC-975D371E264A}" type="datetimeFigureOut">
              <a:rPr lang="ru-RU" smtClean="0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45796-E712-4F70-B500-772FD9921F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088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5937FE-4736-42DA-838E-30CD585E2840}" type="datetimeFigureOut">
              <a:rPr lang="ru-RU" smtClean="0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2C1B0-DBD9-4FD7-91E6-F65A10C07A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553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8545180-FB59-45A3-9E8C-F883A5997ABD}" type="datetimeFigureOut">
              <a:rPr lang="ru-RU" smtClean="0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177A104-1C71-47F4-913A-5D809EFC28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785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hyperlink" Target="http://sidc.oma.be/index.php3" TargetMode="External"/><Relationship Id="rId18" Type="http://schemas.openxmlformats.org/officeDocument/2006/relationships/image" Target="../media/image10.jpeg"/><Relationship Id="rId3" Type="http://schemas.openxmlformats.org/officeDocument/2006/relationships/image" Target="../media/image2.png"/><Relationship Id="rId21" Type="http://schemas.openxmlformats.org/officeDocument/2006/relationships/image" Target="../media/image13.jpeg"/><Relationship Id="rId7" Type="http://schemas.openxmlformats.org/officeDocument/2006/relationships/image" Target="../media/image6.jpeg"/><Relationship Id="rId12" Type="http://schemas.openxmlformats.org/officeDocument/2006/relationships/hyperlink" Target="http://www.ips.gov.au/" TargetMode="External"/><Relationship Id="rId17" Type="http://schemas.openxmlformats.org/officeDocument/2006/relationships/image" Target="../media/image9.jpeg"/><Relationship Id="rId2" Type="http://schemas.openxmlformats.org/officeDocument/2006/relationships/image" Target="../media/image1.jpeg"/><Relationship Id="rId16" Type="http://schemas.openxmlformats.org/officeDocument/2006/relationships/hyperlink" Target="http://www.space.bas.bg/SpaceWeather/index.html" TargetMode="External"/><Relationship Id="rId20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http://sec.noaa.gov/today.html" TargetMode="External"/><Relationship Id="rId5" Type="http://schemas.openxmlformats.org/officeDocument/2006/relationships/image" Target="../media/image4.png"/><Relationship Id="rId15" Type="http://schemas.openxmlformats.org/officeDocument/2006/relationships/hyperlink" Target="http://www.nsmc.cma.gov.cn/NewSite/NSMC_EN/Channels/100174.html" TargetMode="External"/><Relationship Id="rId10" Type="http://schemas.openxmlformats.org/officeDocument/2006/relationships/hyperlink" Target="http://forecast.izmiran.rssi.ru/" TargetMode="External"/><Relationship Id="rId19" Type="http://schemas.openxmlformats.org/officeDocument/2006/relationships/image" Target="../media/image11.jpeg"/><Relationship Id="rId4" Type="http://schemas.openxmlformats.org/officeDocument/2006/relationships/image" Target="../media/image3.jpeg"/><Relationship Id="rId9" Type="http://schemas.openxmlformats.org/officeDocument/2006/relationships/image" Target="../media/image8.gif"/><Relationship Id="rId14" Type="http://schemas.openxmlformats.org/officeDocument/2006/relationships/hyperlink" Target="http://www.sepc.ac.cn/ehtml/index.php" TargetMode="External"/><Relationship Id="rId22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71414" y="1840300"/>
            <a:ext cx="3536095" cy="1399552"/>
          </a:xfrm>
          <a:prstGeom prst="roundRect">
            <a:avLst/>
          </a:prstGeom>
          <a:solidFill>
            <a:schemeClr val="tx1">
              <a:alpha val="10000"/>
            </a:schemeClr>
          </a:solidFill>
          <a:ln>
            <a:solidFill>
              <a:srgbClr val="1C43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102758" y="3673411"/>
            <a:ext cx="3504751" cy="1906701"/>
          </a:xfrm>
          <a:prstGeom prst="roundRect">
            <a:avLst/>
          </a:prstGeom>
          <a:solidFill>
            <a:schemeClr val="tx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80728" y="275836"/>
            <a:ext cx="4907050" cy="839780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/>
              <a:t>     </a:t>
            </a:r>
            <a:r>
              <a:rPr lang="en-US" sz="2200" b="1" dirty="0" smtClean="0">
                <a:solidFill>
                  <a:srgbClr val="1C4372"/>
                </a:solidFill>
              </a:rPr>
              <a:t>Accuracy assessment of the space weather characteristics forecasts used in the Russian </a:t>
            </a:r>
            <a:r>
              <a:rPr lang="en-US" sz="2200" b="1" dirty="0">
                <a:solidFill>
                  <a:srgbClr val="1C4372"/>
                </a:solidFill>
              </a:rPr>
              <a:t>Federal Space </a:t>
            </a:r>
            <a:r>
              <a:rPr lang="en-US" sz="2200" b="1" dirty="0" smtClean="0">
                <a:solidFill>
                  <a:srgbClr val="1C4372"/>
                </a:solidFill>
              </a:rPr>
              <a:t>Agency Monitoring System</a:t>
            </a:r>
            <a:endParaRPr lang="ru-RU" sz="2200" dirty="0">
              <a:solidFill>
                <a:srgbClr val="1C4372"/>
              </a:solidFill>
            </a:endParaRPr>
          </a:p>
        </p:txBody>
      </p:sp>
      <p:pic>
        <p:nvPicPr>
          <p:cNvPr id="7" name="Рисунок 41" descr="флаг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677" r="4530" b="36813"/>
          <a:stretch>
            <a:fillRect/>
          </a:stretch>
        </p:blipFill>
        <p:spPr bwMode="auto">
          <a:xfrm>
            <a:off x="5888896" y="251520"/>
            <a:ext cx="744537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29"/>
          <p:cNvSpPr>
            <a:spLocks noChangeArrowheads="1"/>
          </p:cNvSpPr>
          <p:nvPr/>
        </p:nvSpPr>
        <p:spPr bwMode="auto">
          <a:xfrm>
            <a:off x="0" y="1214414"/>
            <a:ext cx="6858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700" dirty="0" smtClean="0">
                <a:latin typeface="Times New Roman" pitchFamily="18" charset="0"/>
                <a:cs typeface="Times New Roman" pitchFamily="18" charset="0"/>
              </a:rPr>
              <a:t>V. Anashin</a:t>
            </a:r>
            <a:r>
              <a:rPr lang="en-US" sz="7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700" u="sng" dirty="0" smtClean="0">
                <a:latin typeface="Times New Roman" pitchFamily="18" charset="0"/>
                <a:cs typeface="Times New Roman" pitchFamily="18" charset="0"/>
              </a:rPr>
              <a:t>G. Protopopov</a:t>
            </a:r>
            <a:r>
              <a:rPr lang="en-US" sz="7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S. Gaidash</a:t>
            </a:r>
            <a:r>
              <a:rPr lang="en-US" sz="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. Belov</a:t>
            </a:r>
            <a:r>
              <a:rPr lang="en-US" sz="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" i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Institute of Space Device Engineering (Moscow, Russia); </a:t>
            </a:r>
            <a:r>
              <a:rPr lang="en-US" sz="600" i="1" u="sng" dirty="0" smtClean="0">
                <a:latin typeface="Times New Roman" pitchFamily="18" charset="0"/>
              </a:rPr>
              <a:t>npk1@niikp.org; </a:t>
            </a:r>
            <a:r>
              <a:rPr lang="en-US" sz="6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Pushkov institute of terrestrial magnetism, ionosphere and radio wave propagation (IZMIRAN) (</a:t>
            </a:r>
            <a:r>
              <a:rPr lang="en-US" sz="600" i="1" dirty="0" err="1" smtClean="0">
                <a:latin typeface="Times New Roman" pitchFamily="18" charset="0"/>
                <a:cs typeface="Times New Roman" pitchFamily="18" charset="0"/>
              </a:rPr>
              <a:t>Troitsk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, Russia</a:t>
            </a:r>
            <a:r>
              <a:rPr lang="ru-RU" sz="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6" descr="izmiran-logo-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280" y="755576"/>
            <a:ext cx="64928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5"/>
          <p:cNvSpPr>
            <a:spLocks noChangeArrowheads="1"/>
          </p:cNvSpPr>
          <p:nvPr/>
        </p:nvSpPr>
        <p:spPr bwMode="auto">
          <a:xfrm>
            <a:off x="4785858" y="5068018"/>
            <a:ext cx="4624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Dangerous level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3772" y="280191"/>
            <a:ext cx="720080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endParaRPr lang="en-US" sz="1000" dirty="0">
              <a:latin typeface="Arial" pitchFamily="34" charset="0"/>
              <a:cs typeface="Arial" pitchFamily="34" charset="0"/>
            </a:endParaRPr>
          </a:p>
          <a:p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endParaRPr lang="en-US" sz="1000" dirty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5207" y="1146974"/>
            <a:ext cx="107154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u="sng" dirty="0" smtClean="0">
                <a:latin typeface="Arial" pitchFamily="34" charset="0"/>
                <a:cs typeface="Arial" pitchFamily="34" charset="0"/>
              </a:rPr>
              <a:t>g.a.protopopov@mail.ru</a:t>
            </a:r>
            <a:endParaRPr lang="ru-RU" sz="6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Рисунок 27" descr="фотка3.jpg"/>
          <p:cNvPicPr>
            <a:picLocks noChangeAspect="1"/>
          </p:cNvPicPr>
          <p:nvPr/>
        </p:nvPicPr>
        <p:blipFill>
          <a:blip r:embed="rId4" cstate="print"/>
          <a:srcRect l="10253" t="8035" r="14354" b="2009"/>
          <a:stretch>
            <a:fillRect/>
          </a:stretch>
        </p:blipFill>
        <p:spPr>
          <a:xfrm>
            <a:off x="268059" y="289717"/>
            <a:ext cx="700093" cy="8469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cxnSp>
        <p:nvCxnSpPr>
          <p:cNvPr id="33" name="Прямая соединительная линия 32"/>
          <p:cNvCxnSpPr/>
          <p:nvPr/>
        </p:nvCxnSpPr>
        <p:spPr>
          <a:xfrm>
            <a:off x="1" y="1522191"/>
            <a:ext cx="6858000" cy="0"/>
          </a:xfrm>
          <a:prstGeom prst="line">
            <a:avLst/>
          </a:prstGeom>
          <a:ln/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1"/>
          <p:cNvSpPr>
            <a:spLocks noChangeArrowheads="1"/>
          </p:cNvSpPr>
          <p:nvPr/>
        </p:nvSpPr>
        <p:spPr bwMode="auto">
          <a:xfrm>
            <a:off x="18587" y="8531659"/>
            <a:ext cx="6777047" cy="707886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just"/>
            <a:r>
              <a:rPr lang="en-US" sz="800" b="1" dirty="0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The Russian </a:t>
            </a:r>
            <a:r>
              <a:rPr lang="en-US" sz="800" b="1" dirty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Federal Space Agency Monitoring system of space radiation exposure on spacecraft electronic equipment elements were developed by the Institute of space device engineering and operates successfully</a:t>
            </a:r>
            <a:r>
              <a:rPr lang="en-US" sz="500" b="1" dirty="0" smtClean="0">
                <a:solidFill>
                  <a:srgbClr val="1C4372"/>
                </a:solidFill>
              </a:rPr>
              <a:t>. </a:t>
            </a:r>
            <a:r>
              <a:rPr lang="en-US" sz="800" b="1" dirty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The Monitoring System provides a correct space weather characteristics preliminary prediction</a:t>
            </a:r>
            <a:r>
              <a:rPr lang="en-US" sz="800" b="1" dirty="0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800" b="1" dirty="0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The accuracy of the space weather </a:t>
            </a:r>
            <a:r>
              <a:rPr lang="es-ES" sz="800" b="1" dirty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characteristics predicted </a:t>
            </a:r>
            <a:r>
              <a:rPr lang="es-ES" sz="800" b="1" dirty="0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s-ES" sz="800" b="1" dirty="0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800" b="1" dirty="0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800" b="1" dirty="0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Monitoring System </a:t>
            </a:r>
            <a:r>
              <a:rPr lang="es-ES" sz="800" b="1" dirty="0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is comparable and even higher than the accuracy predicted in other leading world forecast centers.</a:t>
            </a:r>
            <a:endParaRPr lang="ru-RU" sz="800" b="1" dirty="0" smtClean="0">
              <a:solidFill>
                <a:srgbClr val="1C437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800" b="1" dirty="0">
              <a:solidFill>
                <a:srgbClr val="1C437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105736" y="1619672"/>
            <a:ext cx="1582740" cy="215444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solidFill>
              <a:srgbClr val="1C437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MONITORING SYSTEM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35"/>
          <p:cNvSpPr>
            <a:spLocks noChangeArrowheads="1"/>
          </p:cNvSpPr>
          <p:nvPr/>
        </p:nvSpPr>
        <p:spPr bwMode="auto">
          <a:xfrm>
            <a:off x="102758" y="1835403"/>
            <a:ext cx="241471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The Russian Federal Space Agency space radiation exposure on electronic components Monitoring System elements operates successfully.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Monitoring System provides a user with space weather elements </a:t>
            </a:r>
            <a:r>
              <a:rPr lang="en-US" sz="600" u="sng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forecasts:</a:t>
            </a:r>
            <a:endParaRPr lang="ru-RU" sz="600" u="sng" dirty="0" smtClean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0488" algn="just"/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Proton events alert</a:t>
            </a:r>
          </a:p>
          <a:p>
            <a:pPr marL="90488" algn="just"/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-Geomagnetic activity forecast (6-8 days)</a:t>
            </a:r>
          </a:p>
          <a:p>
            <a:pPr marL="90488" algn="just"/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-Solar and geomagnetic activity forecast (55 days)</a:t>
            </a:r>
          </a:p>
          <a:p>
            <a:pPr marL="90488" algn="just"/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-Solar proton increasing forecast</a:t>
            </a:r>
          </a:p>
          <a:p>
            <a:pPr marL="90488" algn="just"/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-High energy electron </a:t>
            </a:r>
            <a:r>
              <a:rPr lang="en-US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fluence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forecast</a:t>
            </a:r>
          </a:p>
          <a:p>
            <a:pPr marL="90488" algn="just"/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-Space weather integrated review and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forecast.</a:t>
            </a:r>
          </a:p>
          <a:p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348880" y="1893042"/>
            <a:ext cx="1152128" cy="4770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Monitoring System ground-based segment  </a:t>
            </a:r>
          </a:p>
          <a:p>
            <a:pPr algn="ctr"/>
            <a:r>
              <a:rPr lang="en-US" sz="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experimental prototype was developed. </a:t>
            </a:r>
          </a:p>
          <a:p>
            <a:pPr algn="ctr"/>
            <a:r>
              <a:rPr lang="en-US" sz="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www.kosrad.ru</a:t>
            </a:r>
            <a:endParaRPr lang="ru-RU" sz="500" dirty="0">
              <a:solidFill>
                <a:srgbClr val="C00000"/>
              </a:solidFill>
            </a:endParaRPr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684" y="2367462"/>
            <a:ext cx="1420595" cy="728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Прямоугольник 45"/>
          <p:cNvSpPr/>
          <p:nvPr/>
        </p:nvSpPr>
        <p:spPr>
          <a:xfrm>
            <a:off x="4569303" y="1619672"/>
            <a:ext cx="1440160" cy="215444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solidFill>
              <a:srgbClr val="1C437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FORECASTS EXAMPLES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33056" y="2925991"/>
            <a:ext cx="796851" cy="70364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 descr="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503" y="1979712"/>
            <a:ext cx="2598315" cy="8848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 descr="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504" y="3664335"/>
            <a:ext cx="2598314" cy="102027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952" y="4721281"/>
            <a:ext cx="917648" cy="734255"/>
          </a:xfrm>
          <a:prstGeom prst="rect">
            <a:avLst/>
          </a:prstGeom>
        </p:spPr>
      </p:pic>
      <p:sp>
        <p:nvSpPr>
          <p:cNvPr id="53" name="Прямоугольник 35"/>
          <p:cNvSpPr>
            <a:spLocks noChangeArrowheads="1"/>
          </p:cNvSpPr>
          <p:nvPr/>
        </p:nvSpPr>
        <p:spPr bwMode="auto">
          <a:xfrm>
            <a:off x="116632" y="2685854"/>
            <a:ext cx="212423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The automated system with mathematical model based on previous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measurements 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database and developed by IZMIRAN is used for space weather characteristics forecasts generation</a:t>
            </a:r>
          </a:p>
          <a:p>
            <a:pPr algn="ctr"/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783133" y="1840300"/>
            <a:ext cx="3012501" cy="3749970"/>
          </a:xfrm>
          <a:prstGeom prst="roundRect">
            <a:avLst/>
          </a:prstGeom>
          <a:solidFill>
            <a:schemeClr val="tx1">
              <a:alpha val="10000"/>
            </a:schemeClr>
          </a:solidFill>
          <a:ln>
            <a:solidFill>
              <a:srgbClr val="1C43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4552370" y="2804296"/>
            <a:ext cx="192972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Solar </a:t>
            </a:r>
            <a:r>
              <a:rPr lang="en-US" sz="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proton increasing </a:t>
            </a:r>
            <a:r>
              <a:rPr lang="en-US" sz="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</a:t>
            </a:r>
            <a:r>
              <a:rPr lang="en-US" sz="500" dirty="0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06.03.2012</a:t>
            </a:r>
            <a:endParaRPr lang="ru-RU" sz="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4899427" y="4721281"/>
            <a:ext cx="17971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ru-RU" sz="500" dirty="0" err="1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ru-RU" sz="500" dirty="0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" dirty="0" err="1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ru-RU" sz="500" dirty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 (E&gt;2 </a:t>
            </a:r>
            <a:r>
              <a:rPr lang="ru-RU" sz="500" dirty="0" err="1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MeV</a:t>
            </a:r>
            <a:r>
              <a:rPr lang="ru-RU" sz="500" dirty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) GE</a:t>
            </a:r>
            <a:r>
              <a:rPr lang="en-US" sz="500" dirty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500" dirty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" dirty="0" err="1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electron</a:t>
            </a:r>
            <a:r>
              <a:rPr lang="ru-RU" sz="500" dirty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" dirty="0" err="1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fluence</a:t>
            </a:r>
            <a:r>
              <a:rPr lang="ru-RU" sz="500" dirty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" dirty="0" err="1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forecasts</a:t>
            </a:r>
            <a:r>
              <a:rPr lang="ru-RU" sz="500" dirty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" dirty="0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as of </a:t>
            </a:r>
            <a:r>
              <a:rPr lang="ru-RU" sz="500" dirty="0" err="1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April</a:t>
            </a:r>
            <a:r>
              <a:rPr lang="ru-RU" sz="500" dirty="0" smtClean="0">
                <a:solidFill>
                  <a:srgbClr val="1C4372"/>
                </a:solidFill>
                <a:latin typeface="Times New Roman" pitchFamily="18" charset="0"/>
                <a:cs typeface="Times New Roman" pitchFamily="18" charset="0"/>
              </a:rPr>
              <a:t> 2012</a:t>
            </a:r>
            <a:endParaRPr lang="ru-RU" sz="500" dirty="0">
              <a:solidFill>
                <a:srgbClr val="1C437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4744023" y="2925671"/>
            <a:ext cx="199199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/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The predicted proton 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flux increasing probability was 53% for protons with E &gt; 10 MeV and 5% for protons with E &gt; 100 MeV (for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quite 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radiation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environment probability 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for 10 MeV protons is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equal to 1-3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% and 0.1-0.2% for 100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MeV). Mission control center specialists kept orientation of “Yamal-201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” and “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Yamal-202” spacecraft due to the proton flux increasing forecast. </a:t>
            </a:r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>
            <a:spLocks noChangeArrowheads="1"/>
          </p:cNvSpPr>
          <p:nvPr/>
        </p:nvSpPr>
        <p:spPr bwMode="auto">
          <a:xfrm>
            <a:off x="5222689" y="4982499"/>
            <a:ext cx="15418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Electron </a:t>
            </a:r>
            <a:r>
              <a:rPr lang="en-US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fluence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forecasts 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flight data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are seen to be correlated. Forecast accuracy is about 90% for a long period of time (month and year).</a:t>
            </a:r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018609" y="5068018"/>
            <a:ext cx="88081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ая выноска 21"/>
          <p:cNvSpPr/>
          <p:nvPr/>
        </p:nvSpPr>
        <p:spPr>
          <a:xfrm>
            <a:off x="4876600" y="5076143"/>
            <a:ext cx="280933" cy="175469"/>
          </a:xfrm>
          <a:prstGeom prst="wedgeRectCallout">
            <a:avLst>
              <a:gd name="adj1" fmla="val -30722"/>
              <a:gd name="adj2" fmla="val -5783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184051" y="3448891"/>
            <a:ext cx="3310820" cy="215444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solidFill>
              <a:srgbClr val="1C437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SOLAR (F10.7) AND GEOMAGNETIC (</a:t>
            </a:r>
            <a:r>
              <a:rPr lang="en-US" sz="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WEATHER FORECAST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Стрелка углом 85"/>
          <p:cNvSpPr/>
          <p:nvPr/>
        </p:nvSpPr>
        <p:spPr>
          <a:xfrm>
            <a:off x="1677055" y="5396176"/>
            <a:ext cx="189208" cy="147932"/>
          </a:xfrm>
          <a:prstGeom prst="bentArrow">
            <a:avLst>
              <a:gd name="adj1" fmla="val 25000"/>
              <a:gd name="adj2" fmla="val 33466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8" name="Стрелка углом 87"/>
          <p:cNvSpPr/>
          <p:nvPr/>
        </p:nvSpPr>
        <p:spPr>
          <a:xfrm flipH="1">
            <a:off x="1929925" y="5388542"/>
            <a:ext cx="192678" cy="155566"/>
          </a:xfrm>
          <a:prstGeom prst="bentArrow">
            <a:avLst>
              <a:gd name="adj1" fmla="val 25000"/>
              <a:gd name="adj2" fmla="val 33466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 bwMode="auto">
          <a:xfrm>
            <a:off x="694132" y="5389271"/>
            <a:ext cx="126354" cy="46037"/>
          </a:xfrm>
          <a:prstGeom prst="rect">
            <a:avLst/>
          </a:prstGeom>
          <a:solidFill>
            <a:srgbClr val="66330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0" name="Прямоугольник 89"/>
          <p:cNvSpPr/>
          <p:nvPr/>
        </p:nvSpPr>
        <p:spPr bwMode="auto">
          <a:xfrm>
            <a:off x="827821" y="5376081"/>
            <a:ext cx="49520" cy="8096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2" name="Прямоугольник 91"/>
          <p:cNvSpPr>
            <a:spLocks noChangeArrowheads="1"/>
          </p:cNvSpPr>
          <p:nvPr/>
        </p:nvSpPr>
        <p:spPr bwMode="auto">
          <a:xfrm>
            <a:off x="877341" y="5314816"/>
            <a:ext cx="76701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500" dirty="0" smtClean="0">
                <a:latin typeface="Times New Roman" pitchFamily="18" charset="0"/>
                <a:cs typeface="Times New Roman" pitchFamily="18" charset="0"/>
              </a:rPr>
              <a:t>Measured value</a:t>
            </a:r>
            <a:endParaRPr lang="ru-RU" sz="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Блок-схема: узел 92"/>
          <p:cNvSpPr/>
          <p:nvPr/>
        </p:nvSpPr>
        <p:spPr>
          <a:xfrm>
            <a:off x="731248" y="5482806"/>
            <a:ext cx="49520" cy="48292"/>
          </a:xfrm>
          <a:prstGeom prst="flowChartConnector">
            <a:avLst/>
          </a:prstGeom>
          <a:solidFill>
            <a:srgbClr val="FFFF00"/>
          </a:solidFill>
          <a:ln w="1905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4" name="Блок-схема: узел 93"/>
          <p:cNvSpPr/>
          <p:nvPr/>
        </p:nvSpPr>
        <p:spPr>
          <a:xfrm flipH="1">
            <a:off x="828912" y="5484093"/>
            <a:ext cx="49520" cy="45719"/>
          </a:xfrm>
          <a:prstGeom prst="flowChartConnector">
            <a:avLst/>
          </a:prstGeom>
          <a:solidFill>
            <a:srgbClr val="CCFFFF"/>
          </a:solidFill>
          <a:ln w="19050" cap="flat" cmpd="sng" algn="ctr">
            <a:solidFill>
              <a:srgbClr val="660033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" lastClr="FFFFFF"/>
              </a:solidFill>
              <a:effectLst/>
              <a:latin typeface="Calibri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878432" y="5423466"/>
            <a:ext cx="868482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 smtClean="0">
                <a:latin typeface="Times New Roman" pitchFamily="18" charset="0"/>
              </a:rPr>
              <a:t>Forecast for the last day</a:t>
            </a:r>
            <a:endParaRPr lang="ru-RU" sz="500" dirty="0">
              <a:latin typeface="Times New Roman" pitchFamily="18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2146642" y="5355929"/>
            <a:ext cx="766041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 smtClean="0">
                <a:latin typeface="Times New Roman" pitchFamily="18" charset="0"/>
              </a:rPr>
              <a:t>Forecast for 55 days</a:t>
            </a:r>
            <a:endParaRPr lang="ru-RU" sz="500" dirty="0">
              <a:latin typeface="Times New Roman" pitchFamily="18" charset="0"/>
            </a:endParaRPr>
          </a:p>
        </p:txBody>
      </p:sp>
      <p:sp>
        <p:nvSpPr>
          <p:cNvPr id="101" name="Прямоугольник 100"/>
          <p:cNvSpPr>
            <a:spLocks noChangeArrowheads="1"/>
          </p:cNvSpPr>
          <p:nvPr/>
        </p:nvSpPr>
        <p:spPr bwMode="auto">
          <a:xfrm>
            <a:off x="547077" y="3668401"/>
            <a:ext cx="282218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F10.7 – Solar radio emission flux (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= 10.7 cm); </a:t>
            </a:r>
            <a:r>
              <a:rPr lang="en-US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Ap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– geomagnetic activity index</a:t>
            </a:r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276872" y="5652120"/>
            <a:ext cx="2520280" cy="215444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solidFill>
              <a:srgbClr val="1C437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ACCURACY ASSESSMENT OF FORECASTS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254747" y="5886067"/>
            <a:ext cx="1867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predictions </a:t>
            </a:r>
            <a:r>
              <a:rPr lang="en-US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and F10.7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the ​​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regression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analysis of 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forecasts for various pre-emption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periods 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with the measured (actual) values ​​of the time interval from 2007 to the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present time was made</a:t>
            </a:r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 Box 3"/>
          <p:cNvSpPr txBox="1">
            <a:spLocks noChangeArrowheads="1"/>
          </p:cNvSpPr>
          <p:nvPr/>
        </p:nvSpPr>
        <p:spPr bwMode="auto">
          <a:xfrm>
            <a:off x="5707616" y="6004909"/>
            <a:ext cx="948235" cy="2047513"/>
          </a:xfrm>
          <a:prstGeom prst="rect">
            <a:avLst/>
          </a:prstGeom>
          <a:solidFill>
            <a:srgbClr val="FFF2E5"/>
          </a:solidFill>
          <a:ln w="222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99"/>
                </a:solidFill>
                <a:effectLst/>
                <a:cs typeface="Arial" charset="0"/>
              </a:rPr>
              <a:t>IZMIRAN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</a:rPr>
              <a:t>  - Space Weather Prediction Center IZMIRAN</a:t>
            </a:r>
            <a:br>
              <a:rPr lang="en-US" dirty="0">
                <a:solidFill>
                  <a:srgbClr val="000099"/>
                </a:solidFill>
                <a:effectLst/>
                <a:cs typeface="Arial" charset="0"/>
              </a:rPr>
            </a:br>
            <a:r>
              <a:rPr lang="en-US" dirty="0" smtClean="0">
                <a:solidFill>
                  <a:srgbClr val="000099"/>
                </a:solidFill>
                <a:effectLst/>
                <a:cs typeface="Arial" charset="0"/>
                <a:hlinkClick r:id="rId10"/>
              </a:rPr>
              <a:t>http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  <a:hlinkClick r:id="rId10"/>
              </a:rPr>
              <a:t>://forecast.izmiran.rssi.ru</a:t>
            </a:r>
            <a:endParaRPr lang="en-US" dirty="0">
              <a:solidFill>
                <a:srgbClr val="000099"/>
              </a:solidFill>
              <a:effectLst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0099"/>
                </a:solidFill>
                <a:effectLst/>
                <a:cs typeface="Arial" charset="0"/>
              </a:rPr>
              <a:t>SWPC</a:t>
            </a:r>
            <a:r>
              <a:rPr lang="en-US" dirty="0" smtClean="0">
                <a:solidFill>
                  <a:srgbClr val="000099"/>
                </a:solidFill>
                <a:effectLst/>
                <a:cs typeface="Arial" charset="0"/>
              </a:rPr>
              <a:t> 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</a:rPr>
              <a:t>- Space Weather Prediction Center ( USA)      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  <a:hlinkClick r:id="rId11"/>
              </a:rPr>
              <a:t>http://sec.noaa.gov/today.html</a:t>
            </a:r>
            <a:endParaRPr lang="en-US" dirty="0">
              <a:solidFill>
                <a:srgbClr val="000099"/>
              </a:solidFill>
              <a:effectLst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0099"/>
                </a:solidFill>
                <a:effectLst/>
                <a:cs typeface="Arial" charset="0"/>
              </a:rPr>
              <a:t>IPS</a:t>
            </a:r>
            <a:r>
              <a:rPr lang="en-US" dirty="0" smtClean="0">
                <a:solidFill>
                  <a:srgbClr val="000099"/>
                </a:solidFill>
                <a:effectLst/>
                <a:cs typeface="Arial" charset="0"/>
              </a:rPr>
              <a:t>   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</a:rPr>
              <a:t>-  Australian Space Weather Agency </a:t>
            </a:r>
            <a:endParaRPr lang="ru-RU" dirty="0">
              <a:solidFill>
                <a:srgbClr val="000099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9"/>
                </a:solidFill>
                <a:effectLst/>
                <a:cs typeface="Arial" charset="0"/>
                <a:hlinkClick r:id="rId12"/>
              </a:rPr>
              <a:t>http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  <a:hlinkClick r:id="rId12"/>
              </a:rPr>
              <a:t>://www.ips.gov.au</a:t>
            </a:r>
            <a:r>
              <a:rPr lang="en-US" dirty="0" smtClean="0">
                <a:solidFill>
                  <a:srgbClr val="000099"/>
                </a:solidFill>
                <a:effectLst/>
                <a:cs typeface="Arial" charset="0"/>
                <a:hlinkClick r:id="rId12"/>
              </a:rPr>
              <a:t>/</a:t>
            </a:r>
            <a:endParaRPr lang="en-US" b="1" dirty="0">
              <a:solidFill>
                <a:srgbClr val="000099"/>
              </a:solidFill>
              <a:effectLst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99"/>
                </a:solidFill>
                <a:effectLst/>
                <a:cs typeface="Arial" charset="0"/>
              </a:rPr>
              <a:t>SIDC</a:t>
            </a:r>
            <a:r>
              <a:rPr lang="ru-RU" dirty="0">
                <a:solidFill>
                  <a:srgbClr val="000099"/>
                </a:solidFill>
                <a:effectLst/>
                <a:cs typeface="Arial" charset="0"/>
              </a:rPr>
              <a:t> 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</a:rPr>
              <a:t>–Solar Influence Data Analysis Center</a:t>
            </a:r>
            <a:r>
              <a:rPr lang="ru-RU" dirty="0">
                <a:solidFill>
                  <a:srgbClr val="000099"/>
                </a:solidFill>
                <a:effectLst/>
                <a:cs typeface="Arial" charset="0"/>
              </a:rPr>
              <a:t>- RWC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</a:rPr>
              <a:t> </a:t>
            </a:r>
            <a:r>
              <a:rPr lang="ru-RU" dirty="0">
                <a:solidFill>
                  <a:srgbClr val="000099"/>
                </a:solidFill>
                <a:effectLst/>
                <a:cs typeface="Arial" charset="0"/>
              </a:rPr>
              <a:t>B</a:t>
            </a:r>
            <a:r>
              <a:rPr lang="en-US" dirty="0" err="1">
                <a:solidFill>
                  <a:srgbClr val="000099"/>
                </a:solidFill>
                <a:effectLst/>
                <a:cs typeface="Arial" charset="0"/>
              </a:rPr>
              <a:t>elgium</a:t>
            </a:r>
            <a:r>
              <a:rPr lang="ru-RU" dirty="0">
                <a:solidFill>
                  <a:srgbClr val="000099"/>
                </a:solidFill>
                <a:effectLst/>
                <a:cs typeface="Arial" charset="0"/>
              </a:rPr>
              <a:t> 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  <a:hlinkClick r:id="rId13"/>
              </a:rPr>
              <a:t>http://</a:t>
            </a:r>
            <a:r>
              <a:rPr lang="en-US" dirty="0" smtClean="0">
                <a:solidFill>
                  <a:srgbClr val="000099"/>
                </a:solidFill>
                <a:effectLst/>
                <a:cs typeface="Arial" charset="0"/>
                <a:hlinkClick r:id="rId13"/>
              </a:rPr>
              <a:t>sidc.oma.be/index.php3</a:t>
            </a:r>
            <a:endParaRPr lang="en-US" dirty="0">
              <a:solidFill>
                <a:srgbClr val="000099"/>
              </a:solidFill>
              <a:effectLst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99"/>
                </a:solidFill>
                <a:effectLst/>
                <a:cs typeface="Arial" charset="0"/>
              </a:rPr>
              <a:t>CH</a:t>
            </a:r>
            <a:r>
              <a:rPr lang="ru-RU" b="1" dirty="0">
                <a:solidFill>
                  <a:srgbClr val="000099"/>
                </a:solidFill>
                <a:effectLst/>
                <a:cs typeface="Arial" charset="0"/>
              </a:rPr>
              <a:t>_</a:t>
            </a:r>
            <a:r>
              <a:rPr lang="en-US" b="1" dirty="0">
                <a:solidFill>
                  <a:srgbClr val="000099"/>
                </a:solidFill>
                <a:effectLst/>
                <a:cs typeface="Arial" charset="0"/>
              </a:rPr>
              <a:t>A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</a:rPr>
              <a:t> - Space Environment  Prediction Center </a:t>
            </a:r>
            <a:r>
              <a:rPr lang="ru-RU" dirty="0">
                <a:solidFill>
                  <a:srgbClr val="000099"/>
                </a:solidFill>
                <a:effectLst/>
                <a:cs typeface="Arial" charset="0"/>
              </a:rPr>
              <a:t>(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</a:rPr>
              <a:t>CAS) - (China</a:t>
            </a:r>
            <a:r>
              <a:rPr lang="en-US" dirty="0" smtClean="0">
                <a:solidFill>
                  <a:srgbClr val="000099"/>
                </a:solidFill>
                <a:effectLst/>
                <a:cs typeface="Arial" charset="0"/>
              </a:rPr>
              <a:t>) 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  <a:hlinkClick r:id="rId14"/>
              </a:rPr>
              <a:t>http://www.sepc.ac.cn/ehtml/index.php</a:t>
            </a:r>
            <a:r>
              <a:rPr lang="ru-RU" dirty="0">
                <a:solidFill>
                  <a:srgbClr val="000099"/>
                </a:solidFill>
                <a:effectLst/>
                <a:cs typeface="Arial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99"/>
                </a:solidFill>
                <a:effectLst/>
                <a:cs typeface="Arial" charset="0"/>
              </a:rPr>
              <a:t>CH</a:t>
            </a:r>
            <a:r>
              <a:rPr lang="ru-RU" b="1" dirty="0">
                <a:solidFill>
                  <a:srgbClr val="000099"/>
                </a:solidFill>
                <a:effectLst/>
                <a:cs typeface="Arial" charset="0"/>
              </a:rPr>
              <a:t>_М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</a:rPr>
              <a:t> - National Satellite Meteorological Center (NSMC) </a:t>
            </a:r>
            <a:r>
              <a:rPr lang="ru-RU" dirty="0">
                <a:solidFill>
                  <a:srgbClr val="000099"/>
                </a:solidFill>
                <a:effectLst/>
                <a:cs typeface="Arial" charset="0"/>
              </a:rPr>
              <a:t>- 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</a:rPr>
              <a:t>(China)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99"/>
                </a:solidFill>
                <a:effectLst/>
                <a:cs typeface="Arial" charset="0"/>
                <a:hlinkClick r:id="rId15"/>
              </a:rPr>
              <a:t>http://www.nsmc.cma.gov.cn/NewSite/NSMC_EN/Channels/100174.html</a:t>
            </a:r>
            <a:r>
              <a:rPr lang="ru-RU" dirty="0">
                <a:solidFill>
                  <a:srgbClr val="000099"/>
                </a:solidFill>
                <a:effectLst/>
                <a:cs typeface="Arial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99"/>
                </a:solidFill>
                <a:effectLst/>
                <a:cs typeface="Arial" charset="0"/>
              </a:rPr>
              <a:t>KAZ 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</a:rPr>
              <a:t>– Laboratory of SW diagnostic &amp; forecast, Institute of Ionosphere, Kazakh </a:t>
            </a:r>
            <a:r>
              <a:rPr lang="en-US" dirty="0" smtClean="0">
                <a:solidFill>
                  <a:srgbClr val="000099"/>
                </a:solidFill>
                <a:effectLst/>
                <a:cs typeface="Arial" charset="0"/>
              </a:rPr>
              <a:t>Republic</a:t>
            </a:r>
            <a:endParaRPr lang="en-US" dirty="0">
              <a:solidFill>
                <a:srgbClr val="000099"/>
              </a:solidFill>
              <a:effectLst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99"/>
                </a:solidFill>
                <a:effectLst/>
                <a:cs typeface="Arial" charset="0"/>
              </a:rPr>
              <a:t>BAS</a:t>
            </a:r>
            <a:r>
              <a:rPr lang="ru-RU" b="1" dirty="0">
                <a:solidFill>
                  <a:srgbClr val="000099"/>
                </a:solidFill>
                <a:effectLst/>
                <a:cs typeface="Arial" charset="0"/>
              </a:rPr>
              <a:t> 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</a:rPr>
              <a:t>– Space Weather &amp; SW Climate Prediction Center of Space Research and Technology Institute of BAS </a:t>
            </a:r>
            <a:r>
              <a:rPr lang="en-US" dirty="0">
                <a:solidFill>
                  <a:srgbClr val="000099"/>
                </a:solidFill>
                <a:effectLst/>
                <a:cs typeface="Arial" charset="0"/>
                <a:hlinkClick r:id="rId16"/>
              </a:rPr>
              <a:t>http://www.space.bas.bg/SpaceWeather/index.html</a:t>
            </a:r>
            <a:endParaRPr lang="en-US" dirty="0">
              <a:solidFill>
                <a:srgbClr val="000099"/>
              </a:solidFill>
              <a:effectLst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en-US" dirty="0">
                <a:solidFill>
                  <a:srgbClr val="000099"/>
                </a:solidFill>
                <a:cs typeface="Arial" charset="0"/>
              </a:rPr>
              <a:t>	</a:t>
            </a:r>
            <a:endParaRPr lang="ru-RU" dirty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120" name="Скругленный прямоугольник 119"/>
          <p:cNvSpPr/>
          <p:nvPr/>
        </p:nvSpPr>
        <p:spPr>
          <a:xfrm>
            <a:off x="71413" y="5883362"/>
            <a:ext cx="6716549" cy="2368312"/>
          </a:xfrm>
          <a:prstGeom prst="roundRect">
            <a:avLst/>
          </a:prstGeom>
          <a:solidFill>
            <a:schemeClr val="tx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8587" y="8531659"/>
            <a:ext cx="6777047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2913643" y="8317105"/>
            <a:ext cx="947406" cy="215335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solidFill>
              <a:srgbClr val="1C437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ru-RU" sz="8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41" y="3809036"/>
            <a:ext cx="3195530" cy="1546893"/>
          </a:xfrm>
          <a:prstGeom prst="rect">
            <a:avLst/>
          </a:prstGeom>
          <a:ln>
            <a:noFill/>
          </a:ln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15" y="7272300"/>
            <a:ext cx="1549009" cy="907402"/>
          </a:xfrm>
          <a:prstGeom prst="rect">
            <a:avLst/>
          </a:prstGeom>
        </p:spPr>
      </p:pic>
      <p:pic>
        <p:nvPicPr>
          <p:cNvPr id="1026" name="Picture 2" descr="\\192.168.0.200\архив нпк-1\Файлообменник_очищается в понедельник\Тужикова\2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253" y="5947619"/>
            <a:ext cx="1604371" cy="9611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253" y="6958332"/>
            <a:ext cx="1604371" cy="890255"/>
          </a:xfrm>
          <a:prstGeom prst="rect">
            <a:avLst/>
          </a:prstGeom>
          <a:ln>
            <a:noFill/>
          </a:ln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27" y="6336196"/>
            <a:ext cx="1551397" cy="961153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508" y="6031819"/>
            <a:ext cx="2100108" cy="1526886"/>
          </a:xfrm>
          <a:prstGeom prst="rect">
            <a:avLst/>
          </a:prstGeom>
        </p:spPr>
      </p:pic>
      <p:sp>
        <p:nvSpPr>
          <p:cNvPr id="79" name="Прямоугольник 78"/>
          <p:cNvSpPr/>
          <p:nvPr/>
        </p:nvSpPr>
        <p:spPr>
          <a:xfrm>
            <a:off x="1866740" y="7849133"/>
            <a:ext cx="18502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Correlation factor of the measured values and index forecasts of solar F10.7 and geomagnetic activity </a:t>
            </a:r>
            <a:r>
              <a:rPr lang="en-US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(depending on the day of forecast confirmation) </a:t>
            </a:r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742589" y="7618300"/>
            <a:ext cx="1922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Correlation factor of the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measured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forecast values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geomagnetic activity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index </a:t>
            </a:r>
            <a:r>
              <a:rPr lang="en-US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(depending on the day of forecast confirmation), made by different forecast center of space weather in 2012</a:t>
            </a:r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78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4216</TotalTime>
  <Words>512</Words>
  <Application>Microsoft Office PowerPoint</Application>
  <PresentationFormat>Экран (4:3)</PresentationFormat>
  <Paragraphs>63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Accuracy assessment of the space weather characteristics forecasts used in the Russian Federal Space Agency Monitoring System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Exploitation of Space Ionizing Radiation Monitoring System in Russian Federal Space Agency</dc:title>
  <dc:creator>Ольга</dc:creator>
  <cp:lastModifiedBy>master</cp:lastModifiedBy>
  <cp:revision>269</cp:revision>
  <dcterms:created xsi:type="dcterms:W3CDTF">2011-11-13T10:43:22Z</dcterms:created>
  <dcterms:modified xsi:type="dcterms:W3CDTF">2013-11-11T10:08:12Z</dcterms:modified>
</cp:coreProperties>
</file>