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7003375" cy="50406300"/>
  <p:notesSz cx="6858000" cy="9144000"/>
  <p:defaultTextStyle>
    <a:defPPr>
      <a:defRPr lang="it-IT"/>
    </a:defPPr>
    <a:lvl1pPr marL="0" algn="l" defTabSz="4423410" rtl="0" eaLnBrk="1" latinLnBrk="0" hangingPunct="1">
      <a:defRPr sz="8700" kern="1200">
        <a:solidFill>
          <a:schemeClr val="tx1"/>
        </a:solidFill>
        <a:latin typeface="+mn-lt"/>
        <a:ea typeface="+mn-ea"/>
        <a:cs typeface="+mn-cs"/>
      </a:defRPr>
    </a:lvl1pPr>
    <a:lvl2pPr marL="2211705" algn="l" defTabSz="4423410" rtl="0" eaLnBrk="1" latinLnBrk="0" hangingPunct="1">
      <a:defRPr sz="8700" kern="1200">
        <a:solidFill>
          <a:schemeClr val="tx1"/>
        </a:solidFill>
        <a:latin typeface="+mn-lt"/>
        <a:ea typeface="+mn-ea"/>
        <a:cs typeface="+mn-cs"/>
      </a:defRPr>
    </a:lvl2pPr>
    <a:lvl3pPr marL="4423410" algn="l" defTabSz="4423410" rtl="0" eaLnBrk="1" latinLnBrk="0" hangingPunct="1">
      <a:defRPr sz="8700" kern="1200">
        <a:solidFill>
          <a:schemeClr val="tx1"/>
        </a:solidFill>
        <a:latin typeface="+mn-lt"/>
        <a:ea typeface="+mn-ea"/>
        <a:cs typeface="+mn-cs"/>
      </a:defRPr>
    </a:lvl3pPr>
    <a:lvl4pPr marL="6635115" algn="l" defTabSz="4423410" rtl="0" eaLnBrk="1" latinLnBrk="0" hangingPunct="1">
      <a:defRPr sz="8700" kern="1200">
        <a:solidFill>
          <a:schemeClr val="tx1"/>
        </a:solidFill>
        <a:latin typeface="+mn-lt"/>
        <a:ea typeface="+mn-ea"/>
        <a:cs typeface="+mn-cs"/>
      </a:defRPr>
    </a:lvl4pPr>
    <a:lvl5pPr marL="8846820" algn="l" defTabSz="4423410" rtl="0" eaLnBrk="1" latinLnBrk="0" hangingPunct="1">
      <a:defRPr sz="8700" kern="1200">
        <a:solidFill>
          <a:schemeClr val="tx1"/>
        </a:solidFill>
        <a:latin typeface="+mn-lt"/>
        <a:ea typeface="+mn-ea"/>
        <a:cs typeface="+mn-cs"/>
      </a:defRPr>
    </a:lvl5pPr>
    <a:lvl6pPr marL="11058525" algn="l" defTabSz="4423410" rtl="0" eaLnBrk="1" latinLnBrk="0" hangingPunct="1">
      <a:defRPr sz="8700" kern="1200">
        <a:solidFill>
          <a:schemeClr val="tx1"/>
        </a:solidFill>
        <a:latin typeface="+mn-lt"/>
        <a:ea typeface="+mn-ea"/>
        <a:cs typeface="+mn-cs"/>
      </a:defRPr>
    </a:lvl6pPr>
    <a:lvl7pPr marL="13270230" algn="l" defTabSz="4423410" rtl="0" eaLnBrk="1" latinLnBrk="0" hangingPunct="1">
      <a:defRPr sz="8700" kern="1200">
        <a:solidFill>
          <a:schemeClr val="tx1"/>
        </a:solidFill>
        <a:latin typeface="+mn-lt"/>
        <a:ea typeface="+mn-ea"/>
        <a:cs typeface="+mn-cs"/>
      </a:defRPr>
    </a:lvl7pPr>
    <a:lvl8pPr marL="15481935" algn="l" defTabSz="4423410" rtl="0" eaLnBrk="1" latinLnBrk="0" hangingPunct="1">
      <a:defRPr sz="8700" kern="1200">
        <a:solidFill>
          <a:schemeClr val="tx1"/>
        </a:solidFill>
        <a:latin typeface="+mn-lt"/>
        <a:ea typeface="+mn-ea"/>
        <a:cs typeface="+mn-cs"/>
      </a:defRPr>
    </a:lvl8pPr>
    <a:lvl9pPr marL="17693640" algn="l" defTabSz="4423410"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9966"/>
    <a:srgbClr val="0000FF"/>
    <a:srgbClr val="FFCC99"/>
    <a:srgbClr val="000000"/>
    <a:srgbClr val="BEBBFD"/>
    <a:srgbClr val="FFFF00"/>
    <a:srgbClr val="C8D383"/>
    <a:srgbClr val="0F45F1"/>
    <a:srgbClr val="8B8BFF"/>
  </p:clrMru>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658" autoAdjust="0"/>
    <p:restoredTop sz="94660"/>
  </p:normalViewPr>
  <p:slideViewPr>
    <p:cSldViewPr>
      <p:cViewPr>
        <p:scale>
          <a:sx n="33" d="100"/>
          <a:sy n="33" d="100"/>
        </p:scale>
        <p:origin x="-732" y="-78"/>
      </p:cViewPr>
      <p:guideLst>
        <p:guide orient="horz" pos="15876"/>
        <p:guide pos="850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1CEFC-EDF5-4A10-8989-71B870D36469}" type="datetimeFigureOut">
              <a:rPr lang="it-IT" smtClean="0"/>
              <a:pPr/>
              <a:t>12/11/2013</a:t>
            </a:fld>
            <a:endParaRPr lang="it-IT"/>
          </a:p>
        </p:txBody>
      </p:sp>
      <p:sp>
        <p:nvSpPr>
          <p:cNvPr id="4" name="Segnaposto immagine diapositiva 3"/>
          <p:cNvSpPr>
            <a:spLocks noGrp="1" noRot="1" noChangeAspect="1"/>
          </p:cNvSpPr>
          <p:nvPr>
            <p:ph type="sldImg" idx="2"/>
          </p:nvPr>
        </p:nvSpPr>
        <p:spPr>
          <a:xfrm>
            <a:off x="2509838" y="685800"/>
            <a:ext cx="183832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DBE8A-2D5E-4E68-B811-1E4A47C88FD0}"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4423410" rtl="0" eaLnBrk="1" latinLnBrk="0" hangingPunct="1">
      <a:defRPr sz="5800" kern="1200">
        <a:solidFill>
          <a:schemeClr val="tx1"/>
        </a:solidFill>
        <a:latin typeface="+mn-lt"/>
        <a:ea typeface="+mn-ea"/>
        <a:cs typeface="+mn-cs"/>
      </a:defRPr>
    </a:lvl1pPr>
    <a:lvl2pPr marL="2211705" algn="l" defTabSz="4423410" rtl="0" eaLnBrk="1" latinLnBrk="0" hangingPunct="1">
      <a:defRPr sz="5800" kern="1200">
        <a:solidFill>
          <a:schemeClr val="tx1"/>
        </a:solidFill>
        <a:latin typeface="+mn-lt"/>
        <a:ea typeface="+mn-ea"/>
        <a:cs typeface="+mn-cs"/>
      </a:defRPr>
    </a:lvl2pPr>
    <a:lvl3pPr marL="4423410" algn="l" defTabSz="4423410" rtl="0" eaLnBrk="1" latinLnBrk="0" hangingPunct="1">
      <a:defRPr sz="5800" kern="1200">
        <a:solidFill>
          <a:schemeClr val="tx1"/>
        </a:solidFill>
        <a:latin typeface="+mn-lt"/>
        <a:ea typeface="+mn-ea"/>
        <a:cs typeface="+mn-cs"/>
      </a:defRPr>
    </a:lvl3pPr>
    <a:lvl4pPr marL="6635115" algn="l" defTabSz="4423410" rtl="0" eaLnBrk="1" latinLnBrk="0" hangingPunct="1">
      <a:defRPr sz="5800" kern="1200">
        <a:solidFill>
          <a:schemeClr val="tx1"/>
        </a:solidFill>
        <a:latin typeface="+mn-lt"/>
        <a:ea typeface="+mn-ea"/>
        <a:cs typeface="+mn-cs"/>
      </a:defRPr>
    </a:lvl4pPr>
    <a:lvl5pPr marL="8846820" algn="l" defTabSz="4423410" rtl="0" eaLnBrk="1" latinLnBrk="0" hangingPunct="1">
      <a:defRPr sz="5800" kern="1200">
        <a:solidFill>
          <a:schemeClr val="tx1"/>
        </a:solidFill>
        <a:latin typeface="+mn-lt"/>
        <a:ea typeface="+mn-ea"/>
        <a:cs typeface="+mn-cs"/>
      </a:defRPr>
    </a:lvl5pPr>
    <a:lvl6pPr marL="11058525" algn="l" defTabSz="4423410" rtl="0" eaLnBrk="1" latinLnBrk="0" hangingPunct="1">
      <a:defRPr sz="5800" kern="1200">
        <a:solidFill>
          <a:schemeClr val="tx1"/>
        </a:solidFill>
        <a:latin typeface="+mn-lt"/>
        <a:ea typeface="+mn-ea"/>
        <a:cs typeface="+mn-cs"/>
      </a:defRPr>
    </a:lvl6pPr>
    <a:lvl7pPr marL="13270230" algn="l" defTabSz="4423410" rtl="0" eaLnBrk="1" latinLnBrk="0" hangingPunct="1">
      <a:defRPr sz="5800" kern="1200">
        <a:solidFill>
          <a:schemeClr val="tx1"/>
        </a:solidFill>
        <a:latin typeface="+mn-lt"/>
        <a:ea typeface="+mn-ea"/>
        <a:cs typeface="+mn-cs"/>
      </a:defRPr>
    </a:lvl7pPr>
    <a:lvl8pPr marL="15481935" algn="l" defTabSz="4423410" rtl="0" eaLnBrk="1" latinLnBrk="0" hangingPunct="1">
      <a:defRPr sz="5800" kern="1200">
        <a:solidFill>
          <a:schemeClr val="tx1"/>
        </a:solidFill>
        <a:latin typeface="+mn-lt"/>
        <a:ea typeface="+mn-ea"/>
        <a:cs typeface="+mn-cs"/>
      </a:defRPr>
    </a:lvl8pPr>
    <a:lvl9pPr marL="17693640" algn="l" defTabSz="4423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ADBE8A-2D5E-4E68-B811-1E4A47C88FD0}"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025253" y="15658627"/>
            <a:ext cx="22952869" cy="1080468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4050506" y="28563570"/>
            <a:ext cx="18902363" cy="12881610"/>
          </a:xfrm>
        </p:spPr>
        <p:txBody>
          <a:bodyPr/>
          <a:lstStyle>
            <a:lvl1pPr marL="0" indent="0" algn="ctr">
              <a:buNone/>
              <a:defRPr>
                <a:solidFill>
                  <a:schemeClr val="tx1">
                    <a:tint val="75000"/>
                  </a:schemeClr>
                </a:solidFill>
              </a:defRPr>
            </a:lvl1pPr>
            <a:lvl2pPr marL="2211705" indent="0" algn="ctr">
              <a:buNone/>
              <a:defRPr>
                <a:solidFill>
                  <a:schemeClr val="tx1">
                    <a:tint val="75000"/>
                  </a:schemeClr>
                </a:solidFill>
              </a:defRPr>
            </a:lvl2pPr>
            <a:lvl3pPr marL="4423410" indent="0" algn="ctr">
              <a:buNone/>
              <a:defRPr>
                <a:solidFill>
                  <a:schemeClr val="tx1">
                    <a:tint val="75000"/>
                  </a:schemeClr>
                </a:solidFill>
              </a:defRPr>
            </a:lvl3pPr>
            <a:lvl4pPr marL="6635115" indent="0" algn="ctr">
              <a:buNone/>
              <a:defRPr>
                <a:solidFill>
                  <a:schemeClr val="tx1">
                    <a:tint val="75000"/>
                  </a:schemeClr>
                </a:solidFill>
              </a:defRPr>
            </a:lvl4pPr>
            <a:lvl5pPr marL="8846820" indent="0" algn="ctr">
              <a:buNone/>
              <a:defRPr>
                <a:solidFill>
                  <a:schemeClr val="tx1">
                    <a:tint val="75000"/>
                  </a:schemeClr>
                </a:solidFill>
              </a:defRPr>
            </a:lvl5pPr>
            <a:lvl6pPr marL="11058525" indent="0" algn="ctr">
              <a:buNone/>
              <a:defRPr>
                <a:solidFill>
                  <a:schemeClr val="tx1">
                    <a:tint val="75000"/>
                  </a:schemeClr>
                </a:solidFill>
              </a:defRPr>
            </a:lvl6pPr>
            <a:lvl7pPr marL="13270230" indent="0" algn="ctr">
              <a:buNone/>
              <a:defRPr>
                <a:solidFill>
                  <a:schemeClr val="tx1">
                    <a:tint val="75000"/>
                  </a:schemeClr>
                </a:solidFill>
              </a:defRPr>
            </a:lvl7pPr>
            <a:lvl8pPr marL="15481935" indent="0" algn="ctr">
              <a:buNone/>
              <a:defRPr>
                <a:solidFill>
                  <a:schemeClr val="tx1">
                    <a:tint val="75000"/>
                  </a:schemeClr>
                </a:solidFill>
              </a:defRPr>
            </a:lvl8pPr>
            <a:lvl9pPr marL="1769364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7818166" y="14841855"/>
            <a:ext cx="17941303" cy="31611284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989564" y="14841855"/>
            <a:ext cx="53378546" cy="31611284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133080" y="32390719"/>
            <a:ext cx="22952869" cy="10011251"/>
          </a:xfrm>
        </p:spPr>
        <p:txBody>
          <a:bodyPr anchor="t"/>
          <a:lstStyle>
            <a:lvl1pPr algn="l">
              <a:defRPr sz="19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2133080" y="21364344"/>
            <a:ext cx="22952869" cy="11026374"/>
          </a:xfrm>
        </p:spPr>
        <p:txBody>
          <a:bodyPr anchor="b"/>
          <a:lstStyle>
            <a:lvl1pPr marL="0" indent="0">
              <a:buNone/>
              <a:defRPr sz="9700">
                <a:solidFill>
                  <a:schemeClr val="tx1">
                    <a:tint val="75000"/>
                  </a:schemeClr>
                </a:solidFill>
              </a:defRPr>
            </a:lvl1pPr>
            <a:lvl2pPr marL="2211705" indent="0">
              <a:buNone/>
              <a:defRPr sz="8700">
                <a:solidFill>
                  <a:schemeClr val="tx1">
                    <a:tint val="75000"/>
                  </a:schemeClr>
                </a:solidFill>
              </a:defRPr>
            </a:lvl2pPr>
            <a:lvl3pPr marL="4423410" indent="0">
              <a:buNone/>
              <a:defRPr sz="7700">
                <a:solidFill>
                  <a:schemeClr val="tx1">
                    <a:tint val="75000"/>
                  </a:schemeClr>
                </a:solidFill>
              </a:defRPr>
            </a:lvl3pPr>
            <a:lvl4pPr marL="6635115" indent="0">
              <a:buNone/>
              <a:defRPr sz="6800">
                <a:solidFill>
                  <a:schemeClr val="tx1">
                    <a:tint val="75000"/>
                  </a:schemeClr>
                </a:solidFill>
              </a:defRPr>
            </a:lvl4pPr>
            <a:lvl5pPr marL="8846820" indent="0">
              <a:buNone/>
              <a:defRPr sz="6800">
                <a:solidFill>
                  <a:schemeClr val="tx1">
                    <a:tint val="75000"/>
                  </a:schemeClr>
                </a:solidFill>
              </a:defRPr>
            </a:lvl5pPr>
            <a:lvl6pPr marL="11058525" indent="0">
              <a:buNone/>
              <a:defRPr sz="6800">
                <a:solidFill>
                  <a:schemeClr val="tx1">
                    <a:tint val="75000"/>
                  </a:schemeClr>
                </a:solidFill>
              </a:defRPr>
            </a:lvl6pPr>
            <a:lvl7pPr marL="13270230" indent="0">
              <a:buNone/>
              <a:defRPr sz="6800">
                <a:solidFill>
                  <a:schemeClr val="tx1">
                    <a:tint val="75000"/>
                  </a:schemeClr>
                </a:solidFill>
              </a:defRPr>
            </a:lvl7pPr>
            <a:lvl8pPr marL="15481935" indent="0">
              <a:buNone/>
              <a:defRPr sz="6800">
                <a:solidFill>
                  <a:schemeClr val="tx1">
                    <a:tint val="75000"/>
                  </a:schemeClr>
                </a:solidFill>
              </a:defRPr>
            </a:lvl8pPr>
            <a:lvl9pPr marL="17693640" indent="0">
              <a:buNone/>
              <a:defRPr sz="68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989564" y="86449142"/>
            <a:ext cx="35657582" cy="244505556"/>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0097201" y="86449142"/>
            <a:ext cx="35662268" cy="244505556"/>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350169" y="2018589"/>
            <a:ext cx="24303038" cy="84010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350169" y="11283080"/>
            <a:ext cx="11931180" cy="4702251"/>
          </a:xfrm>
        </p:spPr>
        <p:txBody>
          <a:bodyPr anchor="b"/>
          <a:lstStyle>
            <a:lvl1pPr marL="0" indent="0">
              <a:buNone/>
              <a:defRPr sz="11600" b="1"/>
            </a:lvl1pPr>
            <a:lvl2pPr marL="2211705" indent="0">
              <a:buNone/>
              <a:defRPr sz="9700" b="1"/>
            </a:lvl2pPr>
            <a:lvl3pPr marL="4423410" indent="0">
              <a:buNone/>
              <a:defRPr sz="8700" b="1"/>
            </a:lvl3pPr>
            <a:lvl4pPr marL="6635115" indent="0">
              <a:buNone/>
              <a:defRPr sz="7700" b="1"/>
            </a:lvl4pPr>
            <a:lvl5pPr marL="8846820" indent="0">
              <a:buNone/>
              <a:defRPr sz="7700" b="1"/>
            </a:lvl5pPr>
            <a:lvl6pPr marL="11058525" indent="0">
              <a:buNone/>
              <a:defRPr sz="7700" b="1"/>
            </a:lvl6pPr>
            <a:lvl7pPr marL="13270230" indent="0">
              <a:buNone/>
              <a:defRPr sz="7700" b="1"/>
            </a:lvl7pPr>
            <a:lvl8pPr marL="15481935" indent="0">
              <a:buNone/>
              <a:defRPr sz="7700" b="1"/>
            </a:lvl8pPr>
            <a:lvl9pPr marL="17693640" indent="0">
              <a:buNone/>
              <a:defRPr sz="77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350169" y="15985331"/>
            <a:ext cx="11931180" cy="29041967"/>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3717341" y="11283080"/>
            <a:ext cx="11935867" cy="4702251"/>
          </a:xfrm>
        </p:spPr>
        <p:txBody>
          <a:bodyPr anchor="b"/>
          <a:lstStyle>
            <a:lvl1pPr marL="0" indent="0">
              <a:buNone/>
              <a:defRPr sz="11600" b="1"/>
            </a:lvl1pPr>
            <a:lvl2pPr marL="2211705" indent="0">
              <a:buNone/>
              <a:defRPr sz="9700" b="1"/>
            </a:lvl2pPr>
            <a:lvl3pPr marL="4423410" indent="0">
              <a:buNone/>
              <a:defRPr sz="8700" b="1"/>
            </a:lvl3pPr>
            <a:lvl4pPr marL="6635115" indent="0">
              <a:buNone/>
              <a:defRPr sz="7700" b="1"/>
            </a:lvl4pPr>
            <a:lvl5pPr marL="8846820" indent="0">
              <a:buNone/>
              <a:defRPr sz="7700" b="1"/>
            </a:lvl5pPr>
            <a:lvl6pPr marL="11058525" indent="0">
              <a:buNone/>
              <a:defRPr sz="7700" b="1"/>
            </a:lvl6pPr>
            <a:lvl7pPr marL="13270230" indent="0">
              <a:buNone/>
              <a:defRPr sz="7700" b="1"/>
            </a:lvl7pPr>
            <a:lvl8pPr marL="15481935" indent="0">
              <a:buNone/>
              <a:defRPr sz="7700" b="1"/>
            </a:lvl8pPr>
            <a:lvl9pPr marL="17693640" indent="0">
              <a:buNone/>
              <a:defRPr sz="77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3717341" y="15985331"/>
            <a:ext cx="11935867" cy="29041967"/>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50170" y="2006917"/>
            <a:ext cx="8883924" cy="8541068"/>
          </a:xfrm>
        </p:spPr>
        <p:txBody>
          <a:bodyPr anchor="b"/>
          <a:lstStyle>
            <a:lvl1pPr algn="l">
              <a:defRPr sz="9700" b="1"/>
            </a:lvl1pPr>
          </a:lstStyle>
          <a:p>
            <a:r>
              <a:rPr lang="it-IT" smtClean="0"/>
              <a:t>Fare clic per modificare lo stile del titolo</a:t>
            </a:r>
            <a:endParaRPr lang="it-IT"/>
          </a:p>
        </p:txBody>
      </p:sp>
      <p:sp>
        <p:nvSpPr>
          <p:cNvPr id="3" name="Segnaposto contenuto 2"/>
          <p:cNvSpPr>
            <a:spLocks noGrp="1"/>
          </p:cNvSpPr>
          <p:nvPr>
            <p:ph idx="1"/>
          </p:nvPr>
        </p:nvSpPr>
        <p:spPr>
          <a:xfrm>
            <a:off x="10557569" y="2006921"/>
            <a:ext cx="15095637" cy="43020381"/>
          </a:xfrm>
        </p:spPr>
        <p:txBody>
          <a:bodyPr/>
          <a:lstStyle>
            <a:lvl1pPr>
              <a:defRPr sz="155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350170" y="10547989"/>
            <a:ext cx="8883924" cy="34479313"/>
          </a:xfrm>
        </p:spPr>
        <p:txBody>
          <a:bodyPr/>
          <a:lstStyle>
            <a:lvl1pPr marL="0" indent="0">
              <a:buNone/>
              <a:defRPr sz="6800"/>
            </a:lvl1pPr>
            <a:lvl2pPr marL="2211705" indent="0">
              <a:buNone/>
              <a:defRPr sz="5800"/>
            </a:lvl2pPr>
            <a:lvl3pPr marL="4423410" indent="0">
              <a:buNone/>
              <a:defRPr sz="4800"/>
            </a:lvl3pPr>
            <a:lvl4pPr marL="6635115" indent="0">
              <a:buNone/>
              <a:defRPr sz="4400"/>
            </a:lvl4pPr>
            <a:lvl5pPr marL="8846820" indent="0">
              <a:buNone/>
              <a:defRPr sz="4400"/>
            </a:lvl5pPr>
            <a:lvl6pPr marL="11058525" indent="0">
              <a:buNone/>
              <a:defRPr sz="4400"/>
            </a:lvl6pPr>
            <a:lvl7pPr marL="13270230" indent="0">
              <a:buNone/>
              <a:defRPr sz="4400"/>
            </a:lvl7pPr>
            <a:lvl8pPr marL="15481935" indent="0">
              <a:buNone/>
              <a:defRPr sz="4400"/>
            </a:lvl8pPr>
            <a:lvl9pPr marL="17693640" indent="0">
              <a:buNone/>
              <a:defRPr sz="4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292851" y="35284410"/>
            <a:ext cx="16202025" cy="4165524"/>
          </a:xfrm>
        </p:spPr>
        <p:txBody>
          <a:bodyPr anchor="b"/>
          <a:lstStyle>
            <a:lvl1pPr algn="l">
              <a:defRPr sz="97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5292851" y="4503896"/>
            <a:ext cx="16202025" cy="30243780"/>
          </a:xfrm>
        </p:spPr>
        <p:txBody>
          <a:bodyPr/>
          <a:lstStyle>
            <a:lvl1pPr marL="0" indent="0">
              <a:buNone/>
              <a:defRPr sz="15500"/>
            </a:lvl1pPr>
            <a:lvl2pPr marL="2211705" indent="0">
              <a:buNone/>
              <a:defRPr sz="13500"/>
            </a:lvl2pPr>
            <a:lvl3pPr marL="4423410" indent="0">
              <a:buNone/>
              <a:defRPr sz="11600"/>
            </a:lvl3pPr>
            <a:lvl4pPr marL="6635115" indent="0">
              <a:buNone/>
              <a:defRPr sz="9700"/>
            </a:lvl4pPr>
            <a:lvl5pPr marL="8846820" indent="0">
              <a:buNone/>
              <a:defRPr sz="9700"/>
            </a:lvl5pPr>
            <a:lvl6pPr marL="11058525" indent="0">
              <a:buNone/>
              <a:defRPr sz="9700"/>
            </a:lvl6pPr>
            <a:lvl7pPr marL="13270230" indent="0">
              <a:buNone/>
              <a:defRPr sz="9700"/>
            </a:lvl7pPr>
            <a:lvl8pPr marL="15481935" indent="0">
              <a:buNone/>
              <a:defRPr sz="9700"/>
            </a:lvl8pPr>
            <a:lvl9pPr marL="17693640" indent="0">
              <a:buNone/>
              <a:defRPr sz="9700"/>
            </a:lvl9pPr>
          </a:lstStyle>
          <a:p>
            <a:endParaRPr lang="it-IT"/>
          </a:p>
        </p:txBody>
      </p:sp>
      <p:sp>
        <p:nvSpPr>
          <p:cNvPr id="4" name="Segnaposto testo 3"/>
          <p:cNvSpPr>
            <a:spLocks noGrp="1"/>
          </p:cNvSpPr>
          <p:nvPr>
            <p:ph type="body" sz="half" idx="2"/>
          </p:nvPr>
        </p:nvSpPr>
        <p:spPr>
          <a:xfrm>
            <a:off x="5292851" y="39449934"/>
            <a:ext cx="16202025" cy="5915736"/>
          </a:xfrm>
        </p:spPr>
        <p:txBody>
          <a:bodyPr/>
          <a:lstStyle>
            <a:lvl1pPr marL="0" indent="0">
              <a:buNone/>
              <a:defRPr sz="6800"/>
            </a:lvl1pPr>
            <a:lvl2pPr marL="2211705" indent="0">
              <a:buNone/>
              <a:defRPr sz="5800"/>
            </a:lvl2pPr>
            <a:lvl3pPr marL="4423410" indent="0">
              <a:buNone/>
              <a:defRPr sz="4800"/>
            </a:lvl3pPr>
            <a:lvl4pPr marL="6635115" indent="0">
              <a:buNone/>
              <a:defRPr sz="4400"/>
            </a:lvl4pPr>
            <a:lvl5pPr marL="8846820" indent="0">
              <a:buNone/>
              <a:defRPr sz="4400"/>
            </a:lvl5pPr>
            <a:lvl6pPr marL="11058525" indent="0">
              <a:buNone/>
              <a:defRPr sz="4400"/>
            </a:lvl6pPr>
            <a:lvl7pPr marL="13270230" indent="0">
              <a:buNone/>
              <a:defRPr sz="4400"/>
            </a:lvl7pPr>
            <a:lvl8pPr marL="15481935" indent="0">
              <a:buNone/>
              <a:defRPr sz="4400"/>
            </a:lvl8pPr>
            <a:lvl9pPr marL="17693640" indent="0">
              <a:buNone/>
              <a:defRPr sz="4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4029DF-F46E-4FBB-A0FC-44CE93EFA118}" type="datetimeFigureOut">
              <a:rPr lang="it-IT" smtClean="0"/>
              <a:pPr/>
              <a:t>12/11/2013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815C9C-9531-4FBB-91D1-5CEA1F6B9840}"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50169" y="2018589"/>
            <a:ext cx="24303038" cy="8401050"/>
          </a:xfrm>
          <a:prstGeom prst="rect">
            <a:avLst/>
          </a:prstGeom>
        </p:spPr>
        <p:txBody>
          <a:bodyPr vert="horz" lIns="442341" tIns="221171" rIns="442341" bIns="221171"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350169" y="11761474"/>
            <a:ext cx="24303038" cy="33265828"/>
          </a:xfrm>
          <a:prstGeom prst="rect">
            <a:avLst/>
          </a:prstGeom>
        </p:spPr>
        <p:txBody>
          <a:bodyPr vert="horz" lIns="442341" tIns="221171" rIns="442341" bIns="221171"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350169" y="46719176"/>
            <a:ext cx="6300788" cy="2683669"/>
          </a:xfrm>
          <a:prstGeom prst="rect">
            <a:avLst/>
          </a:prstGeom>
        </p:spPr>
        <p:txBody>
          <a:bodyPr vert="horz" lIns="442341" tIns="221171" rIns="442341" bIns="221171" rtlCol="0" anchor="ctr"/>
          <a:lstStyle>
            <a:lvl1pPr algn="l">
              <a:defRPr sz="5800">
                <a:solidFill>
                  <a:schemeClr val="tx1">
                    <a:tint val="75000"/>
                  </a:schemeClr>
                </a:solidFill>
              </a:defRPr>
            </a:lvl1pPr>
          </a:lstStyle>
          <a:p>
            <a:fld id="{644029DF-F46E-4FBB-A0FC-44CE93EFA118}" type="datetimeFigureOut">
              <a:rPr lang="it-IT" smtClean="0"/>
              <a:pPr/>
              <a:t>12/11/2013</a:t>
            </a:fld>
            <a:endParaRPr lang="it-IT"/>
          </a:p>
        </p:txBody>
      </p:sp>
      <p:sp>
        <p:nvSpPr>
          <p:cNvPr id="5" name="Segnaposto piè di pagina 4"/>
          <p:cNvSpPr>
            <a:spLocks noGrp="1"/>
          </p:cNvSpPr>
          <p:nvPr>
            <p:ph type="ftr" sz="quarter" idx="3"/>
          </p:nvPr>
        </p:nvSpPr>
        <p:spPr>
          <a:xfrm>
            <a:off x="9226153" y="46719176"/>
            <a:ext cx="8551069" cy="2683669"/>
          </a:xfrm>
          <a:prstGeom prst="rect">
            <a:avLst/>
          </a:prstGeom>
        </p:spPr>
        <p:txBody>
          <a:bodyPr vert="horz" lIns="442341" tIns="221171" rIns="442341" bIns="221171" rtlCol="0" anchor="ctr"/>
          <a:lstStyle>
            <a:lvl1pPr algn="ctr">
              <a:defRPr sz="58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9352419" y="46719176"/>
            <a:ext cx="6300788" cy="2683669"/>
          </a:xfrm>
          <a:prstGeom prst="rect">
            <a:avLst/>
          </a:prstGeom>
        </p:spPr>
        <p:txBody>
          <a:bodyPr vert="horz" lIns="442341" tIns="221171" rIns="442341" bIns="221171" rtlCol="0" anchor="ctr"/>
          <a:lstStyle>
            <a:lvl1pPr algn="r">
              <a:defRPr sz="5800">
                <a:solidFill>
                  <a:schemeClr val="tx1">
                    <a:tint val="75000"/>
                  </a:schemeClr>
                </a:solidFill>
              </a:defRPr>
            </a:lvl1pPr>
          </a:lstStyle>
          <a:p>
            <a:fld id="{C7815C9C-9531-4FBB-91D1-5CEA1F6B9840}"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23410" rtl="0" eaLnBrk="1" latinLnBrk="0" hangingPunct="1">
        <a:spcBef>
          <a:spcPct val="0"/>
        </a:spcBef>
        <a:buNone/>
        <a:defRPr sz="21300" kern="1200">
          <a:solidFill>
            <a:schemeClr val="tx1"/>
          </a:solidFill>
          <a:latin typeface="+mj-lt"/>
          <a:ea typeface="+mj-ea"/>
          <a:cs typeface="+mj-cs"/>
        </a:defRPr>
      </a:lvl1pPr>
    </p:titleStyle>
    <p:bodyStyle>
      <a:lvl1pPr marL="1658779" indent="-1658779" algn="l" defTabSz="4423410"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594021" indent="-1382316" algn="l" defTabSz="442341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29263" indent="-1105853" algn="l" defTabSz="442341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4096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5267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6437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7608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8778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9949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it-IT"/>
      </a:defPPr>
      <a:lvl1pPr marL="0" algn="l" defTabSz="4423410" rtl="0" eaLnBrk="1" latinLnBrk="0" hangingPunct="1">
        <a:defRPr sz="8700" kern="1200">
          <a:solidFill>
            <a:schemeClr val="tx1"/>
          </a:solidFill>
          <a:latin typeface="+mn-lt"/>
          <a:ea typeface="+mn-ea"/>
          <a:cs typeface="+mn-cs"/>
        </a:defRPr>
      </a:lvl1pPr>
      <a:lvl2pPr marL="2211705" algn="l" defTabSz="4423410" rtl="0" eaLnBrk="1" latinLnBrk="0" hangingPunct="1">
        <a:defRPr sz="8700" kern="1200">
          <a:solidFill>
            <a:schemeClr val="tx1"/>
          </a:solidFill>
          <a:latin typeface="+mn-lt"/>
          <a:ea typeface="+mn-ea"/>
          <a:cs typeface="+mn-cs"/>
        </a:defRPr>
      </a:lvl2pPr>
      <a:lvl3pPr marL="4423410" algn="l" defTabSz="4423410" rtl="0" eaLnBrk="1" latinLnBrk="0" hangingPunct="1">
        <a:defRPr sz="8700" kern="1200">
          <a:solidFill>
            <a:schemeClr val="tx1"/>
          </a:solidFill>
          <a:latin typeface="+mn-lt"/>
          <a:ea typeface="+mn-ea"/>
          <a:cs typeface="+mn-cs"/>
        </a:defRPr>
      </a:lvl3pPr>
      <a:lvl4pPr marL="6635115" algn="l" defTabSz="4423410" rtl="0" eaLnBrk="1" latinLnBrk="0" hangingPunct="1">
        <a:defRPr sz="8700" kern="1200">
          <a:solidFill>
            <a:schemeClr val="tx1"/>
          </a:solidFill>
          <a:latin typeface="+mn-lt"/>
          <a:ea typeface="+mn-ea"/>
          <a:cs typeface="+mn-cs"/>
        </a:defRPr>
      </a:lvl4pPr>
      <a:lvl5pPr marL="8846820" algn="l" defTabSz="4423410" rtl="0" eaLnBrk="1" latinLnBrk="0" hangingPunct="1">
        <a:defRPr sz="8700" kern="1200">
          <a:solidFill>
            <a:schemeClr val="tx1"/>
          </a:solidFill>
          <a:latin typeface="+mn-lt"/>
          <a:ea typeface="+mn-ea"/>
          <a:cs typeface="+mn-cs"/>
        </a:defRPr>
      </a:lvl5pPr>
      <a:lvl6pPr marL="11058525" algn="l" defTabSz="4423410" rtl="0" eaLnBrk="1" latinLnBrk="0" hangingPunct="1">
        <a:defRPr sz="8700" kern="1200">
          <a:solidFill>
            <a:schemeClr val="tx1"/>
          </a:solidFill>
          <a:latin typeface="+mn-lt"/>
          <a:ea typeface="+mn-ea"/>
          <a:cs typeface="+mn-cs"/>
        </a:defRPr>
      </a:lvl6pPr>
      <a:lvl7pPr marL="13270230" algn="l" defTabSz="4423410" rtl="0" eaLnBrk="1" latinLnBrk="0" hangingPunct="1">
        <a:defRPr sz="8700" kern="1200">
          <a:solidFill>
            <a:schemeClr val="tx1"/>
          </a:solidFill>
          <a:latin typeface="+mn-lt"/>
          <a:ea typeface="+mn-ea"/>
          <a:cs typeface="+mn-cs"/>
        </a:defRPr>
      </a:lvl7pPr>
      <a:lvl8pPr marL="15481935" algn="l" defTabSz="4423410" rtl="0" eaLnBrk="1" latinLnBrk="0" hangingPunct="1">
        <a:defRPr sz="8700" kern="1200">
          <a:solidFill>
            <a:schemeClr val="tx1"/>
          </a:solidFill>
          <a:latin typeface="+mn-lt"/>
          <a:ea typeface="+mn-ea"/>
          <a:cs typeface="+mn-cs"/>
        </a:defRPr>
      </a:lvl8pPr>
      <a:lvl9pPr marL="17693640" algn="l" defTabSz="4423410"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7" name="Rettangolo 106"/>
          <p:cNvSpPr/>
          <p:nvPr/>
        </p:nvSpPr>
        <p:spPr>
          <a:xfrm>
            <a:off x="324223" y="36630651"/>
            <a:ext cx="11593288" cy="166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p:cNvSpPr/>
          <p:nvPr/>
        </p:nvSpPr>
        <p:spPr>
          <a:xfrm>
            <a:off x="11917511" y="35572302"/>
            <a:ext cx="6840760" cy="799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p:cNvSpPr/>
          <p:nvPr/>
        </p:nvSpPr>
        <p:spPr>
          <a:xfrm>
            <a:off x="11557471" y="43853222"/>
            <a:ext cx="7200800" cy="6192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101"/>
          <p:cNvSpPr/>
          <p:nvPr/>
        </p:nvSpPr>
        <p:spPr>
          <a:xfrm>
            <a:off x="324223" y="38884670"/>
            <a:ext cx="11377264" cy="1116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p:cNvSpPr/>
          <p:nvPr/>
        </p:nvSpPr>
        <p:spPr>
          <a:xfrm>
            <a:off x="324223" y="30171702"/>
            <a:ext cx="26210912" cy="5256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6"/>
          <p:cNvSpPr>
            <a:spLocks noChangeArrowheads="1"/>
          </p:cNvSpPr>
          <p:nvPr/>
        </p:nvSpPr>
        <p:spPr bwMode="auto">
          <a:xfrm>
            <a:off x="6740817" y="1671923"/>
            <a:ext cx="12749644"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3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it-IT" sz="3400" b="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Zolesi</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B.</a:t>
            </a:r>
            <a:r>
              <a:rPr kumimoji="0" lang="it-IT" sz="3400" b="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1</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3400" b="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Belehaki</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a:t>
            </a:r>
            <a:r>
              <a:rPr kumimoji="0" lang="it-IT" sz="3400" b="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2</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3400" b="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Tsagouri</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I.</a:t>
            </a:r>
            <a:r>
              <a:rPr kumimoji="0" lang="it-IT" sz="3400" b="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2</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3400" b="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Altadill</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a:t>
            </a:r>
            <a:r>
              <a:rPr kumimoji="0" lang="it-IT" sz="3400" b="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3</a:t>
            </a:r>
            <a:r>
              <a:rPr kumimoji="0" lang="it-IT" sz="3400" b="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and Morelli M.</a:t>
            </a:r>
            <a:r>
              <a:rPr kumimoji="0" lang="it-IT" sz="3400" b="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4</a:t>
            </a:r>
            <a:endParaRPr kumimoji="0" lang="it-IT" sz="3400" b="0" u="none" strike="noStrike" cap="none" normalizeH="0" baseline="0" dirty="0" smtClean="0">
              <a:ln>
                <a:noFill/>
              </a:ln>
              <a:solidFill>
                <a:schemeClr val="tx1"/>
              </a:solidFill>
              <a:effectLst/>
              <a:latin typeface="Trebuchet MS" pitchFamily="34" charset="0"/>
            </a:endParaRPr>
          </a:p>
        </p:txBody>
      </p:sp>
      <p:sp>
        <p:nvSpPr>
          <p:cNvPr id="6" name="Rectangle 7"/>
          <p:cNvSpPr>
            <a:spLocks noChangeArrowheads="1"/>
          </p:cNvSpPr>
          <p:nvPr/>
        </p:nvSpPr>
        <p:spPr bwMode="auto">
          <a:xfrm>
            <a:off x="3708599" y="2448622"/>
            <a:ext cx="214583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it-IT" sz="2800" b="0" i="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1</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Istituto Nazionale di Geofisica e Vulcanologia, </a:t>
            </a:r>
            <a:r>
              <a:rPr kumimoji="0" lang="it-IT" sz="28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Rome</a:t>
            </a:r>
            <a:r>
              <a:rPr lang="it-IT" sz="2800" dirty="0">
                <a:latin typeface="Trebuchet MS" pitchFamily="34" charset="0"/>
                <a:ea typeface="Times New Roman" pitchFamily="18" charset="0"/>
                <a:cs typeface="Times New Roman" pitchFamily="18" charset="0"/>
              </a:rPr>
              <a:t>,</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Italy</a:t>
            </a:r>
            <a:r>
              <a:rPr lang="it-IT" sz="2800" dirty="0" smtClean="0">
                <a:latin typeface="Trebuchet MS" pitchFamily="34" charset="0"/>
              </a:rPr>
              <a:t>, </a:t>
            </a:r>
            <a:r>
              <a:rPr kumimoji="0" lang="en-GB" sz="2800" b="0" i="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2 </a:t>
            </a:r>
            <a:r>
              <a:rPr kumimoji="0" lang="en-GB"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National Observatory of Athens, Athens, Greece</a:t>
            </a:r>
            <a:endParaRPr kumimoji="0" lang="it-IT" sz="2800" b="0" i="0" u="none" strike="noStrike" cap="none" normalizeH="0" baseline="0" dirty="0" smtClean="0">
              <a:ln>
                <a:noFill/>
              </a:ln>
              <a:solidFill>
                <a:schemeClr val="tx1"/>
              </a:solidFill>
              <a:effectLst/>
              <a:latin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3</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28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Observatori</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l’Ebre, </a:t>
            </a:r>
            <a:r>
              <a:rPr kumimoji="0" lang="it-IT" sz="28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Roquetes</a:t>
            </a:r>
            <a:r>
              <a:rPr lang="it-IT" sz="2800" dirty="0">
                <a:latin typeface="Trebuchet MS" pitchFamily="34" charset="0"/>
                <a:ea typeface="Times New Roman" pitchFamily="18" charset="0"/>
                <a:cs typeface="Times New Roman" pitchFamily="18" charset="0"/>
              </a:rPr>
              <a:t>,</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28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Spain</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it-IT" sz="2800" b="0" i="0" u="none" strike="noStrike" cap="none" normalizeH="0" baseline="30000" dirty="0" smtClean="0">
                <a:ln>
                  <a:noFill/>
                </a:ln>
                <a:solidFill>
                  <a:schemeClr val="tx1"/>
                </a:solidFill>
                <a:effectLst/>
                <a:latin typeface="Trebuchet MS" pitchFamily="34" charset="0"/>
                <a:ea typeface="Times New Roman" pitchFamily="18" charset="0"/>
                <a:cs typeface="Times New Roman" pitchFamily="18" charset="0"/>
              </a:rPr>
              <a:t>4</a:t>
            </a:r>
            <a:r>
              <a:rPr kumimoji="0" lang="it-IT" sz="28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Consorzio Nazionale Interuniversitario per le Telecomunicazioni, Parma, Italy</a:t>
            </a:r>
          </a:p>
          <a:p>
            <a:pPr marL="0" marR="0" lvl="0" indent="0" algn="l" defTabSz="914400" rtl="0" eaLnBrk="0" fontAlgn="base" latinLnBrk="0" hangingPunct="0">
              <a:lnSpc>
                <a:spcPct val="100000"/>
              </a:lnSpc>
              <a:spcBef>
                <a:spcPct val="0"/>
              </a:spcBef>
              <a:spcAft>
                <a:spcPct val="0"/>
              </a:spcAft>
              <a:buClrTx/>
              <a:buSzTx/>
              <a:buFontTx/>
              <a:buNone/>
              <a:tabLst/>
            </a:pPr>
            <a:endParaRPr lang="it-IT" sz="2800" dirty="0">
              <a:latin typeface="Trebuchet MS" pitchFamily="34" charset="0"/>
              <a:cs typeface="Times New Roman" pitchFamily="18" charset="0"/>
            </a:endParaRPr>
          </a:p>
        </p:txBody>
      </p:sp>
      <p:pic>
        <p:nvPicPr>
          <p:cNvPr id="1026" name="Picture 2" descr="SWING_LOGO-V_small"/>
          <p:cNvPicPr>
            <a:picLocks noChangeAspect="1" noChangeArrowheads="1"/>
          </p:cNvPicPr>
          <p:nvPr/>
        </p:nvPicPr>
        <p:blipFill>
          <a:blip r:embed="rId3" cstate="print"/>
          <a:srcRect/>
          <a:stretch>
            <a:fillRect/>
          </a:stretch>
        </p:blipFill>
        <p:spPr bwMode="auto">
          <a:xfrm>
            <a:off x="1116311" y="1944566"/>
            <a:ext cx="1944216" cy="1297764"/>
          </a:xfrm>
          <a:prstGeom prst="rect">
            <a:avLst/>
          </a:prstGeom>
          <a:noFill/>
          <a:ln w="9525">
            <a:noFill/>
            <a:miter lim="800000"/>
            <a:headEnd/>
            <a:tailEnd/>
          </a:ln>
        </p:spPr>
      </p:pic>
      <p:sp>
        <p:nvSpPr>
          <p:cNvPr id="9" name="CasellaDiTesto 8"/>
          <p:cNvSpPr txBox="1"/>
          <p:nvPr/>
        </p:nvSpPr>
        <p:spPr>
          <a:xfrm>
            <a:off x="324223" y="3672758"/>
            <a:ext cx="26354928" cy="4662815"/>
          </a:xfrm>
          <a:prstGeom prst="rect">
            <a:avLst/>
          </a:prstGeom>
          <a:solidFill>
            <a:schemeClr val="bg1"/>
          </a:solidFill>
          <a:ln w="12700">
            <a:solidFill>
              <a:schemeClr val="tx1"/>
            </a:solidFill>
          </a:ln>
        </p:spPr>
        <p:txBody>
          <a:bodyPr wrap="square" rtlCol="0">
            <a:spAutoFit/>
          </a:bodyPr>
          <a:lstStyle/>
          <a:p>
            <a:pPr algn="just"/>
            <a:r>
              <a:rPr lang="en-US" sz="2700" dirty="0" smtClean="0">
                <a:solidFill>
                  <a:srgbClr val="0000FF"/>
                </a:solidFill>
                <a:latin typeface="Trebuchet MS" pitchFamily="34" charset="0"/>
              </a:rPr>
              <a:t>SWING </a:t>
            </a:r>
            <a:r>
              <a:rPr lang="en-US" sz="2700" dirty="0">
                <a:solidFill>
                  <a:srgbClr val="0000FF"/>
                </a:solidFill>
                <a:latin typeface="Trebuchet MS" pitchFamily="34" charset="0"/>
              </a:rPr>
              <a:t>(Short Wave critical Infrastructure Network based on a new Generation high survival radio communication system) </a:t>
            </a:r>
            <a:r>
              <a:rPr lang="en-US" sz="2700" dirty="0">
                <a:latin typeface="Trebuchet MS" pitchFamily="34" charset="0"/>
              </a:rPr>
              <a:t>is </a:t>
            </a:r>
            <a:r>
              <a:rPr lang="en-US" sz="2700" dirty="0" smtClean="0">
                <a:latin typeface="Trebuchet MS" pitchFamily="34" charset="0"/>
              </a:rPr>
              <a:t>an </a:t>
            </a:r>
            <a:r>
              <a:rPr lang="en-US" sz="2700" dirty="0">
                <a:latin typeface="Trebuchet MS" pitchFamily="34" charset="0"/>
              </a:rPr>
              <a:t>European project aimed at studying a </a:t>
            </a:r>
            <a:r>
              <a:rPr lang="en-US" sz="2700" dirty="0" smtClean="0">
                <a:latin typeface="Trebuchet MS" pitchFamily="34" charset="0"/>
              </a:rPr>
              <a:t>large </a:t>
            </a:r>
            <a:r>
              <a:rPr lang="en-US" sz="2700" dirty="0">
                <a:latin typeface="Trebuchet MS" pitchFamily="34" charset="0"/>
              </a:rPr>
              <a:t>survival </a:t>
            </a:r>
            <a:r>
              <a:rPr lang="en-US" sz="2700" dirty="0" smtClean="0">
                <a:latin typeface="Trebuchet MS" pitchFamily="34" charset="0"/>
              </a:rPr>
              <a:t>high frequency (HF) </a:t>
            </a:r>
            <a:r>
              <a:rPr lang="en-US" sz="2700" dirty="0">
                <a:latin typeface="Trebuchet MS" pitchFamily="34" charset="0"/>
              </a:rPr>
              <a:t>radio network to link </a:t>
            </a:r>
            <a:r>
              <a:rPr lang="en-US" sz="2700" dirty="0">
                <a:solidFill>
                  <a:srgbClr val="0000FF"/>
                </a:solidFill>
                <a:latin typeface="Trebuchet MS" pitchFamily="34" charset="0"/>
              </a:rPr>
              <a:t>European Critical Infrastructures (ECIs) </a:t>
            </a:r>
            <a:r>
              <a:rPr lang="en-GB" sz="2700" dirty="0">
                <a:latin typeface="Trebuchet MS" pitchFamily="34" charset="0"/>
              </a:rPr>
              <a:t>and </a:t>
            </a:r>
            <a:r>
              <a:rPr lang="en-GB" sz="2700" dirty="0">
                <a:solidFill>
                  <a:srgbClr val="0000FF"/>
                </a:solidFill>
                <a:latin typeface="Trebuchet MS" pitchFamily="34" charset="0"/>
              </a:rPr>
              <a:t>Controlling Governmental Agencies (CGAs) </a:t>
            </a:r>
            <a:r>
              <a:rPr lang="en-US" sz="2700" dirty="0" smtClean="0">
                <a:latin typeface="Trebuchet MS" pitchFamily="34" charset="0"/>
              </a:rPr>
              <a:t>among </a:t>
            </a:r>
            <a:r>
              <a:rPr lang="en-US" sz="2700" dirty="0">
                <a:latin typeface="Trebuchet MS" pitchFamily="34" charset="0"/>
              </a:rPr>
              <a:t>themselves. This system is thought to replace broad band internet transmission, maintaining the minimum flux of essential information for the ECIs management and control, in case of wide scale terrorist attacks able to put out of order internet links over the Mediterranean region. SWING is designed to evaluate the threat and increase the security awareness, as well as the level of protection, of analogous and/or interdependent ECIs. </a:t>
            </a:r>
            <a:r>
              <a:rPr lang="en-US" sz="2700" dirty="0" smtClean="0">
                <a:latin typeface="Trebuchet MS" pitchFamily="34" charset="0"/>
              </a:rPr>
              <a:t>The project has to develop </a:t>
            </a:r>
            <a:r>
              <a:rPr lang="en-US" sz="2700" dirty="0">
                <a:latin typeface="Trebuchet MS" pitchFamily="34" charset="0"/>
              </a:rPr>
              <a:t>the standard software and hardware tools necessary for implementing communication protocols suited for a reliable and interoperable Short Wave </a:t>
            </a:r>
            <a:r>
              <a:rPr lang="en-US" sz="2700" dirty="0" smtClean="0">
                <a:latin typeface="Trebuchet MS" pitchFamily="34" charset="0"/>
              </a:rPr>
              <a:t>HF </a:t>
            </a:r>
            <a:r>
              <a:rPr lang="en-US" sz="2700" dirty="0">
                <a:latin typeface="Trebuchet MS" pitchFamily="34" charset="0"/>
              </a:rPr>
              <a:t>radio network back </a:t>
            </a:r>
            <a:r>
              <a:rPr lang="en-US" sz="2700" dirty="0" smtClean="0">
                <a:latin typeface="Trebuchet MS" pitchFamily="34" charset="0"/>
              </a:rPr>
              <a:t>up. </a:t>
            </a:r>
            <a:r>
              <a:rPr lang="en-GB" sz="2700" dirty="0" smtClean="0">
                <a:latin typeface="Trebuchet MS" pitchFamily="34" charset="0"/>
              </a:rPr>
              <a:t>Therefore, SWING must also analyze the HF network requirements necessary for alerting and controlling ECIs in case of threat or attack, understand the particular characteristics of the </a:t>
            </a:r>
            <a:r>
              <a:rPr lang="en-GB" sz="2700" dirty="0" err="1" smtClean="0">
                <a:latin typeface="Trebuchet MS" pitchFamily="34" charset="0"/>
              </a:rPr>
              <a:t>ionospheric</a:t>
            </a:r>
            <a:r>
              <a:rPr lang="en-GB" sz="2700" dirty="0" smtClean="0">
                <a:latin typeface="Trebuchet MS" pitchFamily="34" charset="0"/>
              </a:rPr>
              <a:t> channel in order to establish safe HF radio links. It is foreseen a suitable frequency management system for the frequencies selection and a study of a HF radio network architecture for Southern Europe.</a:t>
            </a:r>
            <a:r>
              <a:rPr lang="en-US" sz="2700" dirty="0" smtClean="0">
                <a:latin typeface="Trebuchet MS" pitchFamily="34" charset="0"/>
              </a:rPr>
              <a:t> The use of proper </a:t>
            </a:r>
            <a:r>
              <a:rPr lang="en-US" sz="2700" dirty="0" err="1" smtClean="0">
                <a:latin typeface="Trebuchet MS" pitchFamily="34" charset="0"/>
              </a:rPr>
              <a:t>ionospheric</a:t>
            </a:r>
            <a:r>
              <a:rPr lang="en-US" sz="2700" dirty="0" smtClean="0">
                <a:latin typeface="Trebuchet MS" pitchFamily="34" charset="0"/>
              </a:rPr>
              <a:t> channels for data communication requires, in fact, the support of a geomagnetic and </a:t>
            </a:r>
            <a:r>
              <a:rPr lang="en-US" sz="2700" dirty="0" err="1" smtClean="0">
                <a:latin typeface="Trebuchet MS" pitchFamily="34" charset="0"/>
              </a:rPr>
              <a:t>ionospheric</a:t>
            </a:r>
            <a:r>
              <a:rPr lang="en-US" sz="2700" dirty="0" smtClean="0">
                <a:latin typeface="Trebuchet MS" pitchFamily="34" charset="0"/>
              </a:rPr>
              <a:t> awareness to provide information on the terrestrial effects generated by the arrival of interplanetary disturbances. Particularly intense solar events can affect the geomagnetic field and </a:t>
            </a:r>
            <a:r>
              <a:rPr lang="en-US" sz="2700" dirty="0" err="1" smtClean="0">
                <a:latin typeface="Trebuchet MS" pitchFamily="34" charset="0"/>
              </a:rPr>
              <a:t>ionospheric</a:t>
            </a:r>
            <a:r>
              <a:rPr lang="en-US" sz="2700" dirty="0" smtClean="0">
                <a:latin typeface="Trebuchet MS" pitchFamily="34" charset="0"/>
              </a:rPr>
              <a:t> plasma, changing the </a:t>
            </a:r>
            <a:r>
              <a:rPr lang="en-US" sz="2700" dirty="0" err="1" smtClean="0">
                <a:latin typeface="Trebuchet MS" pitchFamily="34" charset="0"/>
              </a:rPr>
              <a:t>ionospheric</a:t>
            </a:r>
            <a:r>
              <a:rPr lang="en-US" sz="2700" dirty="0" smtClean="0">
                <a:latin typeface="Trebuchet MS" pitchFamily="34" charset="0"/>
              </a:rPr>
              <a:t> structure consequently affecting the propagation the HF band.</a:t>
            </a:r>
            <a:endParaRPr lang="it-IT" sz="2700" dirty="0"/>
          </a:p>
        </p:txBody>
      </p:sp>
      <p:sp>
        <p:nvSpPr>
          <p:cNvPr id="12" name="CasellaDiTesto 11"/>
          <p:cNvSpPr txBox="1"/>
          <p:nvPr/>
        </p:nvSpPr>
        <p:spPr>
          <a:xfrm>
            <a:off x="16886063" y="12498362"/>
            <a:ext cx="9649072" cy="1754326"/>
          </a:xfrm>
          <a:prstGeom prst="rect">
            <a:avLst/>
          </a:prstGeom>
          <a:solidFill>
            <a:schemeClr val="bg1"/>
          </a:solidFill>
          <a:ln w="19050">
            <a:solidFill>
              <a:schemeClr val="tx1"/>
            </a:solidFill>
          </a:ln>
        </p:spPr>
        <p:txBody>
          <a:bodyPr wrap="square" rtlCol="0">
            <a:spAutoFit/>
          </a:bodyPr>
          <a:lstStyle/>
          <a:p>
            <a:pPr algn="just"/>
            <a:r>
              <a:rPr lang="en-GB" sz="2700" dirty="0" smtClean="0">
                <a:latin typeface="Trebuchet MS" pitchFamily="34" charset="0"/>
              </a:rPr>
              <a:t>The table summarizes the coordinates, the azimuth and the distances between the selected CGA and the corresponding ECIs. The figure shows on the map the links between the CGA and the three ECIs.</a:t>
            </a:r>
            <a:endParaRPr lang="it-IT" sz="2700" dirty="0">
              <a:latin typeface="Trebuchet MS" pitchFamily="34" charset="0"/>
            </a:endParaRPr>
          </a:p>
        </p:txBody>
      </p:sp>
      <p:sp>
        <p:nvSpPr>
          <p:cNvPr id="13" name="CasellaDiTesto 12"/>
          <p:cNvSpPr txBox="1"/>
          <p:nvPr/>
        </p:nvSpPr>
        <p:spPr>
          <a:xfrm>
            <a:off x="324223" y="8780500"/>
            <a:ext cx="8424936" cy="5509200"/>
          </a:xfrm>
          <a:prstGeom prst="rect">
            <a:avLst/>
          </a:prstGeom>
          <a:solidFill>
            <a:schemeClr val="bg1"/>
          </a:solidFill>
          <a:ln w="12700">
            <a:solidFill>
              <a:schemeClr val="tx1"/>
            </a:solidFill>
          </a:ln>
        </p:spPr>
        <p:txBody>
          <a:bodyPr wrap="square" rtlCol="0">
            <a:spAutoFit/>
          </a:bodyPr>
          <a:lstStyle/>
          <a:p>
            <a:pPr algn="just"/>
            <a:r>
              <a:rPr lang="en-GB" sz="2800" b="1" u="sng" dirty="0" smtClean="0">
                <a:solidFill>
                  <a:srgbClr val="0000FF"/>
                </a:solidFill>
                <a:latin typeface="Trebuchet MS" pitchFamily="34" charset="0"/>
              </a:rPr>
              <a:t>MOTIVATION</a:t>
            </a:r>
            <a:r>
              <a:rPr lang="en-GB" sz="2800" b="1" dirty="0" smtClean="0">
                <a:latin typeface="Trebuchet MS" pitchFamily="34" charset="0"/>
              </a:rPr>
              <a:t>:</a:t>
            </a:r>
            <a:r>
              <a:rPr lang="en-GB" sz="2800" dirty="0" smtClean="0">
                <a:latin typeface="Trebuchet MS" pitchFamily="34" charset="0"/>
              </a:rPr>
              <a:t> </a:t>
            </a:r>
            <a:r>
              <a:rPr lang="en-GB" sz="2700" dirty="0" smtClean="0">
                <a:latin typeface="Trebuchet MS" pitchFamily="34" charset="0"/>
              </a:rPr>
              <a:t>The </a:t>
            </a:r>
            <a:r>
              <a:rPr lang="en-GB" sz="2700" dirty="0">
                <a:latin typeface="Trebuchet MS" pitchFamily="34" charset="0"/>
              </a:rPr>
              <a:t>Council Directive of the European Union has established, by means of the promulgation of the Directive </a:t>
            </a:r>
            <a:r>
              <a:rPr lang="en-GB" sz="2700" dirty="0" smtClean="0">
                <a:latin typeface="Trebuchet MS" pitchFamily="34" charset="0"/>
              </a:rPr>
              <a:t>2008/114/EC, </a:t>
            </a:r>
            <a:r>
              <a:rPr lang="en-GB" sz="2700" dirty="0">
                <a:latin typeface="Trebuchet MS" pitchFamily="34" charset="0"/>
              </a:rPr>
              <a:t>the requirements for the identification and designation of European </a:t>
            </a:r>
            <a:r>
              <a:rPr lang="en-GB" sz="2700" dirty="0" smtClean="0">
                <a:latin typeface="Trebuchet MS" pitchFamily="34" charset="0"/>
              </a:rPr>
              <a:t>Critical Infrastructures </a:t>
            </a:r>
            <a:r>
              <a:rPr lang="en-GB" sz="2700" dirty="0">
                <a:latin typeface="Trebuchet MS" pitchFamily="34" charset="0"/>
              </a:rPr>
              <a:t>and the assessment of the need to improve their protection</a:t>
            </a:r>
            <a:r>
              <a:rPr lang="en-GB" sz="2700" dirty="0" smtClean="0">
                <a:latin typeface="Trebuchet MS" pitchFamily="34" charset="0"/>
              </a:rPr>
              <a:t>. In this Directive the interest is focused only on the Energy and Transport sectors, considered strategically important. In SWING project we have focused on the maritime sub-sector and individuated three </a:t>
            </a:r>
            <a:r>
              <a:rPr lang="en-GB" sz="2700" dirty="0">
                <a:latin typeface="Trebuchet MS" pitchFamily="34" charset="0"/>
              </a:rPr>
              <a:t>ports </a:t>
            </a:r>
            <a:r>
              <a:rPr lang="en-GB" sz="2700" dirty="0" smtClean="0">
                <a:latin typeface="Trebuchet MS" pitchFamily="34" charset="0"/>
              </a:rPr>
              <a:t>in </a:t>
            </a:r>
            <a:r>
              <a:rPr lang="en-GB" sz="2700" dirty="0">
                <a:latin typeface="Trebuchet MS" pitchFamily="34" charset="0"/>
              </a:rPr>
              <a:t>the Mediterranean </a:t>
            </a:r>
            <a:r>
              <a:rPr lang="en-GB" sz="2700" dirty="0" smtClean="0">
                <a:latin typeface="Trebuchet MS" pitchFamily="34" charset="0"/>
              </a:rPr>
              <a:t>area as </a:t>
            </a:r>
            <a:r>
              <a:rPr lang="en-GB" sz="2700" dirty="0">
                <a:latin typeface="Trebuchet MS" pitchFamily="34" charset="0"/>
              </a:rPr>
              <a:t>possible </a:t>
            </a:r>
            <a:r>
              <a:rPr lang="en-GB" sz="2700" dirty="0" smtClean="0">
                <a:latin typeface="Trebuchet MS" pitchFamily="34" charset="0"/>
              </a:rPr>
              <a:t>ECIs: Barcelona </a:t>
            </a:r>
            <a:r>
              <a:rPr lang="en-GB" sz="2700" dirty="0">
                <a:latin typeface="Trebuchet MS" pitchFamily="34" charset="0"/>
              </a:rPr>
              <a:t>(Spain), Palermo (Italy) and </a:t>
            </a:r>
            <a:r>
              <a:rPr lang="en-GB" sz="2700" dirty="0" err="1">
                <a:latin typeface="Trebuchet MS" pitchFamily="34" charset="0"/>
              </a:rPr>
              <a:t>Pireo</a:t>
            </a:r>
            <a:r>
              <a:rPr lang="en-GB" sz="2700" dirty="0">
                <a:latin typeface="Trebuchet MS" pitchFamily="34" charset="0"/>
              </a:rPr>
              <a:t> (Athens-Greece</a:t>
            </a:r>
            <a:r>
              <a:rPr lang="en-GB" sz="2700" dirty="0" smtClean="0">
                <a:latin typeface="Trebuchet MS" pitchFamily="34" charset="0"/>
              </a:rPr>
              <a:t>). </a:t>
            </a:r>
          </a:p>
          <a:p>
            <a:pPr algn="just"/>
            <a:endParaRPr lang="en-GB" sz="2700" dirty="0" smtClean="0">
              <a:latin typeface="Trebuchet MS" pitchFamily="34" charset="0"/>
            </a:endParaRPr>
          </a:p>
        </p:txBody>
      </p:sp>
      <p:sp>
        <p:nvSpPr>
          <p:cNvPr id="14" name="CasellaDiTesto 13"/>
          <p:cNvSpPr txBox="1"/>
          <p:nvPr/>
        </p:nvSpPr>
        <p:spPr>
          <a:xfrm>
            <a:off x="324223" y="22394838"/>
            <a:ext cx="26282920" cy="7648248"/>
          </a:xfrm>
          <a:prstGeom prst="rect">
            <a:avLst/>
          </a:prstGeom>
          <a:solidFill>
            <a:schemeClr val="bg1"/>
          </a:solidFill>
          <a:ln w="12700">
            <a:solidFill>
              <a:schemeClr val="tx1"/>
            </a:solidFill>
          </a:ln>
        </p:spPr>
        <p:txBody>
          <a:bodyPr wrap="square" rtlCol="0">
            <a:spAutoFit/>
          </a:bodyPr>
          <a:lstStyle/>
          <a:p>
            <a:endParaRPr lang="en-US" sz="3200" b="1" dirty="0" smtClean="0"/>
          </a:p>
          <a:p>
            <a:r>
              <a:rPr lang="en-US" sz="2700" b="1" u="sng" dirty="0" smtClean="0">
                <a:solidFill>
                  <a:srgbClr val="0000FF"/>
                </a:solidFill>
                <a:latin typeface="Trebuchet MS" pitchFamily="34" charset="0"/>
              </a:rPr>
              <a:t>INTERNET CRITICALITIES OF ECIS AND CGAS</a:t>
            </a:r>
          </a:p>
          <a:p>
            <a:endParaRPr lang="en-US" sz="2700" b="1" u="sng" dirty="0" smtClean="0">
              <a:solidFill>
                <a:srgbClr val="0000FF"/>
              </a:solidFill>
              <a:latin typeface="Trebuchet MS" pitchFamily="34" charset="0"/>
            </a:endParaRPr>
          </a:p>
          <a:p>
            <a:pPr algn="just"/>
            <a:r>
              <a:rPr lang="en-US" sz="2700" dirty="0" smtClean="0">
                <a:latin typeface="Trebuchet MS" pitchFamily="34" charset="0"/>
              </a:rPr>
              <a:t>Security threats began more and more sophisticated. The numerous kind</a:t>
            </a:r>
          </a:p>
          <a:p>
            <a:pPr algn="just"/>
            <a:r>
              <a:rPr lang="en-US" sz="2700" dirty="0" smtClean="0">
                <a:latin typeface="Trebuchet MS" pitchFamily="34" charset="0"/>
              </a:rPr>
              <a:t>of threats and intrusions to the web services include a huge variety of Malwares</a:t>
            </a:r>
          </a:p>
          <a:p>
            <a:pPr algn="just"/>
            <a:r>
              <a:rPr lang="en-US" sz="2700" dirty="0" smtClean="0">
                <a:latin typeface="Trebuchet MS" pitchFamily="34" charset="0"/>
              </a:rPr>
              <a:t>which infect users computers, leakage of personal information, phishing</a:t>
            </a:r>
          </a:p>
          <a:p>
            <a:pPr algn="just"/>
            <a:r>
              <a:rPr lang="en-US" sz="2700" dirty="0" smtClean="0">
                <a:latin typeface="Trebuchet MS" pitchFamily="34" charset="0"/>
              </a:rPr>
              <a:t>by means of subtle messages and other kind of attacks like </a:t>
            </a:r>
          </a:p>
          <a:p>
            <a:pPr algn="just"/>
            <a:r>
              <a:rPr lang="en-US" sz="2700" dirty="0" smtClean="0">
                <a:latin typeface="Trebuchet MS" pitchFamily="34" charset="0"/>
              </a:rPr>
              <a:t>Denial-of-Services (</a:t>
            </a:r>
            <a:r>
              <a:rPr lang="en-US" sz="2700" dirty="0" err="1" smtClean="0">
                <a:latin typeface="Trebuchet MS" pitchFamily="34" charset="0"/>
              </a:rPr>
              <a:t>DoS</a:t>
            </a:r>
            <a:r>
              <a:rPr lang="en-US" sz="2700" dirty="0" smtClean="0">
                <a:latin typeface="Trebuchet MS" pitchFamily="34" charset="0"/>
              </a:rPr>
              <a:t>) and Distributed Denial of Services (</a:t>
            </a:r>
            <a:r>
              <a:rPr lang="en-US" sz="2700" dirty="0" err="1" smtClean="0">
                <a:latin typeface="Trebuchet MS" pitchFamily="34" charset="0"/>
              </a:rPr>
              <a:t>DDoS</a:t>
            </a:r>
            <a:r>
              <a:rPr lang="en-US" sz="2700" dirty="0" smtClean="0">
                <a:latin typeface="Trebuchet MS" pitchFamily="34" charset="0"/>
              </a:rPr>
              <a:t>).</a:t>
            </a:r>
          </a:p>
          <a:p>
            <a:pPr algn="just"/>
            <a:endParaRPr lang="en-US" sz="2700" dirty="0" smtClean="0">
              <a:latin typeface="Trebuchet MS" pitchFamily="34" charset="0"/>
            </a:endParaRPr>
          </a:p>
          <a:p>
            <a:pPr algn="just"/>
            <a:endParaRPr lang="en-US" sz="2700" dirty="0" smtClean="0">
              <a:latin typeface="Trebuchet MS" pitchFamily="34" charset="0"/>
            </a:endParaRPr>
          </a:p>
          <a:p>
            <a:pPr algn="just"/>
            <a:r>
              <a:rPr lang="it-IT" sz="2700" b="1" dirty="0" smtClean="0">
                <a:latin typeface="Trebuchet MS" pitchFamily="34" charset="0"/>
              </a:rPr>
              <a:t>DOS</a:t>
            </a:r>
          </a:p>
          <a:p>
            <a:pPr algn="just"/>
            <a:r>
              <a:rPr lang="en-US" sz="2700" dirty="0" smtClean="0">
                <a:latin typeface="Trebuchet MS" pitchFamily="34" charset="0"/>
              </a:rPr>
              <a:t>A Denial-of-Service (</a:t>
            </a:r>
            <a:r>
              <a:rPr lang="en-US" sz="2700" dirty="0" err="1" smtClean="0">
                <a:latin typeface="Trebuchet MS" pitchFamily="34" charset="0"/>
              </a:rPr>
              <a:t>DoS</a:t>
            </a:r>
            <a:r>
              <a:rPr lang="en-US" sz="2700" dirty="0" smtClean="0">
                <a:latin typeface="Trebuchet MS" pitchFamily="34" charset="0"/>
              </a:rPr>
              <a:t>) attack is designed to hinder or stop the</a:t>
            </a:r>
          </a:p>
          <a:p>
            <a:pPr algn="just"/>
            <a:r>
              <a:rPr lang="en-US" sz="2700" dirty="0" smtClean="0">
                <a:latin typeface="Trebuchet MS" pitchFamily="34" charset="0"/>
              </a:rPr>
              <a:t>normal functioning of a web site, server or other network resource. There are various ways for hackers to achieve this. One common method is to flood a server by sending it more requests than it is able to handle. This will make the server run slower than usual (and web pages will take much longer to open), and may crash the server completely.</a:t>
            </a:r>
          </a:p>
          <a:p>
            <a:pPr algn="just"/>
            <a:r>
              <a:rPr lang="it-IT" sz="2700" b="1" dirty="0" smtClean="0">
                <a:latin typeface="Trebuchet MS" pitchFamily="34" charset="0"/>
              </a:rPr>
              <a:t>DDOS</a:t>
            </a:r>
          </a:p>
          <a:p>
            <a:pPr algn="just"/>
            <a:r>
              <a:rPr lang="en-US" sz="2700" dirty="0" smtClean="0">
                <a:latin typeface="Trebuchet MS" pitchFamily="34" charset="0"/>
              </a:rPr>
              <a:t>A distributed-Denial-of-Service (</a:t>
            </a:r>
            <a:r>
              <a:rPr lang="en-US" sz="2700" dirty="0" err="1" smtClean="0">
                <a:latin typeface="Trebuchet MS" pitchFamily="34" charset="0"/>
              </a:rPr>
              <a:t>DDoS</a:t>
            </a:r>
            <a:r>
              <a:rPr lang="en-US" sz="2700" dirty="0" smtClean="0">
                <a:latin typeface="Trebuchet MS" pitchFamily="34" charset="0"/>
              </a:rPr>
              <a:t>) attack differs only in the fact that this dangerous threat/attack is conducted using multiple machines. The hacker typically uses one compromised machine as the ‘master’ and co-ordinates the attack across other, so-called ‘zombie’, machines.</a:t>
            </a:r>
          </a:p>
        </p:txBody>
      </p:sp>
      <p:pic>
        <p:nvPicPr>
          <p:cNvPr id="1028" name="Picture 4"/>
          <p:cNvPicPr>
            <a:picLocks noChangeAspect="1" noChangeArrowheads="1"/>
          </p:cNvPicPr>
          <p:nvPr/>
        </p:nvPicPr>
        <p:blipFill>
          <a:blip r:embed="rId4" cstate="print"/>
          <a:srcRect/>
          <a:stretch>
            <a:fillRect/>
          </a:stretch>
        </p:blipFill>
        <p:spPr bwMode="auto">
          <a:xfrm>
            <a:off x="17462127" y="8785326"/>
            <a:ext cx="8712968" cy="3744416"/>
          </a:xfrm>
          <a:prstGeom prst="rect">
            <a:avLst/>
          </a:prstGeom>
          <a:noFill/>
          <a:ln w="12700">
            <a:solidFill>
              <a:schemeClr val="tx1"/>
            </a:solidFill>
            <a:miter lim="800000"/>
            <a:headEnd/>
            <a:tailEnd/>
          </a:ln>
        </p:spPr>
      </p:pic>
      <p:sp>
        <p:nvSpPr>
          <p:cNvPr id="15" name="CasellaDiTesto 14"/>
          <p:cNvSpPr txBox="1"/>
          <p:nvPr/>
        </p:nvSpPr>
        <p:spPr>
          <a:xfrm>
            <a:off x="324223" y="14617974"/>
            <a:ext cx="26282920" cy="7586692"/>
          </a:xfrm>
          <a:prstGeom prst="rect">
            <a:avLst/>
          </a:prstGeom>
          <a:solidFill>
            <a:schemeClr val="bg1"/>
          </a:solidFill>
          <a:ln w="12700">
            <a:solidFill>
              <a:schemeClr val="tx1"/>
            </a:solidFill>
          </a:ln>
        </p:spPr>
        <p:txBody>
          <a:bodyPr wrap="square" rtlCol="0">
            <a:spAutoFit/>
          </a:bodyPr>
          <a:lstStyle/>
          <a:p>
            <a:pPr algn="just"/>
            <a:r>
              <a:rPr lang="en-US" sz="2700" dirty="0" smtClean="0">
                <a:latin typeface="Trebuchet MS" pitchFamily="34" charset="0"/>
              </a:rPr>
              <a:t>Among the numerous functions of the port authorities (search and rescue at sea, safety of navigation, maritime security, protection of the marine environment etc.) only the maritime traffic control is considered here. In this context the Operative Room (OR) of the CGA receives data from 100 very high frequency (VHF) transponders concerning the traffic of the vessels in the Mediterranean Sea under the control of Italian CGA. These data are exchanged by means of an AIS-VTS system.</a:t>
            </a:r>
          </a:p>
          <a:p>
            <a:pPr algn="just"/>
            <a:endParaRPr lang="en-US" sz="2700" dirty="0" smtClean="0">
              <a:latin typeface="Trebuchet MS" pitchFamily="34" charset="0"/>
            </a:endParaRPr>
          </a:p>
          <a:p>
            <a:pPr algn="just"/>
            <a:r>
              <a:rPr lang="en-US" sz="2700" b="1" dirty="0" smtClean="0">
                <a:latin typeface="Trebuchet MS" pitchFamily="34" charset="0"/>
              </a:rPr>
              <a:t> 		      AIS:</a:t>
            </a:r>
          </a:p>
          <a:p>
            <a:pPr algn="just"/>
            <a:r>
              <a:rPr lang="en-US" sz="2700" dirty="0" smtClean="0">
                <a:latin typeface="Trebuchet MS" pitchFamily="34" charset="0"/>
              </a:rPr>
              <a:t>		      The system named Automatic Identification System (AIS) operates as an electronic transponder installed on  </a:t>
            </a:r>
          </a:p>
          <a:p>
            <a:pPr algn="just"/>
            <a:r>
              <a:rPr lang="en-US" sz="2700" dirty="0" smtClean="0">
                <a:latin typeface="Trebuchet MS" pitchFamily="34" charset="0"/>
              </a:rPr>
              <a:t>                                                                                            a boat or vessel that continuously transmits a VHF signal containing information including its name, </a:t>
            </a:r>
          </a:p>
          <a:p>
            <a:pPr algn="just"/>
            <a:r>
              <a:rPr lang="en-US" sz="2700" dirty="0" smtClean="0">
                <a:latin typeface="Trebuchet MS" pitchFamily="34" charset="0"/>
              </a:rPr>
              <a:t>                                                                                            call sign, type and position etc.</a:t>
            </a:r>
          </a:p>
          <a:p>
            <a:pPr algn="just"/>
            <a:r>
              <a:rPr lang="en-US" sz="2700" dirty="0" smtClean="0">
                <a:latin typeface="Trebuchet MS" pitchFamily="34" charset="0"/>
              </a:rPr>
              <a:t> 	                                                 </a:t>
            </a:r>
            <a:r>
              <a:rPr lang="en-US" sz="2700" b="1" dirty="0" smtClean="0">
                <a:latin typeface="Trebuchet MS" pitchFamily="34" charset="0"/>
              </a:rPr>
              <a:t>VTS:</a:t>
            </a:r>
          </a:p>
          <a:p>
            <a:pPr algn="just"/>
            <a:r>
              <a:rPr lang="en-US" sz="2700" dirty="0" smtClean="0">
                <a:latin typeface="Trebuchet MS" pitchFamily="34" charset="0"/>
              </a:rPr>
              <a:t>		      Vessel Traffic Services (VTS) are systems intended to establish maritime safety in particular 		      areas of dense shipping. The VTS infrastructure typically consists of a station onshore where the 		       staff maintains a picture of the local maritime traffic.</a:t>
            </a:r>
          </a:p>
          <a:p>
            <a:pPr algn="just"/>
            <a:endParaRPr lang="en-US" sz="2700" dirty="0" smtClean="0">
              <a:solidFill>
                <a:srgbClr val="FF0000"/>
              </a:solidFill>
              <a:latin typeface="Trebuchet MS" pitchFamily="34" charset="0"/>
            </a:endParaRPr>
          </a:p>
          <a:p>
            <a:r>
              <a:rPr lang="en-US" sz="2700" dirty="0" smtClean="0">
                <a:latin typeface="Trebuchet MS" pitchFamily="34" charset="0"/>
              </a:rPr>
              <a:t>		       Each vessel exchanges approximately 1 </a:t>
            </a:r>
            <a:r>
              <a:rPr lang="en-US" sz="2700" dirty="0" err="1" smtClean="0">
                <a:latin typeface="Trebuchet MS" pitchFamily="34" charset="0"/>
              </a:rPr>
              <a:t>kbit</a:t>
            </a:r>
            <a:r>
              <a:rPr lang="en-US" sz="2700" dirty="0" smtClean="0">
                <a:latin typeface="Trebuchet MS" pitchFamily="34" charset="0"/>
              </a:rPr>
              <a:t> with the nearest AIS-VTS. Considering the normal vessels  </a:t>
            </a:r>
          </a:p>
          <a:p>
            <a:r>
              <a:rPr lang="en-US" sz="2700" dirty="0" smtClean="0">
                <a:latin typeface="Trebuchet MS" pitchFamily="34" charset="0"/>
              </a:rPr>
              <a:t>                                                                                             traffic (a hundred of vessels in the sector of competence), the minimum amount of  information in this </a:t>
            </a:r>
          </a:p>
          <a:p>
            <a:r>
              <a:rPr lang="en-US" sz="2700" dirty="0" smtClean="0">
                <a:latin typeface="Trebuchet MS" pitchFamily="34" charset="0"/>
              </a:rPr>
              <a:t>                                                                                             simulated scenario can reach about </a:t>
            </a:r>
            <a:r>
              <a:rPr lang="it-IT" sz="2700" b="1" dirty="0" smtClean="0">
                <a:latin typeface="Trebuchet MS" pitchFamily="34" charset="0"/>
              </a:rPr>
              <a:t>100 kbit</a:t>
            </a:r>
            <a:r>
              <a:rPr lang="it-IT" sz="2700" dirty="0" smtClean="0">
                <a:latin typeface="Trebuchet MS" pitchFamily="34" charset="0"/>
              </a:rPr>
              <a:t>.</a:t>
            </a:r>
          </a:p>
          <a:p>
            <a:endParaRPr lang="it-IT" sz="2700" dirty="0" smtClean="0">
              <a:latin typeface="Trebuchet MS" pitchFamily="34" charset="0"/>
            </a:endParaRPr>
          </a:p>
          <a:p>
            <a:endParaRPr lang="en-US" sz="2800" i="1" dirty="0" smtClean="0"/>
          </a:p>
        </p:txBody>
      </p:sp>
      <p:pic>
        <p:nvPicPr>
          <p:cNvPr id="1027" name="Picture 3"/>
          <p:cNvPicPr>
            <a:picLocks noChangeAspect="1" noChangeArrowheads="1"/>
          </p:cNvPicPr>
          <p:nvPr/>
        </p:nvPicPr>
        <p:blipFill>
          <a:blip r:embed="rId5" cstate="print"/>
          <a:srcRect/>
          <a:stretch>
            <a:fillRect/>
          </a:stretch>
        </p:blipFill>
        <p:spPr bwMode="auto">
          <a:xfrm>
            <a:off x="953490" y="15930000"/>
            <a:ext cx="8155709" cy="6170844"/>
          </a:xfrm>
          <a:prstGeom prst="rect">
            <a:avLst/>
          </a:prstGeom>
          <a:noFill/>
          <a:ln w="9525">
            <a:solidFill>
              <a:schemeClr val="tx1"/>
            </a:solidFill>
            <a:miter lim="800000"/>
            <a:headEnd/>
            <a:tailEnd/>
          </a:ln>
        </p:spPr>
      </p:pic>
      <p:sp>
        <p:nvSpPr>
          <p:cNvPr id="19" name="CasellaDiTesto 18"/>
          <p:cNvSpPr txBox="1"/>
          <p:nvPr/>
        </p:nvSpPr>
        <p:spPr>
          <a:xfrm>
            <a:off x="324223" y="30243710"/>
            <a:ext cx="19370152" cy="523220"/>
          </a:xfrm>
          <a:prstGeom prst="rect">
            <a:avLst/>
          </a:prstGeom>
          <a:noFill/>
          <a:ln w="12700">
            <a:noFill/>
          </a:ln>
        </p:spPr>
        <p:txBody>
          <a:bodyPr wrap="square" numCol="1" rtlCol="0">
            <a:spAutoFit/>
          </a:bodyPr>
          <a:lstStyle/>
          <a:p>
            <a:r>
              <a:rPr lang="en-US" sz="2700" b="1" u="sng" cap="all" dirty="0" smtClean="0">
                <a:solidFill>
                  <a:srgbClr val="0000FF"/>
                </a:solidFill>
                <a:latin typeface="Trebuchet MS" pitchFamily="34" charset="0"/>
              </a:rPr>
              <a:t>General requirements for back up HF network in case of an internet failure scenario :</a:t>
            </a:r>
            <a:endParaRPr lang="it-IT" sz="2700" u="sng" dirty="0">
              <a:solidFill>
                <a:srgbClr val="0000FF"/>
              </a:solidFill>
            </a:endParaRPr>
          </a:p>
        </p:txBody>
      </p:sp>
      <p:sp>
        <p:nvSpPr>
          <p:cNvPr id="44" name="CasellaDiTesto 43"/>
          <p:cNvSpPr txBox="1"/>
          <p:nvPr/>
        </p:nvSpPr>
        <p:spPr>
          <a:xfrm>
            <a:off x="324223" y="35572302"/>
            <a:ext cx="11881320" cy="2585323"/>
          </a:xfrm>
          <a:prstGeom prst="rect">
            <a:avLst/>
          </a:prstGeom>
          <a:solidFill>
            <a:schemeClr val="bg1"/>
          </a:solidFill>
          <a:ln w="12700">
            <a:noFill/>
          </a:ln>
        </p:spPr>
        <p:txBody>
          <a:bodyPr wrap="square" rtlCol="0">
            <a:spAutoFit/>
          </a:bodyPr>
          <a:lstStyle/>
          <a:p>
            <a:pPr algn="just"/>
            <a:r>
              <a:rPr lang="en-US" sz="2700" dirty="0" smtClean="0">
                <a:latin typeface="Trebuchet MS" pitchFamily="34" charset="0"/>
              </a:rPr>
              <a:t>Since the technological features and </a:t>
            </a:r>
            <a:r>
              <a:rPr lang="en-US" sz="2700" dirty="0" err="1" smtClean="0">
                <a:latin typeface="Trebuchet MS" pitchFamily="34" charset="0"/>
              </a:rPr>
              <a:t>ionospheric</a:t>
            </a:r>
            <a:r>
              <a:rPr lang="en-US" sz="2700" dirty="0" smtClean="0">
                <a:latin typeface="Trebuchet MS" pitchFamily="34" charset="0"/>
              </a:rPr>
              <a:t> channel limit the interval of the operative frequency which can be used to establish the HF link, a frequency management system is necessary for the correct functioning of the SWING network. The main constraints derive from the </a:t>
            </a:r>
            <a:r>
              <a:rPr lang="en-US" sz="2700" dirty="0" err="1" smtClean="0">
                <a:latin typeface="Trebuchet MS" pitchFamily="34" charset="0"/>
              </a:rPr>
              <a:t>ionospheric</a:t>
            </a:r>
            <a:r>
              <a:rPr lang="en-US" sz="2700" dirty="0" smtClean="0">
                <a:latin typeface="Trebuchet MS" pitchFamily="34" charset="0"/>
              </a:rPr>
              <a:t> channel conditions which limit the data throughput especially in disturbed SW conditions.</a:t>
            </a:r>
          </a:p>
        </p:txBody>
      </p:sp>
      <p:pic>
        <p:nvPicPr>
          <p:cNvPr id="1032" name="Picture 8"/>
          <p:cNvPicPr>
            <a:picLocks noChangeAspect="1" noChangeArrowheads="1"/>
          </p:cNvPicPr>
          <p:nvPr/>
        </p:nvPicPr>
        <p:blipFill>
          <a:blip r:embed="rId6" cstate="print"/>
          <a:srcRect/>
          <a:stretch>
            <a:fillRect/>
          </a:stretch>
        </p:blipFill>
        <p:spPr bwMode="auto">
          <a:xfrm>
            <a:off x="8821167" y="8769300"/>
            <a:ext cx="8102026" cy="5560642"/>
          </a:xfrm>
          <a:prstGeom prst="rect">
            <a:avLst/>
          </a:prstGeom>
          <a:noFill/>
          <a:ln w="9525">
            <a:noFill/>
            <a:miter lim="800000"/>
            <a:headEnd/>
            <a:tailEnd/>
          </a:ln>
        </p:spPr>
      </p:pic>
      <p:sp>
        <p:nvSpPr>
          <p:cNvPr id="45" name="CasellaDiTesto 44"/>
          <p:cNvSpPr txBox="1"/>
          <p:nvPr/>
        </p:nvSpPr>
        <p:spPr>
          <a:xfrm>
            <a:off x="13861727" y="22608683"/>
            <a:ext cx="4248472" cy="523220"/>
          </a:xfrm>
          <a:prstGeom prst="rect">
            <a:avLst/>
          </a:prstGeom>
          <a:noFill/>
          <a:ln w="12700">
            <a:solidFill>
              <a:schemeClr val="tx1"/>
            </a:solidFill>
          </a:ln>
        </p:spPr>
        <p:txBody>
          <a:bodyPr wrap="square" rtlCol="0">
            <a:spAutoFit/>
          </a:bodyPr>
          <a:lstStyle/>
          <a:p>
            <a:pPr algn="just"/>
            <a:r>
              <a:rPr lang="en-US" sz="2700" dirty="0" smtClean="0">
                <a:latin typeface="Trebuchet MS" pitchFamily="34" charset="0"/>
              </a:rPr>
              <a:t>Most reasonable scenario </a:t>
            </a:r>
            <a:endParaRPr lang="it-IT" sz="2700" dirty="0"/>
          </a:p>
        </p:txBody>
      </p:sp>
      <p:sp>
        <p:nvSpPr>
          <p:cNvPr id="46" name="CasellaDiTesto 45"/>
          <p:cNvSpPr txBox="1"/>
          <p:nvPr/>
        </p:nvSpPr>
        <p:spPr>
          <a:xfrm>
            <a:off x="21134535" y="22608683"/>
            <a:ext cx="3456384" cy="523220"/>
          </a:xfrm>
          <a:prstGeom prst="rect">
            <a:avLst/>
          </a:prstGeom>
          <a:noFill/>
          <a:ln w="12700">
            <a:solidFill>
              <a:schemeClr val="tx1"/>
            </a:solidFill>
          </a:ln>
        </p:spPr>
        <p:txBody>
          <a:bodyPr wrap="square" rtlCol="0">
            <a:spAutoFit/>
          </a:bodyPr>
          <a:lstStyle/>
          <a:p>
            <a:pPr algn="just"/>
            <a:r>
              <a:rPr lang="en-US" sz="2700" dirty="0" smtClean="0">
                <a:latin typeface="Trebuchet MS" pitchFamily="34" charset="0"/>
              </a:rPr>
              <a:t>Worst case scenario </a:t>
            </a:r>
            <a:endParaRPr lang="it-IT" sz="2700" dirty="0"/>
          </a:p>
        </p:txBody>
      </p:sp>
      <p:sp>
        <p:nvSpPr>
          <p:cNvPr id="48" name="CasellaDiTesto 47"/>
          <p:cNvSpPr txBox="1"/>
          <p:nvPr/>
        </p:nvSpPr>
        <p:spPr>
          <a:xfrm>
            <a:off x="396231" y="30675758"/>
            <a:ext cx="18506056" cy="4247317"/>
          </a:xfrm>
          <a:prstGeom prst="rect">
            <a:avLst/>
          </a:prstGeom>
          <a:solidFill>
            <a:schemeClr val="bg1"/>
          </a:solidFill>
          <a:ln w="12700">
            <a:noFill/>
          </a:ln>
        </p:spPr>
        <p:txBody>
          <a:bodyPr wrap="square" numCol="1" rtlCol="0">
            <a:spAutoFit/>
          </a:bodyPr>
          <a:lstStyle/>
          <a:p>
            <a:pPr algn="just"/>
            <a:r>
              <a:rPr lang="en-US" sz="2700" dirty="0" smtClean="0">
                <a:latin typeface="Trebuchet MS" pitchFamily="34" charset="0"/>
              </a:rPr>
              <a:t>1) Communications between GCAs and ECIs must be guaranteed at least 90% of the day.</a:t>
            </a:r>
          </a:p>
          <a:p>
            <a:pPr algn="just"/>
            <a:r>
              <a:rPr lang="en-US" sz="2700" dirty="0" smtClean="0">
                <a:latin typeface="Trebuchet MS" pitchFamily="34" charset="0"/>
              </a:rPr>
              <a:t>2) Each HF terminal must be provided with a pool of frequencies to select the best operating frequencies at each month, day and hour</a:t>
            </a:r>
          </a:p>
          <a:p>
            <a:pPr algn="just"/>
            <a:r>
              <a:rPr lang="en-US" sz="2700" dirty="0" smtClean="0">
                <a:latin typeface="Trebuchet MS" pitchFamily="34" charset="0"/>
              </a:rPr>
              <a:t>3) TX power and receiver sensibility must be designed by taking into account the fading characteristics of the HF channel</a:t>
            </a:r>
          </a:p>
          <a:p>
            <a:pPr algn="just"/>
            <a:r>
              <a:rPr lang="en-US" sz="2700" dirty="0" smtClean="0">
                <a:latin typeface="Trebuchet MS" pitchFamily="34" charset="0"/>
              </a:rPr>
              <a:t>4) The channel bandwidth, the modulation format and coding rate must be designed on the basis of the desired data throughput</a:t>
            </a:r>
          </a:p>
          <a:p>
            <a:pPr algn="just"/>
            <a:r>
              <a:rPr lang="en-US" sz="2700" dirty="0" smtClean="0">
                <a:latin typeface="Trebuchet MS" pitchFamily="34" charset="0"/>
              </a:rPr>
              <a:t>5) SWING must provide half-duplex voice link and data link</a:t>
            </a:r>
          </a:p>
          <a:p>
            <a:pPr algn="just"/>
            <a:r>
              <a:rPr lang="en-US" sz="2700" dirty="0" smtClean="0">
                <a:latin typeface="Trebuchet MS" pitchFamily="34" charset="0"/>
              </a:rPr>
              <a:t>6) A supervisor control system must recognize when the internet communications fails so as to activate the SWING network in less than 15 minutes.</a:t>
            </a:r>
            <a:endParaRPr lang="it-IT" sz="2700" dirty="0"/>
          </a:p>
        </p:txBody>
      </p:sp>
      <p:sp>
        <p:nvSpPr>
          <p:cNvPr id="50" name="Rettangolo 49"/>
          <p:cNvSpPr/>
          <p:nvPr/>
        </p:nvSpPr>
        <p:spPr>
          <a:xfrm>
            <a:off x="18950594" y="30171702"/>
            <a:ext cx="7560840" cy="132494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5" name="Picture 11"/>
          <p:cNvPicPr>
            <a:picLocks noChangeAspect="1" noChangeArrowheads="1"/>
          </p:cNvPicPr>
          <p:nvPr/>
        </p:nvPicPr>
        <p:blipFill>
          <a:blip r:embed="rId7" cstate="print"/>
          <a:srcRect/>
          <a:stretch>
            <a:fillRect/>
          </a:stretch>
        </p:blipFill>
        <p:spPr bwMode="auto">
          <a:xfrm>
            <a:off x="19141518" y="30406316"/>
            <a:ext cx="7183356" cy="3312369"/>
          </a:xfrm>
          <a:prstGeom prst="rect">
            <a:avLst/>
          </a:prstGeom>
          <a:noFill/>
          <a:ln w="25400">
            <a:solidFill>
              <a:schemeClr val="tx1"/>
            </a:solidFill>
            <a:miter lim="800000"/>
            <a:headEnd/>
            <a:tailEnd/>
          </a:ln>
        </p:spPr>
      </p:pic>
      <p:pic>
        <p:nvPicPr>
          <p:cNvPr id="1038" name="Picture 14"/>
          <p:cNvPicPr>
            <a:picLocks noChangeAspect="1" noChangeArrowheads="1"/>
          </p:cNvPicPr>
          <p:nvPr/>
        </p:nvPicPr>
        <p:blipFill>
          <a:blip r:embed="rId8" cstate="print"/>
          <a:srcRect/>
          <a:stretch>
            <a:fillRect/>
          </a:stretch>
        </p:blipFill>
        <p:spPr bwMode="auto">
          <a:xfrm>
            <a:off x="19079627" y="39127901"/>
            <a:ext cx="7312695" cy="4115272"/>
          </a:xfrm>
          <a:prstGeom prst="rect">
            <a:avLst/>
          </a:prstGeom>
          <a:noFill/>
          <a:ln w="25400">
            <a:solidFill>
              <a:schemeClr val="tx1"/>
            </a:solidFill>
            <a:miter lim="800000"/>
            <a:headEnd/>
            <a:tailEnd/>
          </a:ln>
        </p:spPr>
      </p:pic>
      <p:pic>
        <p:nvPicPr>
          <p:cNvPr id="1036" name="Picture 12"/>
          <p:cNvPicPr>
            <a:picLocks noChangeAspect="1" noChangeArrowheads="1"/>
          </p:cNvPicPr>
          <p:nvPr/>
        </p:nvPicPr>
        <p:blipFill>
          <a:blip r:embed="rId9" cstate="print"/>
          <a:srcRect/>
          <a:stretch>
            <a:fillRect/>
          </a:stretch>
        </p:blipFill>
        <p:spPr bwMode="auto">
          <a:xfrm>
            <a:off x="19108562" y="33893258"/>
            <a:ext cx="7268424" cy="5064118"/>
          </a:xfrm>
          <a:prstGeom prst="rect">
            <a:avLst/>
          </a:prstGeom>
          <a:noFill/>
          <a:ln w="25400">
            <a:solidFill>
              <a:schemeClr val="tx1"/>
            </a:solidFill>
            <a:miter lim="800000"/>
            <a:headEnd/>
            <a:tailEnd/>
          </a:ln>
        </p:spPr>
      </p:pic>
      <p:grpSp>
        <p:nvGrpSpPr>
          <p:cNvPr id="108" name="Gruppo 107"/>
          <p:cNvGrpSpPr/>
          <p:nvPr/>
        </p:nvGrpSpPr>
        <p:grpSpPr>
          <a:xfrm>
            <a:off x="23150759" y="612562"/>
            <a:ext cx="3312368" cy="776205"/>
            <a:chOff x="23150759" y="612562"/>
            <a:chExt cx="3312368" cy="776205"/>
          </a:xfrm>
        </p:grpSpPr>
        <p:pic>
          <p:nvPicPr>
            <p:cNvPr id="10" name="Picture 5"/>
            <p:cNvPicPr>
              <a:picLocks noChangeAspect="1" noChangeArrowheads="1"/>
            </p:cNvPicPr>
            <p:nvPr/>
          </p:nvPicPr>
          <p:blipFill>
            <a:blip r:embed="rId10" cstate="print"/>
            <a:srcRect t="58024"/>
            <a:stretch>
              <a:fillRect/>
            </a:stretch>
          </p:blipFill>
          <p:spPr bwMode="auto">
            <a:xfrm>
              <a:off x="23150759" y="1078037"/>
              <a:ext cx="3312368" cy="310730"/>
            </a:xfrm>
            <a:prstGeom prst="rect">
              <a:avLst/>
            </a:prstGeom>
            <a:noFill/>
            <a:ln w="9525">
              <a:noFill/>
              <a:miter lim="800000"/>
              <a:headEnd/>
              <a:tailEnd/>
            </a:ln>
          </p:spPr>
        </p:pic>
        <p:pic>
          <p:nvPicPr>
            <p:cNvPr id="32" name="Immagine 31" descr="Logo CNIT - High Resolution v3yoko.GIF"/>
            <p:cNvPicPr>
              <a:picLocks noChangeAspect="1"/>
            </p:cNvPicPr>
            <p:nvPr/>
          </p:nvPicPr>
          <p:blipFill>
            <a:blip r:embed="rId11" cstate="print"/>
            <a:stretch>
              <a:fillRect/>
            </a:stretch>
          </p:blipFill>
          <p:spPr>
            <a:xfrm>
              <a:off x="24100771" y="612562"/>
              <a:ext cx="1203271" cy="450754"/>
            </a:xfrm>
            <a:prstGeom prst="rect">
              <a:avLst/>
            </a:prstGeom>
          </p:spPr>
        </p:pic>
      </p:grpSp>
      <p:grpSp>
        <p:nvGrpSpPr>
          <p:cNvPr id="40" name="Gruppo 39"/>
          <p:cNvGrpSpPr/>
          <p:nvPr/>
        </p:nvGrpSpPr>
        <p:grpSpPr>
          <a:xfrm>
            <a:off x="25166983" y="2232598"/>
            <a:ext cx="1224136" cy="1136738"/>
            <a:chOff x="25166983" y="2232598"/>
            <a:chExt cx="1224136" cy="1136738"/>
          </a:xfrm>
        </p:grpSpPr>
        <p:pic>
          <p:nvPicPr>
            <p:cNvPr id="1030" name="Picture 6"/>
            <p:cNvPicPr>
              <a:picLocks noChangeAspect="1" noChangeArrowheads="1"/>
            </p:cNvPicPr>
            <p:nvPr/>
          </p:nvPicPr>
          <p:blipFill>
            <a:blip r:embed="rId12" cstate="print"/>
            <a:srcRect t="74294"/>
            <a:stretch>
              <a:fillRect/>
            </a:stretch>
          </p:blipFill>
          <p:spPr bwMode="auto">
            <a:xfrm>
              <a:off x="25166983" y="3168702"/>
              <a:ext cx="1224136" cy="200634"/>
            </a:xfrm>
            <a:prstGeom prst="rect">
              <a:avLst/>
            </a:prstGeom>
            <a:noFill/>
            <a:ln w="9525">
              <a:noFill/>
              <a:miter lim="800000"/>
              <a:headEnd/>
              <a:tailEnd/>
            </a:ln>
          </p:spPr>
        </p:pic>
        <p:pic>
          <p:nvPicPr>
            <p:cNvPr id="34" name="Immagine 33" descr="LOGO_EBRE.jpg"/>
            <p:cNvPicPr>
              <a:picLocks noChangeAspect="1"/>
            </p:cNvPicPr>
            <p:nvPr/>
          </p:nvPicPr>
          <p:blipFill>
            <a:blip r:embed="rId13" cstate="print"/>
            <a:stretch>
              <a:fillRect/>
            </a:stretch>
          </p:blipFill>
          <p:spPr>
            <a:xfrm>
              <a:off x="25327933" y="2232598"/>
              <a:ext cx="864096" cy="897520"/>
            </a:xfrm>
            <a:prstGeom prst="rect">
              <a:avLst/>
            </a:prstGeom>
          </p:spPr>
        </p:pic>
      </p:grpSp>
      <p:pic>
        <p:nvPicPr>
          <p:cNvPr id="35" name="Immagine 34" descr="logo_HOME AFFAIRS.gif"/>
          <p:cNvPicPr>
            <a:picLocks noChangeAspect="1"/>
          </p:cNvPicPr>
          <p:nvPr/>
        </p:nvPicPr>
        <p:blipFill>
          <a:blip r:embed="rId14" cstate="print"/>
          <a:stretch>
            <a:fillRect/>
          </a:stretch>
        </p:blipFill>
        <p:spPr>
          <a:xfrm>
            <a:off x="5148759" y="1258397"/>
            <a:ext cx="1512168" cy="1046209"/>
          </a:xfrm>
          <a:prstGeom prst="rect">
            <a:avLst/>
          </a:prstGeom>
        </p:spPr>
      </p:pic>
      <p:grpSp>
        <p:nvGrpSpPr>
          <p:cNvPr id="41" name="Gruppo 40"/>
          <p:cNvGrpSpPr/>
          <p:nvPr/>
        </p:nvGrpSpPr>
        <p:grpSpPr>
          <a:xfrm>
            <a:off x="21134535" y="1584526"/>
            <a:ext cx="3312368" cy="890832"/>
            <a:chOff x="21422568" y="1656535"/>
            <a:chExt cx="3312368" cy="890832"/>
          </a:xfrm>
        </p:grpSpPr>
        <p:pic>
          <p:nvPicPr>
            <p:cNvPr id="16" name="Picture 7"/>
            <p:cNvPicPr>
              <a:picLocks noChangeAspect="1" noChangeArrowheads="1"/>
            </p:cNvPicPr>
            <p:nvPr/>
          </p:nvPicPr>
          <p:blipFill>
            <a:blip r:embed="rId15" cstate="print"/>
            <a:srcRect t="56119"/>
            <a:stretch>
              <a:fillRect/>
            </a:stretch>
          </p:blipFill>
          <p:spPr bwMode="auto">
            <a:xfrm>
              <a:off x="22066291" y="2279206"/>
              <a:ext cx="2016223" cy="268161"/>
            </a:xfrm>
            <a:prstGeom prst="rect">
              <a:avLst/>
            </a:prstGeom>
            <a:noFill/>
            <a:ln w="9525">
              <a:noFill/>
              <a:miter lim="800000"/>
              <a:headEnd/>
              <a:tailEnd/>
            </a:ln>
          </p:spPr>
        </p:pic>
        <p:pic>
          <p:nvPicPr>
            <p:cNvPr id="36" name="Immagine 35" descr="LOGO_NOA.jpg"/>
            <p:cNvPicPr>
              <a:picLocks noChangeAspect="1"/>
            </p:cNvPicPr>
            <p:nvPr/>
          </p:nvPicPr>
          <p:blipFill>
            <a:blip r:embed="rId16" cstate="print"/>
            <a:srcRect l="-4980" t="-14286"/>
            <a:stretch>
              <a:fillRect/>
            </a:stretch>
          </p:blipFill>
          <p:spPr>
            <a:xfrm>
              <a:off x="21422568" y="1656535"/>
              <a:ext cx="3312368" cy="628564"/>
            </a:xfrm>
            <a:prstGeom prst="rect">
              <a:avLst/>
            </a:prstGeom>
          </p:spPr>
        </p:pic>
      </p:grpSp>
      <p:pic>
        <p:nvPicPr>
          <p:cNvPr id="2" name="Picture 2"/>
          <p:cNvPicPr>
            <a:picLocks noChangeAspect="1" noChangeArrowheads="1"/>
          </p:cNvPicPr>
          <p:nvPr/>
        </p:nvPicPr>
        <p:blipFill>
          <a:blip r:embed="rId17" cstate="print"/>
          <a:srcRect/>
          <a:stretch>
            <a:fillRect/>
          </a:stretch>
        </p:blipFill>
        <p:spPr bwMode="auto">
          <a:xfrm>
            <a:off x="18902287" y="432398"/>
            <a:ext cx="3672408" cy="842987"/>
          </a:xfrm>
          <a:prstGeom prst="rect">
            <a:avLst/>
          </a:prstGeom>
          <a:noFill/>
          <a:ln w="9525">
            <a:noFill/>
            <a:miter lim="800000"/>
            <a:headEnd/>
            <a:tailEnd/>
          </a:ln>
        </p:spPr>
      </p:pic>
      <p:pic>
        <p:nvPicPr>
          <p:cNvPr id="33" name="Picture 21" descr="LINK-OPTIMIZATION"/>
          <p:cNvPicPr>
            <a:picLocks noChangeAspect="1" noChangeArrowheads="1"/>
          </p:cNvPicPr>
          <p:nvPr/>
        </p:nvPicPr>
        <p:blipFill>
          <a:blip r:embed="rId18" cstate="print"/>
          <a:srcRect/>
          <a:stretch>
            <a:fillRect/>
          </a:stretch>
        </p:blipFill>
        <p:spPr bwMode="auto">
          <a:xfrm>
            <a:off x="12205543" y="35572302"/>
            <a:ext cx="6387877" cy="7776864"/>
          </a:xfrm>
          <a:prstGeom prst="rect">
            <a:avLst/>
          </a:prstGeom>
          <a:noFill/>
          <a:ln w="9525">
            <a:noFill/>
            <a:miter lim="800000"/>
            <a:headEnd/>
            <a:tailEnd/>
          </a:ln>
        </p:spPr>
      </p:pic>
      <p:graphicFrame>
        <p:nvGraphicFramePr>
          <p:cNvPr id="42" name="Tabella 41"/>
          <p:cNvGraphicFramePr>
            <a:graphicFrameLocks noGrp="1"/>
          </p:cNvGraphicFramePr>
          <p:nvPr/>
        </p:nvGraphicFramePr>
        <p:xfrm>
          <a:off x="468239" y="40339596"/>
          <a:ext cx="11017224" cy="8122920"/>
        </p:xfrm>
        <a:graphic>
          <a:graphicData uri="http://schemas.openxmlformats.org/drawingml/2006/table">
            <a:tbl>
              <a:tblPr>
                <a:tableStyleId>{5940675A-B579-460E-94D1-54222C63F5DA}</a:tableStyleId>
              </a:tblPr>
              <a:tblGrid>
                <a:gridCol w="3744416"/>
                <a:gridCol w="3743218"/>
                <a:gridCol w="3529590"/>
              </a:tblGrid>
              <a:tr h="820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2600" u="none" strike="noStrike" cap="none" normalizeH="0" baseline="0" dirty="0" smtClean="0">
                          <a:ln>
                            <a:noFill/>
                          </a:ln>
                          <a:effectLst/>
                        </a:rPr>
                        <a:t>COMMON PROPAGATING PHENOMENA OF  IONOSPHERIC CHANNEL</a:t>
                      </a:r>
                      <a:endParaRPr kumimoji="0" lang="it-IT" sz="2600" b="1" i="0" u="none" strike="noStrike" cap="none" normalizeH="0" baseline="0" dirty="0" smtClean="0">
                        <a:ln>
                          <a:noFill/>
                        </a:ln>
                        <a:solidFill>
                          <a:srgbClr val="FF0000"/>
                        </a:solidFill>
                        <a:effectLst/>
                        <a:latin typeface="Trebuchet MS" pitchFamily="34" charset="0"/>
                        <a:ea typeface="Times New Roman" charset="0"/>
                        <a:cs typeface="Arial" charset="0"/>
                      </a:endParaRPr>
                    </a:p>
                  </a:txBody>
                  <a:tcPr marL="43112" marR="43112" marT="0" marB="0" horzOverflow="overflow">
                    <a:solidFill>
                      <a:srgbClr val="0000FF">
                        <a:alpha val="3490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2600" u="none" strike="noStrike" cap="none" normalizeH="0" baseline="0" dirty="0" smtClean="0">
                          <a:ln>
                            <a:noFill/>
                          </a:ln>
                          <a:effectLst/>
                        </a:rPr>
                        <a:t>MAIN CAUSES </a:t>
                      </a:r>
                      <a:r>
                        <a:rPr kumimoji="0" lang="it-IT" sz="2600" u="none" strike="noStrike" cap="none" normalizeH="0" baseline="0" dirty="0" smtClean="0">
                          <a:ln>
                            <a:noFill/>
                          </a:ln>
                          <a:solidFill>
                            <a:schemeClr val="tx1"/>
                          </a:solidFill>
                          <a:effectLst/>
                        </a:rPr>
                        <a:t>OF SIGNAL DEGRADATION DUE </a:t>
                      </a:r>
                      <a:r>
                        <a:rPr kumimoji="0" lang="it-IT" sz="2600" u="none" strike="noStrike" cap="none" normalizeH="0" baseline="0" dirty="0" smtClean="0">
                          <a:ln>
                            <a:noFill/>
                          </a:ln>
                          <a:effectLst/>
                        </a:rPr>
                        <a:t>TO SW</a:t>
                      </a:r>
                      <a:endParaRPr kumimoji="0" lang="it-IT" sz="2600" b="1" i="0" u="none" strike="noStrike" cap="none" normalizeH="0" baseline="0" dirty="0" smtClean="0">
                        <a:ln>
                          <a:noFill/>
                        </a:ln>
                        <a:solidFill>
                          <a:srgbClr val="FF0000"/>
                        </a:solidFill>
                        <a:effectLst/>
                        <a:latin typeface="Trebuchet MS" pitchFamily="34" charset="0"/>
                        <a:ea typeface="Times New Roman" charset="0"/>
                        <a:cs typeface="Arial" charset="0"/>
                      </a:endParaRPr>
                    </a:p>
                  </a:txBody>
                  <a:tcPr marL="43112" marR="43112" marT="0" marB="0" horzOverflow="overflow">
                    <a:solidFill>
                      <a:srgbClr val="FF9966">
                        <a:alpha val="3490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2600" u="none" strike="noStrike" cap="none" normalizeH="0" baseline="0" dirty="0" smtClean="0">
                          <a:ln>
                            <a:noFill/>
                          </a:ln>
                          <a:effectLst/>
                        </a:rPr>
                        <a:t>MAIN EFFECT ON THE SIGNAL</a:t>
                      </a:r>
                      <a:endParaRPr kumimoji="0" lang="it-IT" sz="2600" b="1" i="0" u="none" strike="noStrike" cap="none" normalizeH="0" baseline="0" dirty="0" smtClean="0">
                        <a:ln>
                          <a:noFill/>
                        </a:ln>
                        <a:solidFill>
                          <a:srgbClr val="FF0000"/>
                        </a:solidFill>
                        <a:effectLst/>
                        <a:latin typeface="Trebuchet MS" pitchFamily="34" charset="0"/>
                        <a:ea typeface="Times New Roman" charset="0"/>
                        <a:cs typeface="Arial" charset="0"/>
                      </a:endParaRPr>
                    </a:p>
                  </a:txBody>
                  <a:tcPr marL="43112" marR="43112" marT="0" marB="0" horzOverflow="overflow">
                    <a:solidFill>
                      <a:srgbClr val="92D050">
                        <a:alpha val="34902"/>
                      </a:srgbClr>
                    </a:solidFill>
                  </a:tcPr>
                </a:tc>
              </a:tr>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reflection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solidFill>
                            <a:schemeClr val="tx1"/>
                          </a:solidFill>
                          <a:effectLst/>
                        </a:rPr>
                        <a:t>Irregularities </a:t>
                      </a:r>
                      <a:r>
                        <a:rPr kumimoji="0" lang="en-GB" sz="2600" u="none" strike="noStrike" cap="none" normalizeH="0" baseline="0" noProof="0" dirty="0" smtClean="0">
                          <a:ln>
                            <a:noFill/>
                          </a:ln>
                          <a:effectLst/>
                        </a:rPr>
                        <a:t>at different spatial scales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time delay (ms)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92D050">
                        <a:alpha val="14902"/>
                      </a:srgbClr>
                    </a:solidFill>
                  </a:tcPr>
                </a:tc>
              </a:tr>
              <a:tr h="7595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refraction (depending on the refractive index)</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solidFill>
                            <a:schemeClr val="tx1"/>
                          </a:solidFill>
                          <a:effectLst/>
                        </a:rPr>
                        <a:t>Irregularities </a:t>
                      </a:r>
                      <a:r>
                        <a:rPr kumimoji="0" lang="en-GB" sz="2600" u="none" strike="noStrike" cap="none" normalizeH="0" baseline="0" noProof="0" dirty="0" smtClean="0">
                          <a:ln>
                            <a:noFill/>
                          </a:ln>
                          <a:effectLst/>
                        </a:rPr>
                        <a:t>at different spatial scales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spreading, differential group delay </a:t>
                      </a:r>
                    </a:p>
                  </a:txBody>
                  <a:tcPr marL="43112" marR="43112" marT="0" marB="0" horzOverflow="overflow">
                    <a:solidFill>
                      <a:srgbClr val="92D050">
                        <a:alpha val="14902"/>
                      </a:srgbClr>
                    </a:solidFill>
                  </a:tcPr>
                </a:tc>
              </a:tr>
              <a:tr h="959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absorption </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3059113" algn="ctr"/>
                          <a:tab pos="6119813" algn="r"/>
                        </a:tabLst>
                      </a:pPr>
                      <a:r>
                        <a:rPr kumimoji="0" lang="en-GB" sz="2600" u="none" strike="noStrike" cap="none" normalizeH="0" baseline="0" noProof="0" dirty="0" smtClean="0">
                          <a:ln>
                            <a:noFill/>
                          </a:ln>
                          <a:effectLst/>
                        </a:rPr>
                        <a:t>sudden ionization of the </a:t>
                      </a:r>
                      <a:r>
                        <a:rPr kumimoji="0" lang="en-GB" sz="2600" u="none" strike="noStrike" cap="none" normalizeH="0" baseline="0" noProof="0" dirty="0" smtClean="0">
                          <a:ln>
                            <a:noFill/>
                          </a:ln>
                          <a:solidFill>
                            <a:schemeClr val="tx1"/>
                          </a:solidFill>
                          <a:effectLst/>
                        </a:rPr>
                        <a:t>lower </a:t>
                      </a:r>
                      <a:r>
                        <a:rPr kumimoji="0" lang="en-GB" sz="2600" u="none" strike="noStrike" cap="none" normalizeH="0" baseline="0" noProof="0" dirty="0" err="1" smtClean="0">
                          <a:ln>
                            <a:noFill/>
                          </a:ln>
                          <a:solidFill>
                            <a:schemeClr val="tx1"/>
                          </a:solidFill>
                          <a:effectLst/>
                        </a:rPr>
                        <a:t>ionospheric</a:t>
                      </a:r>
                      <a:r>
                        <a:rPr kumimoji="0" lang="en-GB" sz="2600" u="none" strike="noStrike" cap="none" normalizeH="0" baseline="0" noProof="0" dirty="0" smtClean="0">
                          <a:ln>
                            <a:noFill/>
                          </a:ln>
                          <a:solidFill>
                            <a:schemeClr val="tx1"/>
                          </a:solidFill>
                          <a:effectLst/>
                        </a:rPr>
                        <a:t> </a:t>
                      </a:r>
                      <a:r>
                        <a:rPr kumimoji="0" lang="en-GB" sz="2600" u="none" strike="noStrike" cap="none" normalizeH="0" baseline="0" noProof="0" dirty="0" smtClean="0">
                          <a:ln>
                            <a:noFill/>
                          </a:ln>
                          <a:effectLst/>
                        </a:rPr>
                        <a:t>regions (D, E)</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3059113" algn="ctr"/>
                          <a:tab pos="6119813" algn="r"/>
                        </a:tabLst>
                      </a:pPr>
                      <a:r>
                        <a:rPr kumimoji="0" lang="en-GB" sz="2600" u="none" strike="noStrike" cap="none" normalizeH="0" baseline="0" noProof="0" dirty="0" smtClean="0">
                          <a:ln>
                            <a:noFill/>
                          </a:ln>
                          <a:effectLst/>
                        </a:rPr>
                        <a:t> deep fading due to SID  (tens </a:t>
                      </a:r>
                      <a:r>
                        <a:rPr kumimoji="0" lang="en-GB" sz="2600" u="none" strike="noStrike" cap="none" normalizeH="0" baseline="0" noProof="0" dirty="0" smtClean="0">
                          <a:ln>
                            <a:noFill/>
                          </a:ln>
                          <a:solidFill>
                            <a:schemeClr val="tx1"/>
                          </a:solidFill>
                          <a:effectLst/>
                        </a:rPr>
                        <a:t>of dB</a:t>
                      </a:r>
                      <a:r>
                        <a:rPr kumimoji="0" lang="en-GB" sz="2600" u="none" strike="noStrike" cap="none" normalizeH="0" baseline="0" noProof="0" dirty="0" smtClean="0">
                          <a:ln>
                            <a:noFill/>
                          </a:ln>
                          <a:effectLst/>
                        </a:rPr>
                        <a:t>)</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92D050">
                        <a:alpha val="14902"/>
                      </a:srgbClr>
                    </a:solid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multiple reflections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defocusing layers (spread  F etc.)</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multipath fading at different time and spatial scales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92D050">
                        <a:alpha val="14902"/>
                      </a:srgbClr>
                    </a:solid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diffraction,  scattering</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solidFill>
                            <a:schemeClr val="tx1"/>
                          </a:solidFill>
                          <a:effectLst/>
                        </a:rPr>
                        <a:t>Irregularities at different  </a:t>
                      </a:r>
                      <a:r>
                        <a:rPr kumimoji="0" lang="en-GB" sz="2600" u="none" strike="noStrike" cap="none" normalizeH="0" baseline="0" noProof="0" dirty="0" smtClean="0">
                          <a:ln>
                            <a:noFill/>
                          </a:ln>
                          <a:effectLst/>
                        </a:rPr>
                        <a:t>volume spatial scales</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Short and long term fading  </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92D050">
                        <a:alpha val="14902"/>
                      </a:srgbClr>
                    </a:solid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Doppler  effect</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0000FF">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solidFill>
                            <a:schemeClr val="tx1"/>
                          </a:solidFill>
                          <a:effectLst/>
                        </a:rPr>
                        <a:t>Motion of the </a:t>
                      </a:r>
                      <a:r>
                        <a:rPr kumimoji="0" lang="en-GB" sz="2600" u="none" strike="noStrike" cap="none" normalizeH="0" baseline="0" noProof="0" dirty="0" err="1" smtClean="0">
                          <a:ln>
                            <a:noFill/>
                          </a:ln>
                          <a:solidFill>
                            <a:schemeClr val="tx1"/>
                          </a:solidFill>
                          <a:effectLst/>
                        </a:rPr>
                        <a:t>ionospheric</a:t>
                      </a:r>
                      <a:r>
                        <a:rPr kumimoji="0" lang="en-GB" sz="2600" u="none" strike="noStrike" cap="none" normalizeH="0" baseline="0" noProof="0" dirty="0" smtClean="0">
                          <a:ln>
                            <a:noFill/>
                          </a:ln>
                          <a:solidFill>
                            <a:schemeClr val="tx1"/>
                          </a:solidFill>
                          <a:effectLst/>
                        </a:rPr>
                        <a:t> layers and </a:t>
                      </a:r>
                      <a:r>
                        <a:rPr kumimoji="0" lang="en-GB" sz="2600" u="none" strike="noStrike" cap="none" normalizeH="0" baseline="0" noProof="0" dirty="0" smtClean="0">
                          <a:ln>
                            <a:noFill/>
                          </a:ln>
                          <a:effectLst/>
                        </a:rPr>
                        <a:t>time-dependent variation of electron density profiles. </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FF9966">
                        <a:alpha val="16078"/>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u="none" strike="noStrike" cap="none" normalizeH="0" baseline="0" noProof="0" dirty="0" smtClean="0">
                          <a:ln>
                            <a:noFill/>
                          </a:ln>
                          <a:effectLst/>
                        </a:rPr>
                        <a:t>frequency shifting and phase distortion</a:t>
                      </a:r>
                      <a:endParaRPr kumimoji="0" lang="en-GB" sz="2600" b="0" i="0" u="none" strike="noStrike" cap="none" normalizeH="0" baseline="0" noProof="0" dirty="0" smtClean="0">
                        <a:ln>
                          <a:noFill/>
                        </a:ln>
                        <a:solidFill>
                          <a:schemeClr val="tx1"/>
                        </a:solidFill>
                        <a:effectLst/>
                        <a:latin typeface="Trebuchet MS" pitchFamily="34" charset="0"/>
                        <a:ea typeface="Times New Roman" charset="0"/>
                        <a:cs typeface="Arial" charset="0"/>
                      </a:endParaRPr>
                    </a:p>
                  </a:txBody>
                  <a:tcPr marL="43112" marR="43112" marT="0" marB="0" horzOverflow="overflow">
                    <a:solidFill>
                      <a:srgbClr val="92D050">
                        <a:alpha val="14902"/>
                      </a:srgbClr>
                    </a:solidFill>
                  </a:tcPr>
                </a:tc>
              </a:tr>
            </a:tbl>
          </a:graphicData>
        </a:graphic>
      </p:graphicFrame>
      <p:sp>
        <p:nvSpPr>
          <p:cNvPr id="43" name="CasellaDiTesto 42"/>
          <p:cNvSpPr txBox="1"/>
          <p:nvPr/>
        </p:nvSpPr>
        <p:spPr>
          <a:xfrm>
            <a:off x="828279" y="39244710"/>
            <a:ext cx="10081120" cy="507831"/>
          </a:xfrm>
          <a:prstGeom prst="rect">
            <a:avLst/>
          </a:prstGeom>
          <a:noFill/>
          <a:ln w="12700">
            <a:noFill/>
          </a:ln>
        </p:spPr>
        <p:txBody>
          <a:bodyPr wrap="square" rtlCol="0">
            <a:spAutoFit/>
          </a:bodyPr>
          <a:lstStyle/>
          <a:p>
            <a:pPr algn="just"/>
            <a:r>
              <a:rPr lang="en-US" sz="2700" b="1" u="sng" dirty="0" smtClean="0">
                <a:solidFill>
                  <a:srgbClr val="0000FF"/>
                </a:solidFill>
                <a:latin typeface="Trebuchet MS" pitchFamily="34" charset="0"/>
              </a:rPr>
              <a:t>PROPAGATING PHENOMENA IN CASE OF SPACE WEATHER (SW) </a:t>
            </a:r>
          </a:p>
        </p:txBody>
      </p:sp>
      <p:sp>
        <p:nvSpPr>
          <p:cNvPr id="47" name="CasellaDiTesto 46"/>
          <p:cNvSpPr txBox="1"/>
          <p:nvPr/>
        </p:nvSpPr>
        <p:spPr>
          <a:xfrm>
            <a:off x="19046303" y="43853222"/>
            <a:ext cx="7488832" cy="6140142"/>
          </a:xfrm>
          <a:prstGeom prst="rect">
            <a:avLst/>
          </a:prstGeom>
          <a:solidFill>
            <a:schemeClr val="bg1"/>
          </a:solidFill>
          <a:ln w="12700">
            <a:solidFill>
              <a:schemeClr val="tx1"/>
            </a:solidFill>
          </a:ln>
        </p:spPr>
        <p:txBody>
          <a:bodyPr wrap="square" rtlCol="0">
            <a:spAutoFit/>
          </a:bodyPr>
          <a:lstStyle/>
          <a:p>
            <a:pPr algn="just"/>
            <a:r>
              <a:rPr lang="en-US" sz="2700" b="1" u="sng" dirty="0" smtClean="0">
                <a:solidFill>
                  <a:srgbClr val="0000FF"/>
                </a:solidFill>
                <a:latin typeface="Trebuchet MS" pitchFamily="34" charset="0"/>
              </a:rPr>
              <a:t>CONCLUSIONS</a:t>
            </a:r>
          </a:p>
          <a:p>
            <a:pPr algn="just"/>
            <a:endParaRPr lang="en-US" sz="2700" b="1" u="sng" dirty="0" smtClean="0">
              <a:solidFill>
                <a:srgbClr val="0000FF"/>
              </a:solidFill>
              <a:latin typeface="Trebuchet MS" pitchFamily="34" charset="0"/>
            </a:endParaRPr>
          </a:p>
          <a:p>
            <a:pPr algn="just">
              <a:spcBef>
                <a:spcPts val="600"/>
              </a:spcBef>
              <a:buFont typeface="Arial" pitchFamily="34" charset="0"/>
              <a:buChar char="•"/>
            </a:pPr>
            <a:r>
              <a:rPr lang="en-US" sz="2700" dirty="0" smtClean="0">
                <a:latin typeface="Trebuchet MS" pitchFamily="34" charset="0"/>
              </a:rPr>
              <a:t>Radio communications in Mediterranean region have to take into account the Space Weather effects.</a:t>
            </a:r>
          </a:p>
          <a:p>
            <a:pPr algn="just">
              <a:spcBef>
                <a:spcPts val="600"/>
              </a:spcBef>
            </a:pPr>
            <a:endParaRPr lang="en-US" sz="2700" dirty="0" smtClean="0">
              <a:latin typeface="Trebuchet MS" pitchFamily="34" charset="0"/>
            </a:endParaRPr>
          </a:p>
          <a:p>
            <a:pPr algn="just">
              <a:spcBef>
                <a:spcPts val="600"/>
              </a:spcBef>
              <a:buFont typeface="Arial" pitchFamily="34" charset="0"/>
              <a:buChar char="•"/>
            </a:pPr>
            <a:r>
              <a:rPr lang="en-US" sz="2700" dirty="0" smtClean="0">
                <a:latin typeface="Trebuchet MS" pitchFamily="34" charset="0"/>
              </a:rPr>
              <a:t>The SWING project is aimed to guarantee transmission of the minimal amount of information necessary to maintain communication control among ECIs and CGAs, even in very critical conditions. This project has to consider a radio propagating scenario that could be very degraded, and to be able to mitigate SW phenomena.</a:t>
            </a:r>
          </a:p>
        </p:txBody>
      </p:sp>
      <p:sp>
        <p:nvSpPr>
          <p:cNvPr id="63" name="Rettangolo 62"/>
          <p:cNvSpPr/>
          <p:nvPr/>
        </p:nvSpPr>
        <p:spPr>
          <a:xfrm>
            <a:off x="8965183" y="360390"/>
            <a:ext cx="7344816" cy="1138773"/>
          </a:xfrm>
          <a:prstGeom prst="rect">
            <a:avLst/>
          </a:prstGeom>
          <a:noFill/>
          <a:ln>
            <a:noFill/>
          </a:ln>
        </p:spPr>
        <p:txBody>
          <a:bodyPr wrap="square" lIns="91440" tIns="45720" rIns="91440" bIns="45720">
            <a:spAutoFit/>
          </a:bodyPr>
          <a:lstStyle/>
          <a:p>
            <a:pPr algn="ctr"/>
            <a:r>
              <a:rPr lang="en-GB" sz="6800" b="1" cap="none" spc="100" dirty="0" smtClean="0">
                <a:ln w="18000">
                  <a:solidFill>
                    <a:schemeClr val="accent1">
                      <a:satMod val="200000"/>
                      <a:tint val="72000"/>
                    </a:schemeClr>
                  </a:solidFill>
                  <a:prstDash val="solid"/>
                </a:ln>
                <a:solidFill>
                  <a:srgbClr val="0F45F1"/>
                </a:solidFill>
                <a:effectLst>
                  <a:outerShdw blurRad="25000" dist="20000" dir="16020000" algn="tl">
                    <a:schemeClr val="accent1">
                      <a:satMod val="200000"/>
                      <a:shade val="1000"/>
                      <a:alpha val="60000"/>
                    </a:schemeClr>
                  </a:outerShdw>
                </a:effectLst>
                <a:latin typeface="Trebuchet MS" pitchFamily="34" charset="0"/>
              </a:rPr>
              <a:t>SWING </a:t>
            </a:r>
            <a:r>
              <a:rPr lang="en-GB" sz="6800" b="1" cap="none" spc="100" dirty="0">
                <a:ln w="18000">
                  <a:solidFill>
                    <a:schemeClr val="accent1">
                      <a:satMod val="200000"/>
                      <a:tint val="72000"/>
                    </a:schemeClr>
                  </a:solidFill>
                  <a:prstDash val="solid"/>
                </a:ln>
                <a:solidFill>
                  <a:srgbClr val="0F45F1"/>
                </a:solidFill>
                <a:effectLst>
                  <a:outerShdw blurRad="25000" dist="20000" dir="16020000" algn="tl">
                    <a:schemeClr val="accent1">
                      <a:satMod val="200000"/>
                      <a:shade val="1000"/>
                      <a:alpha val="60000"/>
                    </a:schemeClr>
                  </a:outerShdw>
                </a:effectLst>
                <a:latin typeface="Trebuchet MS" pitchFamily="34" charset="0"/>
              </a:rPr>
              <a:t>PROJECT</a:t>
            </a:r>
            <a:endParaRPr lang="it-IT" sz="6800" b="1" cap="none" spc="100" dirty="0">
              <a:ln w="18000">
                <a:solidFill>
                  <a:schemeClr val="accent1">
                    <a:satMod val="200000"/>
                    <a:tint val="72000"/>
                  </a:schemeClr>
                </a:solidFill>
                <a:prstDash val="solid"/>
              </a:ln>
              <a:solidFill>
                <a:srgbClr val="0F45F1"/>
              </a:solidFill>
              <a:effectLst>
                <a:outerShdw blurRad="25000" dist="20000" dir="16020000" algn="tl">
                  <a:schemeClr val="accent1">
                    <a:satMod val="200000"/>
                    <a:shade val="1000"/>
                    <a:alpha val="60000"/>
                  </a:schemeClr>
                </a:outerShdw>
              </a:effectLst>
            </a:endParaRPr>
          </a:p>
        </p:txBody>
      </p:sp>
      <p:cxnSp>
        <p:nvCxnSpPr>
          <p:cNvPr id="67" name="Connettore 1 66"/>
          <p:cNvCxnSpPr/>
          <p:nvPr/>
        </p:nvCxnSpPr>
        <p:spPr>
          <a:xfrm>
            <a:off x="324223" y="35572302"/>
            <a:ext cx="18434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317599" y="38328484"/>
            <a:ext cx="11567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a:off x="324223" y="35572302"/>
            <a:ext cx="0" cy="273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a:off x="11897633" y="38328484"/>
            <a:ext cx="0" cy="5256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18770645" y="35572302"/>
            <a:ext cx="0" cy="79928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ttore 1 75"/>
          <p:cNvCxnSpPr/>
          <p:nvPr/>
        </p:nvCxnSpPr>
        <p:spPr>
          <a:xfrm>
            <a:off x="11917511" y="43585068"/>
            <a:ext cx="6840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p:nvPicPr>
        <p:blipFill>
          <a:blip r:embed="rId19" cstate="print"/>
          <a:srcRect/>
          <a:stretch>
            <a:fillRect/>
          </a:stretch>
        </p:blipFill>
        <p:spPr bwMode="auto">
          <a:xfrm>
            <a:off x="12295540" y="44069246"/>
            <a:ext cx="6318715" cy="5832998"/>
          </a:xfrm>
          <a:prstGeom prst="rect">
            <a:avLst/>
          </a:prstGeom>
          <a:solidFill>
            <a:schemeClr val="bg1"/>
          </a:solidFill>
          <a:ln w="19050">
            <a:solidFill>
              <a:schemeClr val="tx1"/>
            </a:solidFill>
            <a:miter lim="800000"/>
            <a:headEnd/>
            <a:tailEnd/>
          </a:ln>
          <a:effectLst/>
        </p:spPr>
      </p:pic>
      <p:sp>
        <p:nvSpPr>
          <p:cNvPr id="79" name="CasellaDiTesto 78"/>
          <p:cNvSpPr txBox="1"/>
          <p:nvPr/>
        </p:nvSpPr>
        <p:spPr>
          <a:xfrm rot="16200000">
            <a:off x="9112614" y="46778164"/>
            <a:ext cx="5832661" cy="415498"/>
          </a:xfrm>
          <a:prstGeom prst="rect">
            <a:avLst/>
          </a:prstGeom>
          <a:noFill/>
          <a:ln w="19050">
            <a:solidFill>
              <a:schemeClr val="tx1"/>
            </a:solidFill>
          </a:ln>
        </p:spPr>
        <p:txBody>
          <a:bodyPr wrap="square" rtlCol="0">
            <a:spAutoFit/>
          </a:bodyPr>
          <a:lstStyle/>
          <a:p>
            <a:pPr algn="just"/>
            <a:r>
              <a:rPr lang="en-US" sz="2100" b="1" dirty="0" smtClean="0">
                <a:latin typeface="Trebuchet MS" pitchFamily="34" charset="0"/>
              </a:rPr>
              <a:t>S</a:t>
            </a:r>
            <a:r>
              <a:rPr lang="en-US" sz="2000" b="1" dirty="0" smtClean="0">
                <a:latin typeface="Trebuchet MS" pitchFamily="34" charset="0"/>
              </a:rPr>
              <a:t>W disturbances time scale in the HF channel </a:t>
            </a:r>
          </a:p>
        </p:txBody>
      </p:sp>
      <p:cxnSp>
        <p:nvCxnSpPr>
          <p:cNvPr id="82" name="Connettore 1 81"/>
          <p:cNvCxnSpPr/>
          <p:nvPr/>
        </p:nvCxnSpPr>
        <p:spPr>
          <a:xfrm>
            <a:off x="324223" y="38884670"/>
            <a:ext cx="113772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a:off x="324223" y="50045910"/>
            <a:ext cx="18434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11701487" y="43853222"/>
            <a:ext cx="704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flipH="1">
            <a:off x="18758271" y="43853222"/>
            <a:ext cx="8384" cy="6192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H="1">
            <a:off x="11701487" y="38884670"/>
            <a:ext cx="8384" cy="4968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flipH="1">
            <a:off x="324223" y="38884670"/>
            <a:ext cx="8384" cy="111612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20" cstate="print"/>
          <a:srcRect/>
          <a:stretch>
            <a:fillRect/>
          </a:stretch>
        </p:blipFill>
        <p:spPr bwMode="auto">
          <a:xfrm>
            <a:off x="13145764" y="23097195"/>
            <a:ext cx="5396483" cy="4122179"/>
          </a:xfrm>
          <a:prstGeom prst="rect">
            <a:avLst/>
          </a:prstGeom>
          <a:noFill/>
          <a:ln w="25400">
            <a:solidFill>
              <a:schemeClr val="tx1"/>
            </a:solidFill>
            <a:miter lim="800000"/>
            <a:headEnd/>
            <a:tailEnd/>
          </a:ln>
        </p:spPr>
      </p:pic>
      <p:pic>
        <p:nvPicPr>
          <p:cNvPr id="1034" name="Picture 10"/>
          <p:cNvPicPr>
            <a:picLocks noChangeAspect="1" noChangeArrowheads="1"/>
          </p:cNvPicPr>
          <p:nvPr/>
        </p:nvPicPr>
        <p:blipFill>
          <a:blip r:embed="rId21" cstate="print"/>
          <a:srcRect/>
          <a:stretch>
            <a:fillRect/>
          </a:stretch>
        </p:blipFill>
        <p:spPr bwMode="auto">
          <a:xfrm>
            <a:off x="20034143" y="23112739"/>
            <a:ext cx="5492880" cy="4104456"/>
          </a:xfrm>
          <a:prstGeom prst="rect">
            <a:avLst/>
          </a:prstGeom>
          <a:noFill/>
          <a:ln w="25400">
            <a:solidFill>
              <a:schemeClr val="tx1"/>
            </a:solidFill>
            <a:miter lim="800000"/>
            <a:headEnd/>
            <a:tailEnd/>
          </a:ln>
        </p:spPr>
      </p:pic>
      <p:sp>
        <p:nvSpPr>
          <p:cNvPr id="59" name="CasellaDiTesto 58"/>
          <p:cNvSpPr txBox="1"/>
          <p:nvPr/>
        </p:nvSpPr>
        <p:spPr>
          <a:xfrm>
            <a:off x="468239" y="432398"/>
            <a:ext cx="4248471" cy="1015663"/>
          </a:xfrm>
          <a:prstGeom prst="rect">
            <a:avLst/>
          </a:prstGeom>
          <a:noFill/>
          <a:ln w="12700">
            <a:solidFill>
              <a:schemeClr val="bg1"/>
            </a:solidFill>
          </a:ln>
        </p:spPr>
        <p:txBody>
          <a:bodyPr wrap="square" rtlCol="0">
            <a:spAutoFit/>
          </a:bodyPr>
          <a:lstStyle/>
          <a:p>
            <a:pPr algn="ctr"/>
            <a:r>
              <a:rPr lang="en-US" sz="2000" dirty="0" smtClean="0">
                <a:solidFill>
                  <a:schemeClr val="bg1"/>
                </a:solidFill>
                <a:latin typeface="Trebuchet MS" pitchFamily="34" charset="0"/>
              </a:rPr>
              <a:t>10</a:t>
            </a:r>
            <a:r>
              <a:rPr lang="en-US" sz="2000" baseline="30000" dirty="0" smtClean="0">
                <a:solidFill>
                  <a:schemeClr val="bg1"/>
                </a:solidFill>
                <a:latin typeface="Trebuchet MS" pitchFamily="34" charset="0"/>
              </a:rPr>
              <a:t>th</a:t>
            </a:r>
            <a:r>
              <a:rPr lang="en-US" sz="2000" dirty="0" smtClean="0">
                <a:solidFill>
                  <a:schemeClr val="bg1"/>
                </a:solidFill>
                <a:latin typeface="Trebuchet MS" pitchFamily="34" charset="0"/>
              </a:rPr>
              <a:t> European Space Weather week</a:t>
            </a:r>
          </a:p>
          <a:p>
            <a:pPr algn="ctr"/>
            <a:r>
              <a:rPr lang="en-US" sz="2000" dirty="0" smtClean="0">
                <a:solidFill>
                  <a:schemeClr val="bg1"/>
                </a:solidFill>
                <a:latin typeface="Trebuchet MS" pitchFamily="34" charset="0"/>
              </a:rPr>
              <a:t>November 18-22, 2013</a:t>
            </a:r>
          </a:p>
          <a:p>
            <a:pPr algn="ctr"/>
            <a:r>
              <a:rPr lang="en-US" sz="2000" dirty="0" smtClean="0">
                <a:solidFill>
                  <a:schemeClr val="bg1"/>
                </a:solidFill>
                <a:latin typeface="Trebuchet MS" pitchFamily="34" charset="0"/>
              </a:rPr>
              <a:t>ANTWERP, Belgium</a:t>
            </a:r>
            <a:endParaRPr lang="it-IT" sz="2000" dirty="0">
              <a:solidFill>
                <a:schemeClr val="bg1"/>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1190</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di Office</vt:lpstr>
      <vt:lpstr>Slide 1</vt:lpstr>
    </vt:vector>
  </TitlesOfParts>
  <Company>INGV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reviewer2</dc:creator>
  <cp:lastModifiedBy>Alessandro</cp:lastModifiedBy>
  <cp:revision>199</cp:revision>
  <dcterms:created xsi:type="dcterms:W3CDTF">2013-11-05T17:02:46Z</dcterms:created>
  <dcterms:modified xsi:type="dcterms:W3CDTF">2013-11-12T19:49:03Z</dcterms:modified>
</cp:coreProperties>
</file>