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7003375" cy="51206400"/>
  <p:notesSz cx="7099300" cy="10234613"/>
  <p:defaultTextStyle>
    <a:defPPr>
      <a:defRPr lang="sr-Latn-CS"/>
    </a:defPPr>
    <a:lvl1pPr marL="0" algn="l" defTabSz="4114697" rtl="0" eaLnBrk="1" latinLnBrk="0" hangingPunct="1">
      <a:defRPr sz="8100" kern="1200">
        <a:solidFill>
          <a:schemeClr val="tx1"/>
        </a:solidFill>
        <a:latin typeface="+mn-lt"/>
        <a:ea typeface="+mn-ea"/>
        <a:cs typeface="+mn-cs"/>
      </a:defRPr>
    </a:lvl1pPr>
    <a:lvl2pPr marL="2057349" algn="l" defTabSz="4114697" rtl="0" eaLnBrk="1" latinLnBrk="0" hangingPunct="1">
      <a:defRPr sz="8100" kern="1200">
        <a:solidFill>
          <a:schemeClr val="tx1"/>
        </a:solidFill>
        <a:latin typeface="+mn-lt"/>
        <a:ea typeface="+mn-ea"/>
        <a:cs typeface="+mn-cs"/>
      </a:defRPr>
    </a:lvl2pPr>
    <a:lvl3pPr marL="4114697" algn="l" defTabSz="4114697" rtl="0" eaLnBrk="1" latinLnBrk="0" hangingPunct="1">
      <a:defRPr sz="8100" kern="1200">
        <a:solidFill>
          <a:schemeClr val="tx1"/>
        </a:solidFill>
        <a:latin typeface="+mn-lt"/>
        <a:ea typeface="+mn-ea"/>
        <a:cs typeface="+mn-cs"/>
      </a:defRPr>
    </a:lvl3pPr>
    <a:lvl4pPr marL="6172046" algn="l" defTabSz="4114697" rtl="0" eaLnBrk="1" latinLnBrk="0" hangingPunct="1">
      <a:defRPr sz="8100" kern="1200">
        <a:solidFill>
          <a:schemeClr val="tx1"/>
        </a:solidFill>
        <a:latin typeface="+mn-lt"/>
        <a:ea typeface="+mn-ea"/>
        <a:cs typeface="+mn-cs"/>
      </a:defRPr>
    </a:lvl4pPr>
    <a:lvl5pPr marL="8229394" algn="l" defTabSz="4114697" rtl="0" eaLnBrk="1" latinLnBrk="0" hangingPunct="1">
      <a:defRPr sz="8100" kern="1200">
        <a:solidFill>
          <a:schemeClr val="tx1"/>
        </a:solidFill>
        <a:latin typeface="+mn-lt"/>
        <a:ea typeface="+mn-ea"/>
        <a:cs typeface="+mn-cs"/>
      </a:defRPr>
    </a:lvl5pPr>
    <a:lvl6pPr marL="10286743" algn="l" defTabSz="4114697" rtl="0" eaLnBrk="1" latinLnBrk="0" hangingPunct="1">
      <a:defRPr sz="8100" kern="1200">
        <a:solidFill>
          <a:schemeClr val="tx1"/>
        </a:solidFill>
        <a:latin typeface="+mn-lt"/>
        <a:ea typeface="+mn-ea"/>
        <a:cs typeface="+mn-cs"/>
      </a:defRPr>
    </a:lvl6pPr>
    <a:lvl7pPr marL="12344091" algn="l" defTabSz="4114697" rtl="0" eaLnBrk="1" latinLnBrk="0" hangingPunct="1">
      <a:defRPr sz="8100" kern="1200">
        <a:solidFill>
          <a:schemeClr val="tx1"/>
        </a:solidFill>
        <a:latin typeface="+mn-lt"/>
        <a:ea typeface="+mn-ea"/>
        <a:cs typeface="+mn-cs"/>
      </a:defRPr>
    </a:lvl7pPr>
    <a:lvl8pPr marL="14401440" algn="l" defTabSz="4114697" rtl="0" eaLnBrk="1" latinLnBrk="0" hangingPunct="1">
      <a:defRPr sz="8100" kern="1200">
        <a:solidFill>
          <a:schemeClr val="tx1"/>
        </a:solidFill>
        <a:latin typeface="+mn-lt"/>
        <a:ea typeface="+mn-ea"/>
        <a:cs typeface="+mn-cs"/>
      </a:defRPr>
    </a:lvl8pPr>
    <a:lvl9pPr marL="16458789" algn="l" defTabSz="4114697" rtl="0" eaLnBrk="1" latinLnBrk="0" hangingPunct="1">
      <a:defRPr sz="8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CC"/>
    <a:srgbClr val="0B0191"/>
    <a:srgbClr val="0505D9"/>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78" autoAdjust="0"/>
    <p:restoredTop sz="94714" autoAdjust="0"/>
  </p:normalViewPr>
  <p:slideViewPr>
    <p:cSldViewPr>
      <p:cViewPr>
        <p:scale>
          <a:sx n="33" d="100"/>
          <a:sy n="33" d="100"/>
        </p:scale>
        <p:origin x="-1068" y="-78"/>
      </p:cViewPr>
      <p:guideLst>
        <p:guide orient="horz" pos="16128"/>
        <p:guide pos="8505"/>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25255" y="15907178"/>
            <a:ext cx="22952869" cy="10976187"/>
          </a:xfrm>
        </p:spPr>
        <p:txBody>
          <a:bodyPr/>
          <a:lstStyle/>
          <a:p>
            <a:r>
              <a:rPr lang="en-US" smtClean="0"/>
              <a:t>Click to edit Master title style</a:t>
            </a:r>
            <a:endParaRPr lang="hr-HR"/>
          </a:p>
        </p:txBody>
      </p:sp>
      <p:sp>
        <p:nvSpPr>
          <p:cNvPr id="3" name="Subtitle 2"/>
          <p:cNvSpPr>
            <a:spLocks noGrp="1"/>
          </p:cNvSpPr>
          <p:nvPr>
            <p:ph type="subTitle" idx="1"/>
          </p:nvPr>
        </p:nvSpPr>
        <p:spPr>
          <a:xfrm>
            <a:off x="4050506" y="29016961"/>
            <a:ext cx="18902363" cy="13086080"/>
          </a:xfrm>
        </p:spPr>
        <p:txBody>
          <a:bodyPr/>
          <a:lstStyle>
            <a:lvl1pPr marL="0" indent="0" algn="ctr">
              <a:buNone/>
              <a:defRPr>
                <a:solidFill>
                  <a:schemeClr val="tx1">
                    <a:tint val="75000"/>
                  </a:schemeClr>
                </a:solidFill>
              </a:defRPr>
            </a:lvl1pPr>
            <a:lvl2pPr marL="2057349" indent="0" algn="ctr">
              <a:buNone/>
              <a:defRPr>
                <a:solidFill>
                  <a:schemeClr val="tx1">
                    <a:tint val="75000"/>
                  </a:schemeClr>
                </a:solidFill>
              </a:defRPr>
            </a:lvl2pPr>
            <a:lvl3pPr marL="4114697" indent="0" algn="ctr">
              <a:buNone/>
              <a:defRPr>
                <a:solidFill>
                  <a:schemeClr val="tx1">
                    <a:tint val="75000"/>
                  </a:schemeClr>
                </a:solidFill>
              </a:defRPr>
            </a:lvl3pPr>
            <a:lvl4pPr marL="6172046" indent="0" algn="ctr">
              <a:buNone/>
              <a:defRPr>
                <a:solidFill>
                  <a:schemeClr val="tx1">
                    <a:tint val="75000"/>
                  </a:schemeClr>
                </a:solidFill>
              </a:defRPr>
            </a:lvl4pPr>
            <a:lvl5pPr marL="8229394" indent="0" algn="ctr">
              <a:buNone/>
              <a:defRPr>
                <a:solidFill>
                  <a:schemeClr val="tx1">
                    <a:tint val="75000"/>
                  </a:schemeClr>
                </a:solidFill>
              </a:defRPr>
            </a:lvl5pPr>
            <a:lvl6pPr marL="10286743" indent="0" algn="ctr">
              <a:buNone/>
              <a:defRPr>
                <a:solidFill>
                  <a:schemeClr val="tx1">
                    <a:tint val="75000"/>
                  </a:schemeClr>
                </a:solidFill>
              </a:defRPr>
            </a:lvl6pPr>
            <a:lvl7pPr marL="12344091" indent="0" algn="ctr">
              <a:buNone/>
              <a:defRPr>
                <a:solidFill>
                  <a:schemeClr val="tx1">
                    <a:tint val="75000"/>
                  </a:schemeClr>
                </a:solidFill>
              </a:defRPr>
            </a:lvl7pPr>
            <a:lvl8pPr marL="14401440" indent="0" algn="ctr">
              <a:buNone/>
              <a:defRPr>
                <a:solidFill>
                  <a:schemeClr val="tx1">
                    <a:tint val="75000"/>
                  </a:schemeClr>
                </a:solidFill>
              </a:defRPr>
            </a:lvl8pPr>
            <a:lvl9pPr marL="16458789"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3A4DA7CB-FDE7-4651-81F2-EF748B78EED6}" type="datetimeFigureOut">
              <a:rPr lang="hr-HR" smtClean="0"/>
              <a:pPr/>
              <a:t>14.11.2013.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AEE4CCB-0D8C-45A0-931A-A4639148DFD0}"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3A4DA7CB-FDE7-4651-81F2-EF748B78EED6}" type="datetimeFigureOut">
              <a:rPr lang="hr-HR" smtClean="0"/>
              <a:pPr/>
              <a:t>14.11.2013.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AEE4CCB-0D8C-45A0-931A-A4639148DFD0}"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577446" y="2050634"/>
            <a:ext cx="6075760" cy="43691388"/>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1350169" y="2050634"/>
            <a:ext cx="17777223" cy="4369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3A4DA7CB-FDE7-4651-81F2-EF748B78EED6}" type="datetimeFigureOut">
              <a:rPr lang="hr-HR" smtClean="0"/>
              <a:pPr/>
              <a:t>14.11.2013.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AEE4CCB-0D8C-45A0-931A-A4639148DFD0}"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3A4DA7CB-FDE7-4651-81F2-EF748B78EED6}" type="datetimeFigureOut">
              <a:rPr lang="hr-HR" smtClean="0"/>
              <a:pPr/>
              <a:t>14.11.2013.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AEE4CCB-0D8C-45A0-931A-A4639148DFD0}"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081" y="32904858"/>
            <a:ext cx="22952869" cy="10170159"/>
          </a:xfrm>
        </p:spPr>
        <p:txBody>
          <a:bodyPr anchor="t"/>
          <a:lstStyle>
            <a:lvl1pPr algn="l">
              <a:defRPr sz="18000" b="1" cap="all"/>
            </a:lvl1pPr>
          </a:lstStyle>
          <a:p>
            <a:r>
              <a:rPr lang="en-US" smtClean="0"/>
              <a:t>Click to edit Master title style</a:t>
            </a:r>
            <a:endParaRPr lang="hr-HR"/>
          </a:p>
        </p:txBody>
      </p:sp>
      <p:sp>
        <p:nvSpPr>
          <p:cNvPr id="3" name="Text Placeholder 2"/>
          <p:cNvSpPr>
            <a:spLocks noGrp="1"/>
          </p:cNvSpPr>
          <p:nvPr>
            <p:ph type="body" idx="1"/>
          </p:nvPr>
        </p:nvSpPr>
        <p:spPr>
          <a:xfrm>
            <a:off x="2133081" y="21703460"/>
            <a:ext cx="22952869" cy="11201397"/>
          </a:xfrm>
        </p:spPr>
        <p:txBody>
          <a:bodyPr anchor="b"/>
          <a:lstStyle>
            <a:lvl1pPr marL="0" indent="0">
              <a:buNone/>
              <a:defRPr sz="9100">
                <a:solidFill>
                  <a:schemeClr val="tx1">
                    <a:tint val="75000"/>
                  </a:schemeClr>
                </a:solidFill>
              </a:defRPr>
            </a:lvl1pPr>
            <a:lvl2pPr marL="2057349" indent="0">
              <a:buNone/>
              <a:defRPr sz="8100">
                <a:solidFill>
                  <a:schemeClr val="tx1">
                    <a:tint val="75000"/>
                  </a:schemeClr>
                </a:solidFill>
              </a:defRPr>
            </a:lvl2pPr>
            <a:lvl3pPr marL="4114697" indent="0">
              <a:buNone/>
              <a:defRPr sz="7200">
                <a:solidFill>
                  <a:schemeClr val="tx1">
                    <a:tint val="75000"/>
                  </a:schemeClr>
                </a:solidFill>
              </a:defRPr>
            </a:lvl3pPr>
            <a:lvl4pPr marL="6172046" indent="0">
              <a:buNone/>
              <a:defRPr sz="6300">
                <a:solidFill>
                  <a:schemeClr val="tx1">
                    <a:tint val="75000"/>
                  </a:schemeClr>
                </a:solidFill>
              </a:defRPr>
            </a:lvl4pPr>
            <a:lvl5pPr marL="8229394" indent="0">
              <a:buNone/>
              <a:defRPr sz="6300">
                <a:solidFill>
                  <a:schemeClr val="tx1">
                    <a:tint val="75000"/>
                  </a:schemeClr>
                </a:solidFill>
              </a:defRPr>
            </a:lvl5pPr>
            <a:lvl6pPr marL="10286743" indent="0">
              <a:buNone/>
              <a:defRPr sz="6300">
                <a:solidFill>
                  <a:schemeClr val="tx1">
                    <a:tint val="75000"/>
                  </a:schemeClr>
                </a:solidFill>
              </a:defRPr>
            </a:lvl6pPr>
            <a:lvl7pPr marL="12344091" indent="0">
              <a:buNone/>
              <a:defRPr sz="6300">
                <a:solidFill>
                  <a:schemeClr val="tx1">
                    <a:tint val="75000"/>
                  </a:schemeClr>
                </a:solidFill>
              </a:defRPr>
            </a:lvl7pPr>
            <a:lvl8pPr marL="14401440" indent="0">
              <a:buNone/>
              <a:defRPr sz="6300">
                <a:solidFill>
                  <a:schemeClr val="tx1">
                    <a:tint val="75000"/>
                  </a:schemeClr>
                </a:solidFill>
              </a:defRPr>
            </a:lvl8pPr>
            <a:lvl9pPr marL="16458789" indent="0">
              <a:buNone/>
              <a:defRPr sz="6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DA7CB-FDE7-4651-81F2-EF748B78EED6}" type="datetimeFigureOut">
              <a:rPr lang="hr-HR" smtClean="0"/>
              <a:pPr/>
              <a:t>14.11.2013.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AEE4CCB-0D8C-45A0-931A-A4639148DFD0}"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1350170" y="11948165"/>
            <a:ext cx="11926491" cy="33793857"/>
          </a:xfrm>
        </p:spPr>
        <p:txBody>
          <a:bodyPr/>
          <a:lstStyle>
            <a:lvl1pPr>
              <a:defRPr sz="12700"/>
            </a:lvl1pPr>
            <a:lvl2pPr>
              <a:defRPr sz="10800"/>
            </a:lvl2pPr>
            <a:lvl3pPr>
              <a:defRPr sz="91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13726716" y="11948165"/>
            <a:ext cx="11926491" cy="33793857"/>
          </a:xfrm>
        </p:spPr>
        <p:txBody>
          <a:bodyPr/>
          <a:lstStyle>
            <a:lvl1pPr>
              <a:defRPr sz="12700"/>
            </a:lvl1pPr>
            <a:lvl2pPr>
              <a:defRPr sz="10800"/>
            </a:lvl2pPr>
            <a:lvl3pPr>
              <a:defRPr sz="91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3A4DA7CB-FDE7-4651-81F2-EF748B78EED6}" type="datetimeFigureOut">
              <a:rPr lang="hr-HR" smtClean="0"/>
              <a:pPr/>
              <a:t>14.11.2013.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AEE4CCB-0D8C-45A0-931A-A4639148DFD0}"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1350169" y="11462178"/>
            <a:ext cx="11931180" cy="4776889"/>
          </a:xfrm>
        </p:spPr>
        <p:txBody>
          <a:bodyPr anchor="b"/>
          <a:lstStyle>
            <a:lvl1pPr marL="0" indent="0">
              <a:buNone/>
              <a:defRPr sz="10800" b="1"/>
            </a:lvl1pPr>
            <a:lvl2pPr marL="2057349" indent="0">
              <a:buNone/>
              <a:defRPr sz="9100" b="1"/>
            </a:lvl2pPr>
            <a:lvl3pPr marL="4114697" indent="0">
              <a:buNone/>
              <a:defRPr sz="8100" b="1"/>
            </a:lvl3pPr>
            <a:lvl4pPr marL="6172046" indent="0">
              <a:buNone/>
              <a:defRPr sz="7200" b="1"/>
            </a:lvl4pPr>
            <a:lvl5pPr marL="8229394" indent="0">
              <a:buNone/>
              <a:defRPr sz="7200" b="1"/>
            </a:lvl5pPr>
            <a:lvl6pPr marL="10286743" indent="0">
              <a:buNone/>
              <a:defRPr sz="7200" b="1"/>
            </a:lvl6pPr>
            <a:lvl7pPr marL="12344091" indent="0">
              <a:buNone/>
              <a:defRPr sz="7200" b="1"/>
            </a:lvl7pPr>
            <a:lvl8pPr marL="14401440" indent="0">
              <a:buNone/>
              <a:defRPr sz="7200" b="1"/>
            </a:lvl8pPr>
            <a:lvl9pPr marL="16458789" indent="0">
              <a:buNone/>
              <a:defRPr sz="7200" b="1"/>
            </a:lvl9pPr>
          </a:lstStyle>
          <a:p>
            <a:pPr lvl="0"/>
            <a:r>
              <a:rPr lang="en-US" smtClean="0"/>
              <a:t>Click to edit Master text styles</a:t>
            </a:r>
          </a:p>
        </p:txBody>
      </p:sp>
      <p:sp>
        <p:nvSpPr>
          <p:cNvPr id="4" name="Content Placeholder 3"/>
          <p:cNvSpPr>
            <a:spLocks noGrp="1"/>
          </p:cNvSpPr>
          <p:nvPr>
            <p:ph sz="half" idx="2"/>
          </p:nvPr>
        </p:nvSpPr>
        <p:spPr>
          <a:xfrm>
            <a:off x="1350169" y="16239066"/>
            <a:ext cx="11931180" cy="29502951"/>
          </a:xfrm>
        </p:spPr>
        <p:txBody>
          <a:bodyPr/>
          <a:lstStyle>
            <a:lvl1pPr>
              <a:defRPr sz="10800"/>
            </a:lvl1pPr>
            <a:lvl2pPr>
              <a:defRPr sz="91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13717342" y="11462178"/>
            <a:ext cx="11935867" cy="4776889"/>
          </a:xfrm>
        </p:spPr>
        <p:txBody>
          <a:bodyPr anchor="b"/>
          <a:lstStyle>
            <a:lvl1pPr marL="0" indent="0">
              <a:buNone/>
              <a:defRPr sz="10800" b="1"/>
            </a:lvl1pPr>
            <a:lvl2pPr marL="2057349" indent="0">
              <a:buNone/>
              <a:defRPr sz="9100" b="1"/>
            </a:lvl2pPr>
            <a:lvl3pPr marL="4114697" indent="0">
              <a:buNone/>
              <a:defRPr sz="8100" b="1"/>
            </a:lvl3pPr>
            <a:lvl4pPr marL="6172046" indent="0">
              <a:buNone/>
              <a:defRPr sz="7200" b="1"/>
            </a:lvl4pPr>
            <a:lvl5pPr marL="8229394" indent="0">
              <a:buNone/>
              <a:defRPr sz="7200" b="1"/>
            </a:lvl5pPr>
            <a:lvl6pPr marL="10286743" indent="0">
              <a:buNone/>
              <a:defRPr sz="7200" b="1"/>
            </a:lvl6pPr>
            <a:lvl7pPr marL="12344091" indent="0">
              <a:buNone/>
              <a:defRPr sz="7200" b="1"/>
            </a:lvl7pPr>
            <a:lvl8pPr marL="14401440" indent="0">
              <a:buNone/>
              <a:defRPr sz="7200" b="1"/>
            </a:lvl8pPr>
            <a:lvl9pPr marL="16458789" indent="0">
              <a:buNone/>
              <a:defRPr sz="7200" b="1"/>
            </a:lvl9pPr>
          </a:lstStyle>
          <a:p>
            <a:pPr lvl="0"/>
            <a:r>
              <a:rPr lang="en-US" smtClean="0"/>
              <a:t>Click to edit Master text styles</a:t>
            </a:r>
          </a:p>
        </p:txBody>
      </p:sp>
      <p:sp>
        <p:nvSpPr>
          <p:cNvPr id="6" name="Content Placeholder 5"/>
          <p:cNvSpPr>
            <a:spLocks noGrp="1"/>
          </p:cNvSpPr>
          <p:nvPr>
            <p:ph sz="quarter" idx="4"/>
          </p:nvPr>
        </p:nvSpPr>
        <p:spPr>
          <a:xfrm>
            <a:off x="13717342" y="16239066"/>
            <a:ext cx="11935867" cy="29502951"/>
          </a:xfrm>
        </p:spPr>
        <p:txBody>
          <a:bodyPr/>
          <a:lstStyle>
            <a:lvl1pPr>
              <a:defRPr sz="10800"/>
            </a:lvl1pPr>
            <a:lvl2pPr>
              <a:defRPr sz="91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3A4DA7CB-FDE7-4651-81F2-EF748B78EED6}" type="datetimeFigureOut">
              <a:rPr lang="hr-HR" smtClean="0"/>
              <a:pPr/>
              <a:t>14.11.2013.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5AEE4CCB-0D8C-45A0-931A-A4639148DFD0}"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3A4DA7CB-FDE7-4651-81F2-EF748B78EED6}" type="datetimeFigureOut">
              <a:rPr lang="hr-HR" smtClean="0"/>
              <a:pPr/>
              <a:t>14.11.2013.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5AEE4CCB-0D8C-45A0-931A-A4639148DFD0}"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DA7CB-FDE7-4651-81F2-EF748B78EED6}" type="datetimeFigureOut">
              <a:rPr lang="hr-HR" smtClean="0"/>
              <a:pPr/>
              <a:t>14.11.2013.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5AEE4CCB-0D8C-45A0-931A-A4639148DFD0}"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171" y="2038774"/>
            <a:ext cx="8883923" cy="8676639"/>
          </a:xfrm>
        </p:spPr>
        <p:txBody>
          <a:bodyPr anchor="b"/>
          <a:lstStyle>
            <a:lvl1pPr algn="l">
              <a:defRPr sz="9100" b="1"/>
            </a:lvl1pPr>
          </a:lstStyle>
          <a:p>
            <a:r>
              <a:rPr lang="en-US" smtClean="0"/>
              <a:t>Click to edit Master title style</a:t>
            </a:r>
            <a:endParaRPr lang="hr-HR"/>
          </a:p>
        </p:txBody>
      </p:sp>
      <p:sp>
        <p:nvSpPr>
          <p:cNvPr id="3" name="Content Placeholder 2"/>
          <p:cNvSpPr>
            <a:spLocks noGrp="1"/>
          </p:cNvSpPr>
          <p:nvPr>
            <p:ph idx="1"/>
          </p:nvPr>
        </p:nvSpPr>
        <p:spPr>
          <a:xfrm>
            <a:off x="10557570" y="2038779"/>
            <a:ext cx="15095636" cy="43703244"/>
          </a:xfrm>
        </p:spPr>
        <p:txBody>
          <a:bodyPr/>
          <a:lstStyle>
            <a:lvl1pPr>
              <a:defRPr sz="14400"/>
            </a:lvl1pPr>
            <a:lvl2pPr>
              <a:defRPr sz="12700"/>
            </a:lvl2pPr>
            <a:lvl3pPr>
              <a:defRPr sz="108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1350171" y="10715419"/>
            <a:ext cx="8883923" cy="35026604"/>
          </a:xfrm>
        </p:spPr>
        <p:txBody>
          <a:bodyPr/>
          <a:lstStyle>
            <a:lvl1pPr marL="0" indent="0">
              <a:buNone/>
              <a:defRPr sz="6300"/>
            </a:lvl1pPr>
            <a:lvl2pPr marL="2057349" indent="0">
              <a:buNone/>
              <a:defRPr sz="5500"/>
            </a:lvl2pPr>
            <a:lvl3pPr marL="4114697" indent="0">
              <a:buNone/>
              <a:defRPr sz="4500"/>
            </a:lvl3pPr>
            <a:lvl4pPr marL="6172046" indent="0">
              <a:buNone/>
              <a:defRPr sz="4000"/>
            </a:lvl4pPr>
            <a:lvl5pPr marL="8229394" indent="0">
              <a:buNone/>
              <a:defRPr sz="4000"/>
            </a:lvl5pPr>
            <a:lvl6pPr marL="10286743" indent="0">
              <a:buNone/>
              <a:defRPr sz="4000"/>
            </a:lvl6pPr>
            <a:lvl7pPr marL="12344091" indent="0">
              <a:buNone/>
              <a:defRPr sz="4000"/>
            </a:lvl7pPr>
            <a:lvl8pPr marL="14401440" indent="0">
              <a:buNone/>
              <a:defRPr sz="4000"/>
            </a:lvl8pPr>
            <a:lvl9pPr marL="164587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DA7CB-FDE7-4651-81F2-EF748B78EED6}" type="datetimeFigureOut">
              <a:rPr lang="hr-HR" smtClean="0"/>
              <a:pPr/>
              <a:t>14.11.2013.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AEE4CCB-0D8C-45A0-931A-A4639148DFD0}"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92850" y="35844481"/>
            <a:ext cx="16202025" cy="4231644"/>
          </a:xfrm>
        </p:spPr>
        <p:txBody>
          <a:bodyPr anchor="b"/>
          <a:lstStyle>
            <a:lvl1pPr algn="l">
              <a:defRPr sz="9100" b="1"/>
            </a:lvl1pPr>
          </a:lstStyle>
          <a:p>
            <a:r>
              <a:rPr lang="en-US" smtClean="0"/>
              <a:t>Click to edit Master title style</a:t>
            </a:r>
            <a:endParaRPr lang="hr-HR"/>
          </a:p>
        </p:txBody>
      </p:sp>
      <p:sp>
        <p:nvSpPr>
          <p:cNvPr id="3" name="Picture Placeholder 2"/>
          <p:cNvSpPr>
            <a:spLocks noGrp="1"/>
          </p:cNvSpPr>
          <p:nvPr>
            <p:ph type="pic" idx="1"/>
          </p:nvPr>
        </p:nvSpPr>
        <p:spPr>
          <a:xfrm>
            <a:off x="5292850" y="4575386"/>
            <a:ext cx="16202025" cy="30723840"/>
          </a:xfrm>
        </p:spPr>
        <p:txBody>
          <a:bodyPr/>
          <a:lstStyle>
            <a:lvl1pPr marL="0" indent="0">
              <a:buNone/>
              <a:defRPr sz="14400"/>
            </a:lvl1pPr>
            <a:lvl2pPr marL="2057349" indent="0">
              <a:buNone/>
              <a:defRPr sz="12700"/>
            </a:lvl2pPr>
            <a:lvl3pPr marL="4114697" indent="0">
              <a:buNone/>
              <a:defRPr sz="10800"/>
            </a:lvl3pPr>
            <a:lvl4pPr marL="6172046" indent="0">
              <a:buNone/>
              <a:defRPr sz="9100"/>
            </a:lvl4pPr>
            <a:lvl5pPr marL="8229394" indent="0">
              <a:buNone/>
              <a:defRPr sz="9100"/>
            </a:lvl5pPr>
            <a:lvl6pPr marL="10286743" indent="0">
              <a:buNone/>
              <a:defRPr sz="9100"/>
            </a:lvl6pPr>
            <a:lvl7pPr marL="12344091" indent="0">
              <a:buNone/>
              <a:defRPr sz="9100"/>
            </a:lvl7pPr>
            <a:lvl8pPr marL="14401440" indent="0">
              <a:buNone/>
              <a:defRPr sz="9100"/>
            </a:lvl8pPr>
            <a:lvl9pPr marL="16458789" indent="0">
              <a:buNone/>
              <a:defRPr sz="9100"/>
            </a:lvl9pPr>
          </a:lstStyle>
          <a:p>
            <a:endParaRPr lang="hr-HR"/>
          </a:p>
        </p:txBody>
      </p:sp>
      <p:sp>
        <p:nvSpPr>
          <p:cNvPr id="4" name="Text Placeholder 3"/>
          <p:cNvSpPr>
            <a:spLocks noGrp="1"/>
          </p:cNvSpPr>
          <p:nvPr>
            <p:ph type="body" sz="half" idx="2"/>
          </p:nvPr>
        </p:nvSpPr>
        <p:spPr>
          <a:xfrm>
            <a:off x="5292850" y="40076125"/>
            <a:ext cx="16202025" cy="6009636"/>
          </a:xfrm>
        </p:spPr>
        <p:txBody>
          <a:bodyPr/>
          <a:lstStyle>
            <a:lvl1pPr marL="0" indent="0">
              <a:buNone/>
              <a:defRPr sz="6300"/>
            </a:lvl1pPr>
            <a:lvl2pPr marL="2057349" indent="0">
              <a:buNone/>
              <a:defRPr sz="5500"/>
            </a:lvl2pPr>
            <a:lvl3pPr marL="4114697" indent="0">
              <a:buNone/>
              <a:defRPr sz="4500"/>
            </a:lvl3pPr>
            <a:lvl4pPr marL="6172046" indent="0">
              <a:buNone/>
              <a:defRPr sz="4000"/>
            </a:lvl4pPr>
            <a:lvl5pPr marL="8229394" indent="0">
              <a:buNone/>
              <a:defRPr sz="4000"/>
            </a:lvl5pPr>
            <a:lvl6pPr marL="10286743" indent="0">
              <a:buNone/>
              <a:defRPr sz="4000"/>
            </a:lvl6pPr>
            <a:lvl7pPr marL="12344091" indent="0">
              <a:buNone/>
              <a:defRPr sz="4000"/>
            </a:lvl7pPr>
            <a:lvl8pPr marL="14401440" indent="0">
              <a:buNone/>
              <a:defRPr sz="4000"/>
            </a:lvl8pPr>
            <a:lvl9pPr marL="164587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DA7CB-FDE7-4651-81F2-EF748B78EED6}" type="datetimeFigureOut">
              <a:rPr lang="hr-HR" smtClean="0"/>
              <a:pPr/>
              <a:t>14.11.2013.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AEE4CCB-0D8C-45A0-931A-A4639148DFD0}"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50169" y="2050633"/>
            <a:ext cx="24303038" cy="8534400"/>
          </a:xfrm>
          <a:prstGeom prst="rect">
            <a:avLst/>
          </a:prstGeom>
        </p:spPr>
        <p:txBody>
          <a:bodyPr vert="horz" lIns="411470" tIns="205735" rIns="411470" bIns="205735"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1350169" y="11948165"/>
            <a:ext cx="24303038" cy="33793857"/>
          </a:xfrm>
          <a:prstGeom prst="rect">
            <a:avLst/>
          </a:prstGeom>
        </p:spPr>
        <p:txBody>
          <a:bodyPr vert="horz" lIns="411470" tIns="205735" rIns="411470" bIns="2057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1350169" y="47460750"/>
            <a:ext cx="6300787" cy="2726268"/>
          </a:xfrm>
          <a:prstGeom prst="rect">
            <a:avLst/>
          </a:prstGeom>
        </p:spPr>
        <p:txBody>
          <a:bodyPr vert="horz" lIns="411470" tIns="205735" rIns="411470" bIns="205735" rtlCol="0" anchor="ctr"/>
          <a:lstStyle>
            <a:lvl1pPr algn="l">
              <a:defRPr sz="5500">
                <a:solidFill>
                  <a:schemeClr val="tx1">
                    <a:tint val="75000"/>
                  </a:schemeClr>
                </a:solidFill>
              </a:defRPr>
            </a:lvl1pPr>
          </a:lstStyle>
          <a:p>
            <a:fld id="{3A4DA7CB-FDE7-4651-81F2-EF748B78EED6}" type="datetimeFigureOut">
              <a:rPr lang="hr-HR" smtClean="0"/>
              <a:pPr/>
              <a:t>14.11.2013.</a:t>
            </a:fld>
            <a:endParaRPr lang="hr-HR"/>
          </a:p>
        </p:txBody>
      </p:sp>
      <p:sp>
        <p:nvSpPr>
          <p:cNvPr id="5" name="Footer Placeholder 4"/>
          <p:cNvSpPr>
            <a:spLocks noGrp="1"/>
          </p:cNvSpPr>
          <p:nvPr>
            <p:ph type="ftr" sz="quarter" idx="3"/>
          </p:nvPr>
        </p:nvSpPr>
        <p:spPr>
          <a:xfrm>
            <a:off x="9226154" y="47460750"/>
            <a:ext cx="8551069" cy="2726268"/>
          </a:xfrm>
          <a:prstGeom prst="rect">
            <a:avLst/>
          </a:prstGeom>
        </p:spPr>
        <p:txBody>
          <a:bodyPr vert="horz" lIns="411470" tIns="205735" rIns="411470" bIns="205735" rtlCol="0" anchor="ctr"/>
          <a:lstStyle>
            <a:lvl1pPr algn="ctr">
              <a:defRPr sz="55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19352420" y="47460750"/>
            <a:ext cx="6300787" cy="2726268"/>
          </a:xfrm>
          <a:prstGeom prst="rect">
            <a:avLst/>
          </a:prstGeom>
        </p:spPr>
        <p:txBody>
          <a:bodyPr vert="horz" lIns="411470" tIns="205735" rIns="411470" bIns="205735" rtlCol="0" anchor="ctr"/>
          <a:lstStyle>
            <a:lvl1pPr algn="r">
              <a:defRPr sz="5500">
                <a:solidFill>
                  <a:schemeClr val="tx1">
                    <a:tint val="75000"/>
                  </a:schemeClr>
                </a:solidFill>
              </a:defRPr>
            </a:lvl1pPr>
          </a:lstStyle>
          <a:p>
            <a:fld id="{5AEE4CCB-0D8C-45A0-931A-A4639148DFD0}" type="slidenum">
              <a:rPr lang="hr-HR" smtClean="0"/>
              <a:pPr/>
              <a:t>‹#›</a:t>
            </a:fld>
            <a:endParaRPr lang="hr-H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697" rtl="0" eaLnBrk="1" latinLnBrk="0" hangingPunct="1">
        <a:spcBef>
          <a:spcPct val="0"/>
        </a:spcBef>
        <a:buNone/>
        <a:defRPr sz="19900" kern="1200">
          <a:solidFill>
            <a:schemeClr val="tx1"/>
          </a:solidFill>
          <a:latin typeface="+mj-lt"/>
          <a:ea typeface="+mj-ea"/>
          <a:cs typeface="+mj-cs"/>
        </a:defRPr>
      </a:lvl1pPr>
    </p:titleStyle>
    <p:bodyStyle>
      <a:lvl1pPr marL="1543012" indent="-1543012" algn="l" defTabSz="4114697" rtl="0" eaLnBrk="1" latinLnBrk="0" hangingPunct="1">
        <a:spcBef>
          <a:spcPct val="20000"/>
        </a:spcBef>
        <a:buFont typeface="Arial" pitchFamily="34" charset="0"/>
        <a:buChar char="•"/>
        <a:defRPr sz="14400" kern="1200">
          <a:solidFill>
            <a:schemeClr val="tx1"/>
          </a:solidFill>
          <a:latin typeface="+mn-lt"/>
          <a:ea typeface="+mn-ea"/>
          <a:cs typeface="+mn-cs"/>
        </a:defRPr>
      </a:lvl1pPr>
      <a:lvl2pPr marL="3343191" indent="-1285843" algn="l" defTabSz="4114697" rtl="0" eaLnBrk="1" latinLnBrk="0" hangingPunct="1">
        <a:spcBef>
          <a:spcPct val="20000"/>
        </a:spcBef>
        <a:buFont typeface="Arial" pitchFamily="34" charset="0"/>
        <a:buChar char="–"/>
        <a:defRPr sz="12700" kern="1200">
          <a:solidFill>
            <a:schemeClr val="tx1"/>
          </a:solidFill>
          <a:latin typeface="+mn-lt"/>
          <a:ea typeface="+mn-ea"/>
          <a:cs typeface="+mn-cs"/>
        </a:defRPr>
      </a:lvl2pPr>
      <a:lvl3pPr marL="5143371" indent="-1028674" algn="l" defTabSz="4114697" rtl="0" eaLnBrk="1" latinLnBrk="0" hangingPunct="1">
        <a:spcBef>
          <a:spcPct val="20000"/>
        </a:spcBef>
        <a:buFont typeface="Arial" pitchFamily="34" charset="0"/>
        <a:buChar char="•"/>
        <a:defRPr sz="10800" kern="1200">
          <a:solidFill>
            <a:schemeClr val="tx1"/>
          </a:solidFill>
          <a:latin typeface="+mn-lt"/>
          <a:ea typeface="+mn-ea"/>
          <a:cs typeface="+mn-cs"/>
        </a:defRPr>
      </a:lvl3pPr>
      <a:lvl4pPr marL="7200720" indent="-1028674" algn="l" defTabSz="4114697"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258069" indent="-1028674" algn="l" defTabSz="4114697"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315417" indent="-1028674" algn="l" defTabSz="4114697"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372766" indent="-1028674" algn="l" defTabSz="4114697"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430114" indent="-1028674" algn="l" defTabSz="4114697"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487463" indent="-1028674" algn="l" defTabSz="4114697"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sr-Latn-CS"/>
      </a:defPPr>
      <a:lvl1pPr marL="0" algn="l" defTabSz="4114697" rtl="0" eaLnBrk="1" latinLnBrk="0" hangingPunct="1">
        <a:defRPr sz="8100" kern="1200">
          <a:solidFill>
            <a:schemeClr val="tx1"/>
          </a:solidFill>
          <a:latin typeface="+mn-lt"/>
          <a:ea typeface="+mn-ea"/>
          <a:cs typeface="+mn-cs"/>
        </a:defRPr>
      </a:lvl1pPr>
      <a:lvl2pPr marL="2057349" algn="l" defTabSz="4114697" rtl="0" eaLnBrk="1" latinLnBrk="0" hangingPunct="1">
        <a:defRPr sz="8100" kern="1200">
          <a:solidFill>
            <a:schemeClr val="tx1"/>
          </a:solidFill>
          <a:latin typeface="+mn-lt"/>
          <a:ea typeface="+mn-ea"/>
          <a:cs typeface="+mn-cs"/>
        </a:defRPr>
      </a:lvl2pPr>
      <a:lvl3pPr marL="4114697" algn="l" defTabSz="4114697" rtl="0" eaLnBrk="1" latinLnBrk="0" hangingPunct="1">
        <a:defRPr sz="8100" kern="1200">
          <a:solidFill>
            <a:schemeClr val="tx1"/>
          </a:solidFill>
          <a:latin typeface="+mn-lt"/>
          <a:ea typeface="+mn-ea"/>
          <a:cs typeface="+mn-cs"/>
        </a:defRPr>
      </a:lvl3pPr>
      <a:lvl4pPr marL="6172046" algn="l" defTabSz="4114697" rtl="0" eaLnBrk="1" latinLnBrk="0" hangingPunct="1">
        <a:defRPr sz="8100" kern="1200">
          <a:solidFill>
            <a:schemeClr val="tx1"/>
          </a:solidFill>
          <a:latin typeface="+mn-lt"/>
          <a:ea typeface="+mn-ea"/>
          <a:cs typeface="+mn-cs"/>
        </a:defRPr>
      </a:lvl4pPr>
      <a:lvl5pPr marL="8229394" algn="l" defTabSz="4114697" rtl="0" eaLnBrk="1" latinLnBrk="0" hangingPunct="1">
        <a:defRPr sz="8100" kern="1200">
          <a:solidFill>
            <a:schemeClr val="tx1"/>
          </a:solidFill>
          <a:latin typeface="+mn-lt"/>
          <a:ea typeface="+mn-ea"/>
          <a:cs typeface="+mn-cs"/>
        </a:defRPr>
      </a:lvl5pPr>
      <a:lvl6pPr marL="10286743" algn="l" defTabSz="4114697" rtl="0" eaLnBrk="1" latinLnBrk="0" hangingPunct="1">
        <a:defRPr sz="8100" kern="1200">
          <a:solidFill>
            <a:schemeClr val="tx1"/>
          </a:solidFill>
          <a:latin typeface="+mn-lt"/>
          <a:ea typeface="+mn-ea"/>
          <a:cs typeface="+mn-cs"/>
        </a:defRPr>
      </a:lvl6pPr>
      <a:lvl7pPr marL="12344091" algn="l" defTabSz="4114697" rtl="0" eaLnBrk="1" latinLnBrk="0" hangingPunct="1">
        <a:defRPr sz="8100" kern="1200">
          <a:solidFill>
            <a:schemeClr val="tx1"/>
          </a:solidFill>
          <a:latin typeface="+mn-lt"/>
          <a:ea typeface="+mn-ea"/>
          <a:cs typeface="+mn-cs"/>
        </a:defRPr>
      </a:lvl7pPr>
      <a:lvl8pPr marL="14401440" algn="l" defTabSz="4114697" rtl="0" eaLnBrk="1" latinLnBrk="0" hangingPunct="1">
        <a:defRPr sz="8100" kern="1200">
          <a:solidFill>
            <a:schemeClr val="tx1"/>
          </a:solidFill>
          <a:latin typeface="+mn-lt"/>
          <a:ea typeface="+mn-ea"/>
          <a:cs typeface="+mn-cs"/>
        </a:defRPr>
      </a:lvl8pPr>
      <a:lvl9pPr marL="16458789" algn="l" defTabSz="4114697"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emf"/><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image" Target="../media/image1.png"/><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emf"/><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emf"/><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505D9"/>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86" name="Rounded Rectangle 285"/>
          <p:cNvSpPr/>
          <p:nvPr/>
        </p:nvSpPr>
        <p:spPr>
          <a:xfrm>
            <a:off x="22070639" y="49414584"/>
            <a:ext cx="4536504" cy="139141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6231" y="472408"/>
            <a:ext cx="26157679" cy="3508649"/>
          </a:xfrm>
          <a:prstGeom prst="rect">
            <a:avLst/>
          </a:prstGeom>
          <a:noFill/>
        </p:spPr>
        <p:txBody>
          <a:bodyPr wrap="square" lIns="121917" tIns="60958" rIns="121917" bIns="60958" rtlCol="0">
            <a:spAutoFit/>
          </a:bodyPr>
          <a:lstStyle/>
          <a:p>
            <a:pPr algn="ctr"/>
            <a:r>
              <a:rPr lang="en-US" sz="11000" b="1" i="1" dirty="0" smtClean="0"/>
              <a:t>Heliospheric Propagation of ICMEs: The Drag-Based Model</a:t>
            </a:r>
            <a:endParaRPr lang="hr-HR" sz="11000" b="1" i="1" dirty="0"/>
          </a:p>
        </p:txBody>
      </p:sp>
      <p:sp>
        <p:nvSpPr>
          <p:cNvPr id="40" name="TextBox 39"/>
          <p:cNvSpPr txBox="1"/>
          <p:nvPr/>
        </p:nvSpPr>
        <p:spPr>
          <a:xfrm>
            <a:off x="612255" y="4000800"/>
            <a:ext cx="25767266" cy="3785652"/>
          </a:xfrm>
          <a:prstGeom prst="rect">
            <a:avLst/>
          </a:prstGeom>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600" i="1" dirty="0" smtClean="0">
                <a:solidFill>
                  <a:srgbClr val="FFFFCC"/>
                </a:solidFill>
              </a:rPr>
              <a:t>B. Vršnak</a:t>
            </a:r>
            <a:r>
              <a:rPr lang="en-US" sz="3600" i="1" baseline="30000" dirty="0" smtClean="0">
                <a:solidFill>
                  <a:srgbClr val="FFFFCC"/>
                </a:solidFill>
              </a:rPr>
              <a:t>1</a:t>
            </a:r>
            <a:r>
              <a:rPr lang="en-US" sz="3600" i="1" dirty="0" smtClean="0">
                <a:solidFill>
                  <a:srgbClr val="FFFFCC"/>
                </a:solidFill>
              </a:rPr>
              <a:t>, T. Žic</a:t>
            </a:r>
            <a:r>
              <a:rPr lang="en-US" sz="3600" i="1" baseline="30000" dirty="0" smtClean="0">
                <a:solidFill>
                  <a:srgbClr val="FFFFCC"/>
                </a:solidFill>
              </a:rPr>
              <a:t>1</a:t>
            </a:r>
            <a:r>
              <a:rPr lang="en-US" sz="3600" i="1" dirty="0" smtClean="0">
                <a:solidFill>
                  <a:srgbClr val="FFFFCC"/>
                </a:solidFill>
              </a:rPr>
              <a:t>,</a:t>
            </a:r>
            <a:r>
              <a:rPr lang="hr-HR" sz="3600" i="1" dirty="0" smtClean="0">
                <a:solidFill>
                  <a:srgbClr val="FFFFCC"/>
                </a:solidFill>
              </a:rPr>
              <a:t> </a:t>
            </a:r>
            <a:r>
              <a:rPr lang="en-US" sz="3600" i="1" u="sng" dirty="0" smtClean="0">
                <a:solidFill>
                  <a:srgbClr val="FFFFCC"/>
                </a:solidFill>
              </a:rPr>
              <a:t>M. Dumbović</a:t>
            </a:r>
            <a:r>
              <a:rPr lang="en-US" sz="3600" i="1" u="sng" baseline="30000" dirty="0" smtClean="0">
                <a:solidFill>
                  <a:srgbClr val="FFFFCC"/>
                </a:solidFill>
              </a:rPr>
              <a:t>1</a:t>
            </a:r>
            <a:r>
              <a:rPr lang="en-US" sz="3600" i="1" dirty="0" smtClean="0">
                <a:solidFill>
                  <a:srgbClr val="FFFFCC"/>
                </a:solidFill>
              </a:rPr>
              <a:t>, </a:t>
            </a:r>
            <a:r>
              <a:rPr lang="hr-HR" sz="3600" i="1" dirty="0" smtClean="0">
                <a:solidFill>
                  <a:srgbClr val="FFFFCC"/>
                </a:solidFill>
              </a:rPr>
              <a:t>J</a:t>
            </a:r>
            <a:r>
              <a:rPr lang="en-US" sz="3600" i="1" dirty="0" smtClean="0">
                <a:solidFill>
                  <a:srgbClr val="FFFFCC"/>
                </a:solidFill>
              </a:rPr>
              <a:t>. </a:t>
            </a:r>
            <a:r>
              <a:rPr lang="hr-HR" sz="3600" i="1" dirty="0" smtClean="0">
                <a:solidFill>
                  <a:srgbClr val="FFFFCC"/>
                </a:solidFill>
              </a:rPr>
              <a:t>Čalogović</a:t>
            </a:r>
            <a:r>
              <a:rPr lang="en-US" sz="3600" i="1" baseline="30000" dirty="0" smtClean="0">
                <a:solidFill>
                  <a:srgbClr val="FFFFCC"/>
                </a:solidFill>
              </a:rPr>
              <a:t>1</a:t>
            </a:r>
            <a:r>
              <a:rPr lang="hr-HR" sz="3600" i="1" dirty="0" smtClean="0">
                <a:solidFill>
                  <a:srgbClr val="FFFFCC"/>
                </a:solidFill>
              </a:rPr>
              <a:t>, </a:t>
            </a:r>
            <a:r>
              <a:rPr lang="en-US" sz="3600" i="1" dirty="0" smtClean="0">
                <a:solidFill>
                  <a:srgbClr val="FFFFCC"/>
                </a:solidFill>
              </a:rPr>
              <a:t>A. Veronig</a:t>
            </a:r>
            <a:r>
              <a:rPr lang="en-US" sz="3600" i="1" baseline="30000" dirty="0" smtClean="0">
                <a:solidFill>
                  <a:srgbClr val="FFFFCC"/>
                </a:solidFill>
              </a:rPr>
              <a:t>2</a:t>
            </a:r>
            <a:r>
              <a:rPr lang="en-US" sz="3600" i="1" dirty="0" smtClean="0">
                <a:solidFill>
                  <a:srgbClr val="FFFFCC"/>
                </a:solidFill>
              </a:rPr>
              <a:t>, M. Temmer</a:t>
            </a:r>
            <a:r>
              <a:rPr lang="en-US" sz="3600" i="1" baseline="30000" dirty="0" smtClean="0">
                <a:solidFill>
                  <a:srgbClr val="FFFFCC"/>
                </a:solidFill>
              </a:rPr>
              <a:t>2</a:t>
            </a:r>
            <a:r>
              <a:rPr lang="en-US" sz="3600" i="1" dirty="0" smtClean="0">
                <a:solidFill>
                  <a:srgbClr val="FFFFCC"/>
                </a:solidFill>
              </a:rPr>
              <a:t>,</a:t>
            </a:r>
            <a:endParaRPr lang="hr-HR" sz="3600" i="1" dirty="0" smtClean="0">
              <a:solidFill>
                <a:srgbClr val="FFFFCC"/>
              </a:solidFill>
            </a:endParaRPr>
          </a:p>
          <a:p>
            <a:pPr algn="ctr"/>
            <a:r>
              <a:rPr lang="en-US" sz="3600" i="1" dirty="0" smtClean="0">
                <a:solidFill>
                  <a:srgbClr val="FFFFCC"/>
                </a:solidFill>
              </a:rPr>
              <a:t>C. Moestl</a:t>
            </a:r>
            <a:r>
              <a:rPr lang="en-US" sz="3600" i="1" baseline="30000" dirty="0" smtClean="0">
                <a:solidFill>
                  <a:srgbClr val="FFFFCC"/>
                </a:solidFill>
              </a:rPr>
              <a:t>2</a:t>
            </a:r>
            <a:r>
              <a:rPr lang="en-US" sz="3600" i="1" dirty="0" smtClean="0">
                <a:solidFill>
                  <a:srgbClr val="FFFFCC"/>
                </a:solidFill>
              </a:rPr>
              <a:t>, T. Rollett</a:t>
            </a:r>
            <a:r>
              <a:rPr lang="en-US" sz="3600" i="1" baseline="30000" dirty="0" smtClean="0">
                <a:solidFill>
                  <a:srgbClr val="FFFFCC"/>
                </a:solidFill>
              </a:rPr>
              <a:t>2</a:t>
            </a:r>
            <a:r>
              <a:rPr lang="en-US" sz="3600" i="1" dirty="0" smtClean="0">
                <a:solidFill>
                  <a:srgbClr val="FFFFCC"/>
                </a:solidFill>
              </a:rPr>
              <a:t>, </a:t>
            </a:r>
            <a:r>
              <a:rPr lang="hr-HR" sz="3600" i="1" dirty="0" smtClean="0">
                <a:solidFill>
                  <a:srgbClr val="FFFFCC"/>
                </a:solidFill>
              </a:rPr>
              <a:t>L</a:t>
            </a:r>
            <a:r>
              <a:rPr lang="en-US" sz="3600" i="1" dirty="0" smtClean="0">
                <a:solidFill>
                  <a:srgbClr val="FFFFCC"/>
                </a:solidFill>
              </a:rPr>
              <a:t>. </a:t>
            </a:r>
            <a:r>
              <a:rPr lang="hr-HR" sz="3600" i="1" dirty="0" smtClean="0">
                <a:solidFill>
                  <a:srgbClr val="FFFFCC"/>
                </a:solidFill>
              </a:rPr>
              <a:t>Rodriguez</a:t>
            </a:r>
            <a:r>
              <a:rPr lang="hr-HR" sz="3600" i="1" baseline="30000" dirty="0" smtClean="0">
                <a:solidFill>
                  <a:srgbClr val="FFFFCC"/>
                </a:solidFill>
              </a:rPr>
              <a:t>3</a:t>
            </a:r>
            <a:endParaRPr lang="en-US" sz="3600" i="1" baseline="30000" dirty="0" smtClean="0">
              <a:solidFill>
                <a:srgbClr val="FFFFCC"/>
              </a:solidFill>
            </a:endParaRPr>
          </a:p>
          <a:p>
            <a:pPr algn="ctr"/>
            <a:endParaRPr lang="en-US" sz="3600" i="1" baseline="30000" dirty="0" smtClean="0">
              <a:solidFill>
                <a:srgbClr val="FFFFCC"/>
              </a:solidFill>
            </a:endParaRPr>
          </a:p>
          <a:p>
            <a:pPr algn="ctr"/>
            <a:r>
              <a:rPr lang="en-US" sz="3600" i="1" baseline="30000" dirty="0" smtClean="0">
                <a:solidFill>
                  <a:srgbClr val="FFFFCC"/>
                </a:solidFill>
              </a:rPr>
              <a:t>1</a:t>
            </a:r>
            <a:r>
              <a:rPr lang="en-US" sz="3600" i="1" dirty="0" smtClean="0">
                <a:solidFill>
                  <a:srgbClr val="FFFFCC"/>
                </a:solidFill>
              </a:rPr>
              <a:t> </a:t>
            </a:r>
            <a:r>
              <a:rPr lang="en-US" sz="3600" i="1" dirty="0" err="1" smtClean="0">
                <a:solidFill>
                  <a:srgbClr val="FFFFCC"/>
                </a:solidFill>
              </a:rPr>
              <a:t>Hvar</a:t>
            </a:r>
            <a:r>
              <a:rPr lang="en-US" sz="3600" i="1" dirty="0" smtClean="0">
                <a:solidFill>
                  <a:srgbClr val="FFFFCC"/>
                </a:solidFill>
              </a:rPr>
              <a:t> Observatory, Faculty of Geodesy, Zagreb, Croatia</a:t>
            </a:r>
          </a:p>
          <a:p>
            <a:pPr algn="ctr"/>
            <a:r>
              <a:rPr lang="en-US" sz="3600" i="1" baseline="30000" dirty="0" smtClean="0">
                <a:solidFill>
                  <a:srgbClr val="FFFFCC"/>
                </a:solidFill>
              </a:rPr>
              <a:t>2</a:t>
            </a:r>
            <a:r>
              <a:rPr lang="en-US" sz="3600" i="1" dirty="0" smtClean="0">
                <a:solidFill>
                  <a:srgbClr val="FFFFCC"/>
                </a:solidFill>
              </a:rPr>
              <a:t> IGAM/Institute of Physics, University of Graz, Graz, Austria</a:t>
            </a:r>
            <a:endParaRPr lang="hr-HR" sz="3600" i="1" dirty="0" smtClean="0">
              <a:solidFill>
                <a:srgbClr val="FFFFCC"/>
              </a:solidFill>
            </a:endParaRPr>
          </a:p>
          <a:p>
            <a:pPr algn="ctr"/>
            <a:r>
              <a:rPr lang="hr-HR" sz="3600" i="1" baseline="30000" dirty="0" smtClean="0">
                <a:solidFill>
                  <a:srgbClr val="FFFFCC"/>
                </a:solidFill>
              </a:rPr>
              <a:t>3</a:t>
            </a:r>
            <a:r>
              <a:rPr lang="en-US" sz="3600" i="1" dirty="0" smtClean="0">
                <a:solidFill>
                  <a:srgbClr val="FFFFCC"/>
                </a:solidFill>
              </a:rPr>
              <a:t> </a:t>
            </a:r>
            <a:r>
              <a:rPr lang="hr-HR" sz="3600" i="1" dirty="0" smtClean="0">
                <a:solidFill>
                  <a:srgbClr val="FFFFCC"/>
                </a:solidFill>
              </a:rPr>
              <a:t>Royal </a:t>
            </a:r>
            <a:r>
              <a:rPr lang="hr-HR" sz="3600" i="1" dirty="0" err="1" smtClean="0">
                <a:solidFill>
                  <a:srgbClr val="FFFFCC"/>
                </a:solidFill>
              </a:rPr>
              <a:t>Observatory</a:t>
            </a:r>
            <a:r>
              <a:rPr lang="hr-HR" sz="3600" i="1" dirty="0" smtClean="0">
                <a:solidFill>
                  <a:srgbClr val="FFFFCC"/>
                </a:solidFill>
              </a:rPr>
              <a:t> </a:t>
            </a:r>
            <a:r>
              <a:rPr lang="hr-HR" sz="3600" i="1" dirty="0" err="1" smtClean="0">
                <a:solidFill>
                  <a:srgbClr val="FFFFCC"/>
                </a:solidFill>
              </a:rPr>
              <a:t>of</a:t>
            </a:r>
            <a:r>
              <a:rPr lang="hr-HR" sz="3600" i="1" dirty="0" smtClean="0">
                <a:solidFill>
                  <a:srgbClr val="FFFFCC"/>
                </a:solidFill>
              </a:rPr>
              <a:t> </a:t>
            </a:r>
            <a:r>
              <a:rPr lang="hr-HR" sz="3600" i="1" dirty="0" err="1" smtClean="0">
                <a:solidFill>
                  <a:srgbClr val="FFFFCC"/>
                </a:solidFill>
              </a:rPr>
              <a:t>Belgium</a:t>
            </a:r>
            <a:r>
              <a:rPr lang="hr-HR" sz="3600" i="1" dirty="0" smtClean="0">
                <a:solidFill>
                  <a:srgbClr val="FFFFCC"/>
                </a:solidFill>
              </a:rPr>
              <a:t>, </a:t>
            </a:r>
            <a:r>
              <a:rPr lang="hr-HR" sz="3600" i="1" dirty="0" err="1" smtClean="0">
                <a:solidFill>
                  <a:srgbClr val="FFFFCC"/>
                </a:solidFill>
              </a:rPr>
              <a:t>Brussels</a:t>
            </a:r>
            <a:r>
              <a:rPr lang="hr-HR" sz="3600" i="1" dirty="0" smtClean="0">
                <a:solidFill>
                  <a:srgbClr val="FFFFCC"/>
                </a:solidFill>
              </a:rPr>
              <a:t>, </a:t>
            </a:r>
            <a:r>
              <a:rPr lang="hr-HR" sz="3600" i="1" dirty="0" err="1" smtClean="0">
                <a:solidFill>
                  <a:srgbClr val="FFFFCC"/>
                </a:solidFill>
              </a:rPr>
              <a:t>Belgium</a:t>
            </a:r>
            <a:endParaRPr lang="en-US" sz="3600" i="1" dirty="0" smtClean="0">
              <a:solidFill>
                <a:srgbClr val="FFFFCC"/>
              </a:solidFill>
            </a:endParaRPr>
          </a:p>
          <a:p>
            <a:pPr algn="ctr"/>
            <a:endParaRPr lang="hr-HR" sz="3600" i="1" dirty="0" smtClean="0">
              <a:solidFill>
                <a:srgbClr val="FFFFCC"/>
              </a:solidFill>
            </a:endParaRPr>
          </a:p>
        </p:txBody>
      </p:sp>
      <p:sp>
        <p:nvSpPr>
          <p:cNvPr id="70" name="Rounded Rectangle 69"/>
          <p:cNvSpPr/>
          <p:nvPr/>
        </p:nvSpPr>
        <p:spPr>
          <a:xfrm>
            <a:off x="21998631" y="45117368"/>
            <a:ext cx="4608512" cy="41044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4000" dirty="0" smtClean="0"/>
          </a:p>
          <a:p>
            <a:pPr algn="ctr"/>
            <a:r>
              <a:rPr lang="hr-HR" sz="3600" dirty="0" err="1" smtClean="0"/>
              <a:t>This</a:t>
            </a:r>
            <a:r>
              <a:rPr lang="hr-HR" sz="3600" dirty="0" smtClean="0"/>
              <a:t> work has received funding from the European Commission </a:t>
            </a:r>
            <a:r>
              <a:rPr lang="hr-HR" sz="3600" b="1" dirty="0" smtClean="0">
                <a:solidFill>
                  <a:srgbClr val="66FFFF"/>
                </a:solidFill>
              </a:rPr>
              <a:t>FP7 Project COMESEP</a:t>
            </a:r>
            <a:r>
              <a:rPr lang="hr-HR" sz="3600" b="1" dirty="0" smtClean="0">
                <a:solidFill>
                  <a:srgbClr val="FFFF00"/>
                </a:solidFill>
              </a:rPr>
              <a:t> </a:t>
            </a:r>
            <a:r>
              <a:rPr lang="hr-HR" sz="3600" dirty="0" smtClean="0"/>
              <a:t>(263252)</a:t>
            </a:r>
            <a:endParaRPr lang="en-US" sz="3600" i="1" dirty="0" smtClean="0">
              <a:solidFill>
                <a:srgbClr val="FFFFCC"/>
              </a:solidFill>
            </a:endParaRPr>
          </a:p>
        </p:txBody>
      </p:sp>
      <p:sp>
        <p:nvSpPr>
          <p:cNvPr id="72" name="Text Box 8"/>
          <p:cNvSpPr txBox="1">
            <a:spLocks noChangeArrowheads="1"/>
          </p:cNvSpPr>
          <p:nvPr/>
        </p:nvSpPr>
        <p:spPr bwMode="auto">
          <a:xfrm>
            <a:off x="22214655" y="45117368"/>
            <a:ext cx="4353564" cy="648072"/>
          </a:xfrm>
          <a:prstGeom prst="rect">
            <a:avLst/>
          </a:prstGeom>
          <a:noFill/>
          <a:ln w="12700" cap="sq">
            <a:noFill/>
            <a:miter lim="800000"/>
            <a:headEnd type="none" w="sm" len="sm"/>
            <a:tailEnd type="none" w="sm" len="sm"/>
          </a:ln>
        </p:spPr>
        <p:txBody>
          <a:bodyPr wrap="square">
            <a:spAutoFit/>
          </a:bodyPr>
          <a:lstStyle/>
          <a:p>
            <a:pPr eaLnBrk="1" hangingPunct="1"/>
            <a:r>
              <a:rPr lang="hr-HR" sz="3600" b="1" i="1" dirty="0" smtClean="0">
                <a:solidFill>
                  <a:srgbClr val="66FFFF"/>
                </a:solidFill>
              </a:rPr>
              <a:t>ACKNOWLEDGMENT</a:t>
            </a:r>
            <a:endParaRPr kumimoji="0" lang="en-GB" sz="3600" b="1" dirty="0">
              <a:solidFill>
                <a:srgbClr val="66FFFF"/>
              </a:solidFill>
            </a:endParaRPr>
          </a:p>
        </p:txBody>
      </p:sp>
      <p:pic>
        <p:nvPicPr>
          <p:cNvPr id="65" name="Picture 64" descr="logo_OH2-small"/>
          <p:cNvPicPr>
            <a:picLocks noChangeAspect="1" noChangeArrowheads="1"/>
          </p:cNvPicPr>
          <p:nvPr/>
        </p:nvPicPr>
        <p:blipFill>
          <a:blip r:embed="rId2" cstate="print"/>
          <a:srcRect/>
          <a:stretch>
            <a:fillRect/>
          </a:stretch>
        </p:blipFill>
        <p:spPr bwMode="auto">
          <a:xfrm>
            <a:off x="612255" y="2488632"/>
            <a:ext cx="2831137" cy="2110406"/>
          </a:xfrm>
          <a:prstGeom prst="rect">
            <a:avLst/>
          </a:prstGeom>
          <a:solidFill>
            <a:schemeClr val="tx1"/>
          </a:solidFill>
          <a:ln w="9525">
            <a:noFill/>
            <a:miter lim="800000"/>
            <a:headEnd/>
            <a:tailEnd/>
          </a:ln>
        </p:spPr>
      </p:pic>
      <p:pic>
        <p:nvPicPr>
          <p:cNvPr id="74" name="Picture 6" descr="Logo"/>
          <p:cNvPicPr>
            <a:picLocks noChangeAspect="1" noChangeArrowheads="1"/>
          </p:cNvPicPr>
          <p:nvPr/>
        </p:nvPicPr>
        <p:blipFill>
          <a:blip r:embed="rId3" cstate="print"/>
          <a:srcRect/>
          <a:stretch>
            <a:fillRect/>
          </a:stretch>
        </p:blipFill>
        <p:spPr bwMode="auto">
          <a:xfrm>
            <a:off x="19334335" y="6809112"/>
            <a:ext cx="5504477" cy="1048472"/>
          </a:xfrm>
          <a:prstGeom prst="rect">
            <a:avLst/>
          </a:prstGeom>
          <a:noFill/>
        </p:spPr>
      </p:pic>
      <p:pic>
        <p:nvPicPr>
          <p:cNvPr id="76" name="Picture 12" descr="orb-color"/>
          <p:cNvPicPr>
            <a:picLocks noChangeAspect="1" noChangeArrowheads="1"/>
          </p:cNvPicPr>
          <p:nvPr/>
        </p:nvPicPr>
        <p:blipFill>
          <a:blip r:embed="rId4" cstate="print"/>
          <a:srcRect/>
          <a:stretch>
            <a:fillRect/>
          </a:stretch>
        </p:blipFill>
        <p:spPr bwMode="auto">
          <a:xfrm>
            <a:off x="5004743" y="6017024"/>
            <a:ext cx="1944216" cy="1944216"/>
          </a:xfrm>
          <a:prstGeom prst="rect">
            <a:avLst/>
          </a:prstGeom>
          <a:noFill/>
        </p:spPr>
      </p:pic>
      <p:pic>
        <p:nvPicPr>
          <p:cNvPr id="77" name="Picture 19" descr="fp7"/>
          <p:cNvPicPr>
            <a:picLocks noChangeAspect="1" noChangeArrowheads="1"/>
          </p:cNvPicPr>
          <p:nvPr/>
        </p:nvPicPr>
        <p:blipFill>
          <a:blip r:embed="rId5" cstate="print"/>
          <a:srcRect/>
          <a:stretch>
            <a:fillRect/>
          </a:stretch>
        </p:blipFill>
        <p:spPr bwMode="auto">
          <a:xfrm>
            <a:off x="21854615" y="4648872"/>
            <a:ext cx="2414224" cy="1840560"/>
          </a:xfrm>
          <a:prstGeom prst="rect">
            <a:avLst/>
          </a:prstGeom>
          <a:noFill/>
          <a:ln w="9525">
            <a:noFill/>
            <a:miter lim="800000"/>
            <a:headEnd/>
            <a:tailEnd/>
          </a:ln>
        </p:spPr>
      </p:pic>
      <p:pic>
        <p:nvPicPr>
          <p:cNvPr id="88" name="Picture 87" descr="eu"/>
          <p:cNvPicPr>
            <a:picLocks noChangeAspect="1" noChangeArrowheads="1"/>
          </p:cNvPicPr>
          <p:nvPr/>
        </p:nvPicPr>
        <p:blipFill>
          <a:blip r:embed="rId6" cstate="print"/>
          <a:srcRect/>
          <a:stretch>
            <a:fillRect/>
          </a:stretch>
        </p:blipFill>
        <p:spPr bwMode="auto">
          <a:xfrm>
            <a:off x="23665583" y="2488632"/>
            <a:ext cx="2655433" cy="1800200"/>
          </a:xfrm>
          <a:prstGeom prst="rect">
            <a:avLst/>
          </a:prstGeom>
          <a:noFill/>
          <a:ln w="9525">
            <a:noFill/>
            <a:miter lim="800000"/>
            <a:headEnd/>
            <a:tailEnd/>
          </a:ln>
        </p:spPr>
      </p:pic>
      <p:pic>
        <p:nvPicPr>
          <p:cNvPr id="90" name="Picture 5"/>
          <p:cNvPicPr>
            <a:picLocks noChangeAspect="1" noChangeArrowheads="1"/>
          </p:cNvPicPr>
          <p:nvPr/>
        </p:nvPicPr>
        <p:blipFill>
          <a:blip r:embed="rId7" cstate="print"/>
          <a:srcRect/>
          <a:stretch>
            <a:fillRect/>
          </a:stretch>
        </p:blipFill>
        <p:spPr bwMode="auto">
          <a:xfrm>
            <a:off x="2700487" y="5080920"/>
            <a:ext cx="1641255" cy="1950477"/>
          </a:xfrm>
          <a:prstGeom prst="rect">
            <a:avLst/>
          </a:prstGeom>
          <a:noFill/>
          <a:ln w="9525">
            <a:noFill/>
            <a:miter lim="800000"/>
            <a:headEnd/>
            <a:tailEnd/>
          </a:ln>
        </p:spPr>
      </p:pic>
      <p:sp>
        <p:nvSpPr>
          <p:cNvPr id="91" name="TextBox 90"/>
          <p:cNvSpPr txBox="1"/>
          <p:nvPr/>
        </p:nvSpPr>
        <p:spPr>
          <a:xfrm>
            <a:off x="612255" y="7961240"/>
            <a:ext cx="25767266" cy="7294305"/>
          </a:xfrm>
          <a:prstGeom prst="rect">
            <a:avLst/>
          </a:prstGeom>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hr-HR" sz="4800" b="1" i="1" dirty="0" smtClean="0">
                <a:solidFill>
                  <a:srgbClr val="FFFFCC"/>
                </a:solidFill>
              </a:rPr>
              <a:t>ABSTRACT</a:t>
            </a:r>
            <a:endParaRPr lang="en-US" sz="4800" b="1" i="1" baseline="30000" dirty="0" smtClean="0">
              <a:solidFill>
                <a:srgbClr val="FFFFCC"/>
              </a:solidFill>
            </a:endParaRPr>
          </a:p>
          <a:p>
            <a:pPr algn="ctr"/>
            <a:endParaRPr lang="en-US" sz="3600" i="1" baseline="30000" dirty="0" smtClean="0">
              <a:solidFill>
                <a:srgbClr val="FFFFCC"/>
              </a:solidFill>
            </a:endParaRPr>
          </a:p>
          <a:p>
            <a:pPr algn="just"/>
            <a:r>
              <a:rPr lang="en-US" sz="3600" i="1" dirty="0" smtClean="0"/>
              <a:t>The advanced space-weather forecast-tool for predicting the arrival of Interplanetary Coronal Mass Ejections (ICMEs) is presented. The forecast-tool is based on the "Drag-Based Model" (DBM),  taking into account  the ICME shape  using cone geometry with a semi-circular leading edge, spanning over the  ICME full angular width. DBM is based on a hypothesis that the driving Lorentz force that launches CME ceases in the upper corona, and that beyond certain distance the dynamics becomes governed solely by the interaction of the ICME and the ambient solar wind. This assumption is founded on the fact that in the interplanetary space fast ICMEs decelerate, whereas slow ones accelerate, showing a tendency to adjust their velocity with the ambient solar wind. In particular, we consider the option where the drag acceleration has the quadratic dependence on the ICME relative speed, which is expected in the </a:t>
            </a:r>
            <a:r>
              <a:rPr lang="en-US" sz="3600" i="1" dirty="0" err="1" smtClean="0"/>
              <a:t>collisionless</a:t>
            </a:r>
            <a:r>
              <a:rPr lang="en-US" sz="3600" i="1" dirty="0" smtClean="0"/>
              <a:t> environment, where the drag is caused primarily by emission of MHD waves. This is the simplest version of DBM, where the equation of motion can be solved analytically, providing explicit solutions for the Sun-Earth ICME transit time and the impact speed. Basic DBM results are compared with remotely-measured interplanetary kinematics of several ICMEs, whereas forecasting abilities are tested on the statistical basis by employing in situ measurements. An example is shown for the advanced version of DBM, where geometry of ICME is taken into account. </a:t>
            </a:r>
          </a:p>
        </p:txBody>
      </p:sp>
      <p:sp>
        <p:nvSpPr>
          <p:cNvPr id="92" name="Rectangle 91"/>
          <p:cNvSpPr/>
          <p:nvPr/>
        </p:nvSpPr>
        <p:spPr>
          <a:xfrm>
            <a:off x="684263" y="15594088"/>
            <a:ext cx="12601400" cy="11881320"/>
          </a:xfrm>
          <a:prstGeom prst="rect">
            <a:avLst/>
          </a:prstGeom>
          <a:noFill/>
          <a:ln w="38100">
            <a:solidFill>
              <a:srgbClr val="0505D9"/>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 Box 8"/>
          <p:cNvSpPr txBox="1">
            <a:spLocks noChangeArrowheads="1"/>
          </p:cNvSpPr>
          <p:nvPr/>
        </p:nvSpPr>
        <p:spPr bwMode="auto">
          <a:xfrm>
            <a:off x="900287" y="15738104"/>
            <a:ext cx="6192688" cy="923330"/>
          </a:xfrm>
          <a:prstGeom prst="rect">
            <a:avLst/>
          </a:prstGeom>
          <a:noFill/>
          <a:ln w="12700" cap="sq">
            <a:noFill/>
            <a:miter lim="800000"/>
            <a:headEnd type="none" w="sm" len="sm"/>
            <a:tailEnd type="none" w="sm" len="sm"/>
          </a:ln>
        </p:spPr>
        <p:txBody>
          <a:bodyPr wrap="square">
            <a:spAutoFit/>
          </a:bodyPr>
          <a:lstStyle/>
          <a:p>
            <a:pPr eaLnBrk="1" hangingPunct="1"/>
            <a:r>
              <a:rPr lang="hr-HR" sz="5400" b="1" i="1" dirty="0" smtClean="0">
                <a:solidFill>
                  <a:srgbClr val="66FFFF"/>
                </a:solidFill>
              </a:rPr>
              <a:t>THE  BASIC MODEL</a:t>
            </a:r>
          </a:p>
        </p:txBody>
      </p:sp>
      <p:sp>
        <p:nvSpPr>
          <p:cNvPr id="97" name="TextBox 96"/>
          <p:cNvSpPr txBox="1"/>
          <p:nvPr/>
        </p:nvSpPr>
        <p:spPr>
          <a:xfrm>
            <a:off x="756271" y="16674208"/>
            <a:ext cx="12241360" cy="2554545"/>
          </a:xfrm>
          <a:prstGeom prst="rect">
            <a:avLst/>
          </a:prstGeom>
          <a:noFill/>
        </p:spPr>
        <p:txBody>
          <a:bodyPr wrap="square" rtlCol="0">
            <a:spAutoFit/>
          </a:bodyPr>
          <a:lstStyle/>
          <a:p>
            <a:pPr algn="just"/>
            <a:r>
              <a:rPr lang="en-US" sz="4000" dirty="0" smtClean="0">
                <a:solidFill>
                  <a:srgbClr val="FFFFCC"/>
                </a:solidFill>
              </a:rPr>
              <a:t>The basic DBM is based on the hypothesis that beyond ~20 solar radii the MHD “aerodynamic” drag caused by the interaction of ICME with solar wind, becomes the dominant force, so the equation of motion becomes:</a:t>
            </a:r>
          </a:p>
        </p:txBody>
      </p:sp>
      <p:grpSp>
        <p:nvGrpSpPr>
          <p:cNvPr id="103" name="Group 102"/>
          <p:cNvGrpSpPr/>
          <p:nvPr/>
        </p:nvGrpSpPr>
        <p:grpSpPr>
          <a:xfrm>
            <a:off x="4356671" y="18762440"/>
            <a:ext cx="8352928" cy="1355378"/>
            <a:chOff x="3060230" y="22287086"/>
            <a:chExt cx="7560840" cy="1355378"/>
          </a:xfrm>
        </p:grpSpPr>
        <p:sp>
          <p:nvSpPr>
            <p:cNvPr id="104" name="TextBox 103"/>
            <p:cNvSpPr txBox="1"/>
            <p:nvPr/>
          </p:nvSpPr>
          <p:spPr>
            <a:xfrm>
              <a:off x="3060230" y="22287086"/>
              <a:ext cx="500883" cy="923330"/>
            </a:xfrm>
            <a:prstGeom prst="rect">
              <a:avLst/>
            </a:prstGeom>
            <a:noFill/>
          </p:spPr>
          <p:txBody>
            <a:bodyPr wrap="none" rtlCol="0">
              <a:spAutoFit/>
            </a:bodyPr>
            <a:lstStyle/>
            <a:p>
              <a:r>
                <a:rPr lang="hr-HR" sz="5400" b="1" dirty="0" smtClean="0">
                  <a:solidFill>
                    <a:srgbClr val="FFFF00"/>
                  </a:solidFill>
                </a:rPr>
                <a:t>..</a:t>
              </a:r>
              <a:endParaRPr lang="en-US" sz="5400" b="1" dirty="0">
                <a:solidFill>
                  <a:srgbClr val="FFFF00"/>
                </a:solidFill>
              </a:endParaRPr>
            </a:p>
          </p:txBody>
        </p:sp>
        <p:sp>
          <p:nvSpPr>
            <p:cNvPr id="105" name="TextBox 104"/>
            <p:cNvSpPr txBox="1"/>
            <p:nvPr/>
          </p:nvSpPr>
          <p:spPr>
            <a:xfrm>
              <a:off x="4950440" y="22287086"/>
              <a:ext cx="288032" cy="923330"/>
            </a:xfrm>
            <a:prstGeom prst="rect">
              <a:avLst/>
            </a:prstGeom>
            <a:noFill/>
          </p:spPr>
          <p:txBody>
            <a:bodyPr wrap="square" rtlCol="0">
              <a:spAutoFit/>
            </a:bodyPr>
            <a:lstStyle/>
            <a:p>
              <a:r>
                <a:rPr lang="hr-HR" sz="5400" b="1" dirty="0" smtClean="0">
                  <a:solidFill>
                    <a:srgbClr val="FFFF00"/>
                  </a:solidFill>
                </a:rPr>
                <a:t>.</a:t>
              </a:r>
              <a:endParaRPr lang="en-US" sz="5400" b="1" dirty="0">
                <a:solidFill>
                  <a:srgbClr val="FFFF00"/>
                </a:solidFill>
              </a:endParaRPr>
            </a:p>
          </p:txBody>
        </p:sp>
        <p:sp>
          <p:nvSpPr>
            <p:cNvPr id="106" name="TextBox 105"/>
            <p:cNvSpPr txBox="1"/>
            <p:nvPr/>
          </p:nvSpPr>
          <p:spPr>
            <a:xfrm flipH="1">
              <a:off x="6840650" y="22287086"/>
              <a:ext cx="314321" cy="923330"/>
            </a:xfrm>
            <a:prstGeom prst="rect">
              <a:avLst/>
            </a:prstGeom>
            <a:noFill/>
          </p:spPr>
          <p:txBody>
            <a:bodyPr wrap="square" rtlCol="0">
              <a:spAutoFit/>
            </a:bodyPr>
            <a:lstStyle/>
            <a:p>
              <a:r>
                <a:rPr lang="hr-HR" sz="5400" b="1" dirty="0" smtClean="0">
                  <a:solidFill>
                    <a:srgbClr val="FFFF00"/>
                  </a:solidFill>
                </a:rPr>
                <a:t>.</a:t>
              </a:r>
              <a:endParaRPr lang="en-US" sz="5400" b="1" dirty="0">
                <a:solidFill>
                  <a:srgbClr val="FFFF00"/>
                </a:solidFill>
              </a:endParaRPr>
            </a:p>
          </p:txBody>
        </p:sp>
        <p:sp>
          <p:nvSpPr>
            <p:cNvPr id="107" name="Text Box 8"/>
            <p:cNvSpPr txBox="1">
              <a:spLocks noChangeArrowheads="1"/>
            </p:cNvSpPr>
            <p:nvPr/>
          </p:nvSpPr>
          <p:spPr bwMode="auto">
            <a:xfrm>
              <a:off x="3060230" y="22719134"/>
              <a:ext cx="7560840" cy="923330"/>
            </a:xfrm>
            <a:prstGeom prst="rect">
              <a:avLst/>
            </a:prstGeom>
            <a:noFill/>
            <a:ln w="12700" cap="sq">
              <a:noFill/>
              <a:miter lim="800000"/>
              <a:headEnd type="none" w="sm" len="sm"/>
              <a:tailEnd type="none" w="sm" len="sm"/>
            </a:ln>
          </p:spPr>
          <p:txBody>
            <a:bodyPr wrap="square">
              <a:spAutoFit/>
            </a:bodyPr>
            <a:lstStyle/>
            <a:p>
              <a:r>
                <a:rPr lang="hr-HR" sz="5400" b="1" i="1" dirty="0">
                  <a:solidFill>
                    <a:srgbClr val="FFFF00"/>
                  </a:solidFill>
                </a:rPr>
                <a:t>r</a:t>
              </a:r>
              <a:r>
                <a:rPr kumimoji="0" lang="hr-HR" sz="5400" b="1" dirty="0" smtClean="0">
                  <a:solidFill>
                    <a:srgbClr val="FFFF00"/>
                  </a:solidFill>
                </a:rPr>
                <a:t> </a:t>
              </a:r>
              <a:r>
                <a:rPr kumimoji="0" lang="hr-HR" sz="5400" b="1" dirty="0">
                  <a:solidFill>
                    <a:srgbClr val="FFFF00"/>
                  </a:solidFill>
                </a:rPr>
                <a:t>= </a:t>
              </a:r>
              <a:r>
                <a:rPr kumimoji="0" lang="hr-HR" sz="5400" b="1" i="1" dirty="0">
                  <a:solidFill>
                    <a:srgbClr val="FFFF00"/>
                  </a:solidFill>
                </a:rPr>
                <a:t>–</a:t>
              </a:r>
              <a:r>
                <a:rPr kumimoji="0" lang="hr-HR" sz="5400" b="1" dirty="0">
                  <a:solidFill>
                    <a:srgbClr val="FFFF00"/>
                  </a:solidFill>
                </a:rPr>
                <a:t> </a:t>
              </a:r>
              <a:r>
                <a:rPr kumimoji="0" lang="hr-HR" sz="5400" b="1" dirty="0" smtClean="0">
                  <a:solidFill>
                    <a:srgbClr val="FFFF00"/>
                  </a:solidFill>
                  <a:latin typeface="Symbol" pitchFamily="18" charset="2"/>
                </a:rPr>
                <a:t>g</a:t>
              </a:r>
              <a:r>
                <a:rPr kumimoji="0" lang="hr-HR" sz="4400" b="1" dirty="0" smtClean="0">
                  <a:solidFill>
                    <a:srgbClr val="FFFF00"/>
                  </a:solidFill>
                </a:rPr>
                <a:t> </a:t>
              </a:r>
              <a:r>
                <a:rPr kumimoji="0" lang="hr-HR" sz="5400" dirty="0" smtClean="0">
                  <a:solidFill>
                    <a:srgbClr val="FFFF00"/>
                  </a:solidFill>
                </a:rPr>
                <a:t>(</a:t>
              </a:r>
              <a:r>
                <a:rPr lang="hr-HR" sz="5400" b="1" i="1" dirty="0" smtClean="0">
                  <a:solidFill>
                    <a:srgbClr val="FFFF00"/>
                  </a:solidFill>
                </a:rPr>
                <a:t>r – </a:t>
              </a:r>
              <a:r>
                <a:rPr kumimoji="0" lang="hr-HR" sz="5400" b="1" i="1" dirty="0" smtClean="0">
                  <a:solidFill>
                    <a:srgbClr val="FFFF00"/>
                  </a:solidFill>
                </a:rPr>
                <a:t>w</a:t>
              </a:r>
              <a:r>
                <a:rPr kumimoji="0" lang="hr-HR" sz="5400" dirty="0" smtClean="0">
                  <a:solidFill>
                    <a:srgbClr val="FFFF00"/>
                  </a:solidFill>
                </a:rPr>
                <a:t>)</a:t>
              </a:r>
              <a:r>
                <a:rPr kumimoji="0" lang="hr-HR" sz="5400" b="1" dirty="0" smtClean="0">
                  <a:solidFill>
                    <a:srgbClr val="FFFF00"/>
                  </a:solidFill>
                </a:rPr>
                <a:t> </a:t>
              </a:r>
              <a:r>
                <a:rPr kumimoji="0" lang="hr-HR" sz="5400" dirty="0" smtClean="0">
                  <a:solidFill>
                    <a:srgbClr val="FFFF00"/>
                  </a:solidFill>
                  <a:cs typeface="Times New Roman" pitchFamily="18" charset="0"/>
                </a:rPr>
                <a:t>|</a:t>
              </a:r>
              <a:r>
                <a:rPr lang="hr-HR" sz="5400" b="1" i="1" dirty="0" smtClean="0">
                  <a:solidFill>
                    <a:srgbClr val="FFFF00"/>
                  </a:solidFill>
                </a:rPr>
                <a:t>r – w</a:t>
              </a:r>
              <a:r>
                <a:rPr kumimoji="0" lang="hr-HR" sz="5400" dirty="0" smtClean="0">
                  <a:solidFill>
                    <a:srgbClr val="FFFF00"/>
                  </a:solidFill>
                  <a:cs typeface="Times New Roman" pitchFamily="18" charset="0"/>
                </a:rPr>
                <a:t>|</a:t>
              </a:r>
              <a:r>
                <a:rPr kumimoji="0" lang="hr-HR" sz="5400" b="1" dirty="0" smtClean="0">
                  <a:solidFill>
                    <a:srgbClr val="FFFF00"/>
                  </a:solidFill>
                </a:rPr>
                <a:t> </a:t>
              </a:r>
              <a:endParaRPr kumimoji="0" lang="en-GB" sz="5400" dirty="0">
                <a:solidFill>
                  <a:srgbClr val="FFFF00"/>
                </a:solidFill>
              </a:endParaRPr>
            </a:p>
          </p:txBody>
        </p:sp>
      </p:grpSp>
      <p:pic>
        <p:nvPicPr>
          <p:cNvPr id="109" name="Picture 2"/>
          <p:cNvPicPr>
            <a:picLocks noChangeAspect="1" noChangeArrowheads="1"/>
          </p:cNvPicPr>
          <p:nvPr/>
        </p:nvPicPr>
        <p:blipFill>
          <a:blip r:embed="rId8" cstate="print"/>
          <a:srcRect/>
          <a:stretch>
            <a:fillRect/>
          </a:stretch>
        </p:blipFill>
        <p:spPr bwMode="auto">
          <a:xfrm>
            <a:off x="14005743" y="15594088"/>
            <a:ext cx="2952328" cy="2952328"/>
          </a:xfrm>
          <a:prstGeom prst="rect">
            <a:avLst/>
          </a:prstGeom>
          <a:noFill/>
          <a:ln w="9525">
            <a:noFill/>
            <a:miter lim="800000"/>
            <a:headEnd/>
            <a:tailEnd/>
          </a:ln>
        </p:spPr>
      </p:pic>
      <p:pic>
        <p:nvPicPr>
          <p:cNvPr id="110" name="Picture 3"/>
          <p:cNvPicPr>
            <a:picLocks noChangeAspect="1" noChangeArrowheads="1"/>
          </p:cNvPicPr>
          <p:nvPr/>
        </p:nvPicPr>
        <p:blipFill>
          <a:blip r:embed="rId9" cstate="print"/>
          <a:srcRect/>
          <a:stretch>
            <a:fillRect/>
          </a:stretch>
        </p:blipFill>
        <p:spPr bwMode="auto">
          <a:xfrm>
            <a:off x="17102087" y="15594088"/>
            <a:ext cx="2880320" cy="2952328"/>
          </a:xfrm>
          <a:prstGeom prst="rect">
            <a:avLst/>
          </a:prstGeom>
          <a:noFill/>
          <a:ln w="9525">
            <a:noFill/>
            <a:miter lim="800000"/>
            <a:headEnd/>
            <a:tailEnd/>
          </a:ln>
        </p:spPr>
      </p:pic>
      <p:pic>
        <p:nvPicPr>
          <p:cNvPr id="111" name="Picture 4"/>
          <p:cNvPicPr>
            <a:picLocks noChangeAspect="1" noChangeArrowheads="1"/>
          </p:cNvPicPr>
          <p:nvPr/>
        </p:nvPicPr>
        <p:blipFill>
          <a:blip r:embed="rId10" cstate="print"/>
          <a:srcRect/>
          <a:stretch>
            <a:fillRect/>
          </a:stretch>
        </p:blipFill>
        <p:spPr bwMode="auto">
          <a:xfrm>
            <a:off x="20126423" y="15594088"/>
            <a:ext cx="2952328" cy="2952328"/>
          </a:xfrm>
          <a:prstGeom prst="rect">
            <a:avLst/>
          </a:prstGeom>
          <a:noFill/>
          <a:ln w="9525">
            <a:noFill/>
            <a:miter lim="800000"/>
            <a:headEnd/>
            <a:tailEnd/>
          </a:ln>
        </p:spPr>
      </p:pic>
      <p:pic>
        <p:nvPicPr>
          <p:cNvPr id="112" name="Picture 5"/>
          <p:cNvPicPr>
            <a:picLocks noChangeAspect="1" noChangeArrowheads="1"/>
          </p:cNvPicPr>
          <p:nvPr/>
        </p:nvPicPr>
        <p:blipFill>
          <a:blip r:embed="rId11" cstate="print"/>
          <a:srcRect/>
          <a:stretch>
            <a:fillRect/>
          </a:stretch>
        </p:blipFill>
        <p:spPr bwMode="auto">
          <a:xfrm>
            <a:off x="23222767" y="15594088"/>
            <a:ext cx="2949128" cy="2949128"/>
          </a:xfrm>
          <a:prstGeom prst="rect">
            <a:avLst/>
          </a:prstGeom>
          <a:noFill/>
          <a:ln w="9525">
            <a:noFill/>
            <a:miter lim="800000"/>
            <a:headEnd/>
            <a:tailEnd/>
          </a:ln>
        </p:spPr>
      </p:pic>
      <p:sp>
        <p:nvSpPr>
          <p:cNvPr id="113" name="TextBox 112"/>
          <p:cNvSpPr txBox="1"/>
          <p:nvPr/>
        </p:nvSpPr>
        <p:spPr>
          <a:xfrm>
            <a:off x="13357671" y="18762440"/>
            <a:ext cx="13105456" cy="1569660"/>
          </a:xfrm>
          <a:prstGeom prst="rect">
            <a:avLst/>
          </a:prstGeom>
          <a:noFill/>
        </p:spPr>
        <p:txBody>
          <a:bodyPr wrap="square" rtlCol="0">
            <a:spAutoFit/>
          </a:bodyPr>
          <a:lstStyle/>
          <a:p>
            <a:pPr algn="ctr">
              <a:lnSpc>
                <a:spcPct val="80000"/>
              </a:lnSpc>
            </a:pPr>
            <a:r>
              <a:rPr lang="en-US" sz="4000" dirty="0" smtClean="0"/>
              <a:t>Running-difference images of the ICME take-off (LASCO/SOHO) and source position (AIA/SDO), providing the basic model input</a:t>
            </a:r>
            <a:r>
              <a:rPr lang="hr-HR" sz="4000" dirty="0" smtClean="0"/>
              <a:t> </a:t>
            </a:r>
            <a:r>
              <a:rPr lang="en-US" sz="4000" i="1" dirty="0" smtClean="0"/>
              <a:t>v</a:t>
            </a:r>
            <a:r>
              <a:rPr lang="en-US" sz="4000" baseline="-25000" dirty="0" smtClean="0"/>
              <a:t>0</a:t>
            </a:r>
            <a:r>
              <a:rPr lang="en-US" sz="4000" dirty="0" smtClean="0"/>
              <a:t>(</a:t>
            </a:r>
            <a:r>
              <a:rPr lang="en-US" sz="4000" i="1" dirty="0" smtClean="0"/>
              <a:t>R</a:t>
            </a:r>
            <a:r>
              <a:rPr lang="en-US" sz="4000" baseline="-25000" dirty="0" smtClean="0"/>
              <a:t>0</a:t>
            </a:r>
            <a:r>
              <a:rPr lang="en-US" sz="4000" dirty="0" smtClean="0"/>
              <a:t>,</a:t>
            </a:r>
            <a:r>
              <a:rPr lang="en-US" sz="4000" i="1" dirty="0" smtClean="0"/>
              <a:t>t</a:t>
            </a:r>
            <a:r>
              <a:rPr lang="en-US" sz="4000" baseline="-25000" dirty="0" smtClean="0"/>
              <a:t>0</a:t>
            </a:r>
            <a:r>
              <a:rPr lang="en-US" sz="4000" dirty="0" smtClean="0"/>
              <a:t>) and advanced model input </a:t>
            </a:r>
            <a:r>
              <a:rPr lang="en-US" sz="4000" b="1" dirty="0" smtClean="0">
                <a:latin typeface="Symbol" pitchFamily="18" charset="2"/>
              </a:rPr>
              <a:t>w</a:t>
            </a:r>
            <a:r>
              <a:rPr lang="en-US" sz="4000" b="1" dirty="0" smtClean="0">
                <a:solidFill>
                  <a:srgbClr val="FFFF00"/>
                </a:solidFill>
                <a:latin typeface="Symbol" pitchFamily="18" charset="2"/>
              </a:rPr>
              <a:t> </a:t>
            </a:r>
            <a:r>
              <a:rPr lang="en-US" sz="4000" dirty="0" smtClean="0"/>
              <a:t>and </a:t>
            </a:r>
            <a:r>
              <a:rPr lang="en-US" sz="4000" b="1" dirty="0" smtClean="0">
                <a:latin typeface="Symbol" pitchFamily="18" charset="2"/>
              </a:rPr>
              <a:t>a</a:t>
            </a:r>
            <a:endParaRPr lang="en-US" sz="4000" dirty="0"/>
          </a:p>
        </p:txBody>
      </p:sp>
      <p:sp>
        <p:nvSpPr>
          <p:cNvPr id="114" name="Text Box 8"/>
          <p:cNvSpPr txBox="1">
            <a:spLocks noChangeArrowheads="1"/>
          </p:cNvSpPr>
          <p:nvPr/>
        </p:nvSpPr>
        <p:spPr bwMode="auto">
          <a:xfrm>
            <a:off x="13645703" y="20706656"/>
            <a:ext cx="4681717" cy="923330"/>
          </a:xfrm>
          <a:prstGeom prst="rect">
            <a:avLst/>
          </a:prstGeom>
          <a:noFill/>
          <a:ln w="12700" cap="sq">
            <a:noFill/>
            <a:miter lim="800000"/>
            <a:headEnd type="none" w="sm" len="sm"/>
            <a:tailEnd type="none" w="sm" len="sm"/>
          </a:ln>
        </p:spPr>
        <p:txBody>
          <a:bodyPr wrap="square">
            <a:spAutoFit/>
          </a:bodyPr>
          <a:lstStyle/>
          <a:p>
            <a:pPr eaLnBrk="1" hangingPunct="1"/>
            <a:r>
              <a:rPr lang="hr-HR" sz="5400" b="1" i="1" dirty="0" smtClean="0">
                <a:solidFill>
                  <a:srgbClr val="66FFFF"/>
                </a:solidFill>
              </a:rPr>
              <a:t>CASE  STUDIES</a:t>
            </a:r>
            <a:endParaRPr kumimoji="0" lang="en-GB" sz="5400" b="1" dirty="0">
              <a:solidFill>
                <a:srgbClr val="66FFFF"/>
              </a:solidFill>
            </a:endParaRPr>
          </a:p>
        </p:txBody>
      </p:sp>
      <p:sp>
        <p:nvSpPr>
          <p:cNvPr id="115" name="Text Box 8"/>
          <p:cNvSpPr txBox="1">
            <a:spLocks noChangeArrowheads="1"/>
          </p:cNvSpPr>
          <p:nvPr/>
        </p:nvSpPr>
        <p:spPr bwMode="auto">
          <a:xfrm>
            <a:off x="13933735" y="25747216"/>
            <a:ext cx="11953328" cy="989823"/>
          </a:xfrm>
          <a:prstGeom prst="rect">
            <a:avLst/>
          </a:prstGeom>
          <a:noFill/>
          <a:ln w="12700" cap="sq">
            <a:noFill/>
            <a:miter lim="800000"/>
            <a:headEnd type="none" w="sm" len="sm"/>
            <a:tailEnd type="none" w="sm" len="sm"/>
          </a:ln>
        </p:spPr>
        <p:txBody>
          <a:bodyPr wrap="square">
            <a:spAutoFit/>
          </a:bodyPr>
          <a:lstStyle/>
          <a:p>
            <a:pPr algn="ctr">
              <a:lnSpc>
                <a:spcPct val="80000"/>
              </a:lnSpc>
            </a:pPr>
            <a:r>
              <a:rPr lang="en-US" sz="3600" dirty="0" smtClean="0"/>
              <a:t>Comparison of </a:t>
            </a:r>
            <a:r>
              <a:rPr lang="hr-HR" sz="3600" dirty="0" smtClean="0"/>
              <a:t>the </a:t>
            </a:r>
            <a:r>
              <a:rPr lang="en-US" sz="3600" dirty="0" smtClean="0"/>
              <a:t>modeled and observed ICME kinematics</a:t>
            </a:r>
            <a:r>
              <a:rPr lang="hr-HR" sz="3600" dirty="0" smtClean="0"/>
              <a:t> </a:t>
            </a:r>
            <a:r>
              <a:rPr lang="en-US" sz="3600" dirty="0" smtClean="0"/>
              <a:t>(</a:t>
            </a:r>
            <a:r>
              <a:rPr lang="hr-HR" sz="3600" dirty="0" smtClean="0"/>
              <a:t>based on </a:t>
            </a:r>
            <a:r>
              <a:rPr lang="en-US" sz="3600" dirty="0" smtClean="0"/>
              <a:t>STEREO</a:t>
            </a:r>
            <a:r>
              <a:rPr lang="hr-HR" sz="3600" dirty="0" smtClean="0"/>
              <a:t> A&amp;B  data</a:t>
            </a:r>
            <a:r>
              <a:rPr lang="en-US" sz="3600" dirty="0" smtClean="0"/>
              <a:t>) </a:t>
            </a:r>
            <a:endParaRPr kumimoji="0" lang="en-US" sz="3600" dirty="0"/>
          </a:p>
        </p:txBody>
      </p:sp>
      <p:sp>
        <p:nvSpPr>
          <p:cNvPr id="120" name="Rectangle 119"/>
          <p:cNvSpPr/>
          <p:nvPr/>
        </p:nvSpPr>
        <p:spPr>
          <a:xfrm>
            <a:off x="13501687" y="20562640"/>
            <a:ext cx="12745416" cy="6912768"/>
          </a:xfrm>
          <a:prstGeom prst="rect">
            <a:avLst/>
          </a:prstGeom>
          <a:noFill/>
          <a:ln w="38100">
            <a:solidFill>
              <a:srgbClr val="0505D9"/>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13717711" y="26755328"/>
            <a:ext cx="10945216" cy="523220"/>
          </a:xfrm>
          <a:prstGeom prst="rect">
            <a:avLst/>
          </a:prstGeom>
          <a:noFill/>
          <a:ln>
            <a:noFill/>
          </a:ln>
        </p:spPr>
        <p:txBody>
          <a:bodyPr wrap="square" rtlCol="0">
            <a:spAutoFit/>
          </a:bodyPr>
          <a:lstStyle/>
          <a:p>
            <a:r>
              <a:rPr lang="en-US" sz="2800" dirty="0" smtClean="0">
                <a:solidFill>
                  <a:srgbClr val="00FF00"/>
                </a:solidFill>
              </a:rPr>
              <a:t>Measurements taken from Liu et al. 2010, </a:t>
            </a:r>
            <a:r>
              <a:rPr lang="en-US" sz="2800" dirty="0" err="1" smtClean="0">
                <a:solidFill>
                  <a:srgbClr val="00FF00"/>
                </a:solidFill>
              </a:rPr>
              <a:t>ApJ</a:t>
            </a:r>
            <a:r>
              <a:rPr lang="en-US" sz="2800" dirty="0" smtClean="0">
                <a:solidFill>
                  <a:srgbClr val="00FF00"/>
                </a:solidFill>
              </a:rPr>
              <a:t> 722, 1762</a:t>
            </a:r>
          </a:p>
        </p:txBody>
      </p:sp>
      <p:pic>
        <p:nvPicPr>
          <p:cNvPr id="1030" name="Picture 6"/>
          <p:cNvPicPr>
            <a:picLocks noChangeAspect="1" noChangeArrowheads="1"/>
          </p:cNvPicPr>
          <p:nvPr/>
        </p:nvPicPr>
        <p:blipFill>
          <a:blip r:embed="rId12" cstate="print"/>
          <a:srcRect/>
          <a:stretch>
            <a:fillRect/>
          </a:stretch>
        </p:blipFill>
        <p:spPr bwMode="auto">
          <a:xfrm>
            <a:off x="13429679" y="21714768"/>
            <a:ext cx="13105456" cy="3801838"/>
          </a:xfrm>
          <a:prstGeom prst="rect">
            <a:avLst/>
          </a:prstGeom>
          <a:noFill/>
          <a:ln w="9525">
            <a:noFill/>
            <a:miter lim="800000"/>
            <a:headEnd/>
            <a:tailEnd/>
          </a:ln>
          <a:effectLst/>
        </p:spPr>
      </p:pic>
      <p:sp>
        <p:nvSpPr>
          <p:cNvPr id="128" name="Rectangle 127"/>
          <p:cNvSpPr/>
          <p:nvPr/>
        </p:nvSpPr>
        <p:spPr>
          <a:xfrm>
            <a:off x="684263" y="27763440"/>
            <a:ext cx="25634848" cy="6624736"/>
          </a:xfrm>
          <a:prstGeom prst="rect">
            <a:avLst/>
          </a:prstGeom>
          <a:noFill/>
          <a:ln w="38100">
            <a:solidFill>
              <a:srgbClr val="0505D9"/>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8"/>
          <p:cNvSpPr txBox="1">
            <a:spLocks noChangeArrowheads="1"/>
          </p:cNvSpPr>
          <p:nvPr/>
        </p:nvSpPr>
        <p:spPr bwMode="auto">
          <a:xfrm>
            <a:off x="828279" y="27835448"/>
            <a:ext cx="7499631" cy="923330"/>
          </a:xfrm>
          <a:prstGeom prst="rect">
            <a:avLst/>
          </a:prstGeom>
          <a:noFill/>
          <a:ln w="12700" cap="sq">
            <a:noFill/>
            <a:miter lim="800000"/>
            <a:headEnd type="none" w="sm" len="sm"/>
            <a:tailEnd type="none" w="sm" len="sm"/>
          </a:ln>
        </p:spPr>
        <p:txBody>
          <a:bodyPr wrap="square">
            <a:spAutoFit/>
          </a:bodyPr>
          <a:lstStyle/>
          <a:p>
            <a:r>
              <a:rPr lang="hr-HR" sz="5400" b="1" i="1" dirty="0" smtClean="0">
                <a:solidFill>
                  <a:srgbClr val="66FFFF"/>
                </a:solidFill>
              </a:rPr>
              <a:t>STATISTICAL STUDY</a:t>
            </a:r>
            <a:r>
              <a:rPr kumimoji="0" lang="hr-HR" sz="5400" b="1" dirty="0" smtClean="0">
                <a:solidFill>
                  <a:srgbClr val="66FFFF"/>
                </a:solidFill>
              </a:rPr>
              <a:t> </a:t>
            </a:r>
            <a:endParaRPr kumimoji="0" lang="en-GB" sz="5400" b="1" dirty="0">
              <a:solidFill>
                <a:srgbClr val="66FFFF"/>
              </a:solidFill>
            </a:endParaRPr>
          </a:p>
        </p:txBody>
      </p:sp>
      <p:sp>
        <p:nvSpPr>
          <p:cNvPr id="130" name="Text Box 8"/>
          <p:cNvSpPr txBox="1">
            <a:spLocks noChangeArrowheads="1"/>
          </p:cNvSpPr>
          <p:nvPr/>
        </p:nvSpPr>
        <p:spPr bwMode="auto">
          <a:xfrm>
            <a:off x="1332335" y="32587976"/>
            <a:ext cx="11305256" cy="1200329"/>
          </a:xfrm>
          <a:prstGeom prst="rect">
            <a:avLst/>
          </a:prstGeom>
          <a:noFill/>
          <a:ln w="12700" cap="sq">
            <a:noFill/>
            <a:miter lim="800000"/>
            <a:headEnd type="none" w="sm" len="sm"/>
            <a:tailEnd type="none" w="sm" len="sm"/>
          </a:ln>
        </p:spPr>
        <p:txBody>
          <a:bodyPr wrap="square">
            <a:spAutoFit/>
          </a:bodyPr>
          <a:lstStyle/>
          <a:p>
            <a:pPr algn="ctr" eaLnBrk="1" hangingPunct="1"/>
            <a:r>
              <a:rPr lang="en-US" sz="3600" dirty="0" smtClean="0"/>
              <a:t>Comparing calculated and observed transit times and speeds </a:t>
            </a:r>
            <a:r>
              <a:rPr lang="hr-HR" sz="3600" dirty="0" smtClean="0"/>
              <a:t> a</a:t>
            </a:r>
            <a:r>
              <a:rPr lang="en-US" sz="3600" dirty="0" smtClean="0"/>
              <a:t>t 1 AU</a:t>
            </a:r>
            <a:r>
              <a:rPr kumimoji="0" lang="en-US" sz="3600" dirty="0" smtClean="0"/>
              <a:t>  we estimated  range of values for </a:t>
            </a:r>
            <a:r>
              <a:rPr kumimoji="0" lang="en-US" sz="3600" dirty="0" smtClean="0">
                <a:latin typeface="Symbol" pitchFamily="18" charset="2"/>
              </a:rPr>
              <a:t>g</a:t>
            </a:r>
            <a:r>
              <a:rPr kumimoji="0" lang="en-US" sz="3600" dirty="0" smtClean="0"/>
              <a:t> and </a:t>
            </a:r>
            <a:r>
              <a:rPr kumimoji="0" lang="en-US" sz="3600" i="1" dirty="0" smtClean="0"/>
              <a:t>w.</a:t>
            </a:r>
            <a:endParaRPr kumimoji="0" lang="en-US" sz="3600" i="1" dirty="0"/>
          </a:p>
        </p:txBody>
      </p:sp>
      <p:sp>
        <p:nvSpPr>
          <p:cNvPr id="131" name="Text Box 8"/>
          <p:cNvSpPr txBox="1">
            <a:spLocks noChangeArrowheads="1"/>
          </p:cNvSpPr>
          <p:nvPr/>
        </p:nvSpPr>
        <p:spPr bwMode="auto">
          <a:xfrm>
            <a:off x="13789719" y="32443960"/>
            <a:ext cx="12457384" cy="1754326"/>
          </a:xfrm>
          <a:prstGeom prst="rect">
            <a:avLst/>
          </a:prstGeom>
          <a:noFill/>
          <a:ln w="12700" cap="sq">
            <a:noFill/>
            <a:miter lim="800000"/>
            <a:headEnd type="none" w="sm" len="sm"/>
            <a:tailEnd type="none" w="sm" len="sm"/>
          </a:ln>
        </p:spPr>
        <p:txBody>
          <a:bodyPr wrap="square">
            <a:spAutoFit/>
          </a:bodyPr>
          <a:lstStyle/>
          <a:p>
            <a:pPr algn="ctr"/>
            <a:r>
              <a:rPr lang="en-US" sz="3600" dirty="0" smtClean="0"/>
              <a:t>Optimal values, </a:t>
            </a:r>
            <a:r>
              <a:rPr lang="en-US" sz="3600" b="1" dirty="0" smtClean="0">
                <a:solidFill>
                  <a:srgbClr val="FFC000"/>
                </a:solidFill>
                <a:latin typeface="Symbol" pitchFamily="18" charset="2"/>
              </a:rPr>
              <a:t>g = 10</a:t>
            </a:r>
            <a:r>
              <a:rPr lang="en-US" sz="3600" b="1" baseline="30000" dirty="0" smtClean="0">
                <a:solidFill>
                  <a:srgbClr val="FFC000"/>
                </a:solidFill>
                <a:latin typeface="Symbol" pitchFamily="18" charset="2"/>
              </a:rPr>
              <a:t>-7</a:t>
            </a:r>
            <a:r>
              <a:rPr lang="en-US" sz="3600" b="1" dirty="0" smtClean="0">
                <a:solidFill>
                  <a:srgbClr val="FFC000"/>
                </a:solidFill>
                <a:latin typeface="Symbol" pitchFamily="18" charset="2"/>
              </a:rPr>
              <a:t> </a:t>
            </a:r>
            <a:r>
              <a:rPr lang="en-US" sz="3600" b="1" dirty="0" smtClean="0">
                <a:solidFill>
                  <a:srgbClr val="FFC000"/>
                </a:solidFill>
                <a:latin typeface="Calibri" pitchFamily="34" charset="0"/>
                <a:cs typeface="Calibri" pitchFamily="34" charset="0"/>
              </a:rPr>
              <a:t>km</a:t>
            </a:r>
            <a:r>
              <a:rPr lang="en-US" sz="3600" b="1" baseline="30000" dirty="0" smtClean="0">
                <a:solidFill>
                  <a:srgbClr val="FFC000"/>
                </a:solidFill>
                <a:latin typeface="Symbol" pitchFamily="18" charset="2"/>
              </a:rPr>
              <a:t>-1</a:t>
            </a:r>
            <a:r>
              <a:rPr lang="en-US" sz="3600" b="1" dirty="0" smtClean="0">
                <a:solidFill>
                  <a:srgbClr val="FFC000"/>
                </a:solidFill>
              </a:rPr>
              <a:t> and </a:t>
            </a:r>
            <a:r>
              <a:rPr lang="en-US" sz="3600" b="1" i="1" dirty="0" smtClean="0">
                <a:solidFill>
                  <a:srgbClr val="FFC000"/>
                </a:solidFill>
              </a:rPr>
              <a:t>w </a:t>
            </a:r>
            <a:r>
              <a:rPr lang="en-US" sz="3600" b="1" dirty="0" smtClean="0">
                <a:solidFill>
                  <a:srgbClr val="FFC000"/>
                </a:solidFill>
              </a:rPr>
              <a:t>= 500 km/s</a:t>
            </a:r>
            <a:r>
              <a:rPr lang="en-US" sz="3600" dirty="0" smtClean="0"/>
              <a:t>, have been found also by minimizing the scatter of the difference between the observed and calculated transit times (O– C).  </a:t>
            </a:r>
            <a:endParaRPr kumimoji="0" lang="en-US" sz="3600" dirty="0"/>
          </a:p>
        </p:txBody>
      </p:sp>
      <p:pic>
        <p:nvPicPr>
          <p:cNvPr id="1031" name="Picture 7"/>
          <p:cNvPicPr>
            <a:picLocks noChangeAspect="1" noChangeArrowheads="1"/>
          </p:cNvPicPr>
          <p:nvPr/>
        </p:nvPicPr>
        <p:blipFill>
          <a:blip r:embed="rId13" cstate="print"/>
          <a:srcRect/>
          <a:stretch>
            <a:fillRect/>
          </a:stretch>
        </p:blipFill>
        <p:spPr bwMode="auto">
          <a:xfrm>
            <a:off x="900287" y="28555528"/>
            <a:ext cx="11906688" cy="4104456"/>
          </a:xfrm>
          <a:prstGeom prst="rect">
            <a:avLst/>
          </a:prstGeom>
          <a:noFill/>
          <a:ln w="9525">
            <a:noFill/>
            <a:miter lim="800000"/>
            <a:headEnd/>
            <a:tailEnd/>
          </a:ln>
          <a:effectLst/>
        </p:spPr>
      </p:pic>
      <p:sp>
        <p:nvSpPr>
          <p:cNvPr id="134" name="TextBox 133"/>
          <p:cNvSpPr txBox="1"/>
          <p:nvPr/>
        </p:nvSpPr>
        <p:spPr>
          <a:xfrm>
            <a:off x="684263" y="33812112"/>
            <a:ext cx="15481720" cy="523220"/>
          </a:xfrm>
          <a:prstGeom prst="rect">
            <a:avLst/>
          </a:prstGeom>
          <a:noFill/>
          <a:ln>
            <a:noFill/>
          </a:ln>
        </p:spPr>
        <p:txBody>
          <a:bodyPr wrap="square" rtlCol="0">
            <a:spAutoFit/>
          </a:bodyPr>
          <a:lstStyle/>
          <a:p>
            <a:r>
              <a:rPr lang="hr-HR" sz="2800" dirty="0" smtClean="0">
                <a:solidFill>
                  <a:srgbClr val="00FF00"/>
                </a:solidFill>
              </a:rPr>
              <a:t>Samples used:  </a:t>
            </a:r>
            <a:r>
              <a:rPr lang="en-US" sz="2800" dirty="0" err="1" smtClean="0">
                <a:solidFill>
                  <a:srgbClr val="00FF00"/>
                </a:solidFill>
              </a:rPr>
              <a:t>Schwenn</a:t>
            </a:r>
            <a:r>
              <a:rPr lang="hr-HR" sz="2800" dirty="0" smtClean="0">
                <a:solidFill>
                  <a:srgbClr val="00FF00"/>
                </a:solidFill>
              </a:rPr>
              <a:t> et al., 2005, AnnGeo. 26, 1033, </a:t>
            </a:r>
            <a:r>
              <a:rPr lang="en-US" sz="2800" dirty="0" err="1" smtClean="0">
                <a:solidFill>
                  <a:srgbClr val="00FF00"/>
                </a:solidFill>
              </a:rPr>
              <a:t>Manoharan</a:t>
            </a:r>
            <a:r>
              <a:rPr lang="hr-HR" sz="2800" dirty="0" smtClean="0">
                <a:solidFill>
                  <a:srgbClr val="00FF00"/>
                </a:solidFill>
              </a:rPr>
              <a:t>, 2006 , SPh 235, 345</a:t>
            </a:r>
            <a:endParaRPr lang="en-US" sz="2800" dirty="0" smtClean="0">
              <a:solidFill>
                <a:srgbClr val="00FF00"/>
              </a:solidFill>
            </a:endParaRPr>
          </a:p>
        </p:txBody>
      </p:sp>
      <p:cxnSp>
        <p:nvCxnSpPr>
          <p:cNvPr id="137" name="Straight Connector 136"/>
          <p:cNvCxnSpPr/>
          <p:nvPr/>
        </p:nvCxnSpPr>
        <p:spPr>
          <a:xfrm flipV="1">
            <a:off x="3636591" y="29203600"/>
            <a:ext cx="0" cy="2808312"/>
          </a:xfrm>
          <a:prstGeom prst="line">
            <a:avLst/>
          </a:prstGeom>
          <a:ln w="50800">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9757271" y="29131592"/>
            <a:ext cx="0" cy="2808312"/>
          </a:xfrm>
          <a:prstGeom prst="line">
            <a:avLst/>
          </a:prstGeom>
          <a:ln w="50800">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3" name="Picture 9"/>
          <p:cNvPicPr>
            <a:picLocks noChangeAspect="1" noChangeArrowheads="1"/>
          </p:cNvPicPr>
          <p:nvPr/>
        </p:nvPicPr>
        <p:blipFill>
          <a:blip r:embed="rId14" cstate="print"/>
          <a:srcRect/>
          <a:stretch>
            <a:fillRect/>
          </a:stretch>
        </p:blipFill>
        <p:spPr bwMode="auto">
          <a:xfrm>
            <a:off x="13861727" y="28411512"/>
            <a:ext cx="12169352" cy="4138025"/>
          </a:xfrm>
          <a:prstGeom prst="rect">
            <a:avLst/>
          </a:prstGeom>
          <a:noFill/>
          <a:ln w="9525">
            <a:noFill/>
            <a:miter lim="800000"/>
            <a:headEnd/>
            <a:tailEnd/>
          </a:ln>
          <a:effectLst/>
        </p:spPr>
      </p:pic>
      <p:sp>
        <p:nvSpPr>
          <p:cNvPr id="139" name="Rectangle 138"/>
          <p:cNvSpPr/>
          <p:nvPr/>
        </p:nvSpPr>
        <p:spPr>
          <a:xfrm>
            <a:off x="612255" y="34604200"/>
            <a:ext cx="10657184" cy="10225136"/>
          </a:xfrm>
          <a:prstGeom prst="rect">
            <a:avLst/>
          </a:prstGeom>
          <a:noFill/>
          <a:ln w="38100">
            <a:solidFill>
              <a:srgbClr val="0505D9"/>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 Box 8"/>
          <p:cNvSpPr txBox="1">
            <a:spLocks noChangeArrowheads="1"/>
          </p:cNvSpPr>
          <p:nvPr/>
        </p:nvSpPr>
        <p:spPr bwMode="auto">
          <a:xfrm>
            <a:off x="684263" y="34748216"/>
            <a:ext cx="8784976" cy="923330"/>
          </a:xfrm>
          <a:prstGeom prst="rect">
            <a:avLst/>
          </a:prstGeom>
          <a:noFill/>
          <a:ln w="12700" cap="sq">
            <a:noFill/>
            <a:miter lim="800000"/>
            <a:headEnd type="none" w="sm" len="sm"/>
            <a:tailEnd type="none" w="sm" len="sm"/>
          </a:ln>
        </p:spPr>
        <p:txBody>
          <a:bodyPr wrap="square">
            <a:spAutoFit/>
          </a:bodyPr>
          <a:lstStyle/>
          <a:p>
            <a:pPr eaLnBrk="1" hangingPunct="1"/>
            <a:r>
              <a:rPr lang="hr-HR" sz="5400" b="1" i="1" dirty="0" smtClean="0">
                <a:solidFill>
                  <a:srgbClr val="66FFFF"/>
                </a:solidFill>
              </a:rPr>
              <a:t>THE  ADVANCED MODEL</a:t>
            </a:r>
          </a:p>
        </p:txBody>
      </p:sp>
      <p:sp>
        <p:nvSpPr>
          <p:cNvPr id="144" name="Rectangle 143"/>
          <p:cNvSpPr/>
          <p:nvPr/>
        </p:nvSpPr>
        <p:spPr>
          <a:xfrm>
            <a:off x="11485463" y="34604200"/>
            <a:ext cx="14833648" cy="10225136"/>
          </a:xfrm>
          <a:prstGeom prst="rect">
            <a:avLst/>
          </a:prstGeom>
          <a:noFill/>
          <a:ln w="38100">
            <a:solidFill>
              <a:srgbClr val="0505D9"/>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 Box 8"/>
          <p:cNvSpPr txBox="1">
            <a:spLocks noChangeArrowheads="1"/>
          </p:cNvSpPr>
          <p:nvPr/>
        </p:nvSpPr>
        <p:spPr bwMode="auto">
          <a:xfrm>
            <a:off x="11557471" y="34604200"/>
            <a:ext cx="12385376" cy="923330"/>
          </a:xfrm>
          <a:prstGeom prst="rect">
            <a:avLst/>
          </a:prstGeom>
          <a:noFill/>
          <a:ln w="12700" cap="sq">
            <a:noFill/>
            <a:miter lim="800000"/>
            <a:headEnd type="none" w="sm" len="sm"/>
            <a:tailEnd type="none" w="sm" len="sm"/>
          </a:ln>
        </p:spPr>
        <p:txBody>
          <a:bodyPr wrap="square">
            <a:spAutoFit/>
          </a:bodyPr>
          <a:lstStyle/>
          <a:p>
            <a:pPr eaLnBrk="1" hangingPunct="1"/>
            <a:r>
              <a:rPr lang="hr-HR" sz="5400" b="1" i="1" dirty="0" smtClean="0">
                <a:solidFill>
                  <a:srgbClr val="66FFFF"/>
                </a:solidFill>
              </a:rPr>
              <a:t>ONLINE FORCAST TOOL - EXAMPLE</a:t>
            </a:r>
            <a:endParaRPr kumimoji="0" lang="en-GB" sz="5400" b="1" dirty="0">
              <a:solidFill>
                <a:srgbClr val="66FFFF"/>
              </a:solidFill>
            </a:endParaRPr>
          </a:p>
        </p:txBody>
      </p:sp>
      <p:sp>
        <p:nvSpPr>
          <p:cNvPr id="149" name="Rounded Rectangle 148"/>
          <p:cNvSpPr/>
          <p:nvPr/>
        </p:nvSpPr>
        <p:spPr>
          <a:xfrm>
            <a:off x="396231" y="45117368"/>
            <a:ext cx="21386376" cy="568863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 Box 8"/>
          <p:cNvSpPr txBox="1">
            <a:spLocks noChangeArrowheads="1"/>
          </p:cNvSpPr>
          <p:nvPr/>
        </p:nvSpPr>
        <p:spPr bwMode="auto">
          <a:xfrm>
            <a:off x="1404343" y="44973352"/>
            <a:ext cx="5472608" cy="923330"/>
          </a:xfrm>
          <a:prstGeom prst="rect">
            <a:avLst/>
          </a:prstGeom>
          <a:noFill/>
          <a:ln w="12700" cap="sq">
            <a:noFill/>
            <a:miter lim="800000"/>
            <a:headEnd type="none" w="sm" len="sm"/>
            <a:tailEnd type="none" w="sm" len="sm"/>
          </a:ln>
        </p:spPr>
        <p:txBody>
          <a:bodyPr wrap="square">
            <a:spAutoFit/>
          </a:bodyPr>
          <a:lstStyle/>
          <a:p>
            <a:pPr eaLnBrk="1" hangingPunct="1"/>
            <a:r>
              <a:rPr lang="hr-HR" sz="5400" b="1" i="1" dirty="0" smtClean="0">
                <a:solidFill>
                  <a:srgbClr val="66FFFF"/>
                </a:solidFill>
              </a:rPr>
              <a:t>CONCLUSION</a:t>
            </a:r>
            <a:endParaRPr kumimoji="0" lang="en-GB" sz="5400" b="1" dirty="0">
              <a:solidFill>
                <a:srgbClr val="66FFFF"/>
              </a:solidFill>
            </a:endParaRPr>
          </a:p>
        </p:txBody>
      </p:sp>
      <p:pic>
        <p:nvPicPr>
          <p:cNvPr id="1027" name="Picture 3"/>
          <p:cNvPicPr>
            <a:picLocks noChangeAspect="1" noChangeArrowheads="1"/>
          </p:cNvPicPr>
          <p:nvPr/>
        </p:nvPicPr>
        <p:blipFill>
          <a:blip r:embed="rId15" cstate="print"/>
          <a:srcRect/>
          <a:stretch>
            <a:fillRect/>
          </a:stretch>
        </p:blipFill>
        <p:spPr bwMode="auto">
          <a:xfrm>
            <a:off x="9541247" y="20706656"/>
            <a:ext cx="3493796" cy="2202076"/>
          </a:xfrm>
          <a:prstGeom prst="rect">
            <a:avLst/>
          </a:prstGeom>
          <a:noFill/>
          <a:ln w="9525">
            <a:noFill/>
            <a:miter lim="800000"/>
            <a:headEnd/>
            <a:tailEnd/>
          </a:ln>
          <a:effectLst/>
        </p:spPr>
      </p:pic>
      <p:sp>
        <p:nvSpPr>
          <p:cNvPr id="214" name="TextBox 213"/>
          <p:cNvSpPr txBox="1"/>
          <p:nvPr/>
        </p:nvSpPr>
        <p:spPr>
          <a:xfrm>
            <a:off x="4140647" y="20418624"/>
            <a:ext cx="5688632" cy="2616101"/>
          </a:xfrm>
          <a:prstGeom prst="rect">
            <a:avLst/>
          </a:prstGeom>
          <a:noFill/>
        </p:spPr>
        <p:txBody>
          <a:bodyPr wrap="square" rtlCol="0">
            <a:spAutoFit/>
          </a:bodyPr>
          <a:lstStyle/>
          <a:p>
            <a:pPr algn="ctr"/>
            <a:r>
              <a:rPr lang="en-US" sz="4000" dirty="0" smtClean="0">
                <a:solidFill>
                  <a:srgbClr val="FFFFCC"/>
                </a:solidFill>
              </a:rPr>
              <a:t>As a consequence fast ICMEs </a:t>
            </a:r>
            <a:r>
              <a:rPr lang="en-US" sz="4000" dirty="0" err="1" smtClean="0">
                <a:solidFill>
                  <a:srgbClr val="FFFFCC"/>
                </a:solidFill>
              </a:rPr>
              <a:t>deccelerate</a:t>
            </a:r>
            <a:r>
              <a:rPr lang="en-US" sz="4000" dirty="0" smtClean="0">
                <a:solidFill>
                  <a:srgbClr val="FFFFCC"/>
                </a:solidFill>
              </a:rPr>
              <a:t>, whereas slow ICMEs accelerate</a:t>
            </a:r>
            <a:r>
              <a:rPr lang="hr-HR" sz="4000" dirty="0" smtClean="0">
                <a:solidFill>
                  <a:srgbClr val="FFFFCC"/>
                </a:solidFill>
              </a:rPr>
              <a:t> (</a:t>
            </a:r>
            <a:r>
              <a:rPr lang="hr-HR" sz="4000" b="1" dirty="0" smtClean="0">
                <a:solidFill>
                  <a:srgbClr val="FFFFCC"/>
                </a:solidFill>
              </a:rPr>
              <a:t> </a:t>
            </a:r>
            <a:r>
              <a:rPr lang="hr-HR" sz="4000" b="1" i="1" dirty="0" smtClean="0">
                <a:solidFill>
                  <a:srgbClr val="FFFFCC"/>
                </a:solidFill>
              </a:rPr>
              <a:t>r</a:t>
            </a:r>
            <a:r>
              <a:rPr lang="hr-HR" sz="4000" dirty="0" smtClean="0">
                <a:solidFill>
                  <a:srgbClr val="FFFFCC"/>
                </a:solidFill>
              </a:rPr>
              <a:t>        </a:t>
            </a:r>
            <a:r>
              <a:rPr lang="hr-HR" sz="4000" b="1" i="1" dirty="0" smtClean="0">
                <a:solidFill>
                  <a:srgbClr val="FFFFCC"/>
                </a:solidFill>
              </a:rPr>
              <a:t>w</a:t>
            </a:r>
            <a:r>
              <a:rPr lang="hr-HR" sz="4000" dirty="0" smtClean="0">
                <a:solidFill>
                  <a:srgbClr val="FFFFCC"/>
                </a:solidFill>
              </a:rPr>
              <a:t> )</a:t>
            </a:r>
            <a:endParaRPr lang="en-US" sz="4000" dirty="0" smtClean="0">
              <a:solidFill>
                <a:srgbClr val="FFFFCC"/>
              </a:solidFill>
            </a:endParaRPr>
          </a:p>
        </p:txBody>
      </p:sp>
      <p:pic>
        <p:nvPicPr>
          <p:cNvPr id="215" name="Picture 2"/>
          <p:cNvPicPr>
            <a:picLocks noChangeAspect="1" noChangeArrowheads="1"/>
          </p:cNvPicPr>
          <p:nvPr/>
        </p:nvPicPr>
        <p:blipFill>
          <a:blip r:embed="rId16" cstate="print"/>
          <a:srcRect/>
          <a:stretch>
            <a:fillRect/>
          </a:stretch>
        </p:blipFill>
        <p:spPr bwMode="auto">
          <a:xfrm>
            <a:off x="900288" y="20490632"/>
            <a:ext cx="3600400" cy="2186863"/>
          </a:xfrm>
          <a:prstGeom prst="rect">
            <a:avLst/>
          </a:prstGeom>
          <a:noFill/>
          <a:ln w="9525">
            <a:noFill/>
            <a:miter lim="800000"/>
            <a:headEnd/>
            <a:tailEnd/>
          </a:ln>
          <a:effectLst/>
        </p:spPr>
      </p:pic>
      <p:sp>
        <p:nvSpPr>
          <p:cNvPr id="216" name="TextBox 215"/>
          <p:cNvSpPr txBox="1"/>
          <p:nvPr/>
        </p:nvSpPr>
        <p:spPr>
          <a:xfrm>
            <a:off x="828279" y="23586976"/>
            <a:ext cx="12313368" cy="3785652"/>
          </a:xfrm>
          <a:prstGeom prst="rect">
            <a:avLst/>
          </a:prstGeom>
          <a:noFill/>
        </p:spPr>
        <p:txBody>
          <a:bodyPr wrap="square" rtlCol="0">
            <a:spAutoFit/>
          </a:bodyPr>
          <a:lstStyle/>
          <a:p>
            <a:pPr algn="just"/>
            <a:r>
              <a:rPr lang="en-US" sz="4000" b="1" i="1" dirty="0" smtClean="0">
                <a:solidFill>
                  <a:srgbClr val="FFFF00"/>
                </a:solidFill>
                <a:latin typeface="Calibri" pitchFamily="34" charset="0"/>
                <a:cs typeface="Calibri" pitchFamily="34" charset="0"/>
              </a:rPr>
              <a:t>w</a:t>
            </a:r>
            <a:r>
              <a:rPr lang="en-US" sz="4000" dirty="0" smtClean="0">
                <a:solidFill>
                  <a:srgbClr val="FFFFCC"/>
                </a:solidFill>
              </a:rPr>
              <a:t> is the speed of the solar wind and </a:t>
            </a:r>
            <a:r>
              <a:rPr lang="en-US" sz="4000" b="1" dirty="0" smtClean="0">
                <a:solidFill>
                  <a:srgbClr val="FFFF00"/>
                </a:solidFill>
                <a:latin typeface="Symbol" pitchFamily="18" charset="2"/>
              </a:rPr>
              <a:t>g </a:t>
            </a:r>
            <a:r>
              <a:rPr lang="en-US" sz="4000" dirty="0" smtClean="0">
                <a:solidFill>
                  <a:srgbClr val="FFFFCC"/>
                </a:solidFill>
              </a:rPr>
              <a:t>is the drag parameter. The drag parameter depends on characteristics of both ICME and solar wind – the drag is stronger for broader, low-mass ICMEs in a high-density (slow) solar wind.</a:t>
            </a:r>
          </a:p>
          <a:p>
            <a:pPr algn="just"/>
            <a:r>
              <a:rPr lang="en-US" sz="4000" dirty="0" smtClean="0"/>
              <a:t>In  the  simplest  form ,  we  assume </a:t>
            </a:r>
            <a:r>
              <a:rPr lang="en-US" sz="4000" b="1" dirty="0" err="1" smtClean="0">
                <a:solidFill>
                  <a:srgbClr val="FFFF00"/>
                </a:solidFill>
                <a:latin typeface="Symbol" pitchFamily="18" charset="2"/>
              </a:rPr>
              <a:t>g</a:t>
            </a:r>
            <a:r>
              <a:rPr lang="en-US" sz="4000" dirty="0" err="1" smtClean="0">
                <a:solidFill>
                  <a:srgbClr val="FFFF00"/>
                </a:solidFill>
                <a:latin typeface="Symbol" pitchFamily="18" charset="2"/>
              </a:rPr>
              <a:t>,</a:t>
            </a:r>
            <a:r>
              <a:rPr lang="en-US" sz="4000" b="1" i="1" dirty="0" err="1" smtClean="0">
                <a:solidFill>
                  <a:srgbClr val="FFFF00"/>
                </a:solidFill>
                <a:latin typeface="Calibri" pitchFamily="34" charset="0"/>
                <a:cs typeface="Calibri" pitchFamily="34" charset="0"/>
              </a:rPr>
              <a:t>w</a:t>
            </a:r>
            <a:r>
              <a:rPr lang="en-US" sz="4000" b="1" dirty="0" smtClean="0">
                <a:solidFill>
                  <a:srgbClr val="FFFF00"/>
                </a:solidFill>
                <a:latin typeface="Calibri" pitchFamily="34" charset="0"/>
                <a:cs typeface="Calibri" pitchFamily="34" charset="0"/>
              </a:rPr>
              <a:t> = const</a:t>
            </a:r>
            <a:r>
              <a:rPr lang="en-US" sz="4000" dirty="0" smtClean="0">
                <a:latin typeface="Calibri" pitchFamily="34" charset="0"/>
                <a:cs typeface="Calibri" pitchFamily="34" charset="0"/>
              </a:rPr>
              <a:t>.</a:t>
            </a:r>
            <a:endParaRPr lang="en-US" sz="4000" dirty="0">
              <a:solidFill>
                <a:srgbClr val="FFFFCC"/>
              </a:solidFill>
            </a:endParaRPr>
          </a:p>
        </p:txBody>
      </p:sp>
      <p:sp>
        <p:nvSpPr>
          <p:cNvPr id="217" name="TextBox 216"/>
          <p:cNvSpPr txBox="1"/>
          <p:nvPr/>
        </p:nvSpPr>
        <p:spPr>
          <a:xfrm>
            <a:off x="7308999" y="21642760"/>
            <a:ext cx="378630" cy="1015663"/>
          </a:xfrm>
          <a:prstGeom prst="rect">
            <a:avLst/>
          </a:prstGeom>
          <a:noFill/>
        </p:spPr>
        <p:txBody>
          <a:bodyPr wrap="none" rtlCol="0">
            <a:spAutoFit/>
          </a:bodyPr>
          <a:lstStyle/>
          <a:p>
            <a:r>
              <a:rPr lang="hr-HR" sz="6000" dirty="0" smtClean="0"/>
              <a:t>.</a:t>
            </a:r>
            <a:endParaRPr lang="hr-HR" sz="6000" dirty="0"/>
          </a:p>
        </p:txBody>
      </p:sp>
      <p:sp>
        <p:nvSpPr>
          <p:cNvPr id="218" name="Right Arrow 217"/>
          <p:cNvSpPr/>
          <p:nvPr/>
        </p:nvSpPr>
        <p:spPr>
          <a:xfrm>
            <a:off x="7813055" y="22650872"/>
            <a:ext cx="504056" cy="72008"/>
          </a:xfrm>
          <a:prstGeom prst="rightArrow">
            <a:avLst/>
          </a:prstGeom>
          <a:solidFill>
            <a:schemeClr val="tx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9" name="TextBox 218"/>
          <p:cNvSpPr txBox="1"/>
          <p:nvPr/>
        </p:nvSpPr>
        <p:spPr>
          <a:xfrm>
            <a:off x="540247" y="45693432"/>
            <a:ext cx="21242360" cy="5016758"/>
          </a:xfrm>
          <a:prstGeom prst="rect">
            <a:avLst/>
          </a:prstGeom>
          <a:noFill/>
        </p:spPr>
        <p:txBody>
          <a:bodyPr wrap="square" rtlCol="0">
            <a:spAutoFit/>
          </a:bodyPr>
          <a:lstStyle/>
          <a:p>
            <a:pPr algn="just"/>
            <a:r>
              <a:rPr lang="en-US" sz="4000" b="1" dirty="0" smtClean="0">
                <a:solidFill>
                  <a:srgbClr val="FFC000"/>
                </a:solidFill>
              </a:rPr>
              <a:t>AIM:</a:t>
            </a:r>
            <a:r>
              <a:rPr lang="en-US" sz="4000" dirty="0" smtClean="0">
                <a:solidFill>
                  <a:srgbClr val="FFFFCC"/>
                </a:solidFill>
              </a:rPr>
              <a:t> prediction of ICME arrival</a:t>
            </a:r>
          </a:p>
          <a:p>
            <a:pPr algn="just"/>
            <a:r>
              <a:rPr lang="en-US" sz="4000" b="1" dirty="0" smtClean="0">
                <a:solidFill>
                  <a:srgbClr val="FFC000"/>
                </a:solidFill>
              </a:rPr>
              <a:t>BASIC DBM ASSUMPTION:</a:t>
            </a:r>
            <a:r>
              <a:rPr lang="en-US" sz="4000" dirty="0" smtClean="0">
                <a:solidFill>
                  <a:srgbClr val="FFFFCC"/>
                </a:solidFill>
              </a:rPr>
              <a:t> MHD drag governs the propagation of ICME beyond ~20 solar radii </a:t>
            </a:r>
          </a:p>
          <a:p>
            <a:pPr algn="just"/>
            <a:r>
              <a:rPr lang="en-US" sz="4000" b="1" dirty="0" smtClean="0">
                <a:solidFill>
                  <a:srgbClr val="FFC000"/>
                </a:solidFill>
              </a:rPr>
              <a:t>ADVANCED DBM ASSUMPTION:</a:t>
            </a:r>
            <a:r>
              <a:rPr lang="en-US" sz="4000" dirty="0" smtClean="0">
                <a:solidFill>
                  <a:srgbClr val="FFFFCC"/>
                </a:solidFill>
              </a:rPr>
              <a:t> ICME is cone-shaped with the semi-circular leading edge</a:t>
            </a:r>
          </a:p>
          <a:p>
            <a:pPr algn="just"/>
            <a:r>
              <a:rPr lang="en-US" sz="4000" b="1" dirty="0" smtClean="0">
                <a:solidFill>
                  <a:srgbClr val="FFC000"/>
                </a:solidFill>
              </a:rPr>
              <a:t>INPUT:</a:t>
            </a:r>
            <a:r>
              <a:rPr lang="en-US" sz="4000" dirty="0" smtClean="0">
                <a:solidFill>
                  <a:srgbClr val="FFFFCC"/>
                </a:solidFill>
              </a:rPr>
              <a:t> </a:t>
            </a:r>
            <a:r>
              <a:rPr lang="en-US" sz="4000" i="1" dirty="0" smtClean="0"/>
              <a:t>v</a:t>
            </a:r>
            <a:r>
              <a:rPr lang="en-US" sz="4000" baseline="-25000" dirty="0" smtClean="0"/>
              <a:t>0</a:t>
            </a:r>
            <a:r>
              <a:rPr lang="en-US" sz="4000" dirty="0" smtClean="0"/>
              <a:t>(</a:t>
            </a:r>
            <a:r>
              <a:rPr lang="en-US" sz="4000" i="1" dirty="0" smtClean="0"/>
              <a:t>R</a:t>
            </a:r>
            <a:r>
              <a:rPr lang="en-US" sz="4000" baseline="-25000" dirty="0" smtClean="0"/>
              <a:t>0</a:t>
            </a:r>
            <a:r>
              <a:rPr lang="en-US" sz="4000" dirty="0" smtClean="0"/>
              <a:t>,</a:t>
            </a:r>
            <a:r>
              <a:rPr lang="en-US" sz="4000" i="1" dirty="0" smtClean="0"/>
              <a:t>t</a:t>
            </a:r>
            <a:r>
              <a:rPr lang="en-US" sz="4000" baseline="-25000" dirty="0" smtClean="0"/>
              <a:t>0</a:t>
            </a:r>
            <a:r>
              <a:rPr lang="en-US" sz="4000" dirty="0" smtClean="0"/>
              <a:t>) and </a:t>
            </a:r>
            <a:r>
              <a:rPr lang="en-US" sz="4000" b="1" dirty="0" smtClean="0">
                <a:latin typeface="Symbol" pitchFamily="18" charset="2"/>
              </a:rPr>
              <a:t>w</a:t>
            </a:r>
            <a:r>
              <a:rPr lang="en-US" sz="4000" dirty="0" smtClean="0"/>
              <a:t> from the </a:t>
            </a:r>
            <a:r>
              <a:rPr lang="en-US" sz="4000" dirty="0" err="1" smtClean="0"/>
              <a:t>coronagraphic</a:t>
            </a:r>
            <a:r>
              <a:rPr lang="en-US" sz="4000" dirty="0" smtClean="0"/>
              <a:t> observations, source position from EUV observations</a:t>
            </a:r>
          </a:p>
          <a:p>
            <a:pPr algn="just"/>
            <a:r>
              <a:rPr lang="en-US" sz="4000" b="1" dirty="0" smtClean="0">
                <a:solidFill>
                  <a:srgbClr val="FFC000"/>
                </a:solidFill>
              </a:rPr>
              <a:t>PARAMETERS:</a:t>
            </a:r>
            <a:r>
              <a:rPr lang="en-US" sz="4000" dirty="0" smtClean="0">
                <a:solidFill>
                  <a:srgbClr val="FFFFCC"/>
                </a:solidFill>
              </a:rPr>
              <a:t> </a:t>
            </a:r>
            <a:r>
              <a:rPr lang="en-US" sz="4000" dirty="0" smtClean="0">
                <a:latin typeface="Symbol" pitchFamily="18" charset="2"/>
              </a:rPr>
              <a:t>g</a:t>
            </a:r>
            <a:r>
              <a:rPr lang="en-US" sz="4000" dirty="0" smtClean="0"/>
              <a:t>, </a:t>
            </a:r>
            <a:r>
              <a:rPr lang="en-US" sz="4000" i="1" dirty="0" smtClean="0"/>
              <a:t>w=const. </a:t>
            </a:r>
            <a:r>
              <a:rPr lang="en-US" sz="4000" dirty="0" smtClean="0"/>
              <a:t>and are derived empirically (in simplest form )</a:t>
            </a:r>
            <a:endParaRPr lang="en-US" sz="4000" dirty="0" smtClean="0">
              <a:solidFill>
                <a:srgbClr val="FFFFCC"/>
              </a:solidFill>
            </a:endParaRPr>
          </a:p>
          <a:p>
            <a:pPr algn="just"/>
            <a:r>
              <a:rPr lang="en-US" sz="4000" b="1" dirty="0" smtClean="0">
                <a:solidFill>
                  <a:srgbClr val="FFC000"/>
                </a:solidFill>
              </a:rPr>
              <a:t>OUTPUT:</a:t>
            </a:r>
            <a:r>
              <a:rPr lang="en-US" sz="4000" dirty="0" smtClean="0">
                <a:solidFill>
                  <a:srgbClr val="FFFFCC"/>
                </a:solidFill>
              </a:rPr>
              <a:t> ICME transit time and speed at some distance from the Sun (</a:t>
            </a:r>
            <a:r>
              <a:rPr lang="en-US" sz="4000" i="1" dirty="0" smtClean="0">
                <a:solidFill>
                  <a:srgbClr val="FFFFCC"/>
                </a:solidFill>
              </a:rPr>
              <a:t>e.g. </a:t>
            </a:r>
            <a:r>
              <a:rPr lang="en-US" sz="4000" dirty="0" smtClean="0">
                <a:solidFill>
                  <a:srgbClr val="FFFFCC"/>
                </a:solidFill>
              </a:rPr>
              <a:t>1 AU)</a:t>
            </a:r>
          </a:p>
          <a:p>
            <a:pPr algn="just"/>
            <a:r>
              <a:rPr lang="en-US" sz="4000" b="1" dirty="0" smtClean="0">
                <a:solidFill>
                  <a:srgbClr val="FFC000"/>
                </a:solidFill>
              </a:rPr>
              <a:t>ADVANTAGES:</a:t>
            </a:r>
            <a:r>
              <a:rPr lang="en-US" sz="4000" dirty="0" smtClean="0">
                <a:solidFill>
                  <a:srgbClr val="FFFFCC"/>
                </a:solidFill>
              </a:rPr>
              <a:t> </a:t>
            </a:r>
            <a:r>
              <a:rPr lang="en-US" sz="4000" dirty="0" smtClean="0"/>
              <a:t>easy handling, straightforward application in the real-time space-weather forecasting</a:t>
            </a:r>
            <a:endParaRPr lang="en-US" sz="4000" dirty="0" smtClean="0">
              <a:solidFill>
                <a:srgbClr val="FFFFCC"/>
              </a:solidFill>
            </a:endParaRPr>
          </a:p>
          <a:p>
            <a:pPr algn="just"/>
            <a:r>
              <a:rPr lang="en-US" sz="4000" b="1" dirty="0" smtClean="0">
                <a:solidFill>
                  <a:srgbClr val="FFC000"/>
                </a:solidFill>
              </a:rPr>
              <a:t>DRAWBACKS:</a:t>
            </a:r>
            <a:r>
              <a:rPr lang="en-US" sz="4000" dirty="0" smtClean="0">
                <a:solidFill>
                  <a:srgbClr val="FFFFCC"/>
                </a:solidFill>
              </a:rPr>
              <a:t> does not predict arrival of shock, typical error for forecast models (~10  h)</a:t>
            </a:r>
          </a:p>
        </p:txBody>
      </p:sp>
      <p:sp>
        <p:nvSpPr>
          <p:cNvPr id="220" name="TextBox 219"/>
          <p:cNvSpPr txBox="1"/>
          <p:nvPr/>
        </p:nvSpPr>
        <p:spPr>
          <a:xfrm>
            <a:off x="22142647" y="49509856"/>
            <a:ext cx="4392488" cy="1200329"/>
          </a:xfrm>
          <a:prstGeom prst="rect">
            <a:avLst/>
          </a:prstGeom>
          <a:noFill/>
        </p:spPr>
        <p:txBody>
          <a:bodyPr wrap="square" rtlCol="0">
            <a:spAutoFit/>
          </a:bodyPr>
          <a:lstStyle/>
          <a:p>
            <a:pPr algn="ctr"/>
            <a:r>
              <a:rPr lang="en-US" sz="3600" i="1" dirty="0" smtClean="0"/>
              <a:t>correspondence:</a:t>
            </a:r>
          </a:p>
          <a:p>
            <a:pPr algn="ctr"/>
            <a:r>
              <a:rPr lang="en-US" sz="3600" i="1" dirty="0" smtClean="0"/>
              <a:t>bvrsnak@geof.hr</a:t>
            </a:r>
            <a:endParaRPr lang="en-US" sz="3600" i="1" dirty="0"/>
          </a:p>
        </p:txBody>
      </p:sp>
      <p:sp>
        <p:nvSpPr>
          <p:cNvPr id="221" name="TextBox 220"/>
          <p:cNvSpPr txBox="1"/>
          <p:nvPr/>
        </p:nvSpPr>
        <p:spPr>
          <a:xfrm>
            <a:off x="828279" y="35612312"/>
            <a:ext cx="10297144" cy="2554545"/>
          </a:xfrm>
          <a:prstGeom prst="rect">
            <a:avLst/>
          </a:prstGeom>
          <a:noFill/>
        </p:spPr>
        <p:txBody>
          <a:bodyPr wrap="square" rtlCol="0">
            <a:spAutoFit/>
          </a:bodyPr>
          <a:lstStyle/>
          <a:p>
            <a:pPr algn="just"/>
            <a:r>
              <a:rPr lang="en-US" sz="4000" dirty="0" smtClean="0">
                <a:solidFill>
                  <a:srgbClr val="FFFFCC"/>
                </a:solidFill>
              </a:rPr>
              <a:t>In the advanced form DBM takes into account also the shape of ICME, where ICME is cone-shaped with the semi-circular leading edge spanning over the ICME full angular width 2</a:t>
            </a:r>
            <a:r>
              <a:rPr lang="en-US" sz="4000" b="1" dirty="0" smtClean="0">
                <a:latin typeface="Symbol" pitchFamily="18" charset="2"/>
              </a:rPr>
              <a:t>w</a:t>
            </a:r>
            <a:r>
              <a:rPr lang="en-US" sz="4000" dirty="0" smtClean="0">
                <a:solidFill>
                  <a:srgbClr val="FFFFCC"/>
                </a:solidFill>
              </a:rPr>
              <a:t>.</a:t>
            </a:r>
          </a:p>
        </p:txBody>
      </p:sp>
      <p:sp>
        <p:nvSpPr>
          <p:cNvPr id="222" name="TextBox 221"/>
          <p:cNvSpPr txBox="1"/>
          <p:nvPr/>
        </p:nvSpPr>
        <p:spPr>
          <a:xfrm>
            <a:off x="684263" y="41949016"/>
            <a:ext cx="10441160" cy="2554545"/>
          </a:xfrm>
          <a:prstGeom prst="rect">
            <a:avLst/>
          </a:prstGeom>
          <a:noFill/>
        </p:spPr>
        <p:txBody>
          <a:bodyPr wrap="square" rtlCol="0">
            <a:spAutoFit/>
          </a:bodyPr>
          <a:lstStyle/>
          <a:p>
            <a:pPr algn="just"/>
            <a:r>
              <a:rPr lang="en-US" sz="4000" dirty="0" smtClean="0">
                <a:solidFill>
                  <a:srgbClr val="FFFFCC"/>
                </a:solidFill>
              </a:rPr>
              <a:t>In the advanced version we track the propagation of the element moving along the angle </a:t>
            </a:r>
            <a:r>
              <a:rPr lang="en-US" sz="4000" b="1" dirty="0" smtClean="0">
                <a:latin typeface="Symbol" pitchFamily="18" charset="2"/>
              </a:rPr>
              <a:t>a</a:t>
            </a:r>
            <a:r>
              <a:rPr lang="en-US" sz="4000" dirty="0" smtClean="0">
                <a:solidFill>
                  <a:srgbClr val="FFFFCC"/>
                </a:solidFill>
              </a:rPr>
              <a:t> (derived using EUV observations as well), assuming that the overall shape remains unchanged. </a:t>
            </a:r>
          </a:p>
        </p:txBody>
      </p:sp>
      <p:pic>
        <p:nvPicPr>
          <p:cNvPr id="1028" name="Picture 4"/>
          <p:cNvPicPr>
            <a:picLocks noChangeAspect="1" noChangeArrowheads="1"/>
          </p:cNvPicPr>
          <p:nvPr/>
        </p:nvPicPr>
        <p:blipFill>
          <a:blip r:embed="rId17" cstate="print"/>
          <a:srcRect/>
          <a:stretch>
            <a:fillRect/>
          </a:stretch>
        </p:blipFill>
        <p:spPr bwMode="auto">
          <a:xfrm>
            <a:off x="2124423" y="38852672"/>
            <a:ext cx="8313028" cy="2376264"/>
          </a:xfrm>
          <a:prstGeom prst="rect">
            <a:avLst/>
          </a:prstGeom>
          <a:noFill/>
          <a:ln w="9525">
            <a:noFill/>
            <a:miter lim="800000"/>
            <a:headEnd/>
            <a:tailEnd/>
          </a:ln>
          <a:effectLst/>
        </p:spPr>
      </p:pic>
      <p:sp>
        <p:nvSpPr>
          <p:cNvPr id="261" name="TextBox 260"/>
          <p:cNvSpPr txBox="1"/>
          <p:nvPr/>
        </p:nvSpPr>
        <p:spPr>
          <a:xfrm>
            <a:off x="972295" y="38708656"/>
            <a:ext cx="1872208" cy="830997"/>
          </a:xfrm>
          <a:prstGeom prst="rect">
            <a:avLst/>
          </a:prstGeom>
          <a:noFill/>
        </p:spPr>
        <p:txBody>
          <a:bodyPr wrap="square" rtlCol="0">
            <a:spAutoFit/>
          </a:bodyPr>
          <a:lstStyle/>
          <a:p>
            <a:r>
              <a:rPr lang="en-US" sz="2400" dirty="0" smtClean="0"/>
              <a:t>to the spacecraft</a:t>
            </a:r>
            <a:endParaRPr lang="en-US" sz="2400" dirty="0"/>
          </a:p>
        </p:txBody>
      </p:sp>
      <p:sp>
        <p:nvSpPr>
          <p:cNvPr id="262" name="TextBox 261"/>
          <p:cNvSpPr txBox="1"/>
          <p:nvPr/>
        </p:nvSpPr>
        <p:spPr>
          <a:xfrm>
            <a:off x="1260327" y="39860784"/>
            <a:ext cx="1872208" cy="830997"/>
          </a:xfrm>
          <a:prstGeom prst="rect">
            <a:avLst/>
          </a:prstGeom>
          <a:noFill/>
        </p:spPr>
        <p:txBody>
          <a:bodyPr wrap="square" rtlCol="0">
            <a:spAutoFit/>
          </a:bodyPr>
          <a:lstStyle/>
          <a:p>
            <a:r>
              <a:rPr lang="en-US" sz="2400" smtClean="0"/>
              <a:t>ICME direction</a:t>
            </a:r>
            <a:endParaRPr lang="en-US" sz="2400"/>
          </a:p>
        </p:txBody>
      </p:sp>
      <p:pic>
        <p:nvPicPr>
          <p:cNvPr id="263" name="Picture 10" descr="FRAME"/>
          <p:cNvPicPr>
            <a:picLocks noChangeAspect="1" noChangeArrowheads="1"/>
          </p:cNvPicPr>
          <p:nvPr/>
        </p:nvPicPr>
        <p:blipFill>
          <a:blip r:embed="rId18" cstate="print"/>
          <a:srcRect/>
          <a:stretch>
            <a:fillRect/>
          </a:stretch>
        </p:blipFill>
        <p:spPr bwMode="auto">
          <a:xfrm>
            <a:off x="13141647" y="36188376"/>
            <a:ext cx="2736304" cy="2736304"/>
          </a:xfrm>
          <a:prstGeom prst="rect">
            <a:avLst/>
          </a:prstGeom>
          <a:noFill/>
        </p:spPr>
      </p:pic>
      <p:pic>
        <p:nvPicPr>
          <p:cNvPr id="264" name="Picture 12" descr="FRAME"/>
          <p:cNvPicPr>
            <a:picLocks noChangeAspect="1" noChangeArrowheads="1"/>
          </p:cNvPicPr>
          <p:nvPr/>
        </p:nvPicPr>
        <p:blipFill>
          <a:blip r:embed="rId19" cstate="print"/>
          <a:srcRect/>
          <a:stretch>
            <a:fillRect/>
          </a:stretch>
        </p:blipFill>
        <p:spPr bwMode="auto">
          <a:xfrm>
            <a:off x="16093975" y="36188376"/>
            <a:ext cx="2736304" cy="2736304"/>
          </a:xfrm>
          <a:prstGeom prst="rect">
            <a:avLst/>
          </a:prstGeom>
          <a:noFill/>
        </p:spPr>
      </p:pic>
      <p:pic>
        <p:nvPicPr>
          <p:cNvPr id="265" name="Picture 14" descr="FRAME"/>
          <p:cNvPicPr>
            <a:picLocks noChangeAspect="1" noChangeArrowheads="1"/>
          </p:cNvPicPr>
          <p:nvPr/>
        </p:nvPicPr>
        <p:blipFill>
          <a:blip r:embed="rId20" cstate="print"/>
          <a:srcRect/>
          <a:stretch>
            <a:fillRect/>
          </a:stretch>
        </p:blipFill>
        <p:spPr bwMode="auto">
          <a:xfrm>
            <a:off x="19046303" y="36188376"/>
            <a:ext cx="2736304" cy="2736304"/>
          </a:xfrm>
          <a:prstGeom prst="rect">
            <a:avLst/>
          </a:prstGeom>
          <a:noFill/>
        </p:spPr>
      </p:pic>
      <p:pic>
        <p:nvPicPr>
          <p:cNvPr id="266" name="Picture 16" descr="FRAME"/>
          <p:cNvPicPr>
            <a:picLocks noChangeAspect="1" noChangeArrowheads="1"/>
          </p:cNvPicPr>
          <p:nvPr/>
        </p:nvPicPr>
        <p:blipFill>
          <a:blip r:embed="rId21" cstate="print"/>
          <a:srcRect/>
          <a:stretch>
            <a:fillRect/>
          </a:stretch>
        </p:blipFill>
        <p:spPr bwMode="auto">
          <a:xfrm>
            <a:off x="21998631" y="36188376"/>
            <a:ext cx="2736304" cy="2736304"/>
          </a:xfrm>
          <a:prstGeom prst="rect">
            <a:avLst/>
          </a:prstGeom>
          <a:noFill/>
        </p:spPr>
      </p:pic>
      <p:sp>
        <p:nvSpPr>
          <p:cNvPr id="268" name="TextBox 267"/>
          <p:cNvSpPr txBox="1"/>
          <p:nvPr/>
        </p:nvSpPr>
        <p:spPr>
          <a:xfrm>
            <a:off x="13141647" y="37844560"/>
            <a:ext cx="1728192" cy="830997"/>
          </a:xfrm>
          <a:prstGeom prst="rect">
            <a:avLst/>
          </a:prstGeom>
          <a:noFill/>
        </p:spPr>
        <p:txBody>
          <a:bodyPr wrap="square" rtlCol="0">
            <a:spAutoFit/>
          </a:bodyPr>
          <a:lstStyle/>
          <a:p>
            <a:r>
              <a:rPr lang="en-US" sz="2400" b="1" dirty="0" smtClean="0">
                <a:solidFill>
                  <a:srgbClr val="002060"/>
                </a:solidFill>
              </a:rPr>
              <a:t>M9 flare</a:t>
            </a:r>
          </a:p>
          <a:p>
            <a:r>
              <a:rPr lang="en-US" sz="2400" b="1" dirty="0" smtClean="0">
                <a:solidFill>
                  <a:srgbClr val="002060"/>
                </a:solidFill>
              </a:rPr>
              <a:t>N19W36</a:t>
            </a:r>
            <a:endParaRPr lang="en-US" sz="2400" b="1" dirty="0">
              <a:solidFill>
                <a:srgbClr val="002060"/>
              </a:solidFill>
            </a:endParaRPr>
          </a:p>
        </p:txBody>
      </p:sp>
      <p:cxnSp>
        <p:nvCxnSpPr>
          <p:cNvPr id="270" name="Straight Arrow Connector 269"/>
          <p:cNvCxnSpPr/>
          <p:nvPr/>
        </p:nvCxnSpPr>
        <p:spPr>
          <a:xfrm flipV="1">
            <a:off x="14149759" y="37484520"/>
            <a:ext cx="432048" cy="4320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H="1" flipV="1">
            <a:off x="18182207" y="37628536"/>
            <a:ext cx="72008" cy="64807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3" name="TextBox 272"/>
          <p:cNvSpPr txBox="1"/>
          <p:nvPr/>
        </p:nvSpPr>
        <p:spPr>
          <a:xfrm>
            <a:off x="17534135" y="38204600"/>
            <a:ext cx="1080120" cy="584775"/>
          </a:xfrm>
          <a:prstGeom prst="rect">
            <a:avLst/>
          </a:prstGeom>
          <a:noFill/>
        </p:spPr>
        <p:txBody>
          <a:bodyPr wrap="square" rtlCol="0">
            <a:spAutoFit/>
          </a:bodyPr>
          <a:lstStyle/>
          <a:p>
            <a:r>
              <a:rPr lang="hr-HR" sz="3200" b="1" dirty="0" smtClean="0">
                <a:solidFill>
                  <a:srgbClr val="002060"/>
                </a:solidFill>
              </a:rPr>
              <a:t>CME</a:t>
            </a:r>
            <a:endParaRPr lang="en-US" sz="3200" b="1" dirty="0">
              <a:solidFill>
                <a:srgbClr val="002060"/>
              </a:solidFill>
            </a:endParaRPr>
          </a:p>
        </p:txBody>
      </p:sp>
      <p:sp>
        <p:nvSpPr>
          <p:cNvPr id="278" name="TextBox 277"/>
          <p:cNvSpPr txBox="1"/>
          <p:nvPr/>
        </p:nvSpPr>
        <p:spPr>
          <a:xfrm>
            <a:off x="18974295" y="38276609"/>
            <a:ext cx="2880320" cy="461665"/>
          </a:xfrm>
          <a:prstGeom prst="rect">
            <a:avLst/>
          </a:prstGeom>
          <a:noFill/>
        </p:spPr>
        <p:txBody>
          <a:bodyPr wrap="square" rtlCol="0">
            <a:spAutoFit/>
          </a:bodyPr>
          <a:lstStyle/>
          <a:p>
            <a:r>
              <a:rPr lang="en-US" sz="2400" b="1" i="1" dirty="0" smtClean="0">
                <a:solidFill>
                  <a:srgbClr val="002060"/>
                </a:solidFill>
              </a:rPr>
              <a:t>v</a:t>
            </a:r>
            <a:r>
              <a:rPr lang="en-US" sz="2400" b="1" baseline="-25000" dirty="0" smtClean="0">
                <a:solidFill>
                  <a:srgbClr val="002060"/>
                </a:solidFill>
              </a:rPr>
              <a:t>0</a:t>
            </a:r>
            <a:r>
              <a:rPr lang="en-US" sz="2400" b="1" dirty="0" smtClean="0">
                <a:solidFill>
                  <a:srgbClr val="002060"/>
                </a:solidFill>
              </a:rPr>
              <a:t>(</a:t>
            </a:r>
            <a:r>
              <a:rPr lang="en-US" sz="2400" b="1" i="1" dirty="0" smtClean="0">
                <a:solidFill>
                  <a:srgbClr val="002060"/>
                </a:solidFill>
              </a:rPr>
              <a:t>R</a:t>
            </a:r>
            <a:r>
              <a:rPr lang="en-US" sz="2400" b="1" baseline="-25000" dirty="0" smtClean="0">
                <a:solidFill>
                  <a:srgbClr val="002060"/>
                </a:solidFill>
              </a:rPr>
              <a:t>0</a:t>
            </a:r>
            <a:r>
              <a:rPr lang="en-US" sz="2400" b="1" dirty="0" smtClean="0">
                <a:solidFill>
                  <a:srgbClr val="002060"/>
                </a:solidFill>
              </a:rPr>
              <a:t>,</a:t>
            </a:r>
            <a:r>
              <a:rPr lang="en-US" sz="2400" b="1" i="1" dirty="0" smtClean="0">
                <a:solidFill>
                  <a:srgbClr val="002060"/>
                </a:solidFill>
              </a:rPr>
              <a:t>t</a:t>
            </a:r>
            <a:r>
              <a:rPr lang="en-US" sz="2400" b="1" baseline="-25000" dirty="0" smtClean="0">
                <a:solidFill>
                  <a:srgbClr val="002060"/>
                </a:solidFill>
              </a:rPr>
              <a:t>0</a:t>
            </a:r>
            <a:r>
              <a:rPr lang="en-US" sz="2400" b="1" dirty="0" smtClean="0">
                <a:solidFill>
                  <a:srgbClr val="002060"/>
                </a:solidFill>
              </a:rPr>
              <a:t>)</a:t>
            </a:r>
            <a:r>
              <a:rPr lang="hr-HR" sz="2400" b="1" dirty="0" smtClean="0">
                <a:solidFill>
                  <a:srgbClr val="002060"/>
                </a:solidFill>
              </a:rPr>
              <a:t>=1315.1km/s</a:t>
            </a:r>
            <a:endParaRPr lang="en-US" sz="2400" b="1" dirty="0">
              <a:solidFill>
                <a:srgbClr val="002060"/>
              </a:solidFill>
            </a:endParaRPr>
          </a:p>
        </p:txBody>
      </p:sp>
      <p:sp>
        <p:nvSpPr>
          <p:cNvPr id="280" name="TextBox 279"/>
          <p:cNvSpPr txBox="1"/>
          <p:nvPr/>
        </p:nvSpPr>
        <p:spPr>
          <a:xfrm>
            <a:off x="22214655" y="38276608"/>
            <a:ext cx="2520280" cy="461665"/>
          </a:xfrm>
          <a:prstGeom prst="rect">
            <a:avLst/>
          </a:prstGeom>
          <a:noFill/>
        </p:spPr>
        <p:txBody>
          <a:bodyPr wrap="square" rtlCol="0">
            <a:spAutoFit/>
          </a:bodyPr>
          <a:lstStyle/>
          <a:p>
            <a:r>
              <a:rPr lang="hr-HR" sz="2400" b="1" dirty="0" smtClean="0">
                <a:solidFill>
                  <a:srgbClr val="002060"/>
                </a:solidFill>
              </a:rPr>
              <a:t>HALO, </a:t>
            </a:r>
            <a:r>
              <a:rPr lang="en-US" sz="2400" b="1" dirty="0" smtClean="0">
                <a:solidFill>
                  <a:srgbClr val="002060"/>
                </a:solidFill>
                <a:latin typeface="Symbol" pitchFamily="18" charset="2"/>
              </a:rPr>
              <a:t>w</a:t>
            </a:r>
            <a:r>
              <a:rPr lang="hr-HR" sz="2400" b="1" dirty="0" smtClean="0">
                <a:solidFill>
                  <a:srgbClr val="002060"/>
                </a:solidFill>
              </a:rPr>
              <a:t>=90deg</a:t>
            </a:r>
            <a:endParaRPr lang="en-US" sz="2400" b="1" dirty="0">
              <a:solidFill>
                <a:srgbClr val="002060"/>
              </a:solidFill>
            </a:endParaRPr>
          </a:p>
        </p:txBody>
      </p:sp>
      <p:pic>
        <p:nvPicPr>
          <p:cNvPr id="3" name="Picture 9"/>
          <p:cNvPicPr>
            <a:picLocks noChangeAspect="1" noChangeArrowheads="1"/>
          </p:cNvPicPr>
          <p:nvPr/>
        </p:nvPicPr>
        <p:blipFill>
          <a:blip r:embed="rId22" cstate="print"/>
          <a:srcRect l="24485" t="12201" r="33784" b="44120"/>
          <a:stretch>
            <a:fillRect/>
          </a:stretch>
        </p:blipFill>
        <p:spPr bwMode="auto">
          <a:xfrm>
            <a:off x="11701487" y="39212712"/>
            <a:ext cx="9295064" cy="5472608"/>
          </a:xfrm>
          <a:prstGeom prst="rect">
            <a:avLst/>
          </a:prstGeom>
          <a:noFill/>
          <a:ln w="9525">
            <a:noFill/>
            <a:miter lim="800000"/>
            <a:headEnd/>
            <a:tailEnd/>
          </a:ln>
        </p:spPr>
      </p:pic>
      <p:pic>
        <p:nvPicPr>
          <p:cNvPr id="1037" name="Picture 13"/>
          <p:cNvPicPr>
            <a:picLocks noChangeAspect="1" noChangeArrowheads="1"/>
          </p:cNvPicPr>
          <p:nvPr/>
        </p:nvPicPr>
        <p:blipFill>
          <a:blip r:embed="rId23" cstate="print"/>
          <a:srcRect l="33935" t="26480" r="35825" b="15560"/>
          <a:stretch>
            <a:fillRect/>
          </a:stretch>
        </p:blipFill>
        <p:spPr bwMode="auto">
          <a:xfrm>
            <a:off x="21062527" y="39212712"/>
            <a:ext cx="5112568" cy="5472608"/>
          </a:xfrm>
          <a:prstGeom prst="rect">
            <a:avLst/>
          </a:prstGeom>
          <a:noFill/>
          <a:ln w="9525">
            <a:noFill/>
            <a:miter lim="800000"/>
            <a:headEnd/>
            <a:tailEnd/>
          </a:ln>
        </p:spPr>
      </p:pic>
      <p:sp>
        <p:nvSpPr>
          <p:cNvPr id="283" name="TextBox 282"/>
          <p:cNvSpPr txBox="1"/>
          <p:nvPr/>
        </p:nvSpPr>
        <p:spPr>
          <a:xfrm>
            <a:off x="13141647" y="36188376"/>
            <a:ext cx="1388522" cy="646331"/>
          </a:xfrm>
          <a:prstGeom prst="rect">
            <a:avLst/>
          </a:prstGeom>
          <a:solidFill>
            <a:srgbClr val="FF0000"/>
          </a:solidFill>
        </p:spPr>
        <p:txBody>
          <a:bodyPr wrap="none" rtlCol="0">
            <a:spAutoFit/>
          </a:bodyPr>
          <a:lstStyle/>
          <a:p>
            <a:r>
              <a:rPr lang="hr-HR" sz="3600" b="1" dirty="0" smtClean="0">
                <a:solidFill>
                  <a:srgbClr val="002060"/>
                </a:solidFill>
              </a:rPr>
              <a:t>INPUT</a:t>
            </a:r>
            <a:endParaRPr lang="en-US" sz="3600" b="1" dirty="0">
              <a:solidFill>
                <a:srgbClr val="002060"/>
              </a:solidFill>
            </a:endParaRPr>
          </a:p>
        </p:txBody>
      </p:sp>
      <p:sp>
        <p:nvSpPr>
          <p:cNvPr id="284" name="TextBox 283"/>
          <p:cNvSpPr txBox="1"/>
          <p:nvPr/>
        </p:nvSpPr>
        <p:spPr>
          <a:xfrm>
            <a:off x="11701487" y="39212712"/>
            <a:ext cx="1803699" cy="646331"/>
          </a:xfrm>
          <a:prstGeom prst="rect">
            <a:avLst/>
          </a:prstGeom>
          <a:solidFill>
            <a:srgbClr val="FF0000"/>
          </a:solidFill>
        </p:spPr>
        <p:txBody>
          <a:bodyPr wrap="none" rtlCol="0">
            <a:spAutoFit/>
          </a:bodyPr>
          <a:lstStyle/>
          <a:p>
            <a:r>
              <a:rPr lang="hr-HR" sz="3600" b="1" dirty="0" smtClean="0">
                <a:solidFill>
                  <a:srgbClr val="002060"/>
                </a:solidFill>
              </a:rPr>
              <a:t>OUTPUT</a:t>
            </a:r>
            <a:endParaRPr lang="en-US" sz="3600" b="1" dirty="0">
              <a:solidFill>
                <a:srgbClr val="002060"/>
              </a:solidFill>
            </a:endParaRPr>
          </a:p>
        </p:txBody>
      </p:sp>
      <p:sp>
        <p:nvSpPr>
          <p:cNvPr id="287" name="TextBox 286"/>
          <p:cNvSpPr txBox="1"/>
          <p:nvPr/>
        </p:nvSpPr>
        <p:spPr>
          <a:xfrm>
            <a:off x="11629479" y="35468296"/>
            <a:ext cx="6661054" cy="584775"/>
          </a:xfrm>
          <a:prstGeom prst="rect">
            <a:avLst/>
          </a:prstGeom>
          <a:noFill/>
        </p:spPr>
        <p:txBody>
          <a:bodyPr wrap="none" rtlCol="0">
            <a:spAutoFit/>
          </a:bodyPr>
          <a:lstStyle/>
          <a:p>
            <a:r>
              <a:rPr lang="en-US" sz="3200" dirty="0" smtClean="0"/>
              <a:t>http://oh.geof.unizg.hr/DBM/dbm.php</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2136</TotalTime>
  <Words>834</Words>
  <Application>Microsoft Office PowerPoint</Application>
  <PresentationFormat>Custom</PresentationFormat>
  <Paragraphs>56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mateja</dc:creator>
  <cp:lastModifiedBy>admin</cp:lastModifiedBy>
  <cp:revision>224</cp:revision>
  <dcterms:created xsi:type="dcterms:W3CDTF">2010-11-03T14:33:52Z</dcterms:created>
  <dcterms:modified xsi:type="dcterms:W3CDTF">2013-11-14T10:17:10Z</dcterms:modified>
</cp:coreProperties>
</file>