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6858000" cy="9144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F3D9A"/>
    <a:srgbClr val="9A3D71"/>
    <a:srgbClr val="CC0066"/>
    <a:srgbClr val="1C4372"/>
    <a:srgbClr val="C6372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9766" autoAdjust="0"/>
  </p:normalViewPr>
  <p:slideViewPr>
    <p:cSldViewPr>
      <p:cViewPr>
        <p:scale>
          <a:sx n="200" d="100"/>
          <a:sy n="200" d="100"/>
        </p:scale>
        <p:origin x="-570" y="66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88CC7-C436-42E8-BD39-48CD8E32A751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4D30E-C9BA-4964-8120-5B09B792CB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12191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3C45D-4DA5-4790-8E14-200D5848CEFE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76442-DC1B-46A5-8F6E-D57F35714F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57785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78EA9-F637-4392-B132-2CF1B788990F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65353-ED5E-4AB8-883E-3E692854ED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75097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BA1F0-CE75-4698-8B1E-4C7570689E2C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76F05-6CBF-4DCE-BB44-D2863E9C7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36534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69895-A067-4079-B802-A23B5467050C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DE1DF-DB7B-4E2C-8D75-0A8CFEBA7B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70393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F2108-2E9E-4041-BA8B-1BE642396F1C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AED03-13B0-4092-8827-4F0D88A371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90359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D1D7C-04A5-4027-9CDA-15D57AAB0463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5D421-CAA4-4FC6-B792-F47198D35F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72548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8E156-E6B9-4589-928D-29E6AEA6453F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E1973-0AD4-47A8-95BC-9AB7164C7D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7025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A74D4-BCD0-43C9-A0F8-72305FE214A3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09C5A-DA91-4385-A7E3-B67A7CB364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4486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31CD1-1507-4398-99BC-975D371E264A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45796-E712-4F70-B500-772FD9921F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76483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937FE-4736-42DA-838E-30CD585E2840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2C1B0-DBD9-4FD7-91E6-F65A10C07A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68883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545180-FB59-45A3-9E8C-F883A5997ABD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77A104-1C71-47F4-913A-5D809EFC28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F3D9A">
                <a:alpha val="75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rgbClr val="9A3D71">
                <a:alpha val="75000"/>
              </a:srgb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Скругленный прямоугольник 72"/>
          <p:cNvSpPr/>
          <p:nvPr/>
        </p:nvSpPr>
        <p:spPr>
          <a:xfrm>
            <a:off x="147614" y="4514850"/>
            <a:ext cx="2571768" cy="3476644"/>
          </a:xfrm>
          <a:prstGeom prst="roundRect">
            <a:avLst/>
          </a:prstGeom>
          <a:ln>
            <a:solidFill>
              <a:srgbClr val="9A3D7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9A3D71"/>
              </a:solidFill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2786058" y="1928794"/>
            <a:ext cx="3929114" cy="6072230"/>
          </a:xfrm>
          <a:prstGeom prst="roundRect">
            <a:avLst>
              <a:gd name="adj" fmla="val 11213"/>
            </a:avLst>
          </a:prstGeom>
          <a:ln>
            <a:solidFill>
              <a:srgbClr val="9A3D7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95" y="642910"/>
            <a:ext cx="6072205" cy="407988"/>
          </a:xfrm>
        </p:spPr>
        <p:txBody>
          <a:bodyPr/>
          <a:lstStyle/>
          <a:p>
            <a:r>
              <a:rPr lang="ru-RU" sz="1800" b="1" dirty="0" smtClean="0"/>
              <a:t>     </a:t>
            </a:r>
            <a:r>
              <a:rPr lang="en-US" sz="1800" b="1" dirty="0" smtClean="0"/>
              <a:t>The recent </a:t>
            </a:r>
            <a:r>
              <a:rPr lang="en-US" sz="1800" b="1" dirty="0" err="1" smtClean="0"/>
              <a:t>anomalities</a:t>
            </a:r>
            <a:r>
              <a:rPr lang="en-US" sz="1800" b="1" dirty="0" smtClean="0"/>
              <a:t> </a:t>
            </a:r>
            <a:r>
              <a:rPr lang="en-US" sz="1800" b="1" dirty="0"/>
              <a:t>of space weather characteristics fixed by the </a:t>
            </a:r>
            <a:r>
              <a:rPr lang="en-US" sz="1800" b="1" dirty="0" smtClean="0"/>
              <a:t>Russian Federal Space Agency monitoring system</a:t>
            </a:r>
            <a:endParaRPr lang="ru-RU" sz="1800" dirty="0"/>
          </a:p>
        </p:txBody>
      </p:sp>
      <p:pic>
        <p:nvPicPr>
          <p:cNvPr id="2052" name="Рисунок 41" descr="флаг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7677" r="4530" b="36813"/>
          <a:stretch>
            <a:fillRect/>
          </a:stretch>
        </p:blipFill>
        <p:spPr bwMode="auto">
          <a:xfrm>
            <a:off x="2564904" y="40258"/>
            <a:ext cx="744537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Рисунок 43" descr="Безымянный1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23071"/>
          <a:stretch>
            <a:fillRect/>
          </a:stretch>
        </p:blipFill>
        <p:spPr bwMode="auto">
          <a:xfrm>
            <a:off x="1694171" y="40289"/>
            <a:ext cx="43815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3" name="Прямоугольник 35"/>
          <p:cNvSpPr>
            <a:spLocks noChangeArrowheads="1"/>
          </p:cNvSpPr>
          <p:nvPr/>
        </p:nvSpPr>
        <p:spPr bwMode="auto">
          <a:xfrm>
            <a:off x="2786058" y="3428992"/>
            <a:ext cx="14287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600" b="1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Fig.</a:t>
            </a:r>
            <a:r>
              <a:rPr lang="ru-RU" sz="600" b="1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600" b="1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Flight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TID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sensor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MEO </a:t>
            </a:r>
            <a:r>
              <a:rPr lang="ru-RU" sz="600" dirty="0" err="1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electron  integral </a:t>
            </a:r>
            <a:r>
              <a:rPr lang="en-US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fluence</a:t>
            </a:r>
            <a:r>
              <a:rPr lang="en-US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    (</a:t>
            </a:r>
            <a:r>
              <a:rPr lang="en-US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≥ </a:t>
            </a:r>
            <a:r>
              <a:rPr lang="en-US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2 MeV)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in GEO </a:t>
            </a:r>
            <a:r>
              <a:rPr lang="ru-RU" sz="600" dirty="0" err="1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January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2012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September 2013</a:t>
            </a:r>
            <a:r>
              <a:rPr lang="ru-RU" sz="6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600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6" name="Прямоугольник 29"/>
          <p:cNvSpPr>
            <a:spLocks noChangeArrowheads="1"/>
          </p:cNvSpPr>
          <p:nvPr/>
        </p:nvSpPr>
        <p:spPr bwMode="auto">
          <a:xfrm>
            <a:off x="0" y="1214414"/>
            <a:ext cx="6858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700" dirty="0" smtClean="0">
                <a:latin typeface="Times New Roman" pitchFamily="18" charset="0"/>
                <a:cs typeface="Times New Roman" pitchFamily="18" charset="0"/>
              </a:rPr>
              <a:t>V. Anashin</a:t>
            </a:r>
            <a:r>
              <a:rPr lang="en-US" sz="7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700" u="sng" dirty="0" smtClean="0">
                <a:latin typeface="Times New Roman" pitchFamily="18" charset="0"/>
                <a:cs typeface="Times New Roman" pitchFamily="18" charset="0"/>
              </a:rPr>
              <a:t>G. Protopopov</a:t>
            </a:r>
            <a:r>
              <a:rPr lang="en-US" sz="7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700" dirty="0" smtClean="0">
                <a:latin typeface="Times New Roman" pitchFamily="18" charset="0"/>
                <a:cs typeface="Times New Roman" pitchFamily="18" charset="0"/>
              </a:rPr>
              <a:t>I. Elushov</a:t>
            </a:r>
            <a:r>
              <a:rPr lang="en-US" sz="700" baseline="30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800" dirty="0" smtClean="0">
                <a:latin typeface="Times New Roman" pitchFamily="18" charset="0"/>
                <a:cs typeface="Times New Roman" pitchFamily="18" charset="0"/>
              </a:rPr>
              <a:t>S. Balashov</a:t>
            </a:r>
            <a:r>
              <a:rPr lang="en-US" sz="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800" dirty="0" smtClean="0">
                <a:latin typeface="Times New Roman" pitchFamily="18" charset="0"/>
                <a:cs typeface="Times New Roman" pitchFamily="18" charset="0"/>
              </a:rPr>
              <a:t>, S. Gaidash</a:t>
            </a:r>
            <a:r>
              <a:rPr lang="en-US" sz="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800" dirty="0" smtClean="0">
                <a:latin typeface="Times New Roman" pitchFamily="18" charset="0"/>
                <a:cs typeface="Times New Roman" pitchFamily="18" charset="0"/>
              </a:rPr>
              <a:t>, S. Tasenko</a:t>
            </a:r>
            <a:r>
              <a:rPr lang="en-US" sz="8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800" dirty="0" smtClean="0">
                <a:latin typeface="Times New Roman" pitchFamily="18" charset="0"/>
                <a:cs typeface="Times New Roman" pitchFamily="18" charset="0"/>
              </a:rPr>
              <a:t>, P. </a:t>
            </a:r>
            <a:r>
              <a:rPr lang="en-US" sz="800" dirty="0" smtClean="0">
                <a:latin typeface="Times New Roman" pitchFamily="18" charset="0"/>
                <a:cs typeface="Times New Roman" pitchFamily="18" charset="0"/>
              </a:rPr>
              <a:t>Shatov</a:t>
            </a:r>
            <a:r>
              <a:rPr lang="en-US" sz="8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8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600" i="1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600" i="1" dirty="0" smtClean="0">
                <a:latin typeface="Times New Roman" pitchFamily="18" charset="0"/>
                <a:cs typeface="Times New Roman" pitchFamily="18" charset="0"/>
              </a:rPr>
              <a:t>Institute of Space Device Engineering (Moscow, Russia); </a:t>
            </a:r>
            <a:r>
              <a:rPr lang="en-US" sz="600" i="1" u="sng" dirty="0" smtClean="0">
                <a:latin typeface="Times New Roman" pitchFamily="18" charset="0"/>
              </a:rPr>
              <a:t>npk1@niikp.org; </a:t>
            </a:r>
            <a:r>
              <a:rPr lang="en-US" sz="600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600" i="1" dirty="0" smtClean="0">
                <a:latin typeface="Times New Roman" pitchFamily="18" charset="0"/>
                <a:cs typeface="Times New Roman" pitchFamily="18" charset="0"/>
              </a:rPr>
              <a:t>Information Satellite </a:t>
            </a:r>
            <a:r>
              <a:rPr lang="en-US" sz="600" i="1" dirty="0" smtClean="0">
                <a:latin typeface="Times New Roman" pitchFamily="18" charset="0"/>
                <a:cs typeface="Times New Roman" pitchFamily="18" charset="0"/>
              </a:rPr>
              <a:t>System </a:t>
            </a:r>
            <a:r>
              <a:rPr lang="en-US" sz="600" i="1" dirty="0" err="1" smtClean="0">
                <a:latin typeface="Times New Roman" pitchFamily="18" charset="0"/>
                <a:cs typeface="Times New Roman" pitchFamily="18" charset="0"/>
              </a:rPr>
              <a:t>Reshetnev</a:t>
            </a:r>
            <a:r>
              <a:rPr lang="en-US" sz="600" i="1" dirty="0" smtClean="0">
                <a:latin typeface="Times New Roman" pitchFamily="18" charset="0"/>
                <a:cs typeface="Times New Roman" pitchFamily="18" charset="0"/>
              </a:rPr>
              <a:t> Company, (</a:t>
            </a:r>
            <a:r>
              <a:rPr lang="en-US" sz="600" i="1" dirty="0" err="1" smtClean="0">
                <a:latin typeface="Times New Roman" pitchFamily="18" charset="0"/>
                <a:cs typeface="Times New Roman" pitchFamily="18" charset="0"/>
              </a:rPr>
              <a:t>Zheleznogorsk</a:t>
            </a:r>
            <a:r>
              <a:rPr lang="en-US" sz="600" i="1" dirty="0" smtClean="0">
                <a:latin typeface="Times New Roman" pitchFamily="18" charset="0"/>
                <a:cs typeface="Times New Roman" pitchFamily="18" charset="0"/>
              </a:rPr>
              <a:t>, Russia); </a:t>
            </a:r>
            <a:r>
              <a:rPr lang="en-US" sz="600" i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600" i="1" dirty="0" smtClean="0">
                <a:latin typeface="Times New Roman" pitchFamily="18" charset="0"/>
                <a:cs typeface="Times New Roman" pitchFamily="18" charset="0"/>
              </a:rPr>
              <a:t>Pushkov institute of terrestrial magnetism, ionosphere and radio wave propagation (IZMIRAN) (</a:t>
            </a:r>
            <a:r>
              <a:rPr lang="en-US" sz="600" i="1" dirty="0" err="1" smtClean="0">
                <a:latin typeface="Times New Roman" pitchFamily="18" charset="0"/>
                <a:cs typeface="Times New Roman" pitchFamily="18" charset="0"/>
              </a:rPr>
              <a:t>Troitsk</a:t>
            </a:r>
            <a:r>
              <a:rPr lang="en-US" sz="600" i="1" dirty="0" smtClean="0">
                <a:latin typeface="Times New Roman" pitchFamily="18" charset="0"/>
                <a:cs typeface="Times New Roman" pitchFamily="18" charset="0"/>
              </a:rPr>
              <a:t>, Russia</a:t>
            </a:r>
            <a:r>
              <a:rPr lang="ru-RU" sz="6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6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600" i="1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" i="1" dirty="0" err="1" smtClean="0">
                <a:latin typeface="Times New Roman" pitchFamily="18" charset="0"/>
                <a:cs typeface="Times New Roman" pitchFamily="18" charset="0"/>
              </a:rPr>
              <a:t>Fiodorov</a:t>
            </a:r>
            <a:r>
              <a:rPr lang="en-US" sz="600" i="1" dirty="0" smtClean="0">
                <a:latin typeface="Times New Roman" pitchFamily="18" charset="0"/>
                <a:cs typeface="Times New Roman" pitchFamily="18" charset="0"/>
              </a:rPr>
              <a:t> Institute of applied geophysics (Moscow, Russia)</a:t>
            </a:r>
            <a:endParaRPr lang="ru-RU" sz="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67" name="Picture 46" descr="izmiran-logo-e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7152" y="64071"/>
            <a:ext cx="649287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1" name="Picture 1306" descr="reshetnev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087" y="64071"/>
            <a:ext cx="5762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7272" y="35496"/>
            <a:ext cx="364674" cy="367104"/>
          </a:xfrm>
          <a:prstGeom prst="rect">
            <a:avLst/>
          </a:prstGeom>
        </p:spPr>
      </p:pic>
      <p:sp>
        <p:nvSpPr>
          <p:cNvPr id="65" name="Прямоугольник 34"/>
          <p:cNvSpPr>
            <a:spLocks noChangeArrowheads="1"/>
          </p:cNvSpPr>
          <p:nvPr/>
        </p:nvSpPr>
        <p:spPr bwMode="auto">
          <a:xfrm>
            <a:off x="2786058" y="5786446"/>
            <a:ext cx="14287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600" b="1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Fig.</a:t>
            </a:r>
            <a:r>
              <a:rPr lang="ru-RU" sz="600" b="1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600" b="1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Flight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TID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sensor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MEO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and ELECTRO (GEO) electron integral flux with E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≥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1.5 MeV </a:t>
            </a:r>
            <a:r>
              <a:rPr lang="ru-RU" sz="600" dirty="0" err="1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ru-RU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January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2012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September 2013.</a:t>
            </a:r>
            <a:endParaRPr lang="ru-RU" sz="600" dirty="0">
              <a:solidFill>
                <a:srgbClr val="9A3D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Прямоугольник 38"/>
          <p:cNvSpPr>
            <a:spLocks noChangeArrowheads="1"/>
          </p:cNvSpPr>
          <p:nvPr/>
        </p:nvSpPr>
        <p:spPr bwMode="auto">
          <a:xfrm>
            <a:off x="257164" y="6500826"/>
            <a:ext cx="22859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600" b="1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Fig.5.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Comparison of experimental (1) and calculated </a:t>
            </a:r>
            <a:r>
              <a:rPr lang="en-US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accumulated dose values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: 2 - AE8, </a:t>
            </a:r>
            <a:r>
              <a:rPr lang="en-US" sz="600" dirty="0" err="1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Nymmik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model, half-plane shielding</a:t>
            </a:r>
            <a:r>
              <a:rPr lang="ru-RU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3 – DSG calculation</a:t>
            </a:r>
            <a:r>
              <a:rPr lang="ru-RU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[1] considering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shielding chemical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properties.</a:t>
            </a:r>
            <a:endParaRPr lang="ru-RU" sz="600" dirty="0">
              <a:solidFill>
                <a:srgbClr val="9A3D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Прямоугольник 35"/>
          <p:cNvSpPr>
            <a:spLocks noChangeArrowheads="1"/>
          </p:cNvSpPr>
          <p:nvPr/>
        </p:nvSpPr>
        <p:spPr bwMode="auto">
          <a:xfrm>
            <a:off x="2786058" y="4714876"/>
            <a:ext cx="14287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600" b="1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Fig.</a:t>
            </a:r>
            <a:r>
              <a:rPr lang="ru-RU" sz="600" b="1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600" b="1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Flight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TID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sensor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MEO </a:t>
            </a:r>
            <a:r>
              <a:rPr lang="ru-RU" sz="600" dirty="0" err="1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electron  integral </a:t>
            </a:r>
            <a:r>
              <a:rPr lang="en-US" sz="600" dirty="0" err="1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fluence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(E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≥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0.8 </a:t>
            </a:r>
            <a:r>
              <a:rPr lang="en-US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MeV) </a:t>
            </a:r>
            <a:r>
              <a:rPr lang="ru-RU" sz="600" dirty="0" err="1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January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2012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September</a:t>
            </a:r>
            <a:r>
              <a:rPr lang="ru-RU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600" dirty="0">
              <a:solidFill>
                <a:srgbClr val="9A3D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5" name="Рисунок 44" descr="Pic2V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214818" y="3428992"/>
            <a:ext cx="2357454" cy="1217275"/>
          </a:xfrm>
          <a:prstGeom prst="rect">
            <a:avLst/>
          </a:prstGeom>
        </p:spPr>
      </p:pic>
      <p:pic>
        <p:nvPicPr>
          <p:cNvPr id="46" name="Рисунок 45" descr="Pic3V2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214818" y="4643438"/>
            <a:ext cx="2357454" cy="1217275"/>
          </a:xfrm>
          <a:prstGeom prst="rect">
            <a:avLst/>
          </a:prstGeom>
        </p:spPr>
      </p:pic>
      <p:pic>
        <p:nvPicPr>
          <p:cNvPr id="47" name="Рисунок 46" descr="Pic4V2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214818" y="2214546"/>
            <a:ext cx="2357454" cy="1228962"/>
          </a:xfrm>
          <a:prstGeom prst="rect">
            <a:avLst/>
          </a:prstGeom>
        </p:spPr>
      </p:pic>
      <p:sp>
        <p:nvSpPr>
          <p:cNvPr id="50" name="TextBox 49"/>
          <p:cNvSpPr txBox="1"/>
          <p:nvPr/>
        </p:nvSpPr>
        <p:spPr>
          <a:xfrm>
            <a:off x="128565" y="61880"/>
            <a:ext cx="720080" cy="8617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endParaRPr lang="en-US" sz="1000" dirty="0">
              <a:latin typeface="Arial" pitchFamily="34" charset="0"/>
              <a:cs typeface="Arial" pitchFamily="34" charset="0"/>
            </a:endParaRPr>
          </a:p>
          <a:p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endParaRPr lang="en-US" sz="1000" dirty="0">
              <a:latin typeface="Arial" pitchFamily="34" charset="0"/>
              <a:cs typeface="Arial" pitchFamily="34" charset="0"/>
            </a:endParaRP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" name="Рисунок 50" descr="Pic1V1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214818" y="5857884"/>
            <a:ext cx="2357454" cy="1240616"/>
          </a:xfrm>
          <a:prstGeom prst="rect">
            <a:avLst/>
          </a:prstGeom>
        </p:spPr>
      </p:pic>
      <p:sp>
        <p:nvSpPr>
          <p:cNvPr id="52" name="TextBox 51"/>
          <p:cNvSpPr txBox="1"/>
          <p:nvPr/>
        </p:nvSpPr>
        <p:spPr>
          <a:xfrm>
            <a:off x="0" y="928663"/>
            <a:ext cx="107154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u="sng" dirty="0" smtClean="0">
                <a:latin typeface="Arial" pitchFamily="34" charset="0"/>
                <a:cs typeface="Arial" pitchFamily="34" charset="0"/>
              </a:rPr>
              <a:t>g.a.protopopov@mail.ru</a:t>
            </a:r>
            <a:endParaRPr lang="ru-RU" sz="600" u="sng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6" name="Рисунок 55" descr="фотка3.jpg"/>
          <p:cNvPicPr>
            <a:picLocks noChangeAspect="1"/>
          </p:cNvPicPr>
          <p:nvPr/>
        </p:nvPicPr>
        <p:blipFill>
          <a:blip r:embed="rId11" cstate="print"/>
          <a:srcRect l="10253" t="8035" r="14354" b="2009"/>
          <a:stretch>
            <a:fillRect/>
          </a:stretch>
        </p:blipFill>
        <p:spPr>
          <a:xfrm>
            <a:off x="142852" y="71406"/>
            <a:ext cx="700093" cy="8469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sp>
        <p:nvSpPr>
          <p:cNvPr id="57" name="Прямоугольник 5"/>
          <p:cNvSpPr>
            <a:spLocks noChangeArrowheads="1"/>
          </p:cNvSpPr>
          <p:nvPr/>
        </p:nvSpPr>
        <p:spPr bwMode="auto">
          <a:xfrm>
            <a:off x="2857496" y="3857620"/>
            <a:ext cx="128586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700" b="1" dirty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Correlation  coefficient 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 from  January 2012 to September 2013 is</a:t>
            </a:r>
            <a:r>
              <a:rPr lang="ru-RU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700" b="1" u="sng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0.95</a:t>
            </a:r>
            <a:r>
              <a:rPr lang="ru-RU" sz="700" b="1" u="sng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700" b="1" u="sng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 flipV="1">
            <a:off x="0" y="8715404"/>
            <a:ext cx="6858000" cy="3175"/>
          </a:xfrm>
          <a:prstGeom prst="line">
            <a:avLst/>
          </a:prstGeom>
          <a:ln w="349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Прямоугольник 38"/>
          <p:cNvSpPr>
            <a:spLocks noChangeArrowheads="1"/>
          </p:cNvSpPr>
          <p:nvPr/>
        </p:nvSpPr>
        <p:spPr bwMode="auto">
          <a:xfrm>
            <a:off x="0" y="8867001"/>
            <a:ext cx="68580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vl="0"/>
            <a:r>
              <a:rPr lang="en-US" sz="600" dirty="0" smtClean="0">
                <a:latin typeface="Times New Roman" pitchFamily="18" charset="0"/>
                <a:cs typeface="Times New Roman" pitchFamily="18" charset="0"/>
              </a:rPr>
              <a:t>[1] V.S. </a:t>
            </a:r>
            <a:r>
              <a:rPr lang="en-US" sz="600" dirty="0" err="1" smtClean="0">
                <a:latin typeface="Times New Roman" pitchFamily="18" charset="0"/>
                <a:cs typeface="Times New Roman" pitchFamily="18" charset="0"/>
              </a:rPr>
              <a:t>Anashin</a:t>
            </a:r>
            <a:r>
              <a:rPr lang="en-US" sz="600" dirty="0" smtClean="0">
                <a:latin typeface="Times New Roman" pitchFamily="18" charset="0"/>
                <a:cs typeface="Times New Roman" pitchFamily="18" charset="0"/>
              </a:rPr>
              <a:t>, V. V. </a:t>
            </a:r>
            <a:r>
              <a:rPr lang="en-US" sz="600" dirty="0" err="1" smtClean="0">
                <a:latin typeface="Times New Roman" pitchFamily="18" charset="0"/>
                <a:cs typeface="Times New Roman" pitchFamily="18" charset="0"/>
              </a:rPr>
              <a:t>Emeliyanov</a:t>
            </a:r>
            <a:r>
              <a:rPr lang="en-US" sz="600" dirty="0" smtClean="0">
                <a:latin typeface="Times New Roman" pitchFamily="18" charset="0"/>
                <a:cs typeface="Times New Roman" pitchFamily="18" charset="0"/>
              </a:rPr>
              <a:t>, I. O. </a:t>
            </a:r>
            <a:r>
              <a:rPr lang="en-US" sz="600" dirty="0" err="1" smtClean="0">
                <a:latin typeface="Times New Roman" pitchFamily="18" charset="0"/>
                <a:cs typeface="Times New Roman" pitchFamily="18" charset="0"/>
              </a:rPr>
              <a:t>Ishutin</a:t>
            </a:r>
            <a:r>
              <a:rPr lang="en-US" sz="600" dirty="0" smtClean="0">
                <a:latin typeface="Times New Roman" pitchFamily="18" charset="0"/>
                <a:cs typeface="Times New Roman" pitchFamily="18" charset="0"/>
              </a:rPr>
              <a:t>, N. V. </a:t>
            </a:r>
            <a:r>
              <a:rPr lang="en-US" sz="600" dirty="0" err="1" smtClean="0">
                <a:latin typeface="Times New Roman" pitchFamily="18" charset="0"/>
                <a:cs typeface="Times New Roman" pitchFamily="18" charset="0"/>
              </a:rPr>
              <a:t>Kuznetsov</a:t>
            </a:r>
            <a:r>
              <a:rPr lang="en-US" sz="600" dirty="0" smtClean="0">
                <a:latin typeface="Times New Roman" pitchFamily="18" charset="0"/>
                <a:cs typeface="Times New Roman" pitchFamily="18" charset="0"/>
              </a:rPr>
              <a:t>, G. A. </a:t>
            </a:r>
            <a:r>
              <a:rPr lang="en-US" sz="600" dirty="0" err="1" smtClean="0">
                <a:latin typeface="Times New Roman" pitchFamily="18" charset="0"/>
                <a:cs typeface="Times New Roman" pitchFamily="18" charset="0"/>
              </a:rPr>
              <a:t>Protopopov</a:t>
            </a:r>
            <a:r>
              <a:rPr lang="en-US" sz="600" dirty="0" smtClean="0">
                <a:latin typeface="Times New Roman" pitchFamily="18" charset="0"/>
                <a:cs typeface="Times New Roman" pitchFamily="18" charset="0"/>
              </a:rPr>
              <a:t>, G. I. </a:t>
            </a:r>
            <a:r>
              <a:rPr lang="en-US" sz="600" dirty="0" err="1" smtClean="0">
                <a:latin typeface="Times New Roman" pitchFamily="18" charset="0"/>
                <a:cs typeface="Times New Roman" pitchFamily="18" charset="0"/>
              </a:rPr>
              <a:t>Zebrev</a:t>
            </a:r>
            <a:r>
              <a:rPr lang="en-US" sz="600" dirty="0" smtClean="0">
                <a:latin typeface="Times New Roman" pitchFamily="18" charset="0"/>
                <a:cs typeface="Times New Roman" pitchFamily="18" charset="0"/>
              </a:rPr>
              <a:t> “The software complex for SEU rate and radiation dose calculation”, The conference on Radiation and its Effects on Components and Systems, </a:t>
            </a:r>
            <a:r>
              <a:rPr lang="en-US" sz="600" dirty="0" err="1" smtClean="0">
                <a:latin typeface="Times New Roman" pitchFamily="18" charset="0"/>
                <a:cs typeface="Times New Roman" pitchFamily="18" charset="0"/>
              </a:rPr>
              <a:t>Langenfeld</a:t>
            </a:r>
            <a:r>
              <a:rPr lang="en-US" sz="600" dirty="0" smtClean="0">
                <a:latin typeface="Times New Roman" pitchFamily="18" charset="0"/>
                <a:cs typeface="Times New Roman" pitchFamily="18" charset="0"/>
              </a:rPr>
              <a:t>, Austria, 20-24 September 2010, RADECS 2010 – Technical Program, PG3</a:t>
            </a:r>
            <a:endParaRPr lang="ru-RU" sz="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0" y="8715404"/>
            <a:ext cx="685799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u="sng" dirty="0" smtClean="0">
                <a:latin typeface="Times New Roman" pitchFamily="18" charset="0"/>
                <a:cs typeface="Times New Roman" pitchFamily="18" charset="0"/>
              </a:rPr>
              <a:t>REFERENCES</a:t>
            </a:r>
            <a:endParaRPr lang="ru-RU" sz="800" b="1" u="sng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0" y="1643042"/>
            <a:ext cx="6858000" cy="0"/>
          </a:xfrm>
          <a:prstGeom prst="line">
            <a:avLst/>
          </a:prstGeom>
          <a:ln/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2" name="Прямоугольник 31"/>
          <p:cNvSpPr>
            <a:spLocks noChangeArrowheads="1"/>
          </p:cNvSpPr>
          <p:nvPr/>
        </p:nvSpPr>
        <p:spPr bwMode="auto">
          <a:xfrm>
            <a:off x="0" y="8320113"/>
            <a:ext cx="68580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700" b="1" dirty="0">
                <a:latin typeface="Times New Roman" pitchFamily="18" charset="0"/>
                <a:cs typeface="Times New Roman" pitchFamily="18" charset="0"/>
              </a:rPr>
              <a:t>The space </a:t>
            </a:r>
            <a:r>
              <a:rPr lang="en-US" sz="700" b="1" dirty="0" smtClean="0">
                <a:latin typeface="Times New Roman" pitchFamily="18" charset="0"/>
                <a:cs typeface="Times New Roman" pitchFamily="18" charset="0"/>
              </a:rPr>
              <a:t>radiation </a:t>
            </a:r>
            <a:r>
              <a:rPr lang="en-US" sz="700" b="1" dirty="0">
                <a:latin typeface="Times New Roman" pitchFamily="18" charset="0"/>
                <a:cs typeface="Times New Roman" pitchFamily="18" charset="0"/>
              </a:rPr>
              <a:t>exposure on electronic components </a:t>
            </a:r>
            <a:r>
              <a:rPr lang="en-US" sz="700" b="1" dirty="0" smtClean="0">
                <a:latin typeface="Times New Roman" pitchFamily="18" charset="0"/>
                <a:cs typeface="Times New Roman" pitchFamily="18" charset="0"/>
              </a:rPr>
              <a:t>Russian </a:t>
            </a:r>
            <a:r>
              <a:rPr lang="en-US" sz="700" b="1" dirty="0">
                <a:latin typeface="Times New Roman" pitchFamily="18" charset="0"/>
                <a:cs typeface="Times New Roman" pitchFamily="18" charset="0"/>
              </a:rPr>
              <a:t>Federal Space Agency Monitoring System </a:t>
            </a:r>
            <a:r>
              <a:rPr lang="en-US" sz="700" b="1" dirty="0" smtClean="0">
                <a:latin typeface="Times New Roman" pitchFamily="18" charset="0"/>
                <a:cs typeface="Times New Roman" pitchFamily="18" charset="0"/>
              </a:rPr>
              <a:t>elements were </a:t>
            </a:r>
            <a:r>
              <a:rPr lang="en-US" sz="700" b="1" dirty="0">
                <a:latin typeface="Times New Roman" pitchFamily="18" charset="0"/>
                <a:cs typeface="Times New Roman" pitchFamily="18" charset="0"/>
              </a:rPr>
              <a:t>developed and </a:t>
            </a:r>
            <a:r>
              <a:rPr lang="en-US" sz="700" b="1" dirty="0" smtClean="0">
                <a:latin typeface="Times New Roman" pitchFamily="18" charset="0"/>
                <a:cs typeface="Times New Roman" pitchFamily="18" charset="0"/>
              </a:rPr>
              <a:t>operates successfully. Monitoring System </a:t>
            </a:r>
            <a:r>
              <a:rPr lang="en-US" sz="700" b="1" dirty="0">
                <a:latin typeface="Times New Roman" pitchFamily="18" charset="0"/>
                <a:cs typeface="Times New Roman" pitchFamily="18" charset="0"/>
              </a:rPr>
              <a:t>provides correct </a:t>
            </a:r>
            <a:r>
              <a:rPr lang="en-US" sz="700" b="1" dirty="0" smtClean="0">
                <a:latin typeface="Times New Roman" pitchFamily="18" charset="0"/>
                <a:cs typeface="Times New Roman" pitchFamily="18" charset="0"/>
              </a:rPr>
              <a:t>detection of space weather characteristics anomalous dose rate increasing. These increasing can be explained by the electron </a:t>
            </a:r>
            <a:r>
              <a:rPr lang="en-US" sz="700" b="1" dirty="0" err="1" smtClean="0">
                <a:latin typeface="Times New Roman" pitchFamily="18" charset="0"/>
                <a:cs typeface="Times New Roman" pitchFamily="18" charset="0"/>
              </a:rPr>
              <a:t>fluence</a:t>
            </a:r>
            <a:r>
              <a:rPr lang="en-US" sz="700" b="1" dirty="0" smtClean="0">
                <a:latin typeface="Times New Roman" pitchFamily="18" charset="0"/>
                <a:cs typeface="Times New Roman" pitchFamily="18" charset="0"/>
              </a:rPr>
              <a:t> increasing caused by Van Allen Belts compression. The</a:t>
            </a:r>
            <a:r>
              <a:rPr lang="ru-RU" sz="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 b="1" dirty="0" smtClean="0">
                <a:latin typeface="Times New Roman" pitchFamily="18" charset="0"/>
                <a:cs typeface="Times New Roman" pitchFamily="18" charset="0"/>
              </a:rPr>
              <a:t>AE8 space model updating is required.</a:t>
            </a:r>
            <a:endParaRPr lang="ru-RU" sz="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2928934" y="8143900"/>
            <a:ext cx="1000132" cy="21544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/>
          </a:lnRef>
          <a:fillRef idx="100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u="sng" dirty="0" smtClean="0">
                <a:latin typeface="Times New Roman" pitchFamily="18" charset="0"/>
                <a:cs typeface="Times New Roman" pitchFamily="18" charset="0"/>
              </a:rPr>
              <a:t>SUMMARY</a:t>
            </a:r>
            <a:endParaRPr lang="ru-RU" sz="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3000372" y="1785918"/>
            <a:ext cx="3428999" cy="338554"/>
          </a:xfrm>
          <a:prstGeom prst="rect">
            <a:avLst/>
          </a:prstGeom>
          <a:ln>
            <a:solidFill>
              <a:srgbClr val="9A3D7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ANALYSIS OF ABNORMAL INCREASE FIXED BY THE MONITORING SYSTEM</a:t>
            </a:r>
            <a:r>
              <a:rPr lang="en-US" sz="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 OTHER SPACE CHARACTERISTICS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4" name="Рисунок 53" descr="Pic0V2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214289" y="5048248"/>
            <a:ext cx="2428868" cy="1372909"/>
          </a:xfrm>
          <a:prstGeom prst="rect">
            <a:avLst/>
          </a:prstGeom>
        </p:spPr>
      </p:pic>
      <p:sp>
        <p:nvSpPr>
          <p:cNvPr id="75" name="Прямоугольник 7"/>
          <p:cNvSpPr>
            <a:spLocks noChangeArrowheads="1"/>
          </p:cNvSpPr>
          <p:nvPr/>
        </p:nvSpPr>
        <p:spPr bwMode="auto">
          <a:xfrm>
            <a:off x="285728" y="7000892"/>
            <a:ext cx="2286016" cy="646331"/>
          </a:xfrm>
          <a:prstGeom prst="rect">
            <a:avLst/>
          </a:prstGeom>
          <a:noFill/>
          <a:ln>
            <a:solidFill>
              <a:srgbClr val="3F3D9A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US" sz="6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There are </a:t>
            </a:r>
            <a:r>
              <a:rPr lang="en-US" sz="6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long </a:t>
            </a:r>
            <a:r>
              <a:rPr lang="ru-RU" sz="6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6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more than a year</a:t>
            </a:r>
            <a:r>
              <a:rPr lang="ru-RU" sz="6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6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curved lines</a:t>
            </a:r>
            <a:r>
              <a:rPr lang="ru-RU" sz="6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where experimental and calculated dose rate values </a:t>
            </a:r>
            <a:r>
              <a:rPr lang="en-US" sz="600" b="1" dirty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vary significantly</a:t>
            </a:r>
            <a:r>
              <a:rPr lang="ru-RU" sz="6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" b="1" dirty="0" smtClean="0">
              <a:solidFill>
                <a:srgbClr val="3F3D9A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6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Since electrons contribute primarily to the accumulated dose value in MEO the main reason for these differences is AE8 model imperfections</a:t>
            </a:r>
            <a:r>
              <a:rPr lang="ru-RU" sz="6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600" b="1" dirty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There are plans </a:t>
            </a:r>
            <a:r>
              <a:rPr lang="en-US" sz="6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to compare experimental and calculated data by using AE9 model.</a:t>
            </a:r>
            <a:r>
              <a:rPr lang="ru-RU" sz="6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600" b="1" dirty="0" smtClean="0">
              <a:solidFill>
                <a:srgbClr val="3F3D9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214290" y="4429124"/>
            <a:ext cx="2357454" cy="461665"/>
          </a:xfrm>
          <a:prstGeom prst="rect">
            <a:avLst/>
          </a:prstGeom>
          <a:ln>
            <a:solidFill>
              <a:srgbClr val="9A3D7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COMPARISON OF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EXPERIMENTAL AND </a:t>
            </a:r>
            <a:r>
              <a:rPr lang="en-US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CALCULATED ACCUMULATED DOSE VALUES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Скругленный прямоугольник 82"/>
          <p:cNvSpPr/>
          <p:nvPr/>
        </p:nvSpPr>
        <p:spPr>
          <a:xfrm>
            <a:off x="142852" y="1928794"/>
            <a:ext cx="2571768" cy="2428892"/>
          </a:xfrm>
          <a:prstGeom prst="roundRect">
            <a:avLst/>
          </a:prstGeom>
          <a:ln>
            <a:solidFill>
              <a:srgbClr val="9A3D7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84" name="Таблица 83"/>
          <p:cNvGraphicFramePr>
            <a:graphicFrameLocks noGrp="1"/>
          </p:cNvGraphicFramePr>
          <p:nvPr/>
        </p:nvGraphicFramePr>
        <p:xfrm>
          <a:off x="214290" y="2928926"/>
          <a:ext cx="2428893" cy="118097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64334"/>
                <a:gridCol w="546120"/>
                <a:gridCol w="432048"/>
                <a:gridCol w="297002"/>
                <a:gridCol w="789389"/>
              </a:tblGrid>
              <a:tr h="336786"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Date</a:t>
                      </a:r>
                      <a:endParaRPr lang="ru-RU" sz="6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3D9A">
                        <a:alpha val="3411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Dose</a:t>
                      </a:r>
                      <a:r>
                        <a:rPr lang="en-US" sz="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600" baseline="0" dirty="0" smtClean="0">
                          <a:solidFill>
                            <a:schemeClr val="tx1"/>
                          </a:solidFill>
                        </a:rPr>
                        <a:t>Rate </a:t>
                      </a:r>
                      <a:r>
                        <a:rPr lang="en-US" sz="600" baseline="0" dirty="0" smtClean="0">
                          <a:solidFill>
                            <a:schemeClr val="tx1"/>
                          </a:solidFill>
                        </a:rPr>
                        <a:t>Increase (TID sensor measurements)</a:t>
                      </a:r>
                      <a:endParaRPr lang="ru-RU" sz="6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3D9A">
                        <a:alpha val="3411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Geomagnetic</a:t>
                      </a:r>
                      <a:r>
                        <a:rPr lang="en-US" sz="600" baseline="0" dirty="0" smtClean="0">
                          <a:solidFill>
                            <a:schemeClr val="tx1"/>
                          </a:solidFill>
                        </a:rPr>
                        <a:t> Storms (</a:t>
                      </a:r>
                      <a:r>
                        <a:rPr lang="en-US" sz="600" baseline="0" dirty="0" err="1" smtClean="0">
                          <a:solidFill>
                            <a:schemeClr val="tx1"/>
                          </a:solidFill>
                        </a:rPr>
                        <a:t>Kp</a:t>
                      </a:r>
                      <a:r>
                        <a:rPr lang="en-US" sz="600" baseline="0" dirty="0" smtClean="0">
                          <a:solidFill>
                            <a:schemeClr val="tx1"/>
                          </a:solidFill>
                        </a:rPr>
                        <a:t> Index)</a:t>
                      </a:r>
                      <a:endParaRPr lang="ru-RU" sz="6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3D9A">
                        <a:alpha val="3411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Solar X-Ray Flares</a:t>
                      </a:r>
                      <a:endParaRPr lang="ru-RU" sz="6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3D9A">
                        <a:alpha val="3411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Solar Radiation Storms</a:t>
                      </a:r>
                      <a:r>
                        <a:rPr lang="en-US" sz="600" baseline="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sz="600" baseline="0" dirty="0" err="1" smtClean="0">
                          <a:solidFill>
                            <a:schemeClr val="tx1"/>
                          </a:solidFill>
                        </a:rPr>
                        <a:t>Ep</a:t>
                      </a:r>
                      <a:r>
                        <a:rPr lang="en-US" sz="600" baseline="0" dirty="0" smtClean="0">
                          <a:solidFill>
                            <a:schemeClr val="tx1"/>
                          </a:solidFill>
                        </a:rPr>
                        <a:t>&gt;10 </a:t>
                      </a:r>
                      <a:r>
                        <a:rPr lang="en-US" sz="600" baseline="0" dirty="0" err="1" smtClean="0">
                          <a:solidFill>
                            <a:schemeClr val="tx1"/>
                          </a:solidFill>
                        </a:rPr>
                        <a:t>MeV</a:t>
                      </a:r>
                      <a:r>
                        <a:rPr lang="en-US" sz="600" baseline="0" dirty="0" smtClean="0">
                          <a:solidFill>
                            <a:schemeClr val="tx1"/>
                          </a:solidFill>
                        </a:rPr>
                        <a:t>, 1/(</a:t>
                      </a:r>
                      <a:r>
                        <a:rPr lang="ru-RU" sz="600" baseline="0" dirty="0" smtClean="0">
                          <a:solidFill>
                            <a:schemeClr val="tx1"/>
                          </a:solidFill>
                        </a:rPr>
                        <a:t>с</a:t>
                      </a:r>
                      <a:r>
                        <a:rPr lang="en-US" sz="600" baseline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en-US" sz="600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600" baseline="0" dirty="0" smtClean="0">
                          <a:solidFill>
                            <a:schemeClr val="tx1"/>
                          </a:solidFill>
                        </a:rPr>
                        <a:t>-day-sr))</a:t>
                      </a:r>
                      <a:endParaRPr lang="ru-RU" sz="6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3D9A">
                        <a:alpha val="34118"/>
                      </a:srgbClr>
                    </a:solidFill>
                  </a:tcPr>
                </a:tc>
              </a:tr>
              <a:tr h="163043"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7.03.2012</a:t>
                      </a:r>
                      <a:endParaRPr lang="ru-RU" sz="6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3D71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~50 times</a:t>
                      </a:r>
                      <a:endParaRPr lang="ru-RU" sz="6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3D71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Severe (</a:t>
                      </a:r>
                      <a:r>
                        <a:rPr lang="en-US" sz="600" dirty="0" err="1" smtClean="0">
                          <a:solidFill>
                            <a:schemeClr val="tx1"/>
                          </a:solidFill>
                        </a:rPr>
                        <a:t>Kp</a:t>
                      </a:r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=8)</a:t>
                      </a:r>
                      <a:endParaRPr lang="ru-RU" sz="6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ru-RU" sz="6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Extreme (6.1</a:t>
                      </a:r>
                      <a:r>
                        <a:rPr lang="en-US" sz="600" baseline="0" dirty="0" smtClean="0">
                          <a:solidFill>
                            <a:schemeClr val="tx1"/>
                          </a:solidFill>
                        </a:rPr>
                        <a:t> ∙10</a:t>
                      </a:r>
                      <a:r>
                        <a:rPr lang="en-US" sz="600" baseline="30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en-US" sz="6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ru-RU" sz="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3043"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17.07.2012</a:t>
                      </a:r>
                      <a:endParaRPr lang="ru-RU" sz="6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3D71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9 times</a:t>
                      </a:r>
                      <a:endParaRPr lang="ru-RU" sz="6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3D71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Strong (</a:t>
                      </a:r>
                      <a:r>
                        <a:rPr lang="en-US" sz="600" dirty="0" err="1" smtClean="0">
                          <a:solidFill>
                            <a:schemeClr val="tx1"/>
                          </a:solidFill>
                        </a:rPr>
                        <a:t>Kp</a:t>
                      </a:r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=7)</a:t>
                      </a:r>
                      <a:endParaRPr lang="ru-RU" sz="6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1 M</a:t>
                      </a:r>
                      <a:endParaRPr lang="ru-RU" sz="6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ru-RU" sz="6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3043"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12.10.2012</a:t>
                      </a:r>
                      <a:endParaRPr lang="ru-RU" sz="6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3D71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9 times</a:t>
                      </a:r>
                      <a:endParaRPr lang="ru-RU" sz="6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3D71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Severe </a:t>
                      </a:r>
                      <a:endParaRPr lang="ru-RU" sz="6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ru-RU" sz="6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ru-RU" sz="6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3043"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18.03.2013</a:t>
                      </a:r>
                      <a:endParaRPr lang="ru-RU" sz="6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3D71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~8 times</a:t>
                      </a:r>
                      <a:endParaRPr lang="ru-RU" sz="6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3D71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Strong</a:t>
                      </a:r>
                      <a:endParaRPr lang="ru-RU" sz="6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ru-RU" sz="6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ru-RU" sz="6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3043"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27.05.2013</a:t>
                      </a:r>
                      <a:endParaRPr lang="ru-RU" sz="6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3D71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5 times</a:t>
                      </a:r>
                      <a:endParaRPr lang="ru-RU" sz="6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3D71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Strong</a:t>
                      </a:r>
                      <a:endParaRPr lang="ru-RU" sz="6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ru-RU" sz="6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Extreme (5.2</a:t>
                      </a:r>
                      <a:r>
                        <a:rPr lang="en-US" sz="600" baseline="0" dirty="0" smtClean="0">
                          <a:solidFill>
                            <a:schemeClr val="tx1"/>
                          </a:solidFill>
                        </a:rPr>
                        <a:t> ∙10</a:t>
                      </a:r>
                      <a:r>
                        <a:rPr lang="en-US" sz="600" baseline="30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ru-RU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5" name="Прямоугольник 84"/>
          <p:cNvSpPr/>
          <p:nvPr/>
        </p:nvSpPr>
        <p:spPr>
          <a:xfrm>
            <a:off x="188640" y="2214546"/>
            <a:ext cx="244827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00" b="1" dirty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Russian </a:t>
            </a:r>
            <a:r>
              <a:rPr lang="en-US" sz="700" b="1" dirty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Federal Space Agency 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space radiation </a:t>
            </a:r>
            <a:r>
              <a:rPr lang="en-US" sz="700" b="1" dirty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exposure on electronic 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components </a:t>
            </a:r>
            <a:r>
              <a:rPr lang="en-US" sz="700" b="1" dirty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Monitoring System 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elements operates successfully. </a:t>
            </a:r>
            <a:endParaRPr lang="ru-RU" sz="700" b="1" dirty="0" smtClean="0">
              <a:solidFill>
                <a:srgbClr val="3F3D9A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38 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TID sensors</a:t>
            </a:r>
            <a:r>
              <a:rPr lang="en-US" sz="7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operate on</a:t>
            </a:r>
            <a:r>
              <a:rPr lang="ru-RU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board of 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19 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spacecrafts in circular MEO (Middle Earth Orbit) ~20000 km with inclination of ~65º. </a:t>
            </a:r>
            <a:endParaRPr lang="ru-RU" sz="700" dirty="0">
              <a:solidFill>
                <a:srgbClr val="3F3D9A"/>
              </a:solidFill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285728" y="1785918"/>
            <a:ext cx="2357454" cy="338554"/>
          </a:xfrm>
          <a:prstGeom prst="rect">
            <a:avLst/>
          </a:prstGeom>
          <a:ln>
            <a:solidFill>
              <a:srgbClr val="9A3D7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ANOMALITIES FIXED BY THE MONITORING SYSTEM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 flipV="1">
            <a:off x="0" y="8143900"/>
            <a:ext cx="6858000" cy="3175"/>
          </a:xfrm>
          <a:prstGeom prst="line">
            <a:avLst/>
          </a:prstGeom>
          <a:ln w="349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3" name="Прямоугольник 4"/>
          <p:cNvSpPr>
            <a:spLocks noChangeArrowheads="1"/>
          </p:cNvSpPr>
          <p:nvPr/>
        </p:nvSpPr>
        <p:spPr bwMode="auto">
          <a:xfrm>
            <a:off x="4221088" y="7092280"/>
            <a:ext cx="2376264" cy="738664"/>
          </a:xfrm>
          <a:prstGeom prst="rect">
            <a:avLst/>
          </a:prstGeom>
          <a:noFill/>
          <a:ln>
            <a:solidFill>
              <a:srgbClr val="3F3D9A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High-energy 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electron impact 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contributes mainly to the accumulated dose </a:t>
            </a:r>
            <a:r>
              <a:rPr lang="en-US" sz="700" b="1" u="sng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 (E</a:t>
            </a:r>
            <a:r>
              <a:rPr lang="ru-RU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≥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0.8-1.5 </a:t>
            </a:r>
            <a:r>
              <a:rPr lang="en-US" sz="700" b="1" dirty="0" err="1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MeV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) and 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its </a:t>
            </a:r>
            <a:r>
              <a:rPr lang="en-US" sz="700" b="1" u="sng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abnormal increasing 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(E</a:t>
            </a:r>
            <a:r>
              <a:rPr lang="ru-RU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≥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1.5 </a:t>
            </a:r>
            <a:r>
              <a:rPr lang="en-US" sz="700" b="1" dirty="0" err="1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MeV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) in 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MEO.</a:t>
            </a:r>
          </a:p>
          <a:p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Abrupt </a:t>
            </a:r>
            <a:r>
              <a:rPr lang="en-US" sz="700" b="1" dirty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dose rate increasing can be explained </a:t>
            </a:r>
            <a:r>
              <a:rPr lang="en-US" sz="700" b="1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by the electron </a:t>
            </a:r>
            <a:r>
              <a:rPr lang="en-US" sz="700" b="1" dirty="0" err="1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fluence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 increasing in MEO 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followed by </a:t>
            </a:r>
            <a:r>
              <a:rPr lang="en-US" sz="700" b="1" dirty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the Van Allen Belts 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compression</a:t>
            </a:r>
            <a:r>
              <a:rPr lang="ru-RU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during geomagnetic 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storms.</a:t>
            </a:r>
            <a:endParaRPr lang="ru-RU" sz="700" dirty="0">
              <a:solidFill>
                <a:srgbClr val="3F3D9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89" name="Прямоугольник 7"/>
          <p:cNvSpPr>
            <a:spLocks noChangeArrowheads="1"/>
          </p:cNvSpPr>
          <p:nvPr/>
        </p:nvSpPr>
        <p:spPr bwMode="auto">
          <a:xfrm>
            <a:off x="2924944" y="7092280"/>
            <a:ext cx="1217866" cy="738664"/>
          </a:xfrm>
          <a:prstGeom prst="rect">
            <a:avLst/>
          </a:prstGeom>
          <a:noFill/>
          <a:ln>
            <a:solidFill>
              <a:srgbClr val="3F3D9A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Sensitive 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volume shielding of 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TID sensor stops electrons with energy up to 1-1.2 MeV, according to DSG calculations</a:t>
            </a:r>
            <a:r>
              <a:rPr lang="ru-RU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[1], based on GEANT4.</a:t>
            </a:r>
            <a:endParaRPr lang="ru-RU" sz="700" b="1" dirty="0">
              <a:solidFill>
                <a:srgbClr val="3F3D9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Прямоугольник 5"/>
          <p:cNvSpPr>
            <a:spLocks noChangeArrowheads="1"/>
          </p:cNvSpPr>
          <p:nvPr/>
        </p:nvSpPr>
        <p:spPr bwMode="auto">
          <a:xfrm>
            <a:off x="2857496" y="5148064"/>
            <a:ext cx="128586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Correlation  coefficient from January 2012 to September 2013 is</a:t>
            </a:r>
            <a:r>
              <a:rPr lang="ru-RU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700" b="1" u="sng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0.9</a:t>
            </a:r>
            <a:r>
              <a:rPr lang="ru-RU" sz="700" b="1" u="sng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76</a:t>
            </a:r>
            <a:r>
              <a:rPr lang="en-US" sz="700" b="1" u="sng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7" name="Прямоугольник 5"/>
          <p:cNvSpPr>
            <a:spLocks noChangeArrowheads="1"/>
          </p:cNvSpPr>
          <p:nvPr/>
        </p:nvSpPr>
        <p:spPr bwMode="auto">
          <a:xfrm>
            <a:off x="2857496" y="6228184"/>
            <a:ext cx="128586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700" b="1" dirty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Correlation 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coefficient</a:t>
            </a:r>
            <a:r>
              <a:rPr lang="ru-RU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from  January 2012 to September 2013 is</a:t>
            </a:r>
            <a:r>
              <a:rPr lang="ru-RU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700" b="1" u="sng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0.9</a:t>
            </a:r>
            <a:r>
              <a:rPr lang="ru-RU" sz="700" b="1" u="sng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700" b="1" u="sng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8" name="Прямоугольник 5"/>
          <p:cNvSpPr>
            <a:spLocks noChangeArrowheads="1"/>
          </p:cNvSpPr>
          <p:nvPr/>
        </p:nvSpPr>
        <p:spPr bwMode="auto">
          <a:xfrm>
            <a:off x="2786058" y="2843808"/>
            <a:ext cx="15001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Dates of accumulated dose abnormal </a:t>
            </a:r>
            <a:r>
              <a:rPr lang="en-US" sz="700" b="1" dirty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increasing 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in MEO correlates with ground-level cosmic rays decreasing dates</a:t>
            </a:r>
            <a:r>
              <a:rPr lang="ru-RU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700" b="1" dirty="0" smtClean="0">
              <a:solidFill>
                <a:srgbClr val="3F3D9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Прямоугольник 39"/>
          <p:cNvSpPr>
            <a:spLocks noChangeArrowheads="1"/>
          </p:cNvSpPr>
          <p:nvPr/>
        </p:nvSpPr>
        <p:spPr bwMode="auto">
          <a:xfrm>
            <a:off x="2857496" y="2214546"/>
            <a:ext cx="135732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600" b="1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Fig.</a:t>
            </a:r>
            <a:r>
              <a:rPr lang="ru-RU" sz="600" b="1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600" b="1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Flight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TID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sensor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MEO </a:t>
            </a:r>
            <a:r>
              <a:rPr lang="ru-RU" sz="600" dirty="0" err="1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cosmic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rays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variations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ground-level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dirty="0" err="1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measurements</a:t>
            </a:r>
            <a:r>
              <a:rPr lang="ru-RU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Moscow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Neutron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Monitor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600" dirty="0" err="1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ru-RU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January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2012 </a:t>
            </a:r>
            <a:r>
              <a:rPr lang="ru-RU" sz="600" dirty="0" err="1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600" dirty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September</a:t>
            </a:r>
            <a:r>
              <a:rPr lang="ru-RU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en-US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600" dirty="0" smtClean="0">
                <a:solidFill>
                  <a:srgbClr val="9A3D7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600" dirty="0">
              <a:solidFill>
                <a:srgbClr val="9A3D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5"/>
          <p:cNvSpPr>
            <a:spLocks noChangeArrowheads="1"/>
          </p:cNvSpPr>
          <p:nvPr/>
        </p:nvSpPr>
        <p:spPr bwMode="auto">
          <a:xfrm>
            <a:off x="2786058" y="4214810"/>
            <a:ext cx="15001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700" b="1" dirty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Dates of accumulated dose abnormal increasing in MEO correlates 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with sudden 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electron with</a:t>
            </a:r>
            <a:r>
              <a:rPr lang="ru-RU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 Е ≥ 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700" b="1" dirty="0" err="1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MeV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increasing 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dates</a:t>
            </a:r>
            <a:r>
              <a:rPr lang="ru-RU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700" b="1" dirty="0" smtClean="0">
              <a:solidFill>
                <a:srgbClr val="3F3D9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Прямоугольник 5"/>
          <p:cNvSpPr>
            <a:spLocks noChangeArrowheads="1"/>
          </p:cNvSpPr>
          <p:nvPr/>
        </p:nvSpPr>
        <p:spPr bwMode="auto">
          <a:xfrm>
            <a:off x="2786058" y="6588224"/>
            <a:ext cx="15790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700" b="1" dirty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Dates of accumulated dose abnormal increasing in MEO correlates with 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the dates of </a:t>
            </a:r>
            <a:r>
              <a:rPr lang="en-US" sz="700" b="1" dirty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sudden electron increasing 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ru-RU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Е≥</a:t>
            </a:r>
            <a:r>
              <a:rPr lang="en-US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1.5 </a:t>
            </a:r>
            <a:r>
              <a:rPr lang="en-US" sz="700" b="1" dirty="0" err="1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MeV</a:t>
            </a:r>
            <a:r>
              <a:rPr lang="ru-RU" sz="700" b="1" dirty="0" smtClean="0">
                <a:solidFill>
                  <a:srgbClr val="3F3D9A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700" b="1" dirty="0" smtClean="0">
              <a:solidFill>
                <a:srgbClr val="3F3D9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ster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</Template>
  <TotalTime>3984</TotalTime>
  <Words>776</Words>
  <Application>Microsoft Office PowerPoint</Application>
  <PresentationFormat>Экран (4:3)</PresentationFormat>
  <Paragraphs>65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poster</vt:lpstr>
      <vt:lpstr>     The recent anomalities of space weather characteristics fixed by the Russian Federal Space Agency monitoring system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Exploitation of Space Ionizing Radiation Monitoring System in Russian Federal Space Agency</dc:title>
  <dc:creator>Ольга</dc:creator>
  <cp:lastModifiedBy>master</cp:lastModifiedBy>
  <cp:revision>240</cp:revision>
  <dcterms:created xsi:type="dcterms:W3CDTF">2011-11-13T10:43:22Z</dcterms:created>
  <dcterms:modified xsi:type="dcterms:W3CDTF">2013-11-11T09:49:23Z</dcterms:modified>
</cp:coreProperties>
</file>