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10" r:id="rId2"/>
    <p:sldId id="385" r:id="rId3"/>
    <p:sldId id="360" r:id="rId4"/>
    <p:sldId id="275" r:id="rId5"/>
    <p:sldId id="303" r:id="rId6"/>
    <p:sldId id="361" r:id="rId7"/>
    <p:sldId id="379" r:id="rId8"/>
    <p:sldId id="384" r:id="rId9"/>
    <p:sldId id="383" r:id="rId10"/>
    <p:sldId id="432" r:id="rId11"/>
    <p:sldId id="412" r:id="rId12"/>
    <p:sldId id="414" r:id="rId13"/>
    <p:sldId id="415" r:id="rId14"/>
    <p:sldId id="416" r:id="rId15"/>
    <p:sldId id="413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4" r:id="rId30"/>
    <p:sldId id="41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ysha Reinard" initials="A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576CA"/>
    <a:srgbClr val="C2373D"/>
    <a:srgbClr val="9C8EAE"/>
    <a:srgbClr val="AE403E"/>
    <a:srgbClr val="FF5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00" autoAdjust="0"/>
  </p:normalViewPr>
  <p:slideViewPr>
    <p:cSldViewPr>
      <p:cViewPr varScale="1">
        <p:scale>
          <a:sx n="102" d="100"/>
          <a:sy n="102" d="100"/>
        </p:scale>
        <p:origin x="-88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93D8DF-F56F-4C72-9508-5C48C39CF590}" type="datetime1">
              <a:rPr lang="en-US"/>
              <a:pPr>
                <a:defRPr/>
              </a:pPr>
              <a:t>11/20/13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ADE4F64-4D0A-4594-B5B9-3D3683CA9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71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623D0-9CCC-43E9-8FC0-0F6659E024D1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45387-9909-C948-A1FD-A08066A199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4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EA5176-1336-41C9-BDBB-37C0D768C2F8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47D253-7922-4300-9B4F-40E895475D50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906230-A55C-684D-826E-2B7EF16D478B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8FC656-9F2A-4959-B0CD-BB4583FB19D7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A45E-4563-4F7C-8B48-090E52D4F13B}" type="datetime1">
              <a:rPr lang="en-US"/>
              <a:pPr>
                <a:defRPr/>
              </a:pPr>
              <a:t>11/20/13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CEE1-77E8-4A89-933F-39E0C5CDF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B627E-D16A-4FF1-A018-19A468CD2837}" type="datetime1">
              <a:rPr lang="en-US"/>
              <a:pPr>
                <a:defRPr/>
              </a:pPr>
              <a:t>11/20/13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2008-1C2B-4AB1-9527-EEB27169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B14A6-B390-4271-A9CF-372A74A1E96D}" type="datetime1">
              <a:rPr lang="en-US"/>
              <a:pPr>
                <a:defRPr/>
              </a:pPr>
              <a:t>11/20/13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7FBE3-5A24-48B4-8A04-5C25CD4CB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B544-6937-45D9-BE73-BD7083EE74E4}" type="datetime1">
              <a:rPr lang="en-US"/>
              <a:pPr>
                <a:defRPr/>
              </a:pPr>
              <a:t>11/20/13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071E-D387-4337-8E01-46C4C59B9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C27FF-597D-4AD9-84E3-BDD88EA07EB9}" type="datetime1">
              <a:rPr lang="en-US"/>
              <a:pPr>
                <a:defRPr/>
              </a:pPr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5D350-9676-4787-A0C7-D46DE39E8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93A2-1E1E-4697-AEE5-FF7FAD93CE94}" type="datetime1">
              <a:rPr lang="en-US"/>
              <a:pPr>
                <a:defRPr/>
              </a:pPr>
              <a:t>11/20/13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2AA08-2F2E-479A-870E-09FF21658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DB92-4BA0-4B0B-B3F3-A14787A615D2}" type="datetime1">
              <a:rPr lang="en-US"/>
              <a:pPr>
                <a:defRPr/>
              </a:pPr>
              <a:t>11/20/13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95B1-16B7-4DD3-8A25-056EA7D0B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AB50-E745-49A6-A5ED-664C5A3B2BBC}" type="datetime1">
              <a:rPr lang="en-US"/>
              <a:pPr>
                <a:defRPr/>
              </a:pPr>
              <a:t>11/20/13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1452-D8B2-429F-8081-BD70EF1EF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18C3-7B3E-44B6-BF0C-0AB31EA9AAC0}" type="datetime1">
              <a:rPr lang="en-US"/>
              <a:pPr>
                <a:defRPr/>
              </a:pPr>
              <a:t>11/20/13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CFD4-9847-4E16-94E8-FC229F824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216B-E527-4504-AFEB-F93D7EAA6A6F}" type="datetime1">
              <a:rPr lang="en-US"/>
              <a:pPr>
                <a:defRPr/>
              </a:pPr>
              <a:t>11/20/13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24695-681D-4869-8602-0F5F1B0A0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CF7C9-89B7-44A8-A9E8-650FD7BA24C4}" type="datetime1">
              <a:rPr lang="en-US"/>
              <a:pPr>
                <a:defRPr/>
              </a:pPr>
              <a:t>11/20/13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95A14-54EE-4499-87BC-86695E40C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CBCBC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13C6D75-7E7E-43C8-9A8D-CCD94B4438E8}" type="datetime1">
              <a:rPr lang="en-US"/>
              <a:pPr>
                <a:defRPr/>
              </a:pPr>
              <a:t>11/20/13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CBCBC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EAE75F7-44B8-42B7-94D8-B3FE3306D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wmf"/><Relationship Id="rId5" Type="http://schemas.openxmlformats.org/officeDocument/2006/relationships/image" Target="../media/image6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22030" y="1676400"/>
            <a:ext cx="82296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can Subsurface Flow Properties Contribute to more Accurate Solar Flare Predictions?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066800" y="3657600"/>
            <a:ext cx="70104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ea typeface="ＭＳ Ｐゴシック"/>
                <a:cs typeface="ＭＳ Ｐゴシック"/>
              </a:rPr>
              <a:t>Alysha Reinard</a:t>
            </a:r>
            <a:endParaRPr lang="en-US" dirty="0">
              <a:ea typeface="ＭＳ Ｐゴシック"/>
              <a:cs typeface="ＭＳ Ｐゴシック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ea typeface="ＭＳ Ｐゴシック"/>
                <a:cs typeface="ＭＳ Ｐゴシック"/>
              </a:rPr>
              <a:t>University of Colorado and SWPC/NOAA</a:t>
            </a:r>
          </a:p>
          <a:p>
            <a:pPr eaLnBrk="1" hangingPunct="1">
              <a:buFont typeface="Arial" charset="0"/>
              <a:buNone/>
            </a:pPr>
            <a:r>
              <a:rPr lang="en-US" u="sng" dirty="0" smtClean="0">
                <a:ea typeface="ＭＳ Ｐゴシック"/>
                <a:cs typeface="ＭＳ Ｐゴシック"/>
              </a:rPr>
              <a:t>Rudi </a:t>
            </a:r>
            <a:r>
              <a:rPr lang="en-US" u="sng" dirty="0" err="1" smtClean="0">
                <a:ea typeface="ＭＳ Ｐゴシック"/>
                <a:cs typeface="ＭＳ Ｐゴシック"/>
              </a:rPr>
              <a:t>Komm</a:t>
            </a:r>
            <a:r>
              <a:rPr lang="en-US" dirty="0" smtClean="0">
                <a:ea typeface="ＭＳ Ｐゴシック"/>
                <a:cs typeface="ＭＳ Ｐゴシック"/>
              </a:rPr>
              <a:t>, Frank Hill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ea typeface="ＭＳ Ｐゴシック"/>
                <a:cs typeface="ＭＳ Ｐゴシック"/>
              </a:rPr>
              <a:t>National Solar Observatory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483">
        <p:fade/>
      </p:transition>
    </mc:Choice>
    <mc:Fallback xmlns="">
      <p:transition xmlns:p14="http://schemas.microsoft.com/office/powerpoint/2010/main" spd="med" advTm="8448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Flares in Northern vs. Southern hemisphere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and M class flares with associated CMEs</a:t>
            </a:r>
          </a:p>
          <a:p>
            <a:pPr lvl="1"/>
            <a:r>
              <a:rPr lang="en-US" dirty="0" smtClean="0"/>
              <a:t>27 (N), 32 (S)</a:t>
            </a:r>
          </a:p>
          <a:p>
            <a:r>
              <a:rPr lang="en-US" dirty="0" smtClean="0"/>
              <a:t>X and M class flares with no associated CMEs</a:t>
            </a:r>
          </a:p>
          <a:p>
            <a:pPr lvl="1"/>
            <a:r>
              <a:rPr lang="en-US" dirty="0" smtClean="0"/>
              <a:t>56 (N), 71 (S)</a:t>
            </a:r>
          </a:p>
          <a:p>
            <a:r>
              <a:rPr lang="en-US" dirty="0" smtClean="0"/>
              <a:t>Active regions with no associated X/M flares</a:t>
            </a:r>
          </a:p>
          <a:p>
            <a:pPr lvl="1"/>
            <a:r>
              <a:rPr lang="en-US" dirty="0" smtClean="0"/>
              <a:t>309 (N), 506 (S)</a:t>
            </a:r>
          </a:p>
          <a:p>
            <a:pPr lvl="1"/>
            <a:endParaRPr lang="en-US" dirty="0"/>
          </a:p>
          <a:p>
            <a:r>
              <a:rPr lang="en-US" dirty="0" smtClean="0"/>
              <a:t>We normalize KHD by dividing by the average value of all quiet regions in that (E-W)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Northern versus Southern hemisphere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33" y="1828800"/>
            <a:ext cx="29895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Red=N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Blue=S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Solid=eruptive</a:t>
            </a:r>
          </a:p>
          <a:p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ashed=confined</a:t>
            </a:r>
          </a:p>
          <a:p>
            <a:r>
              <a:rPr lang="en-US" sz="2800" dirty="0">
                <a:solidFill>
                  <a:schemeClr val="bg1"/>
                </a:solidFill>
              </a:rPr>
              <a:t>Dotted=no </a:t>
            </a:r>
            <a:r>
              <a:rPr lang="en-US" sz="2800" dirty="0" smtClean="0">
                <a:solidFill>
                  <a:schemeClr val="bg1"/>
                </a:solidFill>
              </a:rPr>
              <a:t>flare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4724400"/>
            <a:ext cx="26713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2 days </a:t>
            </a:r>
            <a:r>
              <a:rPr lang="en-US" sz="3200" dirty="0"/>
              <a:t>before </a:t>
            </a:r>
            <a:endParaRPr lang="en-US" sz="3200" dirty="0" smtClean="0"/>
          </a:p>
          <a:p>
            <a:pPr algn="ctr"/>
            <a:r>
              <a:rPr lang="en-US" sz="3200" dirty="0" smtClean="0"/>
              <a:t>flare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33" b="-2033"/>
          <a:stretch/>
        </p:blipFill>
        <p:spPr>
          <a:xfrm>
            <a:off x="3021426" y="1463040"/>
            <a:ext cx="604637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933" y="1828800"/>
            <a:ext cx="29895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Red=N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Blue=S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Solid=eruptive</a:t>
            </a:r>
          </a:p>
          <a:p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ashed=confined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Dotted=no flare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724400"/>
            <a:ext cx="24661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1 day before </a:t>
            </a:r>
            <a:endParaRPr lang="en-US" sz="3200" dirty="0" smtClean="0"/>
          </a:p>
          <a:p>
            <a:pPr algn="ctr"/>
            <a:r>
              <a:rPr lang="en-US" sz="3200" dirty="0" smtClean="0"/>
              <a:t>flare</a:t>
            </a:r>
            <a:endParaRPr lang="en-US" sz="3200" dirty="0"/>
          </a:p>
        </p:txBody>
      </p:sp>
      <p:sp>
        <p:nvSpPr>
          <p:cNvPr id="13" name="Title 1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Northern versus Southern hemisphere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806" y="1447800"/>
            <a:ext cx="5965794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933" y="1828800"/>
            <a:ext cx="29895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Red=N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Blue=S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Solid=eruptive</a:t>
            </a:r>
          </a:p>
          <a:p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ashed=confined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Dotted=no flare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825424"/>
            <a:ext cx="228299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Day of flare</a:t>
            </a:r>
            <a:endParaRPr lang="en-US" sz="320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Northern versus Southern hemisphere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371600"/>
            <a:ext cx="5786438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33" y="1828800"/>
            <a:ext cx="29895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Red=N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Blue=S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Solid=eruptive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Dashed=confined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Dotted=no flare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724400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1 day </a:t>
            </a:r>
            <a:r>
              <a:rPr lang="en-US" sz="3200" dirty="0" smtClean="0"/>
              <a:t>after</a:t>
            </a:r>
          </a:p>
          <a:p>
            <a:pPr algn="ctr"/>
            <a:r>
              <a:rPr lang="en-US" sz="3200" dirty="0" smtClean="0"/>
              <a:t>flare</a:t>
            </a:r>
            <a:endParaRPr lang="en-US" sz="3200" dirty="0"/>
          </a:p>
        </p:txBody>
      </p:sp>
      <p:sp>
        <p:nvSpPr>
          <p:cNvPr id="12" name="Title 1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Northern versus Southern hemisphere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447800"/>
            <a:ext cx="6144768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NHGV maps – potential new forecasting tool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93" t="4003" r="2882" b="5330"/>
          <a:stretch/>
        </p:blipFill>
        <p:spPr>
          <a:xfrm>
            <a:off x="1005840" y="1280160"/>
            <a:ext cx="7132320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429000"/>
            <a:ext cx="86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M1.4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66800" y="3429000"/>
            <a:ext cx="2209800" cy="228600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2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28" t="2316" r="3370" b="3020"/>
          <a:stretch/>
        </p:blipFill>
        <p:spPr>
          <a:xfrm>
            <a:off x="1005840" y="1280160"/>
            <a:ext cx="713232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3500735"/>
            <a:ext cx="86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M3.2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66800" y="3505200"/>
            <a:ext cx="2438400" cy="152400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9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464" t="1141" r="2334" b="1689"/>
          <a:stretch/>
        </p:blipFill>
        <p:spPr>
          <a:xfrm>
            <a:off x="1005840" y="1280160"/>
            <a:ext cx="7151854" cy="548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3505200"/>
            <a:ext cx="86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M1.0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66800" y="3505200"/>
            <a:ext cx="2819400" cy="152400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07" t="812" r="-1289" b="2680"/>
          <a:stretch/>
        </p:blipFill>
        <p:spPr>
          <a:xfrm>
            <a:off x="1005841" y="1280160"/>
            <a:ext cx="7200843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67" y="3505200"/>
            <a:ext cx="86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M1.7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066800" y="3505200"/>
            <a:ext cx="3352800" cy="152400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8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71" t="2623" r="910" b="4043"/>
          <a:stretch/>
        </p:blipFill>
        <p:spPr>
          <a:xfrm>
            <a:off x="1005840" y="1280160"/>
            <a:ext cx="7053943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2438400"/>
            <a:ext cx="8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X1.2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10200" y="2743200"/>
            <a:ext cx="2743200" cy="762000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8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GONG data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486400" cy="449580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16 depths, 15x15 degrees, 189 regions</a:t>
            </a:r>
          </a:p>
          <a:p>
            <a:r>
              <a:rPr lang="en-US" dirty="0" smtClean="0"/>
              <a:t>Horizontal velocities 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</a:p>
          <a:p>
            <a:r>
              <a:rPr lang="en-US" dirty="0" smtClean="0">
                <a:sym typeface="Wingdings"/>
              </a:rPr>
              <a:t>Assume incompressible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</a:t>
            </a:r>
            <a:r>
              <a:rPr lang="en-US" baseline="-25000" dirty="0" err="1" smtClean="0">
                <a:sym typeface="Wingdings"/>
              </a:rPr>
              <a:t>z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Vorticity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smtClean="0">
                <a:sym typeface="Wingdings"/>
              </a:rPr>
              <a:t>=    x v)</a:t>
            </a:r>
          </a:p>
          <a:p>
            <a:r>
              <a:rPr lang="en-US" dirty="0" smtClean="0">
                <a:sym typeface="Wingdings"/>
              </a:rPr>
              <a:t>Kinetic </a:t>
            </a:r>
            <a:r>
              <a:rPr lang="en-US" dirty="0" err="1" smtClean="0">
                <a:sym typeface="Wingdings"/>
              </a:rPr>
              <a:t>helicity</a:t>
            </a:r>
            <a:r>
              <a:rPr lang="en-US" dirty="0" smtClean="0">
                <a:sym typeface="Wingdings"/>
              </a:rPr>
              <a:t> density (h=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 smtClean="0">
                <a:sym typeface="Wingdings"/>
              </a:rPr>
              <a:t>v</a:t>
            </a:r>
            <a:r>
              <a:rPr lang="en-US" dirty="0" smtClean="0">
                <a:sym typeface="Wingdings"/>
              </a:rPr>
              <a:t>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r="5576"/>
          <a:stretch>
            <a:fillRect/>
          </a:stretch>
        </p:blipFill>
        <p:spPr bwMode="auto">
          <a:xfrm>
            <a:off x="6248400" y="228600"/>
            <a:ext cx="2574925" cy="291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erge 5"/>
          <p:cNvSpPr/>
          <p:nvPr/>
        </p:nvSpPr>
        <p:spPr>
          <a:xfrm>
            <a:off x="3124200" y="3810000"/>
            <a:ext cx="320040" cy="320040"/>
          </a:xfrm>
          <a:prstGeom prst="flowChartMerge">
            <a:avLst/>
          </a:prstGeom>
          <a:noFill/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sitemap_plai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038600"/>
            <a:ext cx="39705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4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81" t="4125" r="33" b="1212"/>
          <a:stretch/>
        </p:blipFill>
        <p:spPr>
          <a:xfrm>
            <a:off x="1005840" y="1280160"/>
            <a:ext cx="7109138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33" y="4800600"/>
            <a:ext cx="98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X17.2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2450068"/>
            <a:ext cx="86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M2.7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66800" y="4267200"/>
            <a:ext cx="2362200" cy="685800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638800" y="2743200"/>
            <a:ext cx="2514600" cy="685800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8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5" t="833" r="1648" b="-833"/>
          <a:stretch/>
        </p:blipFill>
        <p:spPr>
          <a:xfrm>
            <a:off x="1005840" y="1280160"/>
            <a:ext cx="7147995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" y="4724400"/>
            <a:ext cx="98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X10.0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66800" y="4267200"/>
            <a:ext cx="2667000" cy="685800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8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25" t="650" r="3119" b="1836"/>
          <a:stretch/>
        </p:blipFill>
        <p:spPr>
          <a:xfrm>
            <a:off x="1005840" y="1280160"/>
            <a:ext cx="7064679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876800"/>
            <a:ext cx="86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M1.5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90600" y="4191000"/>
            <a:ext cx="3200400" cy="914400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8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07" t="1696" r="2093" b="-613"/>
          <a:stretch/>
        </p:blipFill>
        <p:spPr>
          <a:xfrm>
            <a:off x="1005840" y="1280160"/>
            <a:ext cx="7136157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876800"/>
            <a:ext cx="83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C5.3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90600" y="4114800"/>
            <a:ext cx="3505200" cy="990600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1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0" t="3913" r="-261" b="2753"/>
          <a:stretch/>
        </p:blipFill>
        <p:spPr>
          <a:xfrm>
            <a:off x="1005840" y="1280160"/>
            <a:ext cx="7093131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4038600"/>
            <a:ext cx="86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M3.2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486400" y="3962400"/>
            <a:ext cx="2667000" cy="228600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1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36" t="2795" r="4364" b="2326"/>
          <a:stretch/>
        </p:blipFill>
        <p:spPr>
          <a:xfrm>
            <a:off x="1005840" y="1280160"/>
            <a:ext cx="7109138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4038600"/>
            <a:ext cx="8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X8.3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867400" y="4038600"/>
            <a:ext cx="2286000" cy="152400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1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35" r="1229" b="2973"/>
          <a:stretch/>
        </p:blipFill>
        <p:spPr>
          <a:xfrm>
            <a:off x="1005840" y="1280160"/>
            <a:ext cx="7189076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0" y="3962400"/>
            <a:ext cx="86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M3.9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 flipV="1">
            <a:off x="6096000" y="4114801"/>
            <a:ext cx="2286000" cy="78432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1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35" t="2482" r="652" b="1520"/>
          <a:stretch/>
        </p:blipFill>
        <p:spPr>
          <a:xfrm>
            <a:off x="1005840" y="1280160"/>
            <a:ext cx="70104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600" y="3962400"/>
            <a:ext cx="73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X45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943600" y="4191000"/>
            <a:ext cx="2209800" cy="0"/>
          </a:xfrm>
          <a:prstGeom prst="straightConnector1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1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47" t="1545" r="3113" b="3790"/>
          <a:stretch/>
        </p:blipFill>
        <p:spPr>
          <a:xfrm>
            <a:off x="1005840" y="1280160"/>
            <a:ext cx="7109138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5800" y="2667000"/>
            <a:ext cx="8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B5.8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076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NHGV maps: HMI &amp; GONG</a:t>
            </a:r>
            <a:endParaRPr lang="en-US" dirty="0"/>
          </a:p>
        </p:txBody>
      </p:sp>
      <p:pic>
        <p:nvPicPr>
          <p:cNvPr id="6" name="Content Placeholder 5" descr="rkomm_1slide.0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04" b="-3004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7467600" y="2667000"/>
            <a:ext cx="851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</a:p>
          <a:p>
            <a:r>
              <a:rPr lang="en-US" dirty="0" smtClean="0"/>
              <a:t>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active_cr2034_l5_y232_helif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8713" y="228600"/>
            <a:ext cx="27066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able Placeholder 3" descr="smoke_rings.jpg"/>
          <p:cNvPicPr>
            <a:picLocks noChangeAspect="1"/>
          </p:cNvPicPr>
          <p:nvPr/>
        </p:nvPicPr>
        <p:blipFill>
          <a:blip r:embed="rId5"/>
          <a:srcRect l="-50000" r="-50000"/>
          <a:stretch>
            <a:fillRect/>
          </a:stretch>
        </p:blipFill>
        <p:spPr bwMode="auto">
          <a:xfrm>
            <a:off x="2895600" y="2438400"/>
            <a:ext cx="792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Subsurface precursor of flares</a:t>
            </a:r>
          </a:p>
          <a:p>
            <a:pPr lvl="1"/>
            <a:r>
              <a:rPr lang="en-US" dirty="0" smtClean="0"/>
              <a:t>Indication of flaring and intensity 2-3 days in advance</a:t>
            </a:r>
          </a:p>
          <a:p>
            <a:r>
              <a:rPr lang="en-US" dirty="0" smtClean="0"/>
              <a:t>Further investigation</a:t>
            </a:r>
          </a:p>
          <a:p>
            <a:pPr lvl="1"/>
            <a:r>
              <a:rPr lang="en-US" dirty="0" smtClean="0"/>
              <a:t>No clear difference between confined and eruptive flares</a:t>
            </a:r>
          </a:p>
          <a:p>
            <a:pPr lvl="1"/>
            <a:r>
              <a:rPr lang="en-US" dirty="0" smtClean="0"/>
              <a:t>KHD has opposite sign in N and S hemisphere</a:t>
            </a:r>
          </a:p>
          <a:p>
            <a:pPr lvl="2"/>
            <a:r>
              <a:rPr lang="en-US" dirty="0" smtClean="0"/>
              <a:t>Could incorporate that into NHGV parameter?</a:t>
            </a:r>
          </a:p>
          <a:p>
            <a:r>
              <a:rPr lang="en-US" dirty="0" smtClean="0"/>
              <a:t>New method for visualizing NHGV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36422"/>
            <a:ext cx="6221413" cy="488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sz="2400" b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/>
                <a:cs typeface="ＭＳ Ｐゴシック"/>
              </a:rPr>
              <a:t>Drop in kinetic helicity precedes X10 flare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6248400" y="6096000"/>
            <a:ext cx="2227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(Komm et al., 2004)</a:t>
            </a:r>
          </a:p>
        </p:txBody>
      </p:sp>
      <p:sp>
        <p:nvSpPr>
          <p:cNvPr id="46084" name="Line 6"/>
          <p:cNvSpPr>
            <a:spLocks noChangeShapeType="1"/>
          </p:cNvSpPr>
          <p:nvPr/>
        </p:nvSpPr>
        <p:spPr bwMode="auto">
          <a:xfrm>
            <a:off x="4648200" y="2438400"/>
            <a:ext cx="0" cy="3429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46" y="1219200"/>
            <a:ext cx="6243354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3749675" y="5791200"/>
            <a:ext cx="1279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Time (day)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581400"/>
            <a:ext cx="2442721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Kinetic </a:t>
            </a:r>
            <a:r>
              <a:rPr lang="en-US" dirty="0" err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helicity</a:t>
            </a:r>
            <a:r>
              <a:rPr lang="en-US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density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849">
        <p:fade/>
      </p:transition>
    </mc:Choice>
    <mc:Fallback xmlns="">
      <p:transition xmlns:p14="http://schemas.microsoft.com/office/powerpoint/2010/main" spd="med" advTm="908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5562600" y="6019800"/>
            <a:ext cx="235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(Reinard et al., 2010)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sz="2400" b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/>
                <a:cs typeface="ＭＳ Ｐゴシック"/>
              </a:rPr>
              <a:t>NHGV increase 2-3 days in advance, higher for larger flares</a:t>
            </a:r>
          </a:p>
        </p:txBody>
      </p:sp>
      <p:pic>
        <p:nvPicPr>
          <p:cNvPr id="4813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716915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6096000"/>
            <a:ext cx="3104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NHGV</a:t>
            </a:r>
            <a:r>
              <a:rPr lang="en-US" sz="2400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=</a:t>
            </a:r>
            <a:r>
              <a:rPr lang="el-GR" sz="2400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Σ∆</a:t>
            </a:r>
            <a:r>
              <a:rPr lang="en-US" sz="2400" dirty="0" err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h(t,z</a:t>
            </a:r>
            <a:r>
              <a:rPr lang="en-US" sz="2400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)*</a:t>
            </a:r>
            <a:r>
              <a:rPr lang="el-GR" sz="2400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Σ</a:t>
            </a:r>
            <a:r>
              <a:rPr lang="en-US" sz="2400" dirty="0" err="1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h(t</a:t>
            </a:r>
            <a:r>
              <a:rPr lang="en-US" sz="2400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733">
        <p:fade/>
      </p:transition>
    </mc:Choice>
    <mc:Fallback xmlns="">
      <p:transition xmlns:p14="http://schemas.microsoft.com/office/powerpoint/2010/main" spd="med" advTm="6673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igure3_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524000"/>
            <a:ext cx="4762500" cy="47625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Large overlap, but separate populations</a:t>
            </a:r>
            <a:endParaRPr kumimoji="0" lang="en-US" sz="4100" b="1" i="0" u="none" strike="noStrike" kern="1200" cap="none" spc="0" normalizeH="0" baseline="0" noProof="0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562600" y="6324600"/>
            <a:ext cx="235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(Reinard et al., 2010)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46150"/>
            <a:ext cx="71628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5562600" y="6019800"/>
            <a:ext cx="235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(Reinard et al., 2010)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" charset="0"/>
              </a:rPr>
              <a:t> </a:t>
            </a:r>
            <a:endParaRPr lang="en-US" sz="2400" b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Arial" charset="0"/>
            </a:endParaRPr>
          </a:p>
        </p:txBody>
      </p:sp>
      <p:pic>
        <p:nvPicPr>
          <p:cNvPr id="6" name="Picture 4" descr="Figure4_a"/>
          <p:cNvPicPr>
            <a:picLocks noChangeAspect="1" noChangeArrowheads="1"/>
          </p:cNvPicPr>
          <p:nvPr/>
        </p:nvPicPr>
        <p:blipFill>
          <a:blip r:embed="rId5"/>
          <a:srcRect l="4800" t="3200" r="2400" b="2400"/>
          <a:stretch>
            <a:fillRect/>
          </a:stretch>
        </p:blipFill>
        <p:spPr bwMode="auto">
          <a:xfrm>
            <a:off x="1066800" y="946150"/>
            <a:ext cx="7162800" cy="5105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001712"/>
            <a:ext cx="71628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133">
        <p:fade/>
      </p:transition>
    </mc:Choice>
    <mc:Fallback xmlns="">
      <p:transition xmlns:p14="http://schemas.microsoft.com/office/powerpoint/2010/main" spd="med" advTm="7213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Eruptive (i.e. CME associated) vs. confined (i.e. no CME) flares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difference between confined and eruptive flares</a:t>
            </a:r>
            <a:endParaRPr lang="en-US" dirty="0"/>
          </a:p>
        </p:txBody>
      </p:sp>
      <p:pic>
        <p:nvPicPr>
          <p:cNvPr id="7" name="Picture 6" descr="12allwwoCME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1645920"/>
            <a:ext cx="5943600" cy="4754880"/>
          </a:xfrm>
          <a:prstGeom prst="rect">
            <a:avLst/>
          </a:prstGeom>
        </p:spPr>
      </p:pic>
      <p:pic>
        <p:nvPicPr>
          <p:cNvPr id="8" name="Picture 7" descr="12flareswwoCMEs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360" y="1645920"/>
            <a:ext cx="5943600" cy="4754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6679" y="6019800"/>
            <a:ext cx="2442721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Magnetic field</a:t>
            </a:r>
            <a:endParaRPr lang="en-US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733800"/>
            <a:ext cx="2442721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Kinetic </a:t>
            </a:r>
            <a:r>
              <a:rPr lang="en-US" dirty="0" err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helicity</a:t>
            </a:r>
            <a:r>
              <a:rPr lang="en-US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density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057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Pink = confined</a:t>
            </a:r>
          </a:p>
          <a:p>
            <a:r>
              <a:rPr lang="en-US" dirty="0" smtClean="0"/>
              <a:t>Purple = eruptive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: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82846</TotalTime>
  <Words>444</Words>
  <Application>Microsoft Macintosh PowerPoint</Application>
  <PresentationFormat>On-screen Show (4:3)</PresentationFormat>
  <Paragraphs>102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How can Subsurface Flow Properties Contribute to more Accurate Solar Flare Predictions?</vt:lpstr>
      <vt:lpstr>GONG data products</vt:lpstr>
      <vt:lpstr>PowerPoint Presentation</vt:lpstr>
      <vt:lpstr>Drop in kinetic helicity precedes X10 flare</vt:lpstr>
      <vt:lpstr>NHGV increase 2-3 days in advance, higher for larger flares</vt:lpstr>
      <vt:lpstr>PowerPoint Presentation</vt:lpstr>
      <vt:lpstr> </vt:lpstr>
      <vt:lpstr>Eruptive (i.e. CME associated) vs. confined (i.e. no CME) flares</vt:lpstr>
      <vt:lpstr>No difference between confined and eruptive flares</vt:lpstr>
      <vt:lpstr>Flares in Northern vs. Southern hemisphere</vt:lpstr>
      <vt:lpstr>Northern versus Southern hemisphere</vt:lpstr>
      <vt:lpstr>Northern versus Southern hemisphere</vt:lpstr>
      <vt:lpstr>Northern versus Southern hemisphere</vt:lpstr>
      <vt:lpstr>Northern versus Southern hemisphere</vt:lpstr>
      <vt:lpstr>NHGV maps – potential new forecasting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NHGV maps: HMI &amp; GONG</vt:lpstr>
      <vt:lpstr>Conclusions</vt:lpstr>
    </vt:vector>
  </TitlesOfParts>
  <Company>NOAA/SWPC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Alysha.Reinard</dc:creator>
  <cp:lastModifiedBy>Rudi Komm</cp:lastModifiedBy>
  <cp:revision>166</cp:revision>
  <dcterms:created xsi:type="dcterms:W3CDTF">2012-05-01T02:13:39Z</dcterms:created>
  <dcterms:modified xsi:type="dcterms:W3CDTF">2013-11-20T08:11:30Z</dcterms:modified>
</cp:coreProperties>
</file>