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883" r:id="rId2"/>
  </p:sldMasterIdLst>
  <p:notesMasterIdLst>
    <p:notesMasterId r:id="rId19"/>
  </p:notesMasterIdLst>
  <p:sldIdLst>
    <p:sldId id="259" r:id="rId3"/>
    <p:sldId id="269" r:id="rId4"/>
    <p:sldId id="260" r:id="rId5"/>
    <p:sldId id="272" r:id="rId6"/>
    <p:sldId id="262" r:id="rId7"/>
    <p:sldId id="277" r:id="rId8"/>
    <p:sldId id="273" r:id="rId9"/>
    <p:sldId id="274" r:id="rId10"/>
    <p:sldId id="275" r:id="rId11"/>
    <p:sldId id="280" r:id="rId12"/>
    <p:sldId id="281" r:id="rId13"/>
    <p:sldId id="282" r:id="rId14"/>
    <p:sldId id="283" r:id="rId15"/>
    <p:sldId id="278" r:id="rId16"/>
    <p:sldId id="276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32" autoAdjust="0"/>
  </p:normalViewPr>
  <p:slideViewPr>
    <p:cSldViewPr>
      <p:cViewPr>
        <p:scale>
          <a:sx n="75" d="100"/>
          <a:sy n="75" d="100"/>
        </p:scale>
        <p:origin x="-189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18DD91-75A5-4F58-9A01-7A1503E4CB9E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DA86C4-AEF4-4D02-AF8A-DA9B57D55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27FF8-F1AC-47D0-BC34-F7A27718C1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ADA5D2-77A0-4D9A-8069-3188C06902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Prepare for the </a:t>
            </a:r>
            <a:r>
              <a:rPr lang="en-GB" b="1" dirty="0" smtClean="0"/>
              <a:t>common consequences </a:t>
            </a:r>
            <a:r>
              <a:rPr lang="en-GB" dirty="0" smtClean="0"/>
              <a:t>of civil emergencies rather than for every individual emergency scenario</a:t>
            </a:r>
          </a:p>
          <a:p>
            <a:pPr marL="609600" indent="-60960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Flexible arrangements </a:t>
            </a:r>
            <a:r>
              <a:rPr lang="en-GB" dirty="0" smtClean="0"/>
              <a:t>for responding to emergencies: scalable and adaptable.</a:t>
            </a:r>
          </a:p>
          <a:p>
            <a:pPr marL="609600" indent="-60960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Where necessary, undertake </a:t>
            </a:r>
            <a:r>
              <a:rPr lang="en-GB" b="1" dirty="0" smtClean="0"/>
              <a:t>planning and capability building for specific risks </a:t>
            </a:r>
            <a:r>
              <a:rPr lang="en-GB" dirty="0" smtClean="0"/>
              <a:t>in the National Risk Assessment</a:t>
            </a:r>
          </a:p>
          <a:p>
            <a:pPr marL="609600" indent="-60960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Encourage community and corporate resilience</a:t>
            </a:r>
          </a:p>
          <a:p>
            <a:pPr marL="609600" indent="-60960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Monitor to anticipate emergencies </a:t>
            </a:r>
          </a:p>
          <a:p>
            <a:pPr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10DB7-A0F1-4882-B869-AB55E30D9F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Quebec </a:t>
            </a:r>
          </a:p>
          <a:p>
            <a:r>
              <a:rPr lang="en-GB" smtClean="0"/>
              <a:t>6 million poeple</a:t>
            </a:r>
          </a:p>
          <a:p>
            <a:r>
              <a:rPr lang="en-GB" smtClean="0"/>
              <a:t>9 hours</a:t>
            </a:r>
          </a:p>
          <a:p>
            <a:r>
              <a:rPr lang="en-GB" smtClean="0"/>
              <a:t>Cold wintry Canadian night</a:t>
            </a:r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B43A3-F35D-4111-B8A0-EA894A4376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79438" indent="-579438">
              <a:spcBef>
                <a:spcPts val="1150"/>
              </a:spcBef>
              <a:buClr>
                <a:srgbClr val="006EB3"/>
              </a:buClr>
            </a:pPr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E91E2FD-7D1D-4631-8B43-6F138967320B}" type="slidenum">
              <a:rPr lang="en-GB" smtClean="0">
                <a:ea typeface="ＭＳ Ｐゴシック" pitchFamily="34" charset="-128"/>
              </a:rPr>
              <a:pPr>
                <a:defRPr/>
              </a:pPr>
              <a:t>6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2516F6-7BB8-4B3A-B1E3-E9AED95BDF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87450"/>
            <a:ext cx="9144000" cy="5670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GIB_377_AW-RGB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03213"/>
            <a:ext cx="15843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78225"/>
            <a:ext cx="8591550" cy="20193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Section slide heading Arial 40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645150"/>
            <a:ext cx="7896225" cy="6635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Section slide subtitle heading Arial 20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IB_377_AW-RGB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36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5B0D-371B-4F86-8AE0-DA7BE7822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347663"/>
            <a:ext cx="6934200" cy="617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773238"/>
            <a:ext cx="6934200" cy="47513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IB_377_AW-RGB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36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16D9D-5713-4F4B-A1A7-DCC0A6FC0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IB_377_AW-RGB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0E8F-A055-4274-8525-8FE7CC53B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IB_377_AW-RGB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A31E2-9F8D-428F-B103-0D73FE26C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IB_377_AW-RGB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9BE7-067D-4F29-B27B-ED489617A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IB_377_AW-RGB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2000" b="0" i="0" spc="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41F0-9128-435F-9720-E4ACC64F5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87450"/>
            <a:ext cx="9144000" cy="5670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GIB_377_AW-RGB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A20FF-1154-4E4D-9FF1-2A0827D93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71C1-46E5-4886-90B4-9B0158F6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6374647D-6A6A-4893-B221-98488887AF9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98525" indent="-287338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98525" indent="-287338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rabicPeriod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</p:sldLayoutIdLst>
  <p:transition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file:///\\desktop\UserDFS$\mark.gibbs\MyDocuments\space%20weather\movies_graphics\swpc_wsaenlil_20131007T0400.mpg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Office_Word_Document11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hyperlink" Target="http://en.vedur.i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gibbs@metoffice.gov.uk" TargetMode="External"/><Relationship Id="rId2" Type="http://schemas.openxmlformats.org/officeDocument/2006/relationships/hyperlink" Target="mailto:chris.felton@cabinet-office.x.gsi.gov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90600" y="1341438"/>
            <a:ext cx="7685088" cy="20923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ＭＳ Ｐゴシック" pitchFamily="34" charset="-128"/>
              </a:rPr>
              <a:t>Civil Contingencies Secretariat/ Met Office</a:t>
            </a:r>
            <a:br>
              <a:rPr lang="en-GB" dirty="0" smtClean="0">
                <a:ea typeface="ＭＳ Ｐゴシック" pitchFamily="34" charset="-128"/>
              </a:rPr>
            </a:br>
            <a:r>
              <a:rPr lang="en-GB" dirty="0" smtClean="0">
                <a:ea typeface="ＭＳ Ｐゴシック" pitchFamily="34" charset="-128"/>
              </a:rPr>
              <a:t>Risk Preparedness and Operational Mitigation in the UK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European Space Weather Week: Antwerp,                   18 November 2013</a:t>
            </a: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GB" sz="2000" dirty="0" smtClean="0">
              <a:ea typeface="ＭＳ Ｐゴシック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5373688"/>
            <a:ext cx="7875588" cy="12954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GB" dirty="0" smtClean="0">
              <a:latin typeface="+mj-lt"/>
              <a:ea typeface="ＭＳ Ｐゴシック"/>
              <a:cs typeface="ＭＳ Ｐゴシック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dirty="0" smtClean="0">
                <a:latin typeface="+mj-lt"/>
                <a:ea typeface="ＭＳ Ｐゴシック"/>
                <a:cs typeface="ＭＳ Ｐゴシック"/>
              </a:rPr>
              <a:t>Chris Felton (CCS) and Mark Gibbs (Met Office)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the requirement?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2555875" y="1628775"/>
            <a:ext cx="6337300" cy="489585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/>
              <a:t>‘Forecasts provide a useful capability which, </a:t>
            </a:r>
            <a:r>
              <a:rPr lang="en-GB" smtClean="0">
                <a:solidFill>
                  <a:schemeClr val="folHlink"/>
                </a:solidFill>
              </a:rPr>
              <a:t>given sufficient accuracy</a:t>
            </a:r>
            <a:r>
              <a:rPr lang="en-GB" smtClean="0"/>
              <a:t>,</a:t>
            </a:r>
            <a:br>
              <a:rPr lang="en-GB" smtClean="0"/>
            </a:br>
            <a:r>
              <a:rPr lang="en-GB" smtClean="0"/>
              <a:t>could change how space weather is mitigated’</a:t>
            </a:r>
          </a:p>
          <a:p>
            <a:pPr algn="ctr">
              <a:buFontTx/>
              <a:buNone/>
            </a:pPr>
            <a:endParaRPr lang="en-GB" smtClean="0"/>
          </a:p>
          <a:p>
            <a:r>
              <a:rPr lang="en-GB" sz="2000" smtClean="0"/>
              <a:t>Need for in-country prediction &amp; expertise</a:t>
            </a:r>
          </a:p>
          <a:p>
            <a:r>
              <a:rPr lang="en-GB" sz="2000" smtClean="0"/>
              <a:t>Resilient, responsive prediction capability</a:t>
            </a:r>
          </a:p>
          <a:p>
            <a:r>
              <a:rPr lang="en-GB" sz="2000" smtClean="0"/>
              <a:t>UK centric advice and impacts</a:t>
            </a:r>
          </a:p>
          <a:p>
            <a:r>
              <a:rPr lang="en-GB" sz="2000" smtClean="0"/>
              <a:t>Direct link between forecast provider and central government</a:t>
            </a:r>
          </a:p>
          <a:p>
            <a:r>
              <a:rPr lang="en-GB" sz="2000" smtClean="0"/>
              <a:t>Provision of tailored services to critical sectors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© Crown copyright   Met Office</a:t>
            </a:r>
            <a:endParaRPr lang="en-GB" sz="1400" smtClean="0">
              <a:latin typeface="Times" pitchFamily="18" charset="0"/>
            </a:endParaRPr>
          </a:p>
        </p:txBody>
      </p:sp>
      <p:pic>
        <p:nvPicPr>
          <p:cNvPr id="43012" name="Picture 1"/>
          <p:cNvPicPr>
            <a:picLocks noChangeAspect="1" noChangeArrowheads="1"/>
          </p:cNvPicPr>
          <p:nvPr/>
        </p:nvPicPr>
        <p:blipFill>
          <a:blip r:embed="rId2"/>
          <a:srcRect l="28641" t="13538" r="31064" b="14389"/>
          <a:stretch>
            <a:fillRect/>
          </a:stretch>
        </p:blipFill>
        <p:spPr bwMode="auto">
          <a:xfrm>
            <a:off x="250825" y="1628775"/>
            <a:ext cx="22002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Arial" charset="0"/>
              </a:rPr>
              <a:t>© Crown copyright   Met Office</a:t>
            </a:r>
            <a:endParaRPr lang="en-GB" sz="14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Space Weather operations</a:t>
            </a:r>
            <a:br>
              <a:rPr lang="en-GB" smtClean="0"/>
            </a:br>
            <a:endParaRPr lang="en-GB" smtClean="0"/>
          </a:p>
        </p:txBody>
      </p:sp>
      <p:pic>
        <p:nvPicPr>
          <p:cNvPr id="44035" name="Picture 3" descr="FFC_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1916113"/>
            <a:ext cx="29035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92500" y="1773238"/>
            <a:ext cx="5472113" cy="4175125"/>
          </a:xfrm>
        </p:spPr>
        <p:txBody>
          <a:bodyPr/>
          <a:lstStyle/>
          <a:p>
            <a:pPr marL="177800" indent="-177800" eaLnBrk="1" hangingPunct="1"/>
            <a:r>
              <a:rPr lang="en-GB" sz="2000" smtClean="0"/>
              <a:t>UK space weather prediction centre</a:t>
            </a:r>
          </a:p>
          <a:p>
            <a:pPr lvl="1" eaLnBrk="1" hangingPunct="1"/>
            <a:r>
              <a:rPr lang="en-GB" sz="1800" smtClean="0"/>
              <a:t>Utilise existing 24x7 resilient infrastructure</a:t>
            </a:r>
          </a:p>
          <a:p>
            <a:pPr lvl="1" eaLnBrk="1" hangingPunct="1"/>
            <a:r>
              <a:rPr lang="en-GB" sz="1800" smtClean="0"/>
              <a:t>Full 24x7 – April’14</a:t>
            </a:r>
          </a:p>
          <a:p>
            <a:pPr marL="177800" indent="-177800" eaLnBrk="1" hangingPunct="1"/>
            <a:r>
              <a:rPr lang="en-GB" sz="2000" smtClean="0"/>
              <a:t>Collaborate, not replicate</a:t>
            </a:r>
          </a:p>
          <a:p>
            <a:pPr lvl="1" eaLnBrk="1" hangingPunct="1"/>
            <a:r>
              <a:rPr lang="en-GB" sz="1800" smtClean="0"/>
              <a:t>Models / knowledge - BGS, BAS, Bath Uni, QinetiQ, DSTL, UCL, Imperial</a:t>
            </a:r>
          </a:p>
          <a:p>
            <a:pPr marL="177800" indent="-177800" eaLnBrk="1" hangingPunct="1"/>
            <a:r>
              <a:rPr lang="en-GB" sz="2000" smtClean="0"/>
              <a:t>Strategic relationship with NOAA SWPC</a:t>
            </a:r>
          </a:p>
          <a:p>
            <a:pPr lvl="1" eaLnBrk="1" hangingPunct="1"/>
            <a:r>
              <a:rPr lang="en-GB" sz="1800" smtClean="0"/>
              <a:t>Daily forecast coordination</a:t>
            </a:r>
            <a:r>
              <a:rPr lang="en-GB" sz="1600" smtClean="0"/>
              <a:t>  </a:t>
            </a:r>
          </a:p>
          <a:p>
            <a:pPr marL="177800" indent="-177800" eaLnBrk="1" hangingPunct="1"/>
            <a:r>
              <a:rPr lang="en-GB" sz="2000" smtClean="0"/>
              <a:t>Accessing data &amp; imagery from NOAA, NASA &amp; BGS</a:t>
            </a:r>
          </a:p>
          <a:p>
            <a:pPr marL="177800" indent="-177800" eaLnBrk="1" hangingPunct="1"/>
            <a:r>
              <a:rPr lang="en-GB" sz="2000" smtClean="0"/>
              <a:t>Add UK-centric advice and impacts</a:t>
            </a:r>
          </a:p>
        </p:txBody>
      </p:sp>
      <p:pic>
        <p:nvPicPr>
          <p:cNvPr id="44037" name="Picture 5" descr="Desk &amp; screens07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4292600"/>
            <a:ext cx="29352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will be available?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3563938" y="1412875"/>
            <a:ext cx="5122862" cy="5111750"/>
          </a:xfrm>
        </p:spPr>
        <p:txBody>
          <a:bodyPr/>
          <a:lstStyle/>
          <a:p>
            <a:r>
              <a:rPr lang="en-GB" smtClean="0"/>
              <a:t>Routine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mtClean="0"/>
              <a:t>Daily forecasts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mtClean="0"/>
              <a:t>Warnings &amp; Alerts – matching SWPC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mtClean="0"/>
              <a:t>Sector specific  services/web pages</a:t>
            </a:r>
          </a:p>
          <a:p>
            <a:r>
              <a:rPr lang="en-GB" smtClean="0"/>
              <a:t>‘Significant event’ – for Govt &amp; key sectors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mtClean="0"/>
              <a:t>Pre-event awareness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mtClean="0"/>
              <a:t>Daily electronic briefing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mtClean="0"/>
              <a:t>Direct alerting</a:t>
            </a:r>
          </a:p>
          <a:p>
            <a:pPr lvl="1"/>
            <a:endParaRPr lang="en-GB" smtClean="0"/>
          </a:p>
          <a:p>
            <a:endParaRPr lang="en-GB" smtClean="0"/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Arial" charset="0"/>
              </a:rPr>
              <a:t>© Crown copyright   Met Office</a:t>
            </a:r>
            <a:endParaRPr lang="en-GB" sz="1400" smtClean="0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388" y="2060575"/>
          <a:ext cx="3786187" cy="936625"/>
        </p:xfrm>
        <a:graphic>
          <a:graphicData uri="http://schemas.openxmlformats.org/presentationml/2006/ole">
            <p:oleObj spid="_x0000_s1026" name="Document" r:id="rId4" imgW="6411802" imgH="1615372" progId="">
              <p:embed/>
            </p:oleObj>
          </a:graphicData>
        </a:graphic>
      </p:graphicFrame>
      <p:pic>
        <p:nvPicPr>
          <p:cNvPr id="6" name="swpc_wsaenlil_20131007T0400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9388" y="3860800"/>
            <a:ext cx="363855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Arial" charset="0"/>
              </a:rPr>
              <a:t>© Crown copyright   Met Office</a:t>
            </a:r>
            <a:endParaRPr lang="en-GB" sz="14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7663"/>
            <a:ext cx="3898900" cy="1371600"/>
          </a:xfrm>
        </p:spPr>
        <p:txBody>
          <a:bodyPr/>
          <a:lstStyle/>
          <a:p>
            <a:r>
              <a:rPr lang="en-GB" smtClean="0"/>
              <a:t>Volcanic Ash</a:t>
            </a:r>
            <a:br>
              <a:rPr lang="en-GB" smtClean="0"/>
            </a:br>
            <a:r>
              <a:rPr lang="en-GB" smtClean="0"/>
              <a:t>Lessons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4679950" cy="4751387"/>
          </a:xfrm>
        </p:spPr>
        <p:txBody>
          <a:bodyPr/>
          <a:lstStyle/>
          <a:p>
            <a:r>
              <a:rPr lang="en-GB" sz="2000" smtClean="0"/>
              <a:t>Consistent information and communication, nationally &amp; internationally</a:t>
            </a:r>
          </a:p>
          <a:p>
            <a:r>
              <a:rPr lang="en-GB" sz="2000" smtClean="0"/>
              <a:t>Manage expectations</a:t>
            </a:r>
          </a:p>
          <a:p>
            <a:r>
              <a:rPr lang="en-GB" sz="2000" smtClean="0"/>
              <a:t>Provide education and guidance</a:t>
            </a:r>
          </a:p>
          <a:p>
            <a:r>
              <a:rPr lang="en-GB" sz="2000" smtClean="0"/>
              <a:t>Defend the importance of </a:t>
            </a:r>
            <a:r>
              <a:rPr lang="en-GB" sz="2000" b="1" smtClean="0"/>
              <a:t>good, underlying transparent, peer reviewed</a:t>
            </a:r>
            <a:r>
              <a:rPr lang="en-GB" sz="2000" smtClean="0"/>
              <a:t> science</a:t>
            </a:r>
          </a:p>
        </p:txBody>
      </p:sp>
      <p:pic>
        <p:nvPicPr>
          <p:cNvPr id="909316" name="Picture 4" descr="Map of Volcanic Ash Advisory Centre region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205038"/>
            <a:ext cx="346868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e14_230542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33375"/>
            <a:ext cx="2447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ANd9GcRh02OPDHzpcxVlppe8A7Iv2hxi61fr9l9_8QM_W1LGhLt-IGIYt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797425"/>
            <a:ext cx="11699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Logo of ICA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868863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468px-NOAA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4868863"/>
            <a:ext cx="1331913" cy="13319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7113" name="Picture 9" descr="P670792 Achness Falls, north of Invercassley. Sliver of sheared and folded Lewisianoid Gneiss."/>
          <p:cNvPicPr>
            <a:picLocks noChangeAspect="1" noChangeArrowheads="1"/>
          </p:cNvPicPr>
          <p:nvPr/>
        </p:nvPicPr>
        <p:blipFill>
          <a:blip r:embed="rId7"/>
          <a:srcRect l="3647" r="61188"/>
          <a:stretch>
            <a:fillRect/>
          </a:stretch>
        </p:blipFill>
        <p:spPr bwMode="auto">
          <a:xfrm>
            <a:off x="6300788" y="5516563"/>
            <a:ext cx="25574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ANd9GcSLS1-Vq7S4GBdtyDezNEr70DwbE_ZjV9wpuMf3rjBS9ieVe6LqgQ"/>
          <p:cNvPicPr>
            <a:picLocks noChangeAspect="1" noChangeArrowheads="1"/>
          </p:cNvPicPr>
          <p:nvPr/>
        </p:nvPicPr>
        <p:blipFill>
          <a:blip r:embed="rId8"/>
          <a:srcRect t="26889" b="29407"/>
          <a:stretch>
            <a:fillRect/>
          </a:stretch>
        </p:blipFill>
        <p:spPr bwMode="auto">
          <a:xfrm>
            <a:off x="3276600" y="4941888"/>
            <a:ext cx="1150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 descr="Icelandic Meteorological office">
            <a:hlinkClick r:id="rId9" tooltip="Icelandic Meteorological office - hom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3575" y="5589588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 descr="Environment Canada"/>
          <p:cNvPicPr>
            <a:picLocks noChangeAspect="1" noChangeArrowheads="1"/>
          </p:cNvPicPr>
          <p:nvPr/>
        </p:nvPicPr>
        <p:blipFill>
          <a:blip r:embed="rId11"/>
          <a:srcRect r="63049" b="-17381"/>
          <a:stretch>
            <a:fillRect/>
          </a:stretch>
        </p:blipFill>
        <p:spPr bwMode="auto">
          <a:xfrm>
            <a:off x="2627313" y="6237288"/>
            <a:ext cx="18002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3" descr="dft_logo_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72225" y="4797425"/>
            <a:ext cx="227806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5"/>
          <p:cNvSpPr txBox="1">
            <a:spLocks noChangeArrowheads="1"/>
          </p:cNvSpPr>
          <p:nvPr/>
        </p:nvSpPr>
        <p:spPr bwMode="auto">
          <a:xfrm>
            <a:off x="539750" y="1341438"/>
            <a:ext cx="8604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 typeface="Arial" charset="0"/>
              <a:buChar char="•"/>
            </a:pPr>
            <a:r>
              <a:rPr lang="en-GB"/>
              <a:t>Well established scientific collaboration, including joint satellite programmes</a:t>
            </a:r>
          </a:p>
          <a:p>
            <a:pPr marL="269875" indent="-269875">
              <a:buFont typeface="Arial" charset="0"/>
              <a:buChar char="•"/>
            </a:pPr>
            <a:endParaRPr lang="en-GB"/>
          </a:p>
          <a:p>
            <a:pPr marL="269875" indent="-269875">
              <a:buFont typeface="Arial" charset="0"/>
              <a:buChar char="•"/>
            </a:pPr>
            <a:r>
              <a:rPr lang="en-GB"/>
              <a:t>Further refinement of evidence to assess the likelihood of different scenarios</a:t>
            </a:r>
          </a:p>
          <a:p>
            <a:pPr marL="269875" indent="-269875">
              <a:buFont typeface="Arial" charset="0"/>
              <a:buChar char="•"/>
            </a:pPr>
            <a:endParaRPr lang="en-GB"/>
          </a:p>
          <a:p>
            <a:pPr marL="269875" indent="-269875">
              <a:buFont typeface="Arial" charset="0"/>
              <a:buChar char="•"/>
            </a:pPr>
            <a:r>
              <a:rPr lang="en-GB"/>
              <a:t>Further develop the ability to forecast and model the impacts, including the interaction between different impacts</a:t>
            </a:r>
          </a:p>
          <a:p>
            <a:pPr marL="269875" indent="-269875">
              <a:buFont typeface="Arial" charset="0"/>
              <a:buChar char="•"/>
            </a:pPr>
            <a:endParaRPr lang="en-GB"/>
          </a:p>
          <a:p>
            <a:pPr marL="269875" indent="-269875">
              <a:buFont typeface="Arial" charset="0"/>
              <a:buChar char="•"/>
            </a:pPr>
            <a:r>
              <a:rPr lang="en-GB"/>
              <a:t>Additional space situational awareness capabilities to warn of major events</a:t>
            </a:r>
          </a:p>
          <a:p>
            <a:pPr marL="269875" indent="-269875"/>
            <a:endParaRPr lang="en-GB"/>
          </a:p>
          <a:p>
            <a:pPr marL="269875" indent="-269875">
              <a:buFont typeface="Arial" charset="0"/>
              <a:buChar char="•"/>
            </a:pPr>
            <a:r>
              <a:rPr lang="en-GB"/>
              <a:t>Filling gaps in our knowledge</a:t>
            </a:r>
          </a:p>
          <a:p>
            <a:pPr marL="269875" indent="-269875"/>
            <a:endParaRPr lang="en-GB"/>
          </a:p>
          <a:p>
            <a:pPr marL="269875" indent="-269875">
              <a:buFont typeface="Arial" charset="0"/>
              <a:buChar char="•"/>
            </a:pPr>
            <a:r>
              <a:rPr lang="en-GB"/>
              <a:t>Raising awareness with your own governments of this risk</a:t>
            </a:r>
          </a:p>
          <a:p>
            <a:pPr marL="269875" indent="-269875"/>
            <a:endParaRPr lang="en-GB"/>
          </a:p>
          <a:p>
            <a:pPr marL="269875" indent="-269875">
              <a:buFont typeface="Arial" charset="0"/>
              <a:buChar char="•"/>
            </a:pPr>
            <a:r>
              <a:rPr lang="en-GB"/>
              <a:t>Advice to government during major events</a:t>
            </a:r>
          </a:p>
          <a:p>
            <a:pPr marL="269875" indent="-269875"/>
            <a:endParaRPr lang="en-GB"/>
          </a:p>
          <a:p>
            <a:pPr marL="269875" indent="-269875">
              <a:buFont typeface="Arial" charset="0"/>
              <a:buChar char="•"/>
            </a:pPr>
            <a:r>
              <a:rPr lang="en-GB"/>
              <a:t>Communication to the public</a:t>
            </a:r>
          </a:p>
          <a:p>
            <a:pPr marL="269875" indent="-269875"/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04813"/>
            <a:ext cx="6769100" cy="757237"/>
          </a:xfrm>
        </p:spPr>
        <p:txBody>
          <a:bodyPr>
            <a:noAutofit/>
          </a:bodyPr>
          <a:lstStyle/>
          <a:p>
            <a:pPr marL="457200" indent="-457200" eaLnBrk="1" hangingPunct="1">
              <a:defRPr/>
            </a:pPr>
            <a:r>
              <a:rPr lang="en-GB" dirty="0" smtClean="0">
                <a:cs typeface="Arial" charset="0"/>
              </a:rPr>
              <a:t>What can you do to help?</a:t>
            </a:r>
            <a:endParaRPr lang="en-GB" dirty="0">
              <a:cs typeface="Arial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	14</a:t>
            </a:r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160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     ESWW 2013 - Antwerp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ChangeArrowheads="1"/>
          </p:cNvSpPr>
          <p:nvPr/>
        </p:nvSpPr>
        <p:spPr bwMode="auto">
          <a:xfrm>
            <a:off x="593725" y="1116013"/>
            <a:ext cx="5849938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6100" indent="-457200">
              <a:buFont typeface="Arial" charset="0"/>
              <a:buAutoNum type="arabicPeriod"/>
            </a:pPr>
            <a:r>
              <a:rPr lang="en-GB" sz="2000">
                <a:ea typeface="ＭＳ Ｐゴシック"/>
                <a:cs typeface="ＭＳ Ｐゴシック"/>
              </a:rPr>
              <a:t>UK assesses space weather risk as part of comprehensive risk assessment process </a:t>
            </a:r>
          </a:p>
          <a:p>
            <a:pPr marL="546100" indent="-457200">
              <a:buFont typeface="Arial" charset="0"/>
              <a:buAutoNum type="arabicPeriod"/>
            </a:pPr>
            <a:endParaRPr lang="en-GB" sz="2000">
              <a:ea typeface="ＭＳ Ｐゴシック"/>
              <a:cs typeface="ＭＳ Ｐゴシック"/>
            </a:endParaRPr>
          </a:p>
          <a:p>
            <a:pPr marL="546100" indent="-457200">
              <a:buFont typeface="Arial" charset="0"/>
              <a:buAutoNum type="arabicPeriod"/>
            </a:pPr>
            <a:r>
              <a:rPr lang="en-GB" sz="2000">
                <a:ea typeface="ＭＳ Ｐゴシック"/>
                <a:cs typeface="ＭＳ Ｐゴシック"/>
              </a:rPr>
              <a:t>Awareness growing in UK, but strongest in scientific and technical communities</a:t>
            </a:r>
          </a:p>
          <a:p>
            <a:pPr marL="546100" indent="-457200">
              <a:buFont typeface="Arial" charset="0"/>
              <a:buAutoNum type="arabicPeriod"/>
            </a:pPr>
            <a:endParaRPr lang="en-GB" sz="2000">
              <a:ea typeface="ＭＳ Ｐゴシック"/>
              <a:cs typeface="ＭＳ Ｐゴシック"/>
            </a:endParaRPr>
          </a:p>
          <a:p>
            <a:pPr marL="546100" indent="-457200">
              <a:buFont typeface="Arial" charset="0"/>
              <a:buAutoNum type="arabicPeriod"/>
            </a:pPr>
            <a:r>
              <a:rPr lang="en-GB" sz="2000">
                <a:ea typeface="ＭＳ Ｐゴシック"/>
                <a:cs typeface="ＭＳ Ｐゴシック"/>
              </a:rPr>
              <a:t>We’re still scoping the impacts and policy challenges. But we’re making progress</a:t>
            </a:r>
          </a:p>
          <a:p>
            <a:pPr marL="546100" indent="-457200">
              <a:buFont typeface="Arial" charset="0"/>
              <a:buAutoNum type="arabicPeriod"/>
            </a:pPr>
            <a:endParaRPr lang="en-GB" sz="2000">
              <a:ea typeface="ＭＳ Ｐゴシック"/>
              <a:cs typeface="ＭＳ Ｐゴシック"/>
            </a:endParaRPr>
          </a:p>
          <a:p>
            <a:pPr marL="546100" indent="-457200">
              <a:buFont typeface="Arial" charset="0"/>
              <a:buAutoNum type="arabicPeriod"/>
            </a:pPr>
            <a:r>
              <a:rPr lang="en-GB" sz="2000">
                <a:ea typeface="ＭＳ Ｐゴシック"/>
                <a:cs typeface="ＭＳ Ｐゴシック"/>
              </a:rPr>
              <a:t>Significant progress developing UK’s 24/7 forecasting and alerting capability</a:t>
            </a:r>
          </a:p>
          <a:p>
            <a:pPr marL="546100" indent="-457200">
              <a:buFont typeface="Arial" charset="0"/>
              <a:buAutoNum type="arabicPeriod"/>
            </a:pPr>
            <a:endParaRPr lang="en-GB" sz="2000">
              <a:ea typeface="ＭＳ Ｐゴシック"/>
              <a:cs typeface="ＭＳ Ｐゴシック"/>
            </a:endParaRPr>
          </a:p>
          <a:p>
            <a:pPr marL="546100" indent="-457200">
              <a:buFont typeface="Arial" charset="0"/>
              <a:buAutoNum type="arabicPeriod"/>
            </a:pPr>
            <a:r>
              <a:rPr lang="en-GB" sz="2000">
                <a:ea typeface="ＭＳ Ｐゴシック"/>
                <a:cs typeface="ＭＳ Ｐゴシック"/>
              </a:rPr>
              <a:t>Clear need for engagement between government, operations and science</a:t>
            </a:r>
          </a:p>
          <a:p>
            <a:pPr marL="546100" indent="-457200">
              <a:buFont typeface="Arial" charset="0"/>
              <a:buAutoNum type="arabicPeriod"/>
            </a:pPr>
            <a:endParaRPr lang="en-GB" sz="2000" b="1">
              <a:ea typeface="ＭＳ Ｐゴシック"/>
              <a:cs typeface="ＭＳ Ｐゴシック"/>
            </a:endParaRPr>
          </a:p>
        </p:txBody>
      </p:sp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3175" y="1487488"/>
            <a:ext cx="262096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125" y="3800475"/>
            <a:ext cx="17526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04813"/>
            <a:ext cx="6769100" cy="757237"/>
          </a:xfrm>
        </p:spPr>
        <p:txBody>
          <a:bodyPr>
            <a:noAutofit/>
          </a:bodyPr>
          <a:lstStyle/>
          <a:p>
            <a:pPr marL="457200" indent="-457200" eaLnBrk="1" hangingPunct="1">
              <a:defRPr/>
            </a:pPr>
            <a:r>
              <a:rPr lang="en-GB" dirty="0" smtClean="0">
                <a:cs typeface="Arial" charset="0"/>
              </a:rPr>
              <a:t>Summary</a:t>
            </a:r>
            <a:endParaRPr lang="en-GB" dirty="0">
              <a:cs typeface="Arial" charset="0"/>
            </a:endParaRP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	15</a:t>
            </a:r>
          </a:p>
        </p:txBody>
      </p:sp>
      <p:sp>
        <p:nvSpPr>
          <p:cNvPr id="4915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89038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     ESWW 2013 - Antwerp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ubtitle 2"/>
          <p:cNvSpPr>
            <a:spLocks noGrp="1"/>
          </p:cNvSpPr>
          <p:nvPr>
            <p:ph type="subTitle" idx="1"/>
          </p:nvPr>
        </p:nvSpPr>
        <p:spPr>
          <a:xfrm>
            <a:off x="898525" y="1882775"/>
            <a:ext cx="6632575" cy="37068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4500" smtClean="0">
                <a:latin typeface="Arial" charset="0"/>
                <a:ea typeface="ＭＳ Ｐゴシック"/>
                <a:cs typeface="ＭＳ Ｐゴシック"/>
              </a:rPr>
              <a:t>Questions?</a:t>
            </a:r>
          </a:p>
          <a:p>
            <a:pPr eaLnBrk="1" hangingPunct="1">
              <a:spcBef>
                <a:spcPct val="0"/>
              </a:spcBef>
            </a:pPr>
            <a:endParaRPr lang="en-GB" sz="1800" smtClean="0">
              <a:latin typeface="Arial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endParaRPr lang="en-GB" sz="1800" smtClean="0">
              <a:latin typeface="Arial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endParaRPr lang="en-GB" sz="1800" smtClean="0">
              <a:latin typeface="Arial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endParaRPr lang="en-GB" sz="1800" smtClean="0">
              <a:latin typeface="Arial" charset="0"/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1800" smtClean="0">
                <a:latin typeface="Arial" charset="0"/>
                <a:ea typeface="ＭＳ Ｐゴシック"/>
                <a:cs typeface="ＭＳ Ｐゴシック"/>
              </a:rPr>
              <a:t>Chris Felton, </a:t>
            </a:r>
          </a:p>
          <a:p>
            <a:pPr>
              <a:spcBef>
                <a:spcPct val="0"/>
              </a:spcBef>
            </a:pPr>
            <a:r>
              <a:rPr lang="en-GB" sz="1800" smtClean="0">
                <a:latin typeface="Arial" charset="0"/>
                <a:ea typeface="ＭＳ Ｐゴシック"/>
                <a:cs typeface="ＭＳ Ｐゴシック"/>
              </a:rPr>
              <a:t>Head of High Impact Hazards, CCS</a:t>
            </a:r>
          </a:p>
          <a:p>
            <a:pPr eaLnBrk="1" hangingPunct="1">
              <a:spcBef>
                <a:spcPct val="0"/>
              </a:spcBef>
            </a:pPr>
            <a:r>
              <a:rPr lang="en-GB" sz="1800" smtClean="0">
                <a:latin typeface="Arial" charset="0"/>
                <a:ea typeface="ＭＳ Ｐゴシック"/>
                <a:cs typeface="ＭＳ Ｐゴシック"/>
                <a:hlinkClick r:id="rId2"/>
              </a:rPr>
              <a:t>chris.felton@cabinet-office.x.gsi.gov.uk</a:t>
            </a:r>
            <a:r>
              <a:rPr lang="en-GB" sz="1800" smtClean="0">
                <a:latin typeface="Arial" charset="0"/>
                <a:ea typeface="ＭＳ Ｐゴシック"/>
                <a:cs typeface="ＭＳ Ｐゴシック"/>
              </a:rPr>
              <a:t>, +44 (0)20 7276 5012</a:t>
            </a:r>
          </a:p>
          <a:p>
            <a:pPr eaLnBrk="1" hangingPunct="1">
              <a:spcBef>
                <a:spcPct val="0"/>
              </a:spcBef>
            </a:pPr>
            <a:endParaRPr lang="en-GB" sz="1800" smtClean="0">
              <a:latin typeface="Arial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z="1800" smtClean="0">
                <a:latin typeface="Arial" charset="0"/>
                <a:ea typeface="ＭＳ Ｐゴシック"/>
                <a:cs typeface="ＭＳ Ｐゴシック"/>
              </a:rPr>
              <a:t>Mark Gibbs</a:t>
            </a:r>
          </a:p>
          <a:p>
            <a:pPr eaLnBrk="1" hangingPunct="1">
              <a:spcBef>
                <a:spcPct val="0"/>
              </a:spcBef>
            </a:pPr>
            <a:r>
              <a:rPr lang="en-GB" sz="1800" smtClean="0">
                <a:latin typeface="Arial" charset="0"/>
                <a:ea typeface="ＭＳ Ｐゴシック"/>
                <a:cs typeface="ＭＳ Ｐゴシック"/>
              </a:rPr>
              <a:t>Head of Space Weather, Met Office</a:t>
            </a:r>
          </a:p>
          <a:p>
            <a:pPr eaLnBrk="1" hangingPunct="1">
              <a:spcBef>
                <a:spcPct val="0"/>
              </a:spcBef>
            </a:pPr>
            <a:r>
              <a:rPr lang="en-GB" sz="1800" u="sng" smtClean="0">
                <a:latin typeface="Arial" charset="0"/>
                <a:hlinkClick r:id="rId3"/>
              </a:rPr>
              <a:t>mark.gibbs@metoffice.gov.uk</a:t>
            </a:r>
            <a:r>
              <a:rPr lang="en-GB" sz="1800" smtClean="0">
                <a:latin typeface="Arial" charset="0"/>
                <a:ea typeface="ＭＳ Ｐゴシック"/>
                <a:cs typeface="ＭＳ Ｐゴシック"/>
              </a:rPr>
              <a:t>, </a:t>
            </a:r>
            <a:r>
              <a:rPr lang="en-GB" sz="1800" smtClean="0">
                <a:latin typeface="Arial" charset="0"/>
              </a:rPr>
              <a:t>+44 (0)7867 501403   </a:t>
            </a:r>
            <a:endParaRPr lang="en-GB" sz="18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	2 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     ESWW 2013 - Antwerp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60375" y="1314450"/>
            <a:ext cx="80581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lvl="1" indent="-177800">
              <a:buFont typeface="Arial" pitchFamily="34" charset="0"/>
              <a:buChar char="•"/>
              <a:defRPr/>
            </a:pPr>
            <a:endParaRPr lang="en-GB" sz="2000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547687" indent="-457200">
              <a:buFont typeface="+mj-lt"/>
              <a:buAutoNum type="arabicPeriod"/>
              <a:defRPr/>
            </a:pPr>
            <a:r>
              <a:rPr lang="en-GB" sz="2000" b="1" dirty="0">
                <a:latin typeface="Arial" pitchFamily="34" charset="0"/>
                <a:ea typeface="ＭＳ Ｐゴシック"/>
                <a:cs typeface="ＭＳ Ｐゴシック"/>
              </a:rPr>
              <a:t>Why space weather is included in the UK risk assessment?</a:t>
            </a:r>
            <a:endParaRPr lang="en-GB" sz="2000" b="1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547687" indent="-457200">
              <a:buFont typeface="+mj-lt"/>
              <a:buAutoNum type="arabicPeriod"/>
              <a:defRPr/>
            </a:pPr>
            <a:endParaRPr lang="en-GB" sz="2000" b="1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547687" indent="-457200">
              <a:buFont typeface="+mj-lt"/>
              <a:buAutoNum type="arabicPeriod"/>
              <a:defRPr/>
            </a:pPr>
            <a:r>
              <a:rPr lang="en-GB" sz="2000" b="1" dirty="0">
                <a:latin typeface="Arial" pitchFamily="34" charset="0"/>
                <a:ea typeface="ＭＳ Ｐゴシック"/>
                <a:cs typeface="ＭＳ Ｐゴシック"/>
              </a:rPr>
              <a:t>What awareness is there of this risk in the </a:t>
            </a:r>
            <a:r>
              <a:rPr lang="en-GB" sz="2000" b="1" dirty="0">
                <a:latin typeface="Arial" pitchFamily="34" charset="0"/>
                <a:ea typeface="ＭＳ Ｐゴシック"/>
                <a:cs typeface="ＭＳ Ｐゴシック"/>
              </a:rPr>
              <a:t>UK?</a:t>
            </a:r>
            <a:endParaRPr lang="en-GB" sz="2000" b="1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547687" indent="-457200">
              <a:buFont typeface="+mj-lt"/>
              <a:buAutoNum type="arabicPeriod"/>
              <a:defRPr/>
            </a:pPr>
            <a:endParaRPr lang="en-GB" sz="2000" b="1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547687" indent="-457200">
              <a:buFont typeface="+mj-lt"/>
              <a:buAutoNum type="arabicPeriod"/>
              <a:defRPr/>
            </a:pPr>
            <a:r>
              <a:rPr lang="en-GB" sz="2000" b="1" dirty="0">
                <a:latin typeface="Arial" pitchFamily="34" charset="0"/>
                <a:ea typeface="ＭＳ Ｐゴシック"/>
                <a:cs typeface="ＭＳ Ｐゴシック"/>
              </a:rPr>
              <a:t>What has the UK done to prepare for the risk?</a:t>
            </a:r>
          </a:p>
          <a:p>
            <a:pPr marL="547687" indent="-457200">
              <a:buFont typeface="+mj-lt"/>
              <a:buAutoNum type="arabicPeriod"/>
              <a:defRPr/>
            </a:pPr>
            <a:endParaRPr lang="en-GB" sz="2000" b="1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547687" indent="-457200">
              <a:buFont typeface="+mj-lt"/>
              <a:buAutoNum type="arabicPeriod"/>
              <a:defRPr/>
            </a:pPr>
            <a:r>
              <a:rPr lang="en-GB" sz="2000" b="1" dirty="0">
                <a:latin typeface="Arial" pitchFamily="34" charset="0"/>
                <a:ea typeface="ＭＳ Ｐゴシック"/>
                <a:cs typeface="ＭＳ Ｐゴシック"/>
              </a:rPr>
              <a:t>Focus on development by the UK of a</a:t>
            </a:r>
          </a:p>
          <a:p>
            <a:pPr marL="547687" indent="-457200">
              <a:defRPr/>
            </a:pPr>
            <a:r>
              <a:rPr lang="en-GB" sz="2000" b="1" dirty="0">
                <a:latin typeface="Arial" pitchFamily="34" charset="0"/>
                <a:ea typeface="ＭＳ Ｐゴシック"/>
                <a:cs typeface="ＭＳ Ｐゴシック"/>
              </a:rPr>
              <a:t>	forecasting and alerting capability.</a:t>
            </a:r>
          </a:p>
          <a:p>
            <a:pPr marL="547687" indent="-457200">
              <a:defRPr/>
            </a:pPr>
            <a:endParaRPr lang="en-GB" sz="2000" b="1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547687" indent="-457200">
              <a:buFontTx/>
              <a:buAutoNum type="arabicPeriod" startAt="5"/>
              <a:defRPr/>
            </a:pPr>
            <a:r>
              <a:rPr lang="en-GB" sz="2000" b="1" dirty="0">
                <a:latin typeface="Arial" pitchFamily="34" charset="0"/>
                <a:ea typeface="ＭＳ Ｐゴシック"/>
                <a:cs typeface="ＭＳ Ｐゴシック"/>
              </a:rPr>
              <a:t>What help do we need from the scientific</a:t>
            </a:r>
          </a:p>
          <a:p>
            <a:pPr marL="547687" indent="-457200">
              <a:defRPr/>
            </a:pPr>
            <a:r>
              <a:rPr lang="en-GB" sz="2000" b="1" dirty="0">
                <a:latin typeface="Arial" pitchFamily="34" charset="0"/>
                <a:ea typeface="ＭＳ Ｐゴシック"/>
                <a:cs typeface="ＭＳ Ｐゴシック"/>
              </a:rPr>
              <a:t>	and research communities?</a:t>
            </a:r>
            <a:endParaRPr lang="en-GB" sz="2000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547687" indent="-457200">
              <a:buFont typeface="+mj-lt"/>
              <a:buAutoNum type="arabicPeriod"/>
              <a:defRPr/>
            </a:pPr>
            <a:endParaRPr lang="en-GB" sz="2000" dirty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buFont typeface="Arial" pitchFamily="34" charset="0"/>
              <a:buChar char="•"/>
              <a:defRPr/>
            </a:pPr>
            <a:endParaRPr lang="en-GB" sz="2000" b="1" dirty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buFont typeface="Arial" pitchFamily="34" charset="0"/>
              <a:buChar char="•"/>
              <a:defRPr/>
            </a:pPr>
            <a:endParaRPr lang="en-GB" sz="2000" b="1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9700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748088"/>
            <a:ext cx="294005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2195513" y="404813"/>
            <a:ext cx="6913562" cy="576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ＭＳ Ｐゴシック" pitchFamily="34" charset="-128"/>
              </a:rPr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195513" y="404813"/>
            <a:ext cx="6913562" cy="576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ＭＳ Ｐゴシック" pitchFamily="34" charset="-128"/>
              </a:rPr>
              <a:t>The Civil Contingencies Secretariat </a:t>
            </a:r>
            <a:endParaRPr lang="en-US" dirty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Civil Contingencies Secretariat, Severe Space Weather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35013" y="1557338"/>
            <a:ext cx="7724775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5875" eaLnBrk="0" hangingPunct="0">
              <a:spcBef>
                <a:spcPts val="1200"/>
              </a:spcBef>
              <a:buClr>
                <a:srgbClr val="006EB3"/>
              </a:buClr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Improve the UK’s resilience to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absorb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respond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 to, and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recover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 from potential disruptive challenge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s of all types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.</a:t>
            </a:r>
            <a:endParaRPr lang="en-GB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609600" indent="-609600" eaLnBrk="0" hangingPunct="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Arial" pitchFamily="34" charset="0"/>
                <a:ea typeface="ＭＳ Ｐゴシック"/>
                <a:cs typeface="ＭＳ Ｐゴシック"/>
              </a:rPr>
              <a:t>Short-term horizon scanning and medium term risk assessment</a:t>
            </a:r>
          </a:p>
          <a:p>
            <a:pPr marL="609600" indent="-609600" eaLnBrk="0" hangingPunct="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Arial" pitchFamily="34" charset="0"/>
                <a:ea typeface="ＭＳ Ｐゴシック"/>
                <a:cs typeface="ＭＳ Ｐゴシック"/>
              </a:rPr>
              <a:t>building capability </a:t>
            </a:r>
          </a:p>
          <a:p>
            <a:pPr marL="609600" indent="-609600" eaLnBrk="0" hangingPunct="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Arial" pitchFamily="34" charset="0"/>
                <a:ea typeface="ＭＳ Ｐゴシック"/>
                <a:cs typeface="ＭＳ Ｐゴシック"/>
              </a:rPr>
              <a:t>ensuring consistency</a:t>
            </a:r>
          </a:p>
          <a:p>
            <a:pPr marL="609600" indent="-609600" eaLnBrk="0" hangingPunct="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Arial" pitchFamily="34" charset="0"/>
                <a:ea typeface="ＭＳ Ｐゴシック"/>
                <a:cs typeface="ＭＳ Ｐゴシック"/>
              </a:rPr>
              <a:t>critical infrastructure </a:t>
            </a:r>
          </a:p>
          <a:p>
            <a:pPr marL="609600" indent="-609600" eaLnBrk="0" hangingPunct="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Arial" pitchFamily="34" charset="0"/>
                <a:ea typeface="ＭＳ Ｐゴシック"/>
                <a:cs typeface="ＭＳ Ｐゴシック"/>
              </a:rPr>
              <a:t>supporting community and corporate resilience </a:t>
            </a:r>
          </a:p>
          <a:p>
            <a:pPr marL="609600" indent="-609600" eaLnBrk="0" hangingPunct="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Arial" pitchFamily="34" charset="0"/>
                <a:ea typeface="ＭＳ Ｐゴシック"/>
                <a:cs typeface="ＭＳ Ｐゴシック"/>
              </a:rPr>
              <a:t>planning for the big stuff</a:t>
            </a:r>
          </a:p>
          <a:p>
            <a:pPr marL="609600" indent="-609600" eaLnBrk="0" hangingPunct="0">
              <a:spcBef>
                <a:spcPts val="1200"/>
              </a:spcBef>
              <a:buClr>
                <a:srgbClr val="006EB3"/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Arial" pitchFamily="34" charset="0"/>
                <a:ea typeface="ＭＳ Ｐゴシック"/>
                <a:cs typeface="ＭＳ Ｐゴシック"/>
              </a:rPr>
              <a:t>.......and dealing with it when it goes wrong</a:t>
            </a:r>
          </a:p>
          <a:p>
            <a:pPr marL="990600" lvl="1" indent="-533400">
              <a:spcBef>
                <a:spcPct val="40000"/>
              </a:spcBef>
              <a:buClr>
                <a:srgbClr val="006EB3"/>
              </a:buClr>
              <a:buFont typeface="Arial Unicode MS" pitchFamily="34" charset="-128"/>
              <a:buChar char="‒"/>
              <a:defRPr/>
            </a:pPr>
            <a:endParaRPr lang="en-GB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	3 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287463" y="4365625"/>
            <a:ext cx="3235325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GB" b="1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439863" y="4797425"/>
            <a:ext cx="4427537" cy="5048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GB" b="1"/>
          </a:p>
        </p:txBody>
      </p:sp>
      <p:sp>
        <p:nvSpPr>
          <p:cNvPr id="31751" name="Footer Placeholder 4"/>
          <p:cNvSpPr txBox="1">
            <a:spLocks/>
          </p:cNvSpPr>
          <p:nvPr/>
        </p:nvSpPr>
        <p:spPr bwMode="auto">
          <a:xfrm>
            <a:off x="1052513" y="6335713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bg1"/>
                </a:solidFill>
              </a:rPr>
              <a:t>     ESWW 2013 - Antwerp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Presentation title - edit in Header and Footer</a:t>
            </a:r>
          </a:p>
        </p:txBody>
      </p:sp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688975" y="1676400"/>
            <a:ext cx="56784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lvl="1" indent="-177800">
              <a:buFont typeface="Arial" charset="0"/>
              <a:buChar char="•"/>
            </a:pPr>
            <a:endParaRPr lang="en-GB" sz="2000"/>
          </a:p>
          <a:p>
            <a:pPr marL="177800" lvl="1" indent="-177800">
              <a:buFont typeface="Arial" charset="0"/>
              <a:buChar char="•"/>
            </a:pPr>
            <a:r>
              <a:rPr lang="en-GB"/>
              <a:t>UK discussions started May 2010 </a:t>
            </a:r>
          </a:p>
          <a:p>
            <a:pPr marL="177800" lvl="1" indent="-177800">
              <a:buFont typeface="Arial" charset="0"/>
              <a:buChar char="•"/>
            </a:pPr>
            <a:endParaRPr lang="en-GB"/>
          </a:p>
          <a:p>
            <a:pPr marL="635000" lvl="2" indent="-177800">
              <a:spcBef>
                <a:spcPts val="1200"/>
              </a:spcBef>
              <a:buFont typeface="Arial" charset="0"/>
              <a:buChar char="•"/>
            </a:pPr>
            <a:r>
              <a:rPr lang="en-GB"/>
              <a:t>Space Environment Impacts Expert Group (SEIEG) formed November 2010 </a:t>
            </a:r>
          </a:p>
          <a:p>
            <a:pPr marL="635000" lvl="2" indent="-177800">
              <a:spcBef>
                <a:spcPts val="1200"/>
              </a:spcBef>
              <a:buFont typeface="Arial" charset="0"/>
              <a:buChar char="•"/>
            </a:pPr>
            <a:r>
              <a:rPr lang="en-GB"/>
              <a:t>Emphasis on (peer reviewed) scientific evidence </a:t>
            </a:r>
          </a:p>
          <a:p>
            <a:pPr marL="635000" lvl="2" indent="-177800">
              <a:spcBef>
                <a:spcPts val="1200"/>
              </a:spcBef>
              <a:buFont typeface="Arial" charset="0"/>
              <a:buChar char="•"/>
            </a:pPr>
            <a:r>
              <a:rPr lang="en-GB"/>
              <a:t>Reasonable worst case scenario agreed</a:t>
            </a:r>
          </a:p>
          <a:p>
            <a:pPr marL="635000" lvl="2" indent="-177800">
              <a:spcBef>
                <a:spcPts val="1200"/>
              </a:spcBef>
              <a:buFont typeface="Arial" charset="0"/>
              <a:buChar char="•"/>
            </a:pPr>
            <a:r>
              <a:rPr lang="en-GB"/>
              <a:t>Included as a risk in the National Risk Assessment: 2011 and National Risk Register in 2012</a:t>
            </a:r>
          </a:p>
          <a:p>
            <a:pPr>
              <a:buFont typeface="Arial" charset="0"/>
              <a:buChar char="•"/>
            </a:pPr>
            <a:endParaRPr lang="en-GB" sz="2000"/>
          </a:p>
          <a:p>
            <a:pPr>
              <a:buFont typeface="Arial" charset="0"/>
              <a:buChar char="•"/>
            </a:pPr>
            <a:endParaRPr lang="en-GB" sz="2000"/>
          </a:p>
          <a:p>
            <a:pPr>
              <a:buFont typeface="Arial" charset="0"/>
              <a:buChar char="•"/>
            </a:pPr>
            <a:endParaRPr lang="en-GB" sz="200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133600"/>
            <a:ext cx="19732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04813"/>
            <a:ext cx="7561262" cy="7572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>
                <a:ea typeface="ＭＳ Ｐゴシック" pitchFamily="34" charset="-128"/>
              </a:rPr>
              <a:t>Assessing the space weather risk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	4 </a:t>
            </a:r>
          </a:p>
        </p:txBody>
      </p:sp>
      <p:sp>
        <p:nvSpPr>
          <p:cNvPr id="33798" name="Footer Placeholder 4"/>
          <p:cNvSpPr txBox="1">
            <a:spLocks/>
          </p:cNvSpPr>
          <p:nvPr/>
        </p:nvSpPr>
        <p:spPr bwMode="auto">
          <a:xfrm>
            <a:off x="1052513" y="6335713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bg1"/>
                </a:solidFill>
              </a:rPr>
              <a:t>     ESWW 2013 - Antwerp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04813"/>
            <a:ext cx="6769100" cy="757237"/>
          </a:xfrm>
        </p:spPr>
        <p:txBody>
          <a:bodyPr>
            <a:noAutofit/>
          </a:bodyPr>
          <a:lstStyle/>
          <a:p>
            <a:pPr marL="457200" indent="-457200" eaLnBrk="1" hangingPunct="1">
              <a:defRPr/>
            </a:pPr>
            <a:r>
              <a:rPr lang="en-GB" dirty="0" smtClean="0">
                <a:cs typeface="Arial" charset="0"/>
              </a:rPr>
              <a:t>Reasonable Worst Case Scenario </a:t>
            </a:r>
            <a:endParaRPr lang="en-GB" dirty="0">
              <a:cs typeface="Arial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8313" y="1330325"/>
            <a:ext cx="8496300" cy="4524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177800" indent="-177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35000" indent="-177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defRPr/>
            </a:pPr>
            <a:r>
              <a:rPr lang="en-GB" sz="1800" dirty="0" smtClean="0">
                <a:cs typeface="ＭＳ Ｐゴシック"/>
              </a:rPr>
              <a:t>Based on the 1859 Carrington Event</a:t>
            </a:r>
          </a:p>
          <a:p>
            <a:pPr lvl="1" eaLnBrk="1" hangingPunct="1">
              <a:defRPr/>
            </a:pPr>
            <a:r>
              <a:rPr lang="en-GB" sz="1800" dirty="0" smtClean="0">
                <a:cs typeface="ＭＳ Ｐゴシック"/>
              </a:rPr>
              <a:t>The perfect storm – largest CMEs, solar energetic particle events and solar flares</a:t>
            </a:r>
          </a:p>
          <a:p>
            <a:pPr lvl="1" eaLnBrk="1" hangingPunct="1">
              <a:defRPr/>
            </a:pPr>
            <a:endParaRPr lang="en-GB" sz="1800" dirty="0" smtClean="0">
              <a:cs typeface="ＭＳ Ｐゴシック"/>
            </a:endParaRPr>
          </a:p>
          <a:p>
            <a:pPr lvl="1" eaLnBrk="1" hangingPunct="1">
              <a:defRPr/>
            </a:pPr>
            <a:r>
              <a:rPr lang="en-GB" sz="1800" dirty="0" smtClean="0">
                <a:cs typeface="ＭＳ Ｐゴシック"/>
              </a:rPr>
              <a:t>Our planning assumptions</a:t>
            </a:r>
          </a:p>
          <a:p>
            <a:pPr marL="360363" lvl="1" eaLnBrk="1" hangingPunct="1">
              <a:buFont typeface="Arial" pitchFamily="34" charset="0"/>
              <a:buChar char="•"/>
              <a:defRPr/>
            </a:pPr>
            <a:endParaRPr lang="en-GB" sz="1800" dirty="0" smtClean="0">
              <a:cs typeface="ＭＳ Ｐゴシック"/>
            </a:endParaRPr>
          </a:p>
          <a:p>
            <a:pPr marL="360363" lvl="1" eaLnBrk="1" hangingPunct="1">
              <a:buFont typeface="Arial" pitchFamily="34" charset="0"/>
              <a:buChar char="•"/>
              <a:defRPr/>
            </a:pPr>
            <a:r>
              <a:rPr lang="en-GB" sz="1800" dirty="0" smtClean="0">
                <a:cs typeface="ＭＳ Ｐゴシック"/>
              </a:rPr>
              <a:t>Geomagnetic storm lasting for approx 3 days – some effects felt for weeks or months</a:t>
            </a:r>
          </a:p>
          <a:p>
            <a:pPr marL="360363" lvl="1" eaLnBrk="1" hangingPunct="1">
              <a:buFont typeface="Arial" pitchFamily="34" charset="0"/>
              <a:buChar char="•"/>
              <a:defRPr/>
            </a:pPr>
            <a:r>
              <a:rPr lang="en-GB" sz="1800" dirty="0" smtClean="0">
                <a:cs typeface="ＭＳ Ｐゴシック"/>
              </a:rPr>
              <a:t>Effects likely to be felt globally</a:t>
            </a:r>
          </a:p>
          <a:p>
            <a:pPr marL="360363" lvl="1" eaLnBrk="1" hangingPunct="1">
              <a:buFont typeface="Arial" pitchFamily="34" charset="0"/>
              <a:buChar char="•"/>
              <a:defRPr/>
            </a:pPr>
            <a:r>
              <a:rPr lang="en-GB" sz="1800" dirty="0" smtClean="0">
                <a:cs typeface="ＭＳ Ｐゴシック"/>
              </a:rPr>
              <a:t>Severity of impact will vary with location</a:t>
            </a:r>
          </a:p>
          <a:p>
            <a:pPr marL="360363" lvl="1" eaLnBrk="1" hangingPunct="1">
              <a:buFont typeface="Arial" pitchFamily="34" charset="0"/>
              <a:buChar char="•"/>
              <a:defRPr/>
            </a:pPr>
            <a:r>
              <a:rPr lang="en-GB" sz="1800" dirty="0" smtClean="0">
                <a:cs typeface="ＭＳ Ｐゴシック"/>
              </a:rPr>
              <a:t>Impacts that are not known or fully understood </a:t>
            </a:r>
          </a:p>
          <a:p>
            <a:pPr lvl="1" eaLnBrk="1" hangingPunct="1">
              <a:defRPr/>
            </a:pPr>
            <a:endParaRPr lang="en-GB" sz="1800" dirty="0" smtClean="0">
              <a:cs typeface="ＭＳ Ｐゴシック"/>
            </a:endParaRPr>
          </a:p>
          <a:p>
            <a:pPr lvl="1" eaLnBrk="1" hangingPunct="1">
              <a:defRPr/>
            </a:pPr>
            <a:endParaRPr lang="en-GB" sz="1800" dirty="0" smtClean="0">
              <a:cs typeface="ＭＳ Ｐゴシック"/>
            </a:endParaRPr>
          </a:p>
          <a:p>
            <a:pPr lvl="1" eaLnBrk="1" hangingPunct="1">
              <a:defRPr/>
            </a:pPr>
            <a:r>
              <a:rPr lang="en-GB" sz="1800" dirty="0" smtClean="0">
                <a:cs typeface="ＭＳ Ｐゴシック"/>
              </a:rPr>
              <a:t>On </a:t>
            </a:r>
            <a:r>
              <a:rPr lang="en-GB" sz="1800" u="sng" dirty="0" smtClean="0">
                <a:cs typeface="ＭＳ Ｐゴシック"/>
              </a:rPr>
              <a:t>NRA matrix</a:t>
            </a:r>
            <a:r>
              <a:rPr lang="en-GB" sz="1800" dirty="0" smtClean="0">
                <a:cs typeface="ＭＳ Ｐゴシック"/>
              </a:rPr>
              <a:t>, this scenario is </a:t>
            </a:r>
          </a:p>
          <a:p>
            <a:pPr lvl="1" eaLnBrk="1" hangingPunct="1">
              <a:defRPr/>
            </a:pPr>
            <a:r>
              <a:rPr lang="en-GB" sz="1800" dirty="0" smtClean="0">
                <a:cs typeface="ＭＳ Ｐゴシック"/>
              </a:rPr>
              <a:t>prioritised as a </a:t>
            </a:r>
            <a:r>
              <a:rPr lang="en-GB" sz="1800" b="1" dirty="0" smtClean="0">
                <a:cs typeface="ＭＳ Ｐゴシック"/>
              </a:rPr>
              <a:t>high likelihood </a:t>
            </a:r>
            <a:r>
              <a:rPr lang="en-GB" sz="1800" dirty="0" smtClean="0">
                <a:cs typeface="ＭＳ Ｐゴシック"/>
              </a:rPr>
              <a:t>event, </a:t>
            </a:r>
          </a:p>
          <a:p>
            <a:pPr lvl="1" eaLnBrk="1" hangingPunct="1">
              <a:defRPr/>
            </a:pPr>
            <a:r>
              <a:rPr lang="en-GB" sz="1800" dirty="0" smtClean="0">
                <a:cs typeface="ＭＳ Ｐゴシック"/>
              </a:rPr>
              <a:t>with a </a:t>
            </a:r>
            <a:r>
              <a:rPr lang="en-GB" sz="1800" b="1" dirty="0" smtClean="0">
                <a:cs typeface="ＭＳ Ｐゴシック"/>
              </a:rPr>
              <a:t>medium to high relative impact </a:t>
            </a:r>
          </a:p>
          <a:p>
            <a:pPr lvl="1" eaLnBrk="1" hangingPunct="1">
              <a:defRPr/>
            </a:pPr>
            <a:r>
              <a:rPr lang="en-GB" sz="1800" dirty="0" smtClean="0">
                <a:cs typeface="ＭＳ Ｐゴシック"/>
              </a:rPr>
              <a:t>for the UK should it occur</a:t>
            </a:r>
          </a:p>
        </p:txBody>
      </p:sp>
      <p:pic>
        <p:nvPicPr>
          <p:cNvPr id="34819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789363"/>
            <a:ext cx="284956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bg1"/>
                </a:solidFill>
              </a:rPr>
              <a:t>Civil Contingencies Secretariat, Severe Space Weather 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	5 </a:t>
            </a:r>
          </a:p>
        </p:txBody>
      </p:sp>
      <p:sp>
        <p:nvSpPr>
          <p:cNvPr id="3482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052513" y="6335713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     ESWW 2013 - Antwerp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230313"/>
            <a:ext cx="8099425" cy="4868862"/>
          </a:xfrm>
        </p:spPr>
      </p:pic>
      <p:sp>
        <p:nvSpPr>
          <p:cNvPr id="36866" name="Line 4"/>
          <p:cNvSpPr>
            <a:spLocks noChangeShapeType="1"/>
          </p:cNvSpPr>
          <p:nvPr/>
        </p:nvSpPr>
        <p:spPr bwMode="auto">
          <a:xfrm>
            <a:off x="0" y="982663"/>
            <a:ext cx="8535988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8" y="366713"/>
            <a:ext cx="6742112" cy="5413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 smtClean="0">
                <a:ea typeface="ＭＳ Ｐゴシック" pitchFamily="34" charset="-128"/>
              </a:rPr>
              <a:t>Where does space weather fit?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924675" y="2997200"/>
            <a:ext cx="960438" cy="3365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GB" b="1"/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	6 </a:t>
            </a:r>
          </a:p>
        </p:txBody>
      </p:sp>
      <p:sp>
        <p:nvSpPr>
          <p:cNvPr id="3687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     ESWW 2013 - Antwerp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Presentation title - edit in Header and Footer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8281987" cy="4425950"/>
          </a:xfrm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GB" b="1" smtClean="0">
                <a:solidFill>
                  <a:schemeClr val="tx1"/>
                </a:solidFill>
                <a:latin typeface="Arial" charset="0"/>
              </a:rPr>
              <a:t> Government:</a:t>
            </a:r>
            <a:r>
              <a:rPr lang="en-GB" smtClean="0">
                <a:solidFill>
                  <a:schemeClr val="tx1"/>
                </a:solidFill>
                <a:latin typeface="Arial" charset="0"/>
              </a:rPr>
              <a:t> National risk assessment process has highlighted risk to senior officials and ministers. CCS-led project increased momentum.</a:t>
            </a:r>
          </a:p>
          <a:p>
            <a:pPr>
              <a:spcBef>
                <a:spcPts val="1000"/>
              </a:spcBef>
            </a:pPr>
            <a:endParaRPr lang="en-GB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GB" b="1" smtClean="0">
                <a:solidFill>
                  <a:schemeClr val="tx1"/>
                </a:solidFill>
                <a:latin typeface="Arial" charset="0"/>
              </a:rPr>
              <a:t> Local responders: </a:t>
            </a:r>
            <a:r>
              <a:rPr lang="en-GB" smtClean="0">
                <a:solidFill>
                  <a:schemeClr val="tx1"/>
                </a:solidFill>
                <a:latin typeface="Arial" charset="0"/>
              </a:rPr>
              <a:t>Low but increasing. Focus on understanding how the risk could impact their area and what they’ll need to do.</a:t>
            </a:r>
          </a:p>
          <a:p>
            <a:pPr>
              <a:spcBef>
                <a:spcPts val="1000"/>
              </a:spcBef>
            </a:pPr>
            <a:endParaRPr lang="en-GB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GB" b="1" smtClean="0">
                <a:solidFill>
                  <a:schemeClr val="tx1"/>
                </a:solidFill>
                <a:latin typeface="Arial" charset="0"/>
              </a:rPr>
              <a:t> Public: </a:t>
            </a:r>
            <a:r>
              <a:rPr lang="en-GB" smtClean="0">
                <a:solidFill>
                  <a:schemeClr val="tx1"/>
                </a:solidFill>
                <a:latin typeface="Arial" charset="0"/>
              </a:rPr>
              <a:t>Since 2012, Space Weather risk included in public-facing National Risk Register</a:t>
            </a:r>
          </a:p>
          <a:p>
            <a:pPr>
              <a:spcBef>
                <a:spcPts val="1000"/>
              </a:spcBef>
            </a:pPr>
            <a:endParaRPr lang="en-GB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GB" b="1" smtClean="0">
                <a:solidFill>
                  <a:schemeClr val="tx1"/>
                </a:solidFill>
                <a:latin typeface="Arial" charset="0"/>
              </a:rPr>
              <a:t> Industry: </a:t>
            </a:r>
            <a:r>
              <a:rPr lang="en-GB" smtClean="0">
                <a:solidFill>
                  <a:schemeClr val="tx1"/>
                </a:solidFill>
                <a:latin typeface="Arial" charset="0"/>
              </a:rPr>
              <a:t>National Grid planning well embedded. Other industries’ awareness growing - Royal Academy of Engineering Report in February 2013 </a:t>
            </a:r>
          </a:p>
          <a:p>
            <a:endParaRPr lang="en-GB" smtClean="0">
              <a:latin typeface="Arial" charset="0"/>
            </a:endParaRPr>
          </a:p>
          <a:p>
            <a:endParaRPr lang="en-GB" smtClean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04813"/>
            <a:ext cx="6769100" cy="757237"/>
          </a:xfrm>
        </p:spPr>
        <p:txBody>
          <a:bodyPr>
            <a:noAutofit/>
          </a:bodyPr>
          <a:lstStyle/>
          <a:p>
            <a:pPr marL="457200" indent="-457200" eaLnBrk="1" hangingPunct="1">
              <a:defRPr/>
            </a:pPr>
            <a:r>
              <a:rPr lang="en-GB" dirty="0" smtClean="0">
                <a:cs typeface="Arial" charset="0"/>
              </a:rPr>
              <a:t>UK awareness of the risk</a:t>
            </a:r>
            <a:endParaRPr lang="en-GB" dirty="0">
              <a:cs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	7</a:t>
            </a:r>
          </a:p>
        </p:txBody>
      </p:sp>
      <p:sp>
        <p:nvSpPr>
          <p:cNvPr id="38917" name="Footer Placeholder 4"/>
          <p:cNvSpPr txBox="1">
            <a:spLocks/>
          </p:cNvSpPr>
          <p:nvPr/>
        </p:nvSpPr>
        <p:spPr bwMode="auto">
          <a:xfrm>
            <a:off x="1052513" y="6335713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bg1"/>
                </a:solidFill>
              </a:rPr>
              <a:t>     ESWW 2013 - Antwerp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2"/>
          <p:cNvSpPr txBox="1">
            <a:spLocks noChangeArrowheads="1"/>
          </p:cNvSpPr>
          <p:nvPr/>
        </p:nvSpPr>
        <p:spPr bwMode="auto">
          <a:xfrm>
            <a:off x="509588" y="981075"/>
            <a:ext cx="84550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/>
              <a:t> Work to understand the nature of this risk for the UK since it first appeared in </a:t>
            </a:r>
            <a:r>
              <a:rPr lang="en-GB" b="1"/>
              <a:t>National Risk Assessment </a:t>
            </a:r>
            <a:r>
              <a:rPr lang="en-GB"/>
              <a:t>in 2011. 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 b="1"/>
              <a:t> Met Office </a:t>
            </a:r>
            <a:r>
              <a:rPr lang="en-GB"/>
              <a:t>‘own’ the risk and developing 24/7 forecasting and alerting capability. 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 Co-ordination provided by CCS in Cabinet Office. </a:t>
            </a:r>
            <a:r>
              <a:rPr lang="en-GB" b="1"/>
              <a:t> Severe Space Weather Project </a:t>
            </a:r>
            <a:r>
              <a:rPr lang="en-GB"/>
              <a:t>set up April 2013. 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 Project accountable to </a:t>
            </a:r>
            <a:r>
              <a:rPr lang="en-GB" b="1"/>
              <a:t>High Impact Hazards Programme Board</a:t>
            </a:r>
            <a:r>
              <a:rPr lang="en-GB"/>
              <a:t>. Chaired by Director, Civil Contingencies. 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 b="1"/>
              <a:t> SEIEG </a:t>
            </a:r>
            <a:r>
              <a:rPr lang="en-GB"/>
              <a:t>provides expert advice to ensure the work of the project is informed by scientific evidence. Chaired by Prof Mike Hapgood (RAL Space).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 Continue </a:t>
            </a:r>
            <a:r>
              <a:rPr lang="en-GB" b="1"/>
              <a:t>international collaboration </a:t>
            </a:r>
            <a:r>
              <a:rPr lang="en-GB"/>
              <a:t>(US, Sweden, Canada, EU, NATO) 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 Main outputs: </a:t>
            </a:r>
            <a:r>
              <a:rPr lang="en-GB" b="1"/>
              <a:t>enhanced capabilities </a:t>
            </a:r>
            <a:r>
              <a:rPr lang="en-GB"/>
              <a:t>to be reflected in </a:t>
            </a:r>
            <a:r>
              <a:rPr lang="en-GB" b="1"/>
              <a:t>preparedness strategy </a:t>
            </a:r>
            <a:r>
              <a:rPr lang="en-GB"/>
              <a:t>for responding to a severe space weather incident.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04813"/>
            <a:ext cx="6769100" cy="757237"/>
          </a:xfrm>
        </p:spPr>
        <p:txBody>
          <a:bodyPr>
            <a:noAutofit/>
          </a:bodyPr>
          <a:lstStyle/>
          <a:p>
            <a:pPr marL="457200" indent="-457200" eaLnBrk="1" hangingPunct="1">
              <a:defRPr/>
            </a:pPr>
            <a:r>
              <a:rPr lang="en-GB" dirty="0" smtClean="0">
                <a:cs typeface="Arial" charset="0"/>
              </a:rPr>
              <a:t>UK Government’s approach </a:t>
            </a:r>
            <a:endParaRPr lang="en-GB" dirty="0">
              <a:cs typeface="Arial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	8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160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     ESWW 2013 - Antwerp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5"/>
          <p:cNvSpPr txBox="1">
            <a:spLocks noChangeArrowheads="1"/>
          </p:cNvSpPr>
          <p:nvPr/>
        </p:nvSpPr>
        <p:spPr bwMode="auto">
          <a:xfrm>
            <a:off x="539750" y="1341438"/>
            <a:ext cx="78486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 typeface="Arial" charset="0"/>
              <a:buChar char="•"/>
            </a:pPr>
            <a:r>
              <a:rPr lang="en-GB" b="1"/>
              <a:t>Significant uncertainties remain. </a:t>
            </a:r>
            <a:r>
              <a:rPr lang="en-GB"/>
              <a:t>Science still evolving and hard to evaluate interdependencies between impacts.</a:t>
            </a:r>
          </a:p>
          <a:p>
            <a:pPr marL="269875" indent="-269875"/>
            <a:endParaRPr lang="en-GB"/>
          </a:p>
          <a:p>
            <a:pPr marL="269875" indent="-269875">
              <a:buFont typeface="Arial" charset="0"/>
              <a:buChar char="•"/>
            </a:pPr>
            <a:r>
              <a:rPr lang="en-GB" b="1"/>
              <a:t>Impacts likely to be felt internationally. </a:t>
            </a:r>
            <a:r>
              <a:rPr lang="en-GB"/>
              <a:t>How closely aligned do international responses need to be?</a:t>
            </a:r>
          </a:p>
          <a:p>
            <a:pPr marL="269875" indent="-269875"/>
            <a:endParaRPr lang="en-GB"/>
          </a:p>
          <a:p>
            <a:pPr marL="269875" indent="-269875">
              <a:buFont typeface="Arial" charset="0"/>
              <a:buChar char="•"/>
            </a:pPr>
            <a:r>
              <a:rPr lang="en-GB" b="1"/>
              <a:t>Affected organisations might have global reach</a:t>
            </a:r>
            <a:r>
              <a:rPr lang="en-GB"/>
              <a:t>. How should Governments work with them?</a:t>
            </a:r>
          </a:p>
          <a:p>
            <a:pPr marL="269875" indent="-269875"/>
            <a:endParaRPr lang="en-GB"/>
          </a:p>
          <a:p>
            <a:pPr marL="269875" indent="-269875">
              <a:buFont typeface="Arial" charset="0"/>
              <a:buChar char="•"/>
            </a:pPr>
            <a:r>
              <a:rPr lang="en-GB" b="1"/>
              <a:t>Can capability required be built by individual organisations </a:t>
            </a:r>
            <a:r>
              <a:rPr lang="en-GB"/>
              <a:t>or does it need intervention at national or international level?</a:t>
            </a:r>
          </a:p>
          <a:p>
            <a:pPr marL="269875" indent="-269875"/>
            <a:endParaRPr lang="en-GB"/>
          </a:p>
          <a:p>
            <a:pPr marL="269875" indent="-269875">
              <a:buFont typeface="Arial" charset="0"/>
              <a:buChar char="•"/>
            </a:pPr>
            <a:r>
              <a:rPr lang="en-GB"/>
              <a:t>Timeline from </a:t>
            </a:r>
            <a:r>
              <a:rPr lang="en-GB" b="1"/>
              <a:t>notification of an event to impact is short</a:t>
            </a:r>
            <a:r>
              <a:rPr lang="en-GB"/>
              <a:t>. What can Governments do once warning is given?</a:t>
            </a:r>
          </a:p>
          <a:p>
            <a:pPr marL="269875" indent="-269875"/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04813"/>
            <a:ext cx="6769100" cy="757237"/>
          </a:xfrm>
        </p:spPr>
        <p:txBody>
          <a:bodyPr>
            <a:noAutofit/>
          </a:bodyPr>
          <a:lstStyle/>
          <a:p>
            <a:pPr marL="457200" indent="-457200" eaLnBrk="1" hangingPunct="1">
              <a:defRPr/>
            </a:pPr>
            <a:r>
              <a:rPr lang="en-GB" dirty="0" smtClean="0">
                <a:cs typeface="Arial" charset="0"/>
              </a:rPr>
              <a:t>Policy challenges</a:t>
            </a:r>
            <a:endParaRPr lang="en-GB" dirty="0">
              <a:cs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	9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260475" y="6308725"/>
            <a:ext cx="7704138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     ESWW 2013 - Antwerp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binet Office Theme">
      <a:dk1>
        <a:sysClr val="windowText" lastClr="000000"/>
      </a:dk1>
      <a:lt1>
        <a:sysClr val="window" lastClr="FFFFFF"/>
      </a:lt1>
      <a:dk2>
        <a:srgbClr val="005ABB"/>
      </a:dk2>
      <a:lt2>
        <a:srgbClr val="CCDEF1"/>
      </a:lt2>
      <a:accent1>
        <a:srgbClr val="5BB4E5"/>
      </a:accent1>
      <a:accent2>
        <a:srgbClr val="1A2791"/>
      </a:accent2>
      <a:accent3>
        <a:srgbClr val="78256F"/>
      </a:accent3>
      <a:accent4>
        <a:srgbClr val="ECAC00"/>
      </a:accent4>
      <a:accent5>
        <a:srgbClr val="899639"/>
      </a:accent5>
      <a:accent6>
        <a:srgbClr val="55BA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ientific_template">
  <a:themeElements>
    <a:clrScheme name="scientific_template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scientifi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ientif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988</Words>
  <Application>Microsoft Office PowerPoint</Application>
  <PresentationFormat>On-screen Show (4:3)</PresentationFormat>
  <Paragraphs>197</Paragraphs>
  <Slides>16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47" baseType="lpstr">
      <vt:lpstr>Arial</vt:lpstr>
      <vt:lpstr>Calibri</vt:lpstr>
      <vt:lpstr>Times</vt:lpstr>
      <vt:lpstr>ＭＳ Ｐゴシック</vt:lpstr>
      <vt:lpstr>Arial Unicode MS</vt:lpstr>
      <vt:lpstr>Office Theme</vt:lpstr>
      <vt:lpstr>scientific_template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scientific_template</vt:lpstr>
      <vt:lpstr>scientific_template</vt:lpstr>
      <vt:lpstr>scientific_template</vt:lpstr>
      <vt:lpstr>scientific_template</vt:lpstr>
      <vt:lpstr>scientific_template</vt:lpstr>
      <vt:lpstr>scientific_template</vt:lpstr>
      <vt:lpstr>scientific_template</vt:lpstr>
      <vt:lpstr>scientific_template</vt:lpstr>
      <vt:lpstr>scientific_template</vt:lpstr>
      <vt:lpstr>scientific_template</vt:lpstr>
      <vt:lpstr>scientific_template</vt:lpstr>
      <vt:lpstr>scientific_template</vt:lpstr>
      <vt:lpstr>scientific_template</vt:lpstr>
      <vt:lpstr>scientific_template</vt:lpstr>
      <vt:lpstr>Document</vt:lpstr>
      <vt:lpstr>Civil Contingencies Secretariat/ Met Office Risk Preparedness and Operational Mitigation in the UK  European Space Weather Week: Antwerp,                   18 November 2013 </vt:lpstr>
      <vt:lpstr>Overview</vt:lpstr>
      <vt:lpstr>The Civil Contingencies Secretariat </vt:lpstr>
      <vt:lpstr>Assessing the space weather risk</vt:lpstr>
      <vt:lpstr>Reasonable Worst Case Scenario </vt:lpstr>
      <vt:lpstr>Where does space weather fit?</vt:lpstr>
      <vt:lpstr>UK awareness of the risk</vt:lpstr>
      <vt:lpstr>UK Government’s approach </vt:lpstr>
      <vt:lpstr>Policy challenges</vt:lpstr>
      <vt:lpstr>What’s the requirement?</vt:lpstr>
      <vt:lpstr>Space Weather operations </vt:lpstr>
      <vt:lpstr>What will be available?</vt:lpstr>
      <vt:lpstr>Volcanic Ash Lessons</vt:lpstr>
      <vt:lpstr>What can you do to help?</vt:lpstr>
      <vt:lpstr>Summary</vt:lpstr>
      <vt:lpstr>Slide 16</vt:lpstr>
    </vt:vector>
  </TitlesOfParts>
  <Company>Cabinet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Khan, Monir - Cabinet Office [Restricted]</dc:creator>
  <cp:lastModifiedBy>suzy.bingham</cp:lastModifiedBy>
  <cp:revision>167</cp:revision>
  <dcterms:created xsi:type="dcterms:W3CDTF">2012-10-10T09:02:29Z</dcterms:created>
  <dcterms:modified xsi:type="dcterms:W3CDTF">2013-11-15T06:39:09Z</dcterms:modified>
</cp:coreProperties>
</file>