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0" r:id="rId2"/>
    <p:sldMasterId id="2147485117" r:id="rId3"/>
    <p:sldMasterId id="2147485242" r:id="rId4"/>
    <p:sldMasterId id="2147485119" r:id="rId5"/>
    <p:sldMasterId id="2147485118" r:id="rId6"/>
  </p:sldMasterIdLst>
  <p:notesMasterIdLst>
    <p:notesMasterId r:id="rId18"/>
  </p:notesMasterIdLst>
  <p:sldIdLst>
    <p:sldId id="263" r:id="rId7"/>
    <p:sldId id="274" r:id="rId8"/>
    <p:sldId id="275" r:id="rId9"/>
    <p:sldId id="276" r:id="rId10"/>
    <p:sldId id="265" r:id="rId11"/>
    <p:sldId id="269" r:id="rId12"/>
    <p:sldId id="270" r:id="rId13"/>
    <p:sldId id="271" r:id="rId14"/>
    <p:sldId id="277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99"/>
    <a:srgbClr val="FFCC00"/>
    <a:srgbClr val="0066FF"/>
    <a:srgbClr val="0099FF"/>
    <a:srgbClr val="CCFF66"/>
    <a:srgbClr val="DDDDDD"/>
    <a:srgbClr val="292929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5" autoAdjust="0"/>
    <p:restoredTop sz="99612" autoAdjust="0"/>
  </p:normalViewPr>
  <p:slideViewPr>
    <p:cSldViewPr showGuides="1">
      <p:cViewPr>
        <p:scale>
          <a:sx n="82" d="100"/>
          <a:sy n="82" d="100"/>
        </p:scale>
        <p:origin x="-2790" y="-1182"/>
      </p:cViewPr>
      <p:guideLst>
        <p:guide orient="horz" pos="391"/>
        <p:guide orient="horz" pos="599"/>
        <p:guide orient="horz" pos="3203"/>
        <p:guide pos="476"/>
        <p:guide pos="3016"/>
        <p:guide pos="567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645F1A-C251-4D4C-BA7E-FE5203C0D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30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C07EE-74EF-47D4-A262-F11A6C8586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C9106-A486-4ED3-8F06-C1BD04CA3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0" y="6453188"/>
            <a:ext cx="4286250" cy="476250"/>
          </a:xfrm>
        </p:spPr>
        <p:txBody>
          <a:bodyPr/>
          <a:lstStyle>
            <a:lvl1pPr>
              <a:defRPr sz="1000" b="1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95288" y="6453188"/>
            <a:ext cx="1819275" cy="476250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D2B209-65F7-4E9E-AE1A-FFC1A9F9D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0" y="6453188"/>
            <a:ext cx="4286250" cy="476250"/>
          </a:xfrm>
        </p:spPr>
        <p:txBody>
          <a:bodyPr/>
          <a:lstStyle>
            <a:lvl1pPr>
              <a:defRPr sz="1000" b="1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95288" y="6453188"/>
            <a:ext cx="1819275" cy="476250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82E44F-B99D-445D-AA6F-757BB753B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0" y="6453188"/>
            <a:ext cx="4286250" cy="476250"/>
          </a:xfrm>
        </p:spPr>
        <p:txBody>
          <a:bodyPr/>
          <a:lstStyle>
            <a:lvl1pPr>
              <a:defRPr sz="1000" b="1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95288" y="6453188"/>
            <a:ext cx="1819275" cy="476250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32F5AA-D08C-492D-B6BB-122941AF1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0" y="6453188"/>
            <a:ext cx="4286250" cy="476250"/>
          </a:xfrm>
        </p:spPr>
        <p:txBody>
          <a:bodyPr/>
          <a:lstStyle>
            <a:lvl1pPr>
              <a:defRPr sz="1000" b="1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95288" y="6453188"/>
            <a:ext cx="1819275" cy="476250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DB9883-8CA2-4ACC-8007-00EDEB38E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0608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0608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066A-3FF1-4DDC-819E-0B61F50D0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719E-DFC3-4FAB-857F-C10297F1D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0199-74FE-4C8B-9339-4A59AED65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4CDB-9F15-4476-B584-CA3AF6502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703638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2205038"/>
            <a:ext cx="3705225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3FF7F-C2BB-4D65-9DFF-7FDEE5D44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B4560-B9A4-4B31-BA46-1FDD04346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CF7A9-B15F-4000-9AEE-0F84B0D1F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E445-0905-44A0-94C8-BC4939CDD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C0FB-9D01-40F4-A2D1-C903D915B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719E-DFC3-4FAB-857F-C10297F1D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0199-74FE-4C8B-9339-4A59AED65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4CDB-9F15-4476-B584-CA3AF6502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703638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2205038"/>
            <a:ext cx="3705225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3FF7F-C2BB-4D65-9DFF-7FDEE5D44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CF7A9-B15F-4000-9AEE-0F84B0D1F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E445-0905-44A0-94C8-BC4939CDD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C0FB-9D01-40F4-A2D1-C903D915B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26E33-AF6A-4096-8791-06796B304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EC7F9-7B8A-444C-954A-CEF0A7AF3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30E25-A3E5-4E6F-AB0E-C9F55D6A4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C9A46-F6F1-4C50-B5DD-E606EC0AFC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703638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2205038"/>
            <a:ext cx="3705225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C7408-BA4A-44AA-B518-227291328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6C04-416E-43E9-B2B6-1E903F52A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D16CC-E588-461F-9AE4-B2E1DA4B7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D1FE2-EB2E-4E44-9CBD-1CFB49580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1A17-2A5E-4026-818F-CB4BB7F0A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37FF-B50A-4BD9-868F-55C766582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510B-43DF-467F-B9D9-093638429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E066-53BD-45FF-9CDE-EC83C4AC2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476250"/>
            <a:ext cx="1908175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476250"/>
            <a:ext cx="55721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00338" y="6453188"/>
            <a:ext cx="35274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 safe and robust society – where everyone takes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95288" y="64531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638063-9FA3-4FF8-8B6A-9AD46BC5D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93074-4913-4C51-8B74-2F9CCA24A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B60F-F797-42E9-813A-339C38D64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FA30-06A0-4A1B-925A-9C5EFFF63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4004-36E6-4DB2-86E7-A19F85423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4267-19AE-4996-AEB7-6851DBCE2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BB8F-6478-4DE2-B51C-7A1D627B4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3308-0B02-4092-A1C5-FFC8025E3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F2FD-99E7-48E9-B066-DC3013D33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CEB5-9E61-4DC7-9D1E-C629CE893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620713"/>
            <a:ext cx="1982787" cy="504031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620713"/>
            <a:ext cx="5795963" cy="504031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DD3C-DED6-4DE4-A696-752A2B321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english_versjo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0" y="5888514"/>
            <a:ext cx="9144000" cy="9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15888"/>
            <a:ext cx="9144000" cy="576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76250"/>
            <a:ext cx="72009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dirty="0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844675"/>
            <a:ext cx="72009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539750" y="333375"/>
            <a:ext cx="8208963" cy="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>
              <a:latin typeface="Arial" pitchFamily="34" charset="0"/>
            </a:endParaRP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539750" y="1484313"/>
            <a:ext cx="8208963" cy="0"/>
          </a:xfrm>
          <a:prstGeom prst="line">
            <a:avLst/>
          </a:prstGeom>
          <a:noFill/>
          <a:ln w="25400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>
              <a:latin typeface="Arial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5318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 kern="0" dirty="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181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kern="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5F62BC1-6A42-4A78-9892-6167E0415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nglish_versjon_uten_symbo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0" y="5888514"/>
            <a:ext cx="9144000" cy="9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30"/>
          <p:cNvPicPr>
            <a:picLocks noChangeAspect="1" noChangeArrowheads="1"/>
          </p:cNvPicPr>
          <p:nvPr/>
        </p:nvPicPr>
        <p:blipFill>
          <a:blip r:embed="rId9" cstate="print"/>
          <a:srcRect l="3293" t="3287" r="3293" b="16652"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24400"/>
            <a:ext cx="79311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Overskrift</a:t>
            </a:r>
            <a:endParaRPr lang="en-US" dirty="0" smtClean="0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53188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 safe and robust society – where everyone takes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556862E-7336-46DA-9F82-3337B6807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31" r:id="rId2"/>
    <p:sldLayoutId id="2147485232" r:id="rId3"/>
    <p:sldLayoutId id="2147485235" r:id="rId4"/>
    <p:sldLayoutId id="2147485236" r:id="rId5"/>
    <p:sldLayoutId id="2147485250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english_versj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0" y="5888514"/>
            <a:ext cx="9144000" cy="9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15888"/>
            <a:ext cx="9144000" cy="576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205038"/>
            <a:ext cx="75612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76250"/>
            <a:ext cx="7632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5318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dirty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181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DB6DB38-8A15-44C5-B71D-1FCB131C8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3" r:id="rId5"/>
    <p:sldLayoutId id="2147485204" r:id="rId6"/>
    <p:sldLayoutId id="2147485206" r:id="rId7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english_versj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0" y="5888514"/>
            <a:ext cx="9144000" cy="9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15888"/>
            <a:ext cx="9144000" cy="576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205038"/>
            <a:ext cx="75612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22610" name="Line 18"/>
          <p:cNvSpPr>
            <a:spLocks noChangeShapeType="1"/>
          </p:cNvSpPr>
          <p:nvPr/>
        </p:nvSpPr>
        <p:spPr bwMode="auto">
          <a:xfrm>
            <a:off x="539750" y="333375"/>
            <a:ext cx="8208963" cy="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>
              <a:latin typeface="Arial" pitchFamily="34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76250"/>
            <a:ext cx="7632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22613" name="Line 21"/>
          <p:cNvSpPr>
            <a:spLocks noChangeShapeType="1"/>
          </p:cNvSpPr>
          <p:nvPr/>
        </p:nvSpPr>
        <p:spPr bwMode="auto">
          <a:xfrm>
            <a:off x="539750" y="1484313"/>
            <a:ext cx="8208963" cy="0"/>
          </a:xfrm>
          <a:prstGeom prst="line">
            <a:avLst/>
          </a:prstGeom>
          <a:noFill/>
          <a:ln w="25400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>
              <a:latin typeface="Arial" pitchFamily="34" charset="0"/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5318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dirty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181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DB6DB38-8A15-44C5-B71D-1FCB131C8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3" r:id="rId1"/>
    <p:sldLayoutId id="2147485244" r:id="rId2"/>
    <p:sldLayoutId id="2147485245" r:id="rId3"/>
    <p:sldLayoutId id="2147485246" r:id="rId4"/>
    <p:sldLayoutId id="2147485247" r:id="rId5"/>
    <p:sldLayoutId id="2147485248" r:id="rId6"/>
    <p:sldLayoutId id="2147485249" r:id="rId7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english_versj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5888514"/>
            <a:ext cx="9144000" cy="9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205038"/>
            <a:ext cx="75612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76549" name="Line 5"/>
          <p:cNvSpPr>
            <a:spLocks noChangeShapeType="1"/>
          </p:cNvSpPr>
          <p:nvPr/>
        </p:nvSpPr>
        <p:spPr bwMode="auto">
          <a:xfrm>
            <a:off x="539750" y="333375"/>
            <a:ext cx="8208963" cy="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>
              <a:latin typeface="Arial" pitchFamily="34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76250"/>
            <a:ext cx="7632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76551" name="Line 7"/>
          <p:cNvSpPr>
            <a:spLocks noChangeShapeType="1"/>
          </p:cNvSpPr>
          <p:nvPr/>
        </p:nvSpPr>
        <p:spPr bwMode="auto">
          <a:xfrm>
            <a:off x="539750" y="1484313"/>
            <a:ext cx="8208963" cy="0"/>
          </a:xfrm>
          <a:prstGeom prst="line">
            <a:avLst/>
          </a:prstGeom>
          <a:noFill/>
          <a:ln w="25400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>
              <a:latin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5318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dirty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181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4B2A201-52E3-4309-B931-C10B16FD8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4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english_versj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0" y="5888514"/>
            <a:ext cx="9144000" cy="9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5318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dirty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 safe and robust society – where everyone takes responsibility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181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D00F78-7E6F-4196-9712-5975C3583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4" r:id="rId3"/>
    <p:sldLayoutId id="2147485225" r:id="rId4"/>
    <p:sldLayoutId id="2147485227" r:id="rId5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ana.kommune.no/GetFile.aspx/images/EPII_ID/3366/EPIT_ID/org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276619"/>
            <a:ext cx="9396536" cy="722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6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436008-2B71-4D7A-ABC2-E63838A5B8D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24944"/>
            <a:ext cx="8219182" cy="79692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b-NO" sz="3200" i="1" dirty="0" err="1" smtClean="0">
                <a:solidFill>
                  <a:schemeClr val="bg1"/>
                </a:solidFill>
              </a:rPr>
              <a:t>Resilience</a:t>
            </a:r>
            <a:r>
              <a:rPr lang="nb-NO" sz="3200" i="1" dirty="0" smtClean="0">
                <a:solidFill>
                  <a:schemeClr val="bg1"/>
                </a:solidFill>
              </a:rPr>
              <a:t> in Basic </a:t>
            </a:r>
            <a:r>
              <a:rPr lang="nb-NO" sz="3200" i="1" dirty="0" err="1" smtClean="0">
                <a:solidFill>
                  <a:schemeClr val="bg1"/>
                </a:solidFill>
              </a:rPr>
              <a:t>Functions</a:t>
            </a:r>
            <a:r>
              <a:rPr lang="nb-NO" sz="3200" i="1" dirty="0" smtClean="0">
                <a:solidFill>
                  <a:schemeClr val="bg1"/>
                </a:solidFill>
              </a:rPr>
              <a:t> - </a:t>
            </a:r>
            <a:br>
              <a:rPr lang="nb-NO" sz="3200" i="1" dirty="0" smtClean="0">
                <a:solidFill>
                  <a:schemeClr val="bg1"/>
                </a:solidFill>
              </a:rPr>
            </a:br>
            <a:r>
              <a:rPr lang="nb-NO" sz="3200" i="1" dirty="0" smtClean="0">
                <a:solidFill>
                  <a:schemeClr val="bg1"/>
                </a:solidFill>
              </a:rPr>
              <a:t>Risk </a:t>
            </a:r>
            <a:r>
              <a:rPr lang="nb-NO" sz="3200" i="1" dirty="0" err="1" smtClean="0">
                <a:solidFill>
                  <a:schemeClr val="bg1"/>
                </a:solidFill>
              </a:rPr>
              <a:t>Governance</a:t>
            </a:r>
            <a:r>
              <a:rPr lang="nb-NO" sz="3200" i="1" dirty="0" smtClean="0">
                <a:solidFill>
                  <a:schemeClr val="bg1"/>
                </a:solidFill>
              </a:rPr>
              <a:t> in </a:t>
            </a:r>
            <a:r>
              <a:rPr lang="nb-NO" sz="3200" i="1" dirty="0" err="1" smtClean="0">
                <a:solidFill>
                  <a:schemeClr val="bg1"/>
                </a:solidFill>
              </a:rPr>
              <a:t>Norway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763688" y="450912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Erik Thomassen, Head of Analysis Unit,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Directorate for Civil Protection, Norway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39552" y="52292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10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European Space Weather Week, Antwerp, 18 November 2013 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27584" y="1556792"/>
            <a:ext cx="7561263" cy="2952750"/>
          </a:xfrm>
        </p:spPr>
        <p:txBody>
          <a:bodyPr/>
          <a:lstStyle/>
          <a:p>
            <a:r>
              <a:rPr lang="en-GB" dirty="0" smtClean="0"/>
              <a:t>The Norwegian Approach focuses on safeguarding the core deliveries from enterprises responsible for basic societal functions</a:t>
            </a:r>
          </a:p>
          <a:p>
            <a:r>
              <a:rPr lang="en-GB" dirty="0" smtClean="0"/>
              <a:t>Goals, regulations, public/private partnership, supervision, reviews/audits</a:t>
            </a:r>
          </a:p>
          <a:p>
            <a:r>
              <a:rPr lang="en-GB" dirty="0" smtClean="0"/>
              <a:t>All enterprises responsible for deliveries of vital importance to society should plan for upholding their ability to deliver no matter what circumstances might occur</a:t>
            </a:r>
          </a:p>
          <a:p>
            <a:r>
              <a:rPr lang="en-GB" dirty="0" smtClean="0"/>
              <a:t>A resilient society must be built from below – through systematic governance on all levels 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4BA6E-F26B-4D26-A18D-31F1E67F5D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4BA6E-F26B-4D26-A18D-31F1E67F5D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kstSylinder 3"/>
          <p:cNvSpPr txBox="1"/>
          <p:nvPr/>
        </p:nvSpPr>
        <p:spPr>
          <a:xfrm>
            <a:off x="1187624" y="2924944"/>
            <a:ext cx="6120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Thank you for your attention!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erik.thomassen@dsb.no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024336" cy="431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BD27B5-F6AB-4148-961A-6D29768071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tel 4"/>
          <p:cNvSpPr>
            <a:spLocks noGrp="1"/>
          </p:cNvSpPr>
          <p:nvPr>
            <p:ph type="title" idx="4294967295"/>
          </p:nvPr>
        </p:nvSpPr>
        <p:spPr>
          <a:xfrm>
            <a:off x="755576" y="404664"/>
            <a:ext cx="756084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Framework for Risk Governance</a:t>
            </a:r>
            <a:endParaRPr lang="en-US" dirty="0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484784"/>
            <a:ext cx="3024336" cy="42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251520" y="4581128"/>
            <a:ext cx="2304256" cy="122413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are the basic functions of society?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6588224" y="4581128"/>
            <a:ext cx="2304256" cy="122413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should we prepare to encounter</a:t>
            </a:r>
            <a:r>
              <a:rPr lang="nb-NO" dirty="0" smtClean="0"/>
              <a:t>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276619"/>
            <a:ext cx="9396536" cy="722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safe and robust society – where everyone takes responsibility</a:t>
            </a:r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DB9883-8CA2-4ACC-8007-00EDEB38E9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9379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3439" y="1628800"/>
            <a:ext cx="4980561" cy="429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88840"/>
            <a:ext cx="2620972" cy="37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276619"/>
            <a:ext cx="9396536" cy="722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safe and robust society – where everyone takes responsibility</a:t>
            </a:r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3E445-0905-44A0-94C8-BC4939CDD3F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32472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51520" y="3933056"/>
            <a:ext cx="6336704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251520" y="188640"/>
            <a:ext cx="8712968" cy="40324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4BA6E-F26B-4D26-A18D-31F1E67F5D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kstSylinder 3"/>
          <p:cNvSpPr txBox="1"/>
          <p:nvPr/>
        </p:nvSpPr>
        <p:spPr>
          <a:xfrm>
            <a:off x="323528" y="548680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The Norwegian approach to resilience focuses on the core deliveries and services in society – ensuring that basic needs are taken care of</a:t>
            </a:r>
          </a:p>
          <a:p>
            <a:endParaRPr lang="nb-NO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The main strategy is focusing on business continuity. No one should take external deliveries and services for granted</a:t>
            </a: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From a Government point of view identifying and designating core deliveries is crucial 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224" y="2778509"/>
            <a:ext cx="2351902" cy="30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Basic Societal Functions </a:t>
            </a:r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755576" y="1556792"/>
            <a:ext cx="4320480" cy="34569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1600" b="1" dirty="0" smtClean="0"/>
              <a:t>Uphold national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1" dirty="0" smtClean="0"/>
              <a:t>Maintain governance and crisis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1" dirty="0" smtClean="0"/>
              <a:t>Secure democratic rule of law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1" dirty="0" smtClean="0"/>
              <a:t>Maintain sufficient food supply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1" dirty="0" smtClean="0"/>
              <a:t>Maintain sufficient supplies of drinking water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1" dirty="0" smtClean="0"/>
              <a:t>Take care of the population´s need for heating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1" dirty="0" smtClean="0"/>
              <a:t>Maintain safety for life and health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1" dirty="0" smtClean="0"/>
              <a:t>Maintain law and order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1" dirty="0" smtClean="0"/>
              <a:t>Maintain financial 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1" dirty="0" smtClean="0"/>
              <a:t>Maintain basic security for stored information</a:t>
            </a:r>
          </a:p>
          <a:p>
            <a:pPr marL="514350" indent="-514350"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4BA6E-F26B-4D26-A18D-31F1E67F5D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4294967295"/>
          </p:nvPr>
        </p:nvSpPr>
        <p:spPr>
          <a:xfrm>
            <a:off x="5254625" y="1600200"/>
            <a:ext cx="3889375" cy="4060825"/>
          </a:xfrm>
        </p:spPr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en-GB" sz="1600" b="1" dirty="0" smtClean="0"/>
              <a:t>Secure cultural values of national importance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sz="1600" b="1" dirty="0" smtClean="0"/>
              <a:t>Protect nature and the environment</a:t>
            </a:r>
          </a:p>
          <a:p>
            <a:pPr marL="514350" indent="-514350">
              <a:buFont typeface="+mj-lt"/>
              <a:buAutoNum type="arabicPeriod" startAt="11"/>
            </a:pPr>
            <a:endParaRPr lang="en-GB" sz="1600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GB" sz="1600" b="1" dirty="0" smtClean="0"/>
              <a:t>E-com services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1600" b="1" dirty="0" smtClean="0"/>
              <a:t>Electrical power supply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1600" b="1" dirty="0" smtClean="0"/>
              <a:t>Water supply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1600" b="1" dirty="0" smtClean="0"/>
              <a:t>Sewage management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1600" b="1" dirty="0" smtClean="0"/>
              <a:t>Fuel Supply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1600" b="1" dirty="0" smtClean="0"/>
              <a:t>Goods and passenger transport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1600" b="1" dirty="0" smtClean="0"/>
              <a:t>Satellite based services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1600" b="1" dirty="0" smtClean="0"/>
              <a:t>Metrological services</a:t>
            </a:r>
          </a:p>
          <a:p>
            <a:pPr marL="514350" indent="-514350">
              <a:buFont typeface="+mj-lt"/>
              <a:buAutoNum type="alphaUcPeriod"/>
            </a:pPr>
            <a:endParaRPr lang="en-GB" sz="1600" dirty="0" smtClean="0"/>
          </a:p>
          <a:p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sient på sykehus">
            <a:hlinkClick r:id="rId2" tooltip="Pasient på sykehus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000"/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52020E-0526-4841-8E13-8B9F1CAE7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3851920" y="476672"/>
            <a:ext cx="5292080" cy="30243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3959424" y="476672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Governance necessitates a more specific identification of the basic functions.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What everyday deliveries are crucial to ensure that the population´s vital needs are taken care of?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Basic Deliveries from the Financial Sector</a:t>
            </a:r>
          </a:p>
        </p:txBody>
      </p:sp>
      <p:sp>
        <p:nvSpPr>
          <p:cNvPr id="9218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9219" name="Plassholder for lysbilde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135ADC-94EE-428F-80AF-80AED4AF60B2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323528" y="836712"/>
          <a:ext cx="8424936" cy="49478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6234"/>
                <a:gridCol w="270030"/>
                <a:gridCol w="1836204"/>
                <a:gridCol w="1044116"/>
                <a:gridCol w="1062118"/>
                <a:gridCol w="2106234"/>
              </a:tblGrid>
              <a:tr h="375816">
                <a:tc gridSpan="6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Maintain Financial</a:t>
                      </a:r>
                      <a:r>
                        <a:rPr lang="en-GB" baseline="0" noProof="0" dirty="0" smtClean="0"/>
                        <a:t> Stability</a:t>
                      </a:r>
                      <a:endParaRPr lang="en-GB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noProof="0" dirty="0" smtClean="0">
                          <a:latin typeface="+mj-lt"/>
                        </a:rPr>
                        <a:t>Capability of maintaining functional capital markets</a:t>
                      </a:r>
                      <a:endParaRPr lang="en-GB" noProof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noProof="0" dirty="0" smtClean="0">
                          <a:latin typeface="+mj-lt"/>
                        </a:rPr>
                        <a:t>Capability</a:t>
                      </a:r>
                      <a:r>
                        <a:rPr lang="en-GB" baseline="0" noProof="0" dirty="0" smtClean="0">
                          <a:latin typeface="+mj-lt"/>
                        </a:rPr>
                        <a:t> of securing the public´s access to necessary means of payment</a:t>
                      </a:r>
                      <a:endParaRPr lang="en-GB" noProof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noProof="0" dirty="0" smtClean="0">
                          <a:latin typeface="+mj-lt"/>
                        </a:rPr>
                        <a:t>Capability</a:t>
                      </a:r>
                      <a:r>
                        <a:rPr lang="en-GB" baseline="0" noProof="0" dirty="0" smtClean="0">
                          <a:latin typeface="+mj-lt"/>
                        </a:rPr>
                        <a:t> of securing financial transactions from stopping or going astray </a:t>
                      </a:r>
                      <a:endParaRPr lang="en-GB" noProof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latin typeface="+mj-lt"/>
                        </a:rPr>
                        <a:t>Ensure safe transference</a:t>
                      </a:r>
                      <a:r>
                        <a:rPr lang="en-GB" baseline="0" noProof="0" dirty="0" smtClean="0">
                          <a:latin typeface="+mj-lt"/>
                        </a:rPr>
                        <a:t> of capital between actors nationally and internationally </a:t>
                      </a:r>
                      <a:endParaRPr lang="en-GB" noProof="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noProof="0" dirty="0" smtClean="0">
                          <a:latin typeface="+mj-lt"/>
                        </a:rPr>
                        <a:t>Ensure the public`s</a:t>
                      </a:r>
                      <a:r>
                        <a:rPr lang="en-GB" baseline="0" noProof="0" dirty="0" smtClean="0">
                          <a:latin typeface="+mj-lt"/>
                        </a:rPr>
                        <a:t> access to means of payment to maintain necessary trade in goods and services </a:t>
                      </a:r>
                      <a:endParaRPr lang="en-GB" noProof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Ensure that payments and other financial transactions are conducted in a safe manner (correctly and on time, safeguarding the need for integrity, confidentiality and availability)</a:t>
                      </a:r>
                      <a:endParaRPr lang="en-GB" noProof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Ensure safe and stable operation of the financial records providing overview of accounts, deposits, mortgages, liens, ownership and insurance</a:t>
                      </a:r>
                      <a:endParaRPr lang="en-GB" noProof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.no/multimedia/archive/00017/10434_1_17052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7000"/>
          </a:blip>
          <a:srcRect/>
          <a:stretch>
            <a:fillRect/>
          </a:stretch>
        </p:blipFill>
        <p:spPr bwMode="auto">
          <a:xfrm>
            <a:off x="0" y="-963488"/>
            <a:ext cx="9144000" cy="6840760"/>
          </a:xfrm>
          <a:prstGeom prst="rect">
            <a:avLst/>
          </a:prstGeom>
          <a:noFill/>
        </p:spPr>
      </p:pic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Principles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>
                <a:cs typeface="Arial" pitchFamily="34" charset="0"/>
              </a:rPr>
              <a:t>Owners and operators of enterprises responsible for basic societal functions should build systems to maintain vital deliveries and services in all circumstances</a:t>
            </a:r>
          </a:p>
          <a:p>
            <a:pPr>
              <a:defRPr/>
            </a:pPr>
            <a:r>
              <a:rPr lang="en-US" sz="1800" b="1" dirty="0" smtClean="0">
                <a:cs typeface="Arial" pitchFamily="34" charset="0"/>
              </a:rPr>
              <a:t>Everyone must take into account the possibility of deficiencies in deliveries they are critically dependent of</a:t>
            </a:r>
          </a:p>
          <a:p>
            <a:pPr>
              <a:defRPr/>
            </a:pPr>
            <a:r>
              <a:rPr lang="en-US" sz="1800" b="1" dirty="0" smtClean="0">
                <a:cs typeface="Arial" pitchFamily="34" charset="0"/>
              </a:rPr>
              <a:t>This even </a:t>
            </a:r>
            <a:r>
              <a:rPr lang="en-US" sz="1800" b="1" dirty="0" smtClean="0">
                <a:cs typeface="Arial" pitchFamily="34" charset="0"/>
              </a:rPr>
              <a:t>includes </a:t>
            </a:r>
            <a:r>
              <a:rPr lang="en-US" sz="1800" b="1" dirty="0" smtClean="0">
                <a:cs typeface="Arial" pitchFamily="34" charset="0"/>
              </a:rPr>
              <a:t>the public</a:t>
            </a:r>
          </a:p>
          <a:p>
            <a:pPr>
              <a:defRPr/>
            </a:pPr>
            <a:r>
              <a:rPr lang="en-US" sz="1800" b="1" dirty="0" smtClean="0">
                <a:cs typeface="Arial" pitchFamily="34" charset="0"/>
              </a:rPr>
              <a:t>The authorities should clarify responsibility  and ensure that owners of enterprises responsible for basic deliveries and services take their responsibility seriously – and define standards and goals</a:t>
            </a:r>
          </a:p>
          <a:p>
            <a:pPr>
              <a:defRPr/>
            </a:pPr>
            <a:r>
              <a:rPr lang="en-US" sz="1800" b="1" dirty="0" smtClean="0">
                <a:cs typeface="Arial" pitchFamily="34" charset="0"/>
              </a:rPr>
              <a:t>Follow up through audits and reviews in ministries and agencies</a:t>
            </a:r>
          </a:p>
          <a:p>
            <a:pPr>
              <a:buNone/>
              <a:defRPr/>
            </a:pPr>
            <a:endParaRPr lang="en-US" sz="1800" dirty="0" smtClean="0">
              <a:cs typeface="Arial" pitchFamily="34" charset="0"/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16AE88-6E55-454E-84C1-D5E1C6BE80C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_engelsk">
  <a:themeElements>
    <a:clrScheme name="Menneskelig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Klikk DI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_Custom Design">
  <a:themeElements>
    <a:clrScheme name="2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7_Custom Design">
  <a:themeElements>
    <a:clrScheme name="2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6_Custom Design">
  <a:themeElements>
    <a:clrScheme name="2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5_Custom Design">
  <a:themeElements>
    <a:clrScheme name="2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Blank_engelsk</Template>
  <TotalTime>238</TotalTime>
  <Words>521</Words>
  <Application>Microsoft Office PowerPoint</Application>
  <PresentationFormat>Skjermfremvisning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Blank_engelsk</vt:lpstr>
      <vt:lpstr>Custom Design</vt:lpstr>
      <vt:lpstr>24_Custom Design</vt:lpstr>
      <vt:lpstr>27_Custom Design</vt:lpstr>
      <vt:lpstr>26_Custom Design</vt:lpstr>
      <vt:lpstr>25_Custom Design</vt:lpstr>
      <vt:lpstr> Resilience in Basic Functions -  Risk Governance in Norway</vt:lpstr>
      <vt:lpstr>Framework for Risk Governance</vt:lpstr>
      <vt:lpstr>Lysbilde 3</vt:lpstr>
      <vt:lpstr>Lysbilde 4</vt:lpstr>
      <vt:lpstr>Lysbilde 5</vt:lpstr>
      <vt:lpstr>Basic Societal Functions </vt:lpstr>
      <vt:lpstr>Lysbilde 7</vt:lpstr>
      <vt:lpstr>Basic Deliveries from the Financial Sector</vt:lpstr>
      <vt:lpstr>Principles</vt:lpstr>
      <vt:lpstr>Conclusion</vt:lpstr>
      <vt:lpstr>Lysbilde 11</vt:lpstr>
    </vt:vector>
  </TitlesOfParts>
  <Company>DSB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Norwegian Approach to Resilience</dc:title>
  <dc:creator>Erik Thomassen</dc:creator>
  <cp:lastModifiedBy>Erik Thomassen</cp:lastModifiedBy>
  <cp:revision>26</cp:revision>
  <dcterms:created xsi:type="dcterms:W3CDTF">2013-05-10T08:04:05Z</dcterms:created>
  <dcterms:modified xsi:type="dcterms:W3CDTF">2013-11-13T09:59:47Z</dcterms:modified>
</cp:coreProperties>
</file>