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62" r:id="rId3"/>
    <p:sldId id="261" r:id="rId4"/>
    <p:sldId id="258" r:id="rId5"/>
    <p:sldId id="259" r:id="rId6"/>
    <p:sldId id="265" r:id="rId7"/>
    <p:sldId id="263" r:id="rId8"/>
    <p:sldId id="264" r:id="rId9"/>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7983" autoAdjust="0"/>
  </p:normalViewPr>
  <p:slideViewPr>
    <p:cSldViewPr>
      <p:cViewPr>
        <p:scale>
          <a:sx n="70" d="100"/>
          <a:sy n="70" d="100"/>
        </p:scale>
        <p:origin x="-1200"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sv-SE"/>
          </a:p>
        </p:txBody>
      </p:sp>
      <p:sp>
        <p:nvSpPr>
          <p:cNvPr id="2560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sv-SE"/>
          </a:p>
        </p:txBody>
      </p:sp>
      <p:sp>
        <p:nvSpPr>
          <p:cNvPr id="2560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sv-SE"/>
          </a:p>
        </p:txBody>
      </p:sp>
      <p:sp>
        <p:nvSpPr>
          <p:cNvPr id="2560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F8425B8-F7D6-470D-9618-23A68B0E0FE5}" type="slidenum">
              <a:rPr lang="sv-SE"/>
              <a:pPr/>
              <a:t>‹#›</a:t>
            </a:fld>
            <a:endParaRPr lang="sv-SE"/>
          </a:p>
        </p:txBody>
      </p:sp>
    </p:spTree>
    <p:extLst>
      <p:ext uri="{BB962C8B-B14F-4D97-AF65-F5344CB8AC3E}">
        <p14:creationId xmlns:p14="http://schemas.microsoft.com/office/powerpoint/2010/main" val="3531376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sv-SE"/>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sv-SE"/>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sv-SE"/>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C96BC6D-6D3D-4530-AE50-EED41A1D2D7D}" type="slidenum">
              <a:rPr lang="sv-SE"/>
              <a:pPr/>
              <a:t>‹#›</a:t>
            </a:fld>
            <a:endParaRPr lang="sv-SE"/>
          </a:p>
        </p:txBody>
      </p:sp>
    </p:spTree>
    <p:extLst>
      <p:ext uri="{BB962C8B-B14F-4D97-AF65-F5344CB8AC3E}">
        <p14:creationId xmlns:p14="http://schemas.microsoft.com/office/powerpoint/2010/main" val="24113926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34" charset="0"/>
        <a:ea typeface="+mn-ea"/>
        <a:cs typeface="+mn-cs"/>
      </a:defRPr>
    </a:lvl1pPr>
    <a:lvl2pPr marL="457200" algn="l" rtl="0" fontAlgn="base">
      <a:spcBef>
        <a:spcPct val="30000"/>
      </a:spcBef>
      <a:spcAft>
        <a:spcPct val="0"/>
      </a:spcAft>
      <a:defRPr sz="1200" kern="1200">
        <a:solidFill>
          <a:schemeClr val="tx1"/>
        </a:solidFill>
        <a:latin typeface="Verdana" pitchFamily="34" charset="0"/>
        <a:ea typeface="+mn-ea"/>
        <a:cs typeface="+mn-cs"/>
      </a:defRPr>
    </a:lvl2pPr>
    <a:lvl3pPr marL="914400" algn="l" rtl="0" fontAlgn="base">
      <a:spcBef>
        <a:spcPct val="30000"/>
      </a:spcBef>
      <a:spcAft>
        <a:spcPct val="0"/>
      </a:spcAft>
      <a:defRPr sz="1200" kern="1200">
        <a:solidFill>
          <a:schemeClr val="tx1"/>
        </a:solidFill>
        <a:latin typeface="Verdana" pitchFamily="34" charset="0"/>
        <a:ea typeface="+mn-ea"/>
        <a:cs typeface="+mn-cs"/>
      </a:defRPr>
    </a:lvl3pPr>
    <a:lvl4pPr marL="1371600" algn="l" rtl="0" fontAlgn="base">
      <a:spcBef>
        <a:spcPct val="30000"/>
      </a:spcBef>
      <a:spcAft>
        <a:spcPct val="0"/>
      </a:spcAft>
      <a:defRPr sz="1200" kern="1200">
        <a:solidFill>
          <a:schemeClr val="tx1"/>
        </a:solidFill>
        <a:latin typeface="Verdana" pitchFamily="34" charset="0"/>
        <a:ea typeface="+mn-ea"/>
        <a:cs typeface="+mn-cs"/>
      </a:defRPr>
    </a:lvl4pPr>
    <a:lvl5pPr marL="1828800" algn="l" rtl="0" fontAlgn="base">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A0DFD4-2FCD-4253-9EAC-BC316457BDB5}" type="slidenum">
              <a:rPr lang="sv-SE"/>
              <a:pPr/>
              <a:t>1</a:t>
            </a:fld>
            <a:endParaRPr lang="sv-SE"/>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Verdana" pitchFamily="34" charset="0"/>
                <a:ea typeface="+mn-ea"/>
                <a:cs typeface="+mn-cs"/>
              </a:rPr>
              <a:t>Swedish Civil Contingencies Agency is responsible to develop and strengthen society’s capacity to prevent, manage and learn from disasters and crises. MSB has an operational mission to enable and support other stakeholders to deal with accidents, emergencies and disasters when they occur, both nationally and internationally.</a:t>
            </a:r>
          </a:p>
          <a:p>
            <a:endParaRPr lang="sv-SE"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v-SE" dirty="0" err="1" smtClean="0"/>
              <a:t>We</a:t>
            </a:r>
            <a:r>
              <a:rPr lang="sv-SE" dirty="0" smtClean="0"/>
              <a:t> </a:t>
            </a:r>
            <a:r>
              <a:rPr lang="sv-SE" dirty="0" err="1" smtClean="0"/>
              <a:t>have</a:t>
            </a:r>
            <a:r>
              <a:rPr lang="sv-SE" dirty="0" smtClean="0"/>
              <a:t> </a:t>
            </a:r>
            <a:r>
              <a:rPr lang="sv-SE" baseline="0" dirty="0" smtClean="0"/>
              <a:t>an all </a:t>
            </a:r>
            <a:r>
              <a:rPr lang="sv-SE" baseline="0" dirty="0" err="1" smtClean="0"/>
              <a:t>hazards</a:t>
            </a:r>
            <a:r>
              <a:rPr lang="sv-SE" baseline="0" dirty="0" smtClean="0"/>
              <a:t> approach, </a:t>
            </a:r>
            <a:r>
              <a:rPr lang="sv-SE" baseline="0" dirty="0" err="1" smtClean="0"/>
              <a:t>which</a:t>
            </a:r>
            <a:r>
              <a:rPr lang="sv-SE" baseline="0" dirty="0" smtClean="0"/>
              <a:t> </a:t>
            </a:r>
            <a:r>
              <a:rPr lang="sv-SE" baseline="0" dirty="0" err="1" smtClean="0"/>
              <a:t>means</a:t>
            </a:r>
            <a:r>
              <a:rPr lang="sv-SE" baseline="0" dirty="0" smtClean="0"/>
              <a:t> </a:t>
            </a:r>
            <a:r>
              <a:rPr lang="sv-SE" baseline="0" dirty="0" err="1" smtClean="0"/>
              <a:t>that</a:t>
            </a:r>
            <a:r>
              <a:rPr lang="sv-SE" baseline="0" dirty="0" smtClean="0"/>
              <a:t> </a:t>
            </a:r>
            <a:r>
              <a:rPr lang="sv-SE" baseline="0" dirty="0" err="1" smtClean="0"/>
              <a:t>we</a:t>
            </a:r>
            <a:r>
              <a:rPr lang="sv-SE" baseline="0" dirty="0" smtClean="0"/>
              <a:t> </a:t>
            </a:r>
            <a:r>
              <a:rPr lang="sv-SE" baseline="0" dirty="0" err="1" smtClean="0"/>
              <a:t>analyze</a:t>
            </a:r>
            <a:r>
              <a:rPr lang="sv-SE" baseline="0" dirty="0" smtClean="0"/>
              <a:t> all kinds </a:t>
            </a:r>
            <a:r>
              <a:rPr lang="sv-SE" baseline="0" dirty="0" err="1" smtClean="0"/>
              <a:t>of</a:t>
            </a:r>
            <a:r>
              <a:rPr lang="sv-SE" baseline="0" dirty="0" smtClean="0"/>
              <a:t> </a:t>
            </a:r>
            <a:r>
              <a:rPr lang="sv-SE" baseline="0" dirty="0" err="1" smtClean="0"/>
              <a:t>threats</a:t>
            </a:r>
            <a:r>
              <a:rPr lang="sv-SE" baseline="0" dirty="0" smtClean="0"/>
              <a:t> and risks. </a:t>
            </a:r>
            <a:r>
              <a:rPr lang="sv-SE" baseline="0" dirty="0" err="1" smtClean="0"/>
              <a:t>But</a:t>
            </a:r>
            <a:r>
              <a:rPr lang="sv-SE" baseline="0" dirty="0" smtClean="0"/>
              <a:t> </a:t>
            </a:r>
            <a:r>
              <a:rPr lang="sv-SE" baseline="0" dirty="0" err="1" smtClean="0"/>
              <a:t>our</a:t>
            </a:r>
            <a:r>
              <a:rPr lang="sv-SE" baseline="0" dirty="0" smtClean="0"/>
              <a:t> systems and modells </a:t>
            </a:r>
            <a:r>
              <a:rPr lang="sv-SE" baseline="0" dirty="0" err="1" smtClean="0"/>
              <a:t>are</a:t>
            </a:r>
            <a:r>
              <a:rPr lang="sv-SE" baseline="0" dirty="0" smtClean="0"/>
              <a:t> </a:t>
            </a:r>
            <a:r>
              <a:rPr lang="sv-SE" baseline="0" dirty="0" err="1" smtClean="0"/>
              <a:t>generic</a:t>
            </a:r>
            <a:r>
              <a:rPr lang="sv-SE" baseline="0" dirty="0" smtClean="0"/>
              <a:t> and </a:t>
            </a:r>
            <a:r>
              <a:rPr lang="sv-SE" baseline="0" dirty="0" err="1" smtClean="0"/>
              <a:t>we</a:t>
            </a:r>
            <a:r>
              <a:rPr lang="sv-SE" baseline="0" dirty="0" smtClean="0"/>
              <a:t> </a:t>
            </a:r>
            <a:r>
              <a:rPr lang="sv-SE" baseline="0" dirty="0" err="1" smtClean="0"/>
              <a:t>don’t</a:t>
            </a:r>
            <a:r>
              <a:rPr lang="sv-SE" baseline="0" dirty="0" smtClean="0"/>
              <a:t> focus on </a:t>
            </a:r>
            <a:r>
              <a:rPr lang="sv-SE" baseline="0" dirty="0" err="1" smtClean="0"/>
              <a:t>specific</a:t>
            </a:r>
            <a:r>
              <a:rPr lang="sv-SE" baseline="0" dirty="0" smtClean="0"/>
              <a:t> </a:t>
            </a:r>
            <a:r>
              <a:rPr lang="sv-SE" baseline="0" dirty="0" err="1" smtClean="0"/>
              <a:t>causes</a:t>
            </a:r>
            <a:r>
              <a:rPr lang="sv-SE" baseline="0" dirty="0" smtClean="0"/>
              <a:t>, </a:t>
            </a:r>
            <a:r>
              <a:rPr lang="sv-SE" baseline="0" dirty="0" err="1" smtClean="0"/>
              <a:t>but</a:t>
            </a:r>
            <a:r>
              <a:rPr lang="sv-SE" baseline="0" dirty="0" smtClean="0"/>
              <a:t> </a:t>
            </a:r>
            <a:r>
              <a:rPr lang="sv-SE" baseline="0" dirty="0" err="1" smtClean="0"/>
              <a:t>rather</a:t>
            </a:r>
            <a:r>
              <a:rPr lang="sv-SE" baseline="0" dirty="0" smtClean="0"/>
              <a:t> on the </a:t>
            </a:r>
            <a:r>
              <a:rPr lang="sv-SE" baseline="0" dirty="0" err="1" smtClean="0"/>
              <a:t>possible</a:t>
            </a:r>
            <a:r>
              <a:rPr lang="sv-SE" baseline="0" dirty="0" smtClean="0"/>
              <a:t> </a:t>
            </a:r>
            <a:r>
              <a:rPr lang="sv-SE" baseline="0" dirty="0" err="1" smtClean="0"/>
              <a:t>consequences</a:t>
            </a:r>
            <a:r>
              <a:rPr lang="sv-SE" baseline="0" dirty="0" smtClean="0"/>
              <a:t>. </a:t>
            </a:r>
            <a:r>
              <a:rPr lang="sv-SE" baseline="0" dirty="0" err="1" smtClean="0"/>
              <a:t>Since</a:t>
            </a:r>
            <a:r>
              <a:rPr lang="sv-SE" baseline="0" dirty="0" smtClean="0"/>
              <a:t> the </a:t>
            </a:r>
            <a:r>
              <a:rPr lang="sv-SE" baseline="0" dirty="0" err="1" smtClean="0"/>
              <a:t>consequences</a:t>
            </a:r>
            <a:r>
              <a:rPr lang="sv-SE" baseline="0" dirty="0" smtClean="0"/>
              <a:t> </a:t>
            </a:r>
            <a:r>
              <a:rPr lang="sv-SE" baseline="0" dirty="0" err="1" smtClean="0"/>
              <a:t>can</a:t>
            </a:r>
            <a:r>
              <a:rPr lang="sv-SE" baseline="0" dirty="0" smtClean="0"/>
              <a:t> be </a:t>
            </a:r>
            <a:r>
              <a:rPr lang="sv-SE" baseline="0" dirty="0" err="1" smtClean="0"/>
              <a:t>similar</a:t>
            </a:r>
            <a:r>
              <a:rPr lang="sv-SE" baseline="0" dirty="0" smtClean="0"/>
              <a:t> for </a:t>
            </a:r>
            <a:r>
              <a:rPr lang="sv-SE" baseline="0" dirty="0" err="1" smtClean="0"/>
              <a:t>many</a:t>
            </a:r>
            <a:r>
              <a:rPr lang="sv-SE" baseline="0" dirty="0" smtClean="0"/>
              <a:t> events. As </a:t>
            </a:r>
            <a:r>
              <a:rPr lang="sv-SE" baseline="0" dirty="0" err="1" smtClean="0"/>
              <a:t>severe</a:t>
            </a:r>
            <a:r>
              <a:rPr lang="sv-SE" baseline="0" dirty="0" smtClean="0"/>
              <a:t> space </a:t>
            </a:r>
            <a:r>
              <a:rPr lang="sv-SE" baseline="0" dirty="0" err="1" smtClean="0"/>
              <a:t>weather</a:t>
            </a:r>
            <a:r>
              <a:rPr lang="sv-SE" baseline="0" dirty="0" smtClean="0"/>
              <a:t> events </a:t>
            </a:r>
            <a:r>
              <a:rPr lang="sv-SE" baseline="0" dirty="0" err="1" smtClean="0"/>
              <a:t>are</a:t>
            </a:r>
            <a:r>
              <a:rPr lang="sv-SE" baseline="0" dirty="0" smtClean="0"/>
              <a:t> rare, </a:t>
            </a:r>
            <a:r>
              <a:rPr lang="sv-SE" baseline="0" dirty="0" err="1" smtClean="0"/>
              <a:t>this</a:t>
            </a:r>
            <a:r>
              <a:rPr lang="sv-SE" baseline="0" dirty="0" smtClean="0"/>
              <a:t> approach is an </a:t>
            </a:r>
            <a:r>
              <a:rPr lang="sv-SE" baseline="0" dirty="0" err="1" smtClean="0"/>
              <a:t>effective</a:t>
            </a:r>
            <a:r>
              <a:rPr lang="sv-SE" baseline="0" dirty="0" smtClean="0"/>
              <a:t> </a:t>
            </a:r>
            <a:r>
              <a:rPr lang="sv-SE" baseline="0" dirty="0" err="1" smtClean="0"/>
              <a:t>way</a:t>
            </a:r>
            <a:r>
              <a:rPr lang="sv-SE" baseline="0" dirty="0" smtClean="0"/>
              <a:t> for </a:t>
            </a:r>
            <a:r>
              <a:rPr lang="sv-SE" baseline="0" dirty="0" err="1" smtClean="0"/>
              <a:t>us</a:t>
            </a:r>
            <a:r>
              <a:rPr lang="sv-SE" baseline="0" dirty="0" smtClean="0"/>
              <a:t> </a:t>
            </a:r>
            <a:r>
              <a:rPr lang="sv-SE" baseline="0" dirty="0" err="1" smtClean="0"/>
              <a:t>to</a:t>
            </a:r>
            <a:r>
              <a:rPr lang="sv-SE" baseline="0" dirty="0" smtClean="0"/>
              <a:t> </a:t>
            </a:r>
            <a:r>
              <a:rPr lang="sv-SE" baseline="0" dirty="0" err="1" smtClean="0"/>
              <a:t>include</a:t>
            </a:r>
            <a:r>
              <a:rPr lang="sv-SE" baseline="0" dirty="0" smtClean="0"/>
              <a:t> it in </a:t>
            </a:r>
            <a:r>
              <a:rPr lang="sv-SE" baseline="0" dirty="0" err="1" smtClean="0"/>
              <a:t>our</a:t>
            </a:r>
            <a:r>
              <a:rPr lang="sv-SE" baseline="0" dirty="0" smtClean="0"/>
              <a:t> </a:t>
            </a:r>
            <a:r>
              <a:rPr lang="sv-SE" baseline="0" dirty="0" err="1" smtClean="0"/>
              <a:t>analysis</a:t>
            </a:r>
            <a:r>
              <a:rPr lang="sv-SE" baseline="0" dirty="0" smtClean="0"/>
              <a:t>.</a:t>
            </a:r>
          </a:p>
          <a:p>
            <a:endParaRPr lang="sv-SE" dirty="0" smtClean="0"/>
          </a:p>
          <a:p>
            <a:endParaRPr lang="sv-SE"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Verdana" pitchFamily="34" charset="0"/>
                <a:ea typeface="+mn-ea"/>
                <a:cs typeface="+mn-cs"/>
              </a:rPr>
              <a:t>When there is a disaster or crisis, several stakeholders may have important functions in the management of the event. </a:t>
            </a:r>
            <a:r>
              <a:rPr lang="en-GB" dirty="0" smtClean="0"/>
              <a:t>One part of our operational assignment as outlined in the mandate is to enable coordination and efficient use of relevant stakeholders resources </a:t>
            </a:r>
            <a:r>
              <a:rPr lang="en-GB" sz="1200" dirty="0" smtClean="0"/>
              <a:t>across sector and jurisdictional boundaries</a:t>
            </a:r>
            <a:r>
              <a:rPr lang="en-GB" dirty="0" smtClean="0"/>
              <a:t>. This is facilitated by</a:t>
            </a:r>
            <a:r>
              <a:rPr lang="en-GB" baseline="0" dirty="0" smtClean="0"/>
              <a:t> MSB.</a:t>
            </a:r>
            <a:r>
              <a:rPr lang="en-GB"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Verdana"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Verdana" pitchFamily="34" charset="0"/>
                <a:ea typeface="+mn-ea"/>
                <a:cs typeface="+mn-cs"/>
              </a:rPr>
              <a:t>According to normal procedures, MSB will not take over the responsibility from other stakeholders.</a:t>
            </a:r>
            <a:r>
              <a:rPr lang="en-GB" sz="1200" kern="1200" baseline="0" dirty="0" smtClean="0">
                <a:solidFill>
                  <a:schemeClr val="tx1"/>
                </a:solidFill>
                <a:effectLst/>
                <a:latin typeface="Verdana" pitchFamily="34" charset="0"/>
                <a:ea typeface="+mn-ea"/>
                <a:cs typeface="+mn-cs"/>
              </a:rPr>
              <a:t> But, we are responsible to see to that all stakeholders understand and carry out according to their </a:t>
            </a:r>
            <a:r>
              <a:rPr lang="en-GB" sz="1200" kern="1200" baseline="0" dirty="0" err="1" smtClean="0">
                <a:solidFill>
                  <a:schemeClr val="tx1"/>
                </a:solidFill>
                <a:effectLst/>
                <a:latin typeface="Verdana" pitchFamily="34" charset="0"/>
                <a:ea typeface="+mn-ea"/>
                <a:cs typeface="+mn-cs"/>
              </a:rPr>
              <a:t>responisbilities</a:t>
            </a:r>
            <a:r>
              <a:rPr lang="en-GB" sz="1200" kern="1200" baseline="0" dirty="0" smtClean="0">
                <a:solidFill>
                  <a:schemeClr val="tx1"/>
                </a:solidFill>
                <a:effectLst/>
                <a:latin typeface="Verdana" pitchFamily="34" charset="0"/>
                <a:ea typeface="+mn-ea"/>
                <a:cs typeface="+mn-cs"/>
              </a:rPr>
              <a:t>. This could be for example to highlight to the Swedish National grid the importance of including space weather impacts in their risk analysis.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baseline="0" dirty="0" smtClean="0">
              <a:solidFill>
                <a:schemeClr val="tx1"/>
              </a:solidFill>
              <a:effectLst/>
              <a:latin typeface="Verdana"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baseline="0" dirty="0" smtClean="0">
                <a:solidFill>
                  <a:schemeClr val="tx1"/>
                </a:solidFill>
                <a:effectLst/>
                <a:latin typeface="Verdana" pitchFamily="34" charset="0"/>
                <a:ea typeface="+mn-ea"/>
                <a:cs typeface="+mn-cs"/>
              </a:rPr>
              <a:t>Further more to raise the awareness, MSB arranges different types of events where concerned stakeholders are invited and given the possibility to discuss and coordinate. </a:t>
            </a:r>
            <a:endParaRPr lang="en-US" sz="1200" kern="1200" dirty="0" smtClean="0">
              <a:solidFill>
                <a:schemeClr val="tx1"/>
              </a:solidFill>
              <a:effectLst/>
              <a:latin typeface="Verdana"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Verdana" pitchFamily="34" charset="0"/>
              <a:ea typeface="+mn-ea"/>
              <a:cs typeface="+mn-cs"/>
            </a:endParaRP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9C96BC6D-6D3D-4530-AE50-EED41A1D2D7D}" type="slidenum">
              <a:rPr lang="sv-SE" smtClean="0"/>
              <a:pPr/>
              <a:t>2</a:t>
            </a:fld>
            <a:endParaRPr lang="sv-SE"/>
          </a:p>
        </p:txBody>
      </p:sp>
    </p:spTree>
    <p:extLst>
      <p:ext uri="{BB962C8B-B14F-4D97-AF65-F5344CB8AC3E}">
        <p14:creationId xmlns:p14="http://schemas.microsoft.com/office/powerpoint/2010/main" val="9894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C96BC6D-6D3D-4530-AE50-EED41A1D2D7D}" type="slidenum">
              <a:rPr lang="sv-SE" smtClean="0"/>
              <a:pPr/>
              <a:t>7</a:t>
            </a:fld>
            <a:endParaRPr lang="sv-SE"/>
          </a:p>
        </p:txBody>
      </p:sp>
    </p:spTree>
    <p:extLst>
      <p:ext uri="{BB962C8B-B14F-4D97-AF65-F5344CB8AC3E}">
        <p14:creationId xmlns:p14="http://schemas.microsoft.com/office/powerpoint/2010/main" val="1294301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5141" name="Picture 21" descr="Karta_MSB_SI_Svensk_PPT_100dp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52525"/>
            <a:ext cx="9144000" cy="5705475"/>
          </a:xfrm>
          <a:prstGeom prst="rect">
            <a:avLst/>
          </a:prstGeom>
          <a:noFill/>
          <a:extLst>
            <a:ext uri="{909E8E84-426E-40DD-AFC4-6F175D3DCCD1}">
              <a14:hiddenFill xmlns:a14="http://schemas.microsoft.com/office/drawing/2010/main">
                <a:solidFill>
                  <a:srgbClr val="FFFFFF"/>
                </a:solidFill>
              </a14:hiddenFill>
            </a:ext>
          </a:extLst>
        </p:spPr>
      </p:pic>
      <p:sp>
        <p:nvSpPr>
          <p:cNvPr id="5134" name="Rectangle 14"/>
          <p:cNvSpPr>
            <a:spLocks noChangeArrowheads="1"/>
          </p:cNvSpPr>
          <p:nvPr/>
        </p:nvSpPr>
        <p:spPr bwMode="auto">
          <a:xfrm>
            <a:off x="0" y="0"/>
            <a:ext cx="9144000" cy="11525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a:p>
        </p:txBody>
      </p:sp>
      <p:sp>
        <p:nvSpPr>
          <p:cNvPr id="5123" name="Rectangle 3"/>
          <p:cNvSpPr>
            <a:spLocks noGrp="1" noChangeArrowheads="1"/>
          </p:cNvSpPr>
          <p:nvPr>
            <p:ph type="subTitle" idx="1"/>
          </p:nvPr>
        </p:nvSpPr>
        <p:spPr>
          <a:xfrm>
            <a:off x="763588" y="3213100"/>
            <a:ext cx="6904037" cy="1752600"/>
          </a:xfrm>
        </p:spPr>
        <p:txBody>
          <a:bodyPr/>
          <a:lstStyle>
            <a:lvl1pPr marL="0" indent="0">
              <a:buFontTx/>
              <a:buNone/>
              <a:defRPr sz="2800" b="1">
                <a:latin typeface="Verdana" pitchFamily="34" charset="0"/>
              </a:defRPr>
            </a:lvl1pPr>
          </a:lstStyle>
          <a:p>
            <a:pPr lvl="0"/>
            <a:r>
              <a:rPr lang="sv-SE" noProof="0" smtClean="0"/>
              <a:t>Klicka här för att ändra format på underrubrik i bakgrunden</a:t>
            </a:r>
            <a:endParaRPr lang="en-US" noProof="0" smtClean="0"/>
          </a:p>
        </p:txBody>
      </p:sp>
      <p:sp>
        <p:nvSpPr>
          <p:cNvPr id="5124" name="Rectangle 4"/>
          <p:cNvSpPr>
            <a:spLocks noGrp="1" noChangeArrowheads="1"/>
          </p:cNvSpPr>
          <p:nvPr>
            <p:ph type="dt" sz="half" idx="2"/>
          </p:nvPr>
        </p:nvSpPr>
        <p:spPr>
          <a:xfrm>
            <a:off x="457200" y="6245225"/>
            <a:ext cx="2133600" cy="476250"/>
          </a:xfrm>
        </p:spPr>
        <p:txBody>
          <a:bodyPr/>
          <a:lstStyle>
            <a:lvl1pPr>
              <a:defRPr sz="1400"/>
            </a:lvl1pPr>
          </a:lstStyle>
          <a:p>
            <a:fld id="{F37FAA75-97C0-482E-BD38-914F7F0E46DD}" type="datetime1">
              <a:rPr lang="en-US" noProof="0" smtClean="0"/>
              <a:pPr/>
              <a:t>11/17/2013</a:t>
            </a:fld>
            <a:endParaRPr lang="en-US" noProof="0"/>
          </a:p>
        </p:txBody>
      </p:sp>
      <p:sp>
        <p:nvSpPr>
          <p:cNvPr id="5125" name="Rectangle 5"/>
          <p:cNvSpPr>
            <a:spLocks noGrp="1" noChangeArrowheads="1"/>
          </p:cNvSpPr>
          <p:nvPr>
            <p:ph type="ftr" sz="quarter" idx="3"/>
          </p:nvPr>
        </p:nvSpPr>
        <p:spPr>
          <a:xfrm>
            <a:off x="3124200" y="6245225"/>
            <a:ext cx="2895600" cy="476250"/>
          </a:xfrm>
        </p:spPr>
        <p:txBody>
          <a:bodyPr/>
          <a:lstStyle>
            <a:lvl1pPr algn="ctr">
              <a:defRPr sz="1400"/>
            </a:lvl1pPr>
          </a:lstStyle>
          <a:p>
            <a:endParaRPr lang="en-US" noProof="0"/>
          </a:p>
        </p:txBody>
      </p:sp>
      <p:sp>
        <p:nvSpPr>
          <p:cNvPr id="5126" name="Rectangle 6"/>
          <p:cNvSpPr>
            <a:spLocks noGrp="1" noChangeArrowheads="1"/>
          </p:cNvSpPr>
          <p:nvPr>
            <p:ph type="sldNum" sz="quarter" idx="4"/>
          </p:nvPr>
        </p:nvSpPr>
        <p:spPr>
          <a:xfrm>
            <a:off x="6553200" y="6245225"/>
            <a:ext cx="2133600" cy="476250"/>
          </a:xfrm>
        </p:spPr>
        <p:txBody>
          <a:bodyPr/>
          <a:lstStyle>
            <a:lvl1pPr>
              <a:defRPr sz="1400"/>
            </a:lvl1pPr>
          </a:lstStyle>
          <a:p>
            <a:fld id="{DAFA0925-FDDF-4B15-9534-923FD864C0B1}" type="slidenum">
              <a:rPr lang="en-US" noProof="0" smtClean="0"/>
              <a:pPr/>
              <a:t>‹#›</a:t>
            </a:fld>
            <a:endParaRPr lang="en-US" noProof="0"/>
          </a:p>
        </p:txBody>
      </p:sp>
      <p:sp>
        <p:nvSpPr>
          <p:cNvPr id="5130" name="Rectangle 10"/>
          <p:cNvSpPr>
            <a:spLocks noChangeArrowheads="1"/>
          </p:cNvSpPr>
          <p:nvPr/>
        </p:nvSpPr>
        <p:spPr bwMode="auto">
          <a:xfrm>
            <a:off x="773113" y="1638300"/>
            <a:ext cx="77597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spcBef>
                <a:spcPct val="50000"/>
              </a:spcBef>
            </a:pPr>
            <a:endParaRPr lang="en-US" sz="2800" b="1" noProof="0"/>
          </a:p>
        </p:txBody>
      </p:sp>
      <p:sp>
        <p:nvSpPr>
          <p:cNvPr id="5132" name="Rectangle 12"/>
          <p:cNvSpPr>
            <a:spLocks noGrp="1" noChangeArrowheads="1"/>
          </p:cNvSpPr>
          <p:nvPr>
            <p:ph type="ctrTitle" sz="quarter"/>
          </p:nvPr>
        </p:nvSpPr>
        <p:spPr>
          <a:xfrm>
            <a:off x="779463" y="1600200"/>
            <a:ext cx="7969250" cy="1295400"/>
          </a:xfrm>
        </p:spPr>
        <p:txBody>
          <a:bodyPr/>
          <a:lstStyle>
            <a:lvl1pPr eaLnBrk="0" hangingPunct="0">
              <a:spcBef>
                <a:spcPct val="50000"/>
              </a:spcBef>
              <a:defRPr>
                <a:solidFill>
                  <a:schemeClr val="tx1"/>
                </a:solidFill>
              </a:defRPr>
            </a:lvl1pPr>
          </a:lstStyle>
          <a:p>
            <a:pPr lvl="0"/>
            <a:r>
              <a:rPr lang="sv-SE" noProof="0" smtClean="0"/>
              <a:t>Klicka här för att ändra format</a:t>
            </a:r>
            <a:endParaRPr lang="en-US" noProof="0" smtClean="0"/>
          </a:p>
        </p:txBody>
      </p:sp>
      <p:sp>
        <p:nvSpPr>
          <p:cNvPr id="9" name="Rectangle 14"/>
          <p:cNvSpPr>
            <a:spLocks noChangeArrowheads="1"/>
          </p:cNvSpPr>
          <p:nvPr/>
        </p:nvSpPr>
        <p:spPr bwMode="auto">
          <a:xfrm>
            <a:off x="0" y="0"/>
            <a:ext cx="9177338" cy="1152525"/>
          </a:xfrm>
          <a:prstGeom prst="rect">
            <a:avLst/>
          </a:prstGeom>
          <a:solidFill>
            <a:schemeClr val="tx1"/>
          </a:solidFill>
          <a:ln w="9525">
            <a:noFill/>
            <a:miter lim="800000"/>
            <a:headEnd/>
            <a:tailEnd/>
          </a:ln>
          <a:effectLst/>
        </p:spPr>
        <p:txBody>
          <a:bodyPr wrap="none" anchor="ctr"/>
          <a:lstStyle/>
          <a:p>
            <a:endParaRPr lang="en-US" noProof="0">
              <a:ea typeface="ＭＳ Ｐゴシック" pitchFamily="34" charset="-128"/>
            </a:endParaRPr>
          </a:p>
        </p:txBody>
      </p:sp>
      <p:pic>
        <p:nvPicPr>
          <p:cNvPr id="5142" name="Picture 22" descr="MSB_eng_neg_rgb"/>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250825"/>
            <a:ext cx="1481138" cy="719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smtClean="0"/>
              <a:t>Klicka här för att ändra format</a:t>
            </a:r>
            <a:endParaRPr lang="en-US" noProof="0"/>
          </a:p>
        </p:txBody>
      </p:sp>
      <p:sp>
        <p:nvSpPr>
          <p:cNvPr id="3" name="Platshållare för lodrät text 2"/>
          <p:cNvSpPr>
            <a:spLocks noGrp="1"/>
          </p:cNvSpPr>
          <p:nvPr>
            <p:ph type="body" orient="vert" idx="1"/>
          </p:nvPr>
        </p:nvSpPr>
        <p:spPr/>
        <p:txBody>
          <a:bodyPr vert="eaVert"/>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US" noProof="0"/>
          </a:p>
        </p:txBody>
      </p:sp>
      <p:sp>
        <p:nvSpPr>
          <p:cNvPr id="4" name="Platshållare för datum 3"/>
          <p:cNvSpPr>
            <a:spLocks noGrp="1"/>
          </p:cNvSpPr>
          <p:nvPr>
            <p:ph type="dt" sz="half" idx="10"/>
          </p:nvPr>
        </p:nvSpPr>
        <p:spPr/>
        <p:txBody>
          <a:bodyPr/>
          <a:lstStyle>
            <a:lvl1pPr>
              <a:defRPr/>
            </a:lvl1pPr>
          </a:lstStyle>
          <a:p>
            <a:fld id="{FD078BE7-3EBE-4DD9-8EB8-FE3A342A04A6}" type="datetime1">
              <a:rPr lang="en-US" noProof="0" smtClean="0"/>
              <a:pPr/>
              <a:t>11/17/2013</a:t>
            </a:fld>
            <a:endParaRPr lang="en-US" noProof="0"/>
          </a:p>
        </p:txBody>
      </p:sp>
      <p:sp>
        <p:nvSpPr>
          <p:cNvPr id="5" name="Platshållare för sidfot 4"/>
          <p:cNvSpPr>
            <a:spLocks noGrp="1"/>
          </p:cNvSpPr>
          <p:nvPr>
            <p:ph type="ftr" sz="quarter" idx="11"/>
          </p:nvPr>
        </p:nvSpPr>
        <p:spPr/>
        <p:txBody>
          <a:bodyPr/>
          <a:lstStyle>
            <a:lvl1pPr>
              <a:defRPr/>
            </a:lvl1pPr>
          </a:lstStyle>
          <a:p>
            <a:endParaRPr lang="en-US" noProof="0"/>
          </a:p>
        </p:txBody>
      </p:sp>
      <p:sp>
        <p:nvSpPr>
          <p:cNvPr id="6" name="Platshållare för bildnummer 5"/>
          <p:cNvSpPr>
            <a:spLocks noGrp="1"/>
          </p:cNvSpPr>
          <p:nvPr>
            <p:ph type="sldNum" sz="quarter" idx="12"/>
          </p:nvPr>
        </p:nvSpPr>
        <p:spPr/>
        <p:txBody>
          <a:bodyPr/>
          <a:lstStyle>
            <a:lvl1pPr>
              <a:defRPr/>
            </a:lvl1pPr>
          </a:lstStyle>
          <a:p>
            <a:fld id="{4CA297B8-9F06-46B0-ACD6-A6B7899136C8}" type="slidenum">
              <a:rPr lang="en-US" noProof="0" smtClean="0"/>
              <a:pPr/>
              <a:t>‹#›</a:t>
            </a:fld>
            <a:endParaRPr lang="en-US" noProof="0"/>
          </a:p>
        </p:txBody>
      </p:sp>
    </p:spTree>
    <p:extLst>
      <p:ext uri="{BB962C8B-B14F-4D97-AF65-F5344CB8AC3E}">
        <p14:creationId xmlns:p14="http://schemas.microsoft.com/office/powerpoint/2010/main" val="2016385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29413" y="1555750"/>
            <a:ext cx="1943100" cy="4465638"/>
          </a:xfrm>
        </p:spPr>
        <p:txBody>
          <a:bodyPr vert="eaVert"/>
          <a:lstStyle/>
          <a:p>
            <a:r>
              <a:rPr lang="sv-SE" noProof="0" smtClean="0"/>
              <a:t>Klicka här för att ändra format</a:t>
            </a:r>
            <a:endParaRPr lang="en-US" noProof="0"/>
          </a:p>
        </p:txBody>
      </p:sp>
      <p:sp>
        <p:nvSpPr>
          <p:cNvPr id="3" name="Platshållare för lodrät text 2"/>
          <p:cNvSpPr>
            <a:spLocks noGrp="1"/>
          </p:cNvSpPr>
          <p:nvPr>
            <p:ph type="body" orient="vert" idx="1"/>
          </p:nvPr>
        </p:nvSpPr>
        <p:spPr>
          <a:xfrm>
            <a:off x="898525" y="1555750"/>
            <a:ext cx="5678488" cy="4465638"/>
          </a:xfrm>
        </p:spPr>
        <p:txBody>
          <a:bodyPr vert="eaVert"/>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US" noProof="0"/>
          </a:p>
        </p:txBody>
      </p:sp>
      <p:sp>
        <p:nvSpPr>
          <p:cNvPr id="4" name="Platshållare för datum 3"/>
          <p:cNvSpPr>
            <a:spLocks noGrp="1"/>
          </p:cNvSpPr>
          <p:nvPr>
            <p:ph type="dt" sz="half" idx="10"/>
          </p:nvPr>
        </p:nvSpPr>
        <p:spPr/>
        <p:txBody>
          <a:bodyPr/>
          <a:lstStyle>
            <a:lvl1pPr>
              <a:defRPr/>
            </a:lvl1pPr>
          </a:lstStyle>
          <a:p>
            <a:fld id="{300D83EC-2FBC-44B0-8BB0-474983E0953A}" type="datetime1">
              <a:rPr lang="en-US" noProof="0" smtClean="0"/>
              <a:pPr/>
              <a:t>11/17/2013</a:t>
            </a:fld>
            <a:endParaRPr lang="en-US" noProof="0"/>
          </a:p>
        </p:txBody>
      </p:sp>
      <p:sp>
        <p:nvSpPr>
          <p:cNvPr id="5" name="Platshållare för sidfot 4"/>
          <p:cNvSpPr>
            <a:spLocks noGrp="1"/>
          </p:cNvSpPr>
          <p:nvPr>
            <p:ph type="ftr" sz="quarter" idx="11"/>
          </p:nvPr>
        </p:nvSpPr>
        <p:spPr/>
        <p:txBody>
          <a:bodyPr/>
          <a:lstStyle>
            <a:lvl1pPr>
              <a:defRPr/>
            </a:lvl1pPr>
          </a:lstStyle>
          <a:p>
            <a:endParaRPr lang="en-US" noProof="0"/>
          </a:p>
        </p:txBody>
      </p:sp>
      <p:sp>
        <p:nvSpPr>
          <p:cNvPr id="6" name="Platshållare för bildnummer 5"/>
          <p:cNvSpPr>
            <a:spLocks noGrp="1"/>
          </p:cNvSpPr>
          <p:nvPr>
            <p:ph type="sldNum" sz="quarter" idx="12"/>
          </p:nvPr>
        </p:nvSpPr>
        <p:spPr/>
        <p:txBody>
          <a:bodyPr/>
          <a:lstStyle>
            <a:lvl1pPr>
              <a:defRPr/>
            </a:lvl1pPr>
          </a:lstStyle>
          <a:p>
            <a:fld id="{BBB02494-F42D-470A-BFC2-26E2E0E3AE6D}" type="slidenum">
              <a:rPr lang="en-US" noProof="0" smtClean="0"/>
              <a:pPr/>
              <a:t>‹#›</a:t>
            </a:fld>
            <a:endParaRPr lang="en-US" noProof="0"/>
          </a:p>
        </p:txBody>
      </p:sp>
    </p:spTree>
    <p:extLst>
      <p:ext uri="{BB962C8B-B14F-4D97-AF65-F5344CB8AC3E}">
        <p14:creationId xmlns:p14="http://schemas.microsoft.com/office/powerpoint/2010/main" val="2882678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smtClean="0"/>
              <a:t>Klicka här för att ändra format</a:t>
            </a:r>
            <a:endParaRPr lang="en-US" noProof="0"/>
          </a:p>
        </p:txBody>
      </p:sp>
      <p:sp>
        <p:nvSpPr>
          <p:cNvPr id="3" name="Platshållare för innehåll 2"/>
          <p:cNvSpPr>
            <a:spLocks noGrp="1"/>
          </p:cNvSpPr>
          <p:nvPr>
            <p:ph idx="1"/>
          </p:nvPr>
        </p:nvSpPr>
        <p:spPr/>
        <p:txBody>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US" noProof="0"/>
          </a:p>
        </p:txBody>
      </p:sp>
      <p:sp>
        <p:nvSpPr>
          <p:cNvPr id="4" name="Platshållare för datum 3"/>
          <p:cNvSpPr>
            <a:spLocks noGrp="1"/>
          </p:cNvSpPr>
          <p:nvPr>
            <p:ph type="dt" sz="half" idx="10"/>
          </p:nvPr>
        </p:nvSpPr>
        <p:spPr/>
        <p:txBody>
          <a:bodyPr/>
          <a:lstStyle>
            <a:lvl1pPr>
              <a:defRPr/>
            </a:lvl1pPr>
          </a:lstStyle>
          <a:p>
            <a:fld id="{325B59EB-9109-4B33-BE6F-2A1451CFDE75}" type="datetime1">
              <a:rPr lang="en-US" noProof="0" smtClean="0"/>
              <a:pPr/>
              <a:t>11/17/2013</a:t>
            </a:fld>
            <a:endParaRPr lang="en-US" noProof="0"/>
          </a:p>
        </p:txBody>
      </p:sp>
      <p:sp>
        <p:nvSpPr>
          <p:cNvPr id="5" name="Platshållare för sidfot 4"/>
          <p:cNvSpPr>
            <a:spLocks noGrp="1"/>
          </p:cNvSpPr>
          <p:nvPr>
            <p:ph type="ftr" sz="quarter" idx="11"/>
          </p:nvPr>
        </p:nvSpPr>
        <p:spPr/>
        <p:txBody>
          <a:bodyPr/>
          <a:lstStyle>
            <a:lvl1pPr>
              <a:defRPr/>
            </a:lvl1pPr>
          </a:lstStyle>
          <a:p>
            <a:endParaRPr lang="en-US" noProof="0"/>
          </a:p>
        </p:txBody>
      </p:sp>
      <p:sp>
        <p:nvSpPr>
          <p:cNvPr id="6" name="Platshållare för bildnummer 5"/>
          <p:cNvSpPr>
            <a:spLocks noGrp="1"/>
          </p:cNvSpPr>
          <p:nvPr>
            <p:ph type="sldNum" sz="quarter" idx="12"/>
          </p:nvPr>
        </p:nvSpPr>
        <p:spPr/>
        <p:txBody>
          <a:bodyPr/>
          <a:lstStyle>
            <a:lvl1pPr>
              <a:defRPr/>
            </a:lvl1pPr>
          </a:lstStyle>
          <a:p>
            <a:fld id="{4E4F8480-BDD7-4EA4-9853-F9AF460FDBF9}" type="slidenum">
              <a:rPr lang="en-US" noProof="0" smtClean="0"/>
              <a:pPr/>
              <a:t>‹#›</a:t>
            </a:fld>
            <a:endParaRPr lang="en-US" noProof="0"/>
          </a:p>
        </p:txBody>
      </p:sp>
    </p:spTree>
    <p:extLst>
      <p:ext uri="{BB962C8B-B14F-4D97-AF65-F5344CB8AC3E}">
        <p14:creationId xmlns:p14="http://schemas.microsoft.com/office/powerpoint/2010/main" val="2812811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noProof="0" smtClean="0"/>
              <a:t>Klicka här för att ändra format</a:t>
            </a:r>
            <a:endParaRPr lang="en-US" noProof="0"/>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noProof="0"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fld id="{8144FD20-9D83-45C4-A10F-B2E823EFBB80}" type="datetime1">
              <a:rPr lang="en-US" noProof="0" smtClean="0"/>
              <a:pPr/>
              <a:t>11/17/2013</a:t>
            </a:fld>
            <a:endParaRPr lang="en-US" noProof="0"/>
          </a:p>
        </p:txBody>
      </p:sp>
      <p:sp>
        <p:nvSpPr>
          <p:cNvPr id="5" name="Platshållare för sidfot 4"/>
          <p:cNvSpPr>
            <a:spLocks noGrp="1"/>
          </p:cNvSpPr>
          <p:nvPr>
            <p:ph type="ftr" sz="quarter" idx="11"/>
          </p:nvPr>
        </p:nvSpPr>
        <p:spPr/>
        <p:txBody>
          <a:bodyPr/>
          <a:lstStyle>
            <a:lvl1pPr>
              <a:defRPr/>
            </a:lvl1pPr>
          </a:lstStyle>
          <a:p>
            <a:endParaRPr lang="en-US" noProof="0"/>
          </a:p>
        </p:txBody>
      </p:sp>
      <p:sp>
        <p:nvSpPr>
          <p:cNvPr id="6" name="Platshållare för bildnummer 5"/>
          <p:cNvSpPr>
            <a:spLocks noGrp="1"/>
          </p:cNvSpPr>
          <p:nvPr>
            <p:ph type="sldNum" sz="quarter" idx="12"/>
          </p:nvPr>
        </p:nvSpPr>
        <p:spPr/>
        <p:txBody>
          <a:bodyPr/>
          <a:lstStyle>
            <a:lvl1pPr>
              <a:defRPr/>
            </a:lvl1pPr>
          </a:lstStyle>
          <a:p>
            <a:fld id="{812567E2-4B54-4112-BE2F-4114D1518201}" type="slidenum">
              <a:rPr lang="en-US" noProof="0" smtClean="0"/>
              <a:pPr/>
              <a:t>‹#›</a:t>
            </a:fld>
            <a:endParaRPr lang="en-US" noProof="0"/>
          </a:p>
        </p:txBody>
      </p:sp>
    </p:spTree>
    <p:extLst>
      <p:ext uri="{BB962C8B-B14F-4D97-AF65-F5344CB8AC3E}">
        <p14:creationId xmlns:p14="http://schemas.microsoft.com/office/powerpoint/2010/main" val="3671492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smtClean="0"/>
              <a:t>Klicka här för att ändra format</a:t>
            </a:r>
            <a:endParaRPr lang="en-US" noProof="0"/>
          </a:p>
        </p:txBody>
      </p:sp>
      <p:sp>
        <p:nvSpPr>
          <p:cNvPr id="3" name="Platshållare för innehåll 2"/>
          <p:cNvSpPr>
            <a:spLocks noGrp="1"/>
          </p:cNvSpPr>
          <p:nvPr>
            <p:ph sz="half" idx="1"/>
          </p:nvPr>
        </p:nvSpPr>
        <p:spPr>
          <a:xfrm>
            <a:off x="898525" y="2482850"/>
            <a:ext cx="3810000" cy="353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US" noProof="0"/>
          </a:p>
        </p:txBody>
      </p:sp>
      <p:sp>
        <p:nvSpPr>
          <p:cNvPr id="4" name="Platshållare för innehåll 3"/>
          <p:cNvSpPr>
            <a:spLocks noGrp="1"/>
          </p:cNvSpPr>
          <p:nvPr>
            <p:ph sz="half" idx="2"/>
          </p:nvPr>
        </p:nvSpPr>
        <p:spPr>
          <a:xfrm>
            <a:off x="4860925" y="2482850"/>
            <a:ext cx="3811588" cy="353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US" noProof="0"/>
          </a:p>
        </p:txBody>
      </p:sp>
      <p:sp>
        <p:nvSpPr>
          <p:cNvPr id="5" name="Platshållare för datum 4"/>
          <p:cNvSpPr>
            <a:spLocks noGrp="1"/>
          </p:cNvSpPr>
          <p:nvPr>
            <p:ph type="dt" sz="half" idx="10"/>
          </p:nvPr>
        </p:nvSpPr>
        <p:spPr/>
        <p:txBody>
          <a:bodyPr/>
          <a:lstStyle>
            <a:lvl1pPr>
              <a:defRPr/>
            </a:lvl1pPr>
          </a:lstStyle>
          <a:p>
            <a:fld id="{ADEA3FF8-E08C-4227-94FE-151F3AE87E53}" type="datetime1">
              <a:rPr lang="en-US" noProof="0" smtClean="0"/>
              <a:pPr/>
              <a:t>11/17/2013</a:t>
            </a:fld>
            <a:endParaRPr lang="en-US" noProof="0"/>
          </a:p>
        </p:txBody>
      </p:sp>
      <p:sp>
        <p:nvSpPr>
          <p:cNvPr id="6" name="Platshållare för sidfot 5"/>
          <p:cNvSpPr>
            <a:spLocks noGrp="1"/>
          </p:cNvSpPr>
          <p:nvPr>
            <p:ph type="ftr" sz="quarter" idx="11"/>
          </p:nvPr>
        </p:nvSpPr>
        <p:spPr/>
        <p:txBody>
          <a:bodyPr/>
          <a:lstStyle>
            <a:lvl1pPr>
              <a:defRPr/>
            </a:lvl1pPr>
          </a:lstStyle>
          <a:p>
            <a:endParaRPr lang="en-US" noProof="0"/>
          </a:p>
        </p:txBody>
      </p:sp>
      <p:sp>
        <p:nvSpPr>
          <p:cNvPr id="7" name="Platshållare för bildnummer 6"/>
          <p:cNvSpPr>
            <a:spLocks noGrp="1"/>
          </p:cNvSpPr>
          <p:nvPr>
            <p:ph type="sldNum" sz="quarter" idx="12"/>
          </p:nvPr>
        </p:nvSpPr>
        <p:spPr/>
        <p:txBody>
          <a:bodyPr/>
          <a:lstStyle>
            <a:lvl1pPr>
              <a:defRPr/>
            </a:lvl1pPr>
          </a:lstStyle>
          <a:p>
            <a:fld id="{092CD8C7-D86F-4024-BC87-176270DE99AE}" type="slidenum">
              <a:rPr lang="en-US" noProof="0" smtClean="0"/>
              <a:pPr/>
              <a:t>‹#›</a:t>
            </a:fld>
            <a:endParaRPr lang="en-US" noProof="0"/>
          </a:p>
        </p:txBody>
      </p:sp>
    </p:spTree>
    <p:extLst>
      <p:ext uri="{BB962C8B-B14F-4D97-AF65-F5344CB8AC3E}">
        <p14:creationId xmlns:p14="http://schemas.microsoft.com/office/powerpoint/2010/main" val="4131045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noProof="0" smtClean="0"/>
              <a:t>Klicka här för att ändra format</a:t>
            </a:r>
            <a:endParaRPr lang="en-US" noProof="0"/>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US" noProof="0"/>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US" noProof="0"/>
          </a:p>
        </p:txBody>
      </p:sp>
      <p:sp>
        <p:nvSpPr>
          <p:cNvPr id="7" name="Platshållare för datum 6"/>
          <p:cNvSpPr>
            <a:spLocks noGrp="1"/>
          </p:cNvSpPr>
          <p:nvPr>
            <p:ph type="dt" sz="half" idx="10"/>
          </p:nvPr>
        </p:nvSpPr>
        <p:spPr/>
        <p:txBody>
          <a:bodyPr/>
          <a:lstStyle>
            <a:lvl1pPr>
              <a:defRPr/>
            </a:lvl1pPr>
          </a:lstStyle>
          <a:p>
            <a:fld id="{4C43B52D-B4FF-4FF2-9182-F0990735FD3A}" type="datetime1">
              <a:rPr lang="en-US" noProof="0" smtClean="0"/>
              <a:pPr/>
              <a:t>11/17/2013</a:t>
            </a:fld>
            <a:endParaRPr lang="en-US" noProof="0"/>
          </a:p>
        </p:txBody>
      </p:sp>
      <p:sp>
        <p:nvSpPr>
          <p:cNvPr id="8" name="Platshållare för sidfot 7"/>
          <p:cNvSpPr>
            <a:spLocks noGrp="1"/>
          </p:cNvSpPr>
          <p:nvPr>
            <p:ph type="ftr" sz="quarter" idx="11"/>
          </p:nvPr>
        </p:nvSpPr>
        <p:spPr/>
        <p:txBody>
          <a:bodyPr/>
          <a:lstStyle>
            <a:lvl1pPr>
              <a:defRPr/>
            </a:lvl1pPr>
          </a:lstStyle>
          <a:p>
            <a:endParaRPr lang="en-US" noProof="0"/>
          </a:p>
        </p:txBody>
      </p:sp>
      <p:sp>
        <p:nvSpPr>
          <p:cNvPr id="9" name="Platshållare för bildnummer 8"/>
          <p:cNvSpPr>
            <a:spLocks noGrp="1"/>
          </p:cNvSpPr>
          <p:nvPr>
            <p:ph type="sldNum" sz="quarter" idx="12"/>
          </p:nvPr>
        </p:nvSpPr>
        <p:spPr/>
        <p:txBody>
          <a:bodyPr/>
          <a:lstStyle>
            <a:lvl1pPr>
              <a:defRPr/>
            </a:lvl1pPr>
          </a:lstStyle>
          <a:p>
            <a:fld id="{ABEF85E7-C350-4E92-8198-7C46C127FB03}" type="slidenum">
              <a:rPr lang="en-US" noProof="0" smtClean="0"/>
              <a:pPr/>
              <a:t>‹#›</a:t>
            </a:fld>
            <a:endParaRPr lang="en-US" noProof="0"/>
          </a:p>
        </p:txBody>
      </p:sp>
    </p:spTree>
    <p:extLst>
      <p:ext uri="{BB962C8B-B14F-4D97-AF65-F5344CB8AC3E}">
        <p14:creationId xmlns:p14="http://schemas.microsoft.com/office/powerpoint/2010/main" val="153469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smtClean="0"/>
              <a:t>Klicka här för att ändra format</a:t>
            </a:r>
            <a:endParaRPr lang="en-US" noProof="0"/>
          </a:p>
        </p:txBody>
      </p:sp>
      <p:sp>
        <p:nvSpPr>
          <p:cNvPr id="3" name="Platshållare för datum 2"/>
          <p:cNvSpPr>
            <a:spLocks noGrp="1"/>
          </p:cNvSpPr>
          <p:nvPr>
            <p:ph type="dt" sz="half" idx="10"/>
          </p:nvPr>
        </p:nvSpPr>
        <p:spPr/>
        <p:txBody>
          <a:bodyPr/>
          <a:lstStyle>
            <a:lvl1pPr>
              <a:defRPr/>
            </a:lvl1pPr>
          </a:lstStyle>
          <a:p>
            <a:fld id="{677ADD26-08D6-4588-BED0-50186165C477}" type="datetime1">
              <a:rPr lang="en-US" noProof="0" smtClean="0"/>
              <a:pPr/>
              <a:t>11/17/2013</a:t>
            </a:fld>
            <a:endParaRPr lang="en-US" noProof="0"/>
          </a:p>
        </p:txBody>
      </p:sp>
      <p:sp>
        <p:nvSpPr>
          <p:cNvPr id="4" name="Platshållare för sidfot 3"/>
          <p:cNvSpPr>
            <a:spLocks noGrp="1"/>
          </p:cNvSpPr>
          <p:nvPr>
            <p:ph type="ftr" sz="quarter" idx="11"/>
          </p:nvPr>
        </p:nvSpPr>
        <p:spPr/>
        <p:txBody>
          <a:bodyPr/>
          <a:lstStyle>
            <a:lvl1pPr>
              <a:defRPr/>
            </a:lvl1pPr>
          </a:lstStyle>
          <a:p>
            <a:endParaRPr lang="en-US" noProof="0"/>
          </a:p>
        </p:txBody>
      </p:sp>
      <p:sp>
        <p:nvSpPr>
          <p:cNvPr id="5" name="Platshållare för bildnummer 4"/>
          <p:cNvSpPr>
            <a:spLocks noGrp="1"/>
          </p:cNvSpPr>
          <p:nvPr>
            <p:ph type="sldNum" sz="quarter" idx="12"/>
          </p:nvPr>
        </p:nvSpPr>
        <p:spPr/>
        <p:txBody>
          <a:bodyPr/>
          <a:lstStyle>
            <a:lvl1pPr>
              <a:defRPr/>
            </a:lvl1pPr>
          </a:lstStyle>
          <a:p>
            <a:fld id="{D1BD317D-CCE5-4B31-B844-E7EB12460DEA}" type="slidenum">
              <a:rPr lang="en-US" noProof="0" smtClean="0"/>
              <a:pPr/>
              <a:t>‹#›</a:t>
            </a:fld>
            <a:endParaRPr lang="en-US" noProof="0"/>
          </a:p>
        </p:txBody>
      </p:sp>
    </p:spTree>
    <p:extLst>
      <p:ext uri="{BB962C8B-B14F-4D97-AF65-F5344CB8AC3E}">
        <p14:creationId xmlns:p14="http://schemas.microsoft.com/office/powerpoint/2010/main" val="260441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fld id="{D6A7B813-F39D-43A9-9405-0A9432DB14AC}" type="datetime1">
              <a:rPr lang="en-US" noProof="0" smtClean="0"/>
              <a:pPr/>
              <a:t>11/17/2013</a:t>
            </a:fld>
            <a:endParaRPr lang="en-US" noProof="0"/>
          </a:p>
        </p:txBody>
      </p:sp>
      <p:sp>
        <p:nvSpPr>
          <p:cNvPr id="3" name="Platshållare för sidfot 2"/>
          <p:cNvSpPr>
            <a:spLocks noGrp="1"/>
          </p:cNvSpPr>
          <p:nvPr>
            <p:ph type="ftr" sz="quarter" idx="11"/>
          </p:nvPr>
        </p:nvSpPr>
        <p:spPr/>
        <p:txBody>
          <a:bodyPr/>
          <a:lstStyle>
            <a:lvl1pPr>
              <a:defRPr/>
            </a:lvl1pPr>
          </a:lstStyle>
          <a:p>
            <a:endParaRPr lang="en-US" noProof="0"/>
          </a:p>
        </p:txBody>
      </p:sp>
      <p:sp>
        <p:nvSpPr>
          <p:cNvPr id="4" name="Platshållare för bildnummer 3"/>
          <p:cNvSpPr>
            <a:spLocks noGrp="1"/>
          </p:cNvSpPr>
          <p:nvPr>
            <p:ph type="sldNum" sz="quarter" idx="12"/>
          </p:nvPr>
        </p:nvSpPr>
        <p:spPr/>
        <p:txBody>
          <a:bodyPr/>
          <a:lstStyle>
            <a:lvl1pPr>
              <a:defRPr/>
            </a:lvl1pPr>
          </a:lstStyle>
          <a:p>
            <a:fld id="{EE16BBF7-9C5B-48D2-814B-5372349FAA0C}" type="slidenum">
              <a:rPr lang="en-US" noProof="0" smtClean="0"/>
              <a:pPr/>
              <a:t>‹#›</a:t>
            </a:fld>
            <a:endParaRPr lang="en-US" noProof="0"/>
          </a:p>
        </p:txBody>
      </p:sp>
    </p:spTree>
    <p:extLst>
      <p:ext uri="{BB962C8B-B14F-4D97-AF65-F5344CB8AC3E}">
        <p14:creationId xmlns:p14="http://schemas.microsoft.com/office/powerpoint/2010/main" val="460959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noProof="0" smtClean="0"/>
              <a:t>Klicka här för att ändra format</a:t>
            </a:r>
            <a:endParaRPr lang="en-US" noProof="0"/>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US" noProof="0"/>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noProof="0"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fld id="{89937FED-AC64-4897-956D-0C1ECFE06EE6}" type="datetime1">
              <a:rPr lang="en-US" noProof="0" smtClean="0"/>
              <a:pPr/>
              <a:t>11/17/2013</a:t>
            </a:fld>
            <a:endParaRPr lang="en-US" noProof="0"/>
          </a:p>
        </p:txBody>
      </p:sp>
      <p:sp>
        <p:nvSpPr>
          <p:cNvPr id="6" name="Platshållare för sidfot 5"/>
          <p:cNvSpPr>
            <a:spLocks noGrp="1"/>
          </p:cNvSpPr>
          <p:nvPr>
            <p:ph type="ftr" sz="quarter" idx="11"/>
          </p:nvPr>
        </p:nvSpPr>
        <p:spPr/>
        <p:txBody>
          <a:bodyPr/>
          <a:lstStyle>
            <a:lvl1pPr>
              <a:defRPr/>
            </a:lvl1pPr>
          </a:lstStyle>
          <a:p>
            <a:endParaRPr lang="en-US" noProof="0"/>
          </a:p>
        </p:txBody>
      </p:sp>
      <p:sp>
        <p:nvSpPr>
          <p:cNvPr id="7" name="Platshållare för bildnummer 6"/>
          <p:cNvSpPr>
            <a:spLocks noGrp="1"/>
          </p:cNvSpPr>
          <p:nvPr>
            <p:ph type="sldNum" sz="quarter" idx="12"/>
          </p:nvPr>
        </p:nvSpPr>
        <p:spPr/>
        <p:txBody>
          <a:bodyPr/>
          <a:lstStyle>
            <a:lvl1pPr>
              <a:defRPr/>
            </a:lvl1pPr>
          </a:lstStyle>
          <a:p>
            <a:fld id="{3680F51A-7111-49AA-BB8D-61242A22F04C}" type="slidenum">
              <a:rPr lang="en-US" noProof="0" smtClean="0"/>
              <a:pPr/>
              <a:t>‹#›</a:t>
            </a:fld>
            <a:endParaRPr lang="en-US" noProof="0"/>
          </a:p>
        </p:txBody>
      </p:sp>
    </p:spTree>
    <p:extLst>
      <p:ext uri="{BB962C8B-B14F-4D97-AF65-F5344CB8AC3E}">
        <p14:creationId xmlns:p14="http://schemas.microsoft.com/office/powerpoint/2010/main" val="3300879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noProof="0" smtClean="0"/>
              <a:t>Klicka här för att ändra format</a:t>
            </a:r>
            <a:endParaRPr lang="en-US" noProof="0"/>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noProof="0" smtClean="0"/>
              <a:t>Klicka på ikonen för att lägga till en bild</a:t>
            </a:r>
            <a:endParaRPr lang="en-US"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noProof="0"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fld id="{71D47A97-AD93-4839-A871-BE8F53D287B9}" type="datetime1">
              <a:rPr lang="en-US" noProof="0" smtClean="0"/>
              <a:pPr/>
              <a:t>11/17/2013</a:t>
            </a:fld>
            <a:endParaRPr lang="en-US" noProof="0"/>
          </a:p>
        </p:txBody>
      </p:sp>
      <p:sp>
        <p:nvSpPr>
          <p:cNvPr id="6" name="Platshållare för sidfot 5"/>
          <p:cNvSpPr>
            <a:spLocks noGrp="1"/>
          </p:cNvSpPr>
          <p:nvPr>
            <p:ph type="ftr" sz="quarter" idx="11"/>
          </p:nvPr>
        </p:nvSpPr>
        <p:spPr/>
        <p:txBody>
          <a:bodyPr/>
          <a:lstStyle>
            <a:lvl1pPr>
              <a:defRPr/>
            </a:lvl1pPr>
          </a:lstStyle>
          <a:p>
            <a:endParaRPr lang="en-US" noProof="0"/>
          </a:p>
        </p:txBody>
      </p:sp>
      <p:sp>
        <p:nvSpPr>
          <p:cNvPr id="7" name="Platshållare för bildnummer 6"/>
          <p:cNvSpPr>
            <a:spLocks noGrp="1"/>
          </p:cNvSpPr>
          <p:nvPr>
            <p:ph type="sldNum" sz="quarter" idx="12"/>
          </p:nvPr>
        </p:nvSpPr>
        <p:spPr/>
        <p:txBody>
          <a:bodyPr/>
          <a:lstStyle>
            <a:lvl1pPr>
              <a:defRPr/>
            </a:lvl1pPr>
          </a:lstStyle>
          <a:p>
            <a:fld id="{EB301538-55ED-441E-8783-2F3C1A67C5E6}" type="slidenum">
              <a:rPr lang="en-US" noProof="0" smtClean="0"/>
              <a:pPr/>
              <a:t>‹#›</a:t>
            </a:fld>
            <a:endParaRPr lang="en-US" noProof="0"/>
          </a:p>
        </p:txBody>
      </p:sp>
    </p:spTree>
    <p:extLst>
      <p:ext uri="{BB962C8B-B14F-4D97-AF65-F5344CB8AC3E}">
        <p14:creationId xmlns:p14="http://schemas.microsoft.com/office/powerpoint/2010/main" val="391944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35" name="Rectangle 11"/>
          <p:cNvSpPr>
            <a:spLocks noChangeArrowheads="1"/>
          </p:cNvSpPr>
          <p:nvPr/>
        </p:nvSpPr>
        <p:spPr bwMode="auto">
          <a:xfrm>
            <a:off x="0" y="0"/>
            <a:ext cx="9144000" cy="11525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noProof="0"/>
          </a:p>
        </p:txBody>
      </p:sp>
      <p:sp>
        <p:nvSpPr>
          <p:cNvPr id="1026" name="Rectangle 2"/>
          <p:cNvSpPr>
            <a:spLocks noGrp="1" noChangeArrowheads="1"/>
          </p:cNvSpPr>
          <p:nvPr>
            <p:ph type="title"/>
          </p:nvPr>
        </p:nvSpPr>
        <p:spPr bwMode="auto">
          <a:xfrm>
            <a:off x="898525" y="1555750"/>
            <a:ext cx="77597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noProof="0" smtClean="0"/>
              <a:t>Klicka här för att ändra format</a:t>
            </a:r>
          </a:p>
        </p:txBody>
      </p:sp>
      <p:sp>
        <p:nvSpPr>
          <p:cNvPr id="1027" name="Rectangle 3"/>
          <p:cNvSpPr>
            <a:spLocks noGrp="1" noChangeArrowheads="1"/>
          </p:cNvSpPr>
          <p:nvPr>
            <p:ph type="body" idx="1"/>
          </p:nvPr>
        </p:nvSpPr>
        <p:spPr bwMode="auto">
          <a:xfrm>
            <a:off x="898525" y="2482850"/>
            <a:ext cx="7773988" cy="353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dirty="0" err="1" smtClean="0"/>
              <a:t>Klicka</a:t>
            </a:r>
            <a:r>
              <a:rPr lang="en-US" noProof="0" dirty="0" smtClean="0"/>
              <a:t> </a:t>
            </a:r>
            <a:r>
              <a:rPr lang="en-US" noProof="0" dirty="0" err="1" smtClean="0"/>
              <a:t>här</a:t>
            </a:r>
            <a:r>
              <a:rPr lang="en-US" noProof="0" dirty="0" smtClean="0"/>
              <a:t> </a:t>
            </a:r>
            <a:r>
              <a:rPr lang="en-US" noProof="0" dirty="0" err="1" smtClean="0"/>
              <a:t>för</a:t>
            </a:r>
            <a:r>
              <a:rPr lang="en-US" noProof="0" dirty="0" smtClean="0"/>
              <a:t> </a:t>
            </a:r>
            <a:r>
              <a:rPr lang="en-US" noProof="0" dirty="0" err="1" smtClean="0"/>
              <a:t>att</a:t>
            </a:r>
            <a:r>
              <a:rPr lang="en-US" noProof="0" dirty="0" smtClean="0"/>
              <a:t> </a:t>
            </a:r>
            <a:r>
              <a:rPr lang="en-US" noProof="0" dirty="0" err="1" smtClean="0"/>
              <a:t>ändra</a:t>
            </a:r>
            <a:r>
              <a:rPr lang="en-US" noProof="0" dirty="0" smtClean="0"/>
              <a:t> format </a:t>
            </a:r>
            <a:r>
              <a:rPr lang="en-US" noProof="0" dirty="0" err="1" smtClean="0"/>
              <a:t>på</a:t>
            </a:r>
            <a:r>
              <a:rPr lang="en-US" noProof="0" dirty="0" smtClean="0"/>
              <a:t> </a:t>
            </a:r>
            <a:r>
              <a:rPr lang="en-US" noProof="0" dirty="0" err="1" smtClean="0"/>
              <a:t>bakgrundstexten</a:t>
            </a:r>
            <a:endParaRPr lang="en-US" noProof="0" dirty="0" smtClean="0"/>
          </a:p>
          <a:p>
            <a:pPr lvl="1"/>
            <a:r>
              <a:rPr lang="en-US" noProof="0" dirty="0" err="1" smtClean="0"/>
              <a:t>Nivå</a:t>
            </a:r>
            <a:r>
              <a:rPr lang="en-US" noProof="0" dirty="0" smtClean="0"/>
              <a:t> </a:t>
            </a:r>
            <a:r>
              <a:rPr lang="en-US" noProof="0" dirty="0" err="1" smtClean="0"/>
              <a:t>två</a:t>
            </a:r>
            <a:endParaRPr lang="en-US" noProof="0" dirty="0" smtClean="0"/>
          </a:p>
          <a:p>
            <a:pPr lvl="2"/>
            <a:r>
              <a:rPr lang="en-US" noProof="0" dirty="0" err="1" smtClean="0"/>
              <a:t>Nivå</a:t>
            </a:r>
            <a:r>
              <a:rPr lang="en-US" noProof="0" dirty="0" smtClean="0"/>
              <a:t> </a:t>
            </a:r>
            <a:r>
              <a:rPr lang="en-US" noProof="0" dirty="0" err="1" smtClean="0"/>
              <a:t>tre</a:t>
            </a:r>
            <a:endParaRPr lang="en-US" noProof="0" dirty="0" smtClean="0"/>
          </a:p>
          <a:p>
            <a:pPr lvl="3"/>
            <a:r>
              <a:rPr lang="en-US" noProof="0" dirty="0" err="1" smtClean="0"/>
              <a:t>Nivå</a:t>
            </a:r>
            <a:r>
              <a:rPr lang="en-US" noProof="0" dirty="0" smtClean="0"/>
              <a:t> </a:t>
            </a:r>
            <a:r>
              <a:rPr lang="en-US" noProof="0" dirty="0" err="1" smtClean="0"/>
              <a:t>fyra</a:t>
            </a:r>
            <a:endParaRPr lang="en-US" noProof="0" dirty="0" smtClean="0"/>
          </a:p>
          <a:p>
            <a:pPr lvl="4"/>
            <a:r>
              <a:rPr lang="en-US" noProof="0" dirty="0" err="1" smtClean="0"/>
              <a:t>Nivå</a:t>
            </a:r>
            <a:r>
              <a:rPr lang="en-US" noProof="0" dirty="0" smtClean="0"/>
              <a:t> fem</a:t>
            </a:r>
          </a:p>
        </p:txBody>
      </p:sp>
      <p:sp>
        <p:nvSpPr>
          <p:cNvPr id="1028" name="Rectangle 4"/>
          <p:cNvSpPr>
            <a:spLocks noGrp="1" noChangeArrowheads="1"/>
          </p:cNvSpPr>
          <p:nvPr>
            <p:ph type="dt" sz="half" idx="2"/>
          </p:nvPr>
        </p:nvSpPr>
        <p:spPr bwMode="auto">
          <a:xfrm>
            <a:off x="4238625" y="63436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lvl1pPr>
          </a:lstStyle>
          <a:p>
            <a:fld id="{C72345FE-E7BA-4773-AB46-69A1844A0FF2}" type="datetime1">
              <a:rPr lang="en-US" noProof="0" smtClean="0"/>
              <a:pPr/>
              <a:t>11/17/2013</a:t>
            </a:fld>
            <a:endParaRPr lang="en-US" noProof="0"/>
          </a:p>
        </p:txBody>
      </p:sp>
      <p:sp>
        <p:nvSpPr>
          <p:cNvPr id="1029" name="Rectangle 5"/>
          <p:cNvSpPr>
            <a:spLocks noGrp="1" noChangeArrowheads="1"/>
          </p:cNvSpPr>
          <p:nvPr>
            <p:ph type="ftr" sz="quarter" idx="3"/>
          </p:nvPr>
        </p:nvSpPr>
        <p:spPr bwMode="auto">
          <a:xfrm>
            <a:off x="900113" y="6343650"/>
            <a:ext cx="3167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lvl1pPr>
          </a:lstStyle>
          <a:p>
            <a:endParaRPr lang="en-US" noProof="0"/>
          </a:p>
        </p:txBody>
      </p:sp>
      <p:sp>
        <p:nvSpPr>
          <p:cNvPr id="1030" name="Rectangle 6"/>
          <p:cNvSpPr>
            <a:spLocks noGrp="1" noChangeArrowheads="1"/>
          </p:cNvSpPr>
          <p:nvPr>
            <p:ph type="sldNum" sz="quarter" idx="4"/>
          </p:nvPr>
        </p:nvSpPr>
        <p:spPr bwMode="auto">
          <a:xfrm>
            <a:off x="6553200" y="63373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lvl1pPr>
          </a:lstStyle>
          <a:p>
            <a:fld id="{B70A341E-70BD-4960-A112-9BB3C3A9AA95}" type="slidenum">
              <a:rPr lang="en-US" noProof="0" smtClean="0"/>
              <a:pPr/>
              <a:t>‹#›</a:t>
            </a:fld>
            <a:endParaRPr lang="en-US" noProof="0"/>
          </a:p>
        </p:txBody>
      </p:sp>
      <p:sp>
        <p:nvSpPr>
          <p:cNvPr id="9" name="Rectangle 14"/>
          <p:cNvSpPr>
            <a:spLocks noChangeArrowheads="1"/>
          </p:cNvSpPr>
          <p:nvPr/>
        </p:nvSpPr>
        <p:spPr bwMode="auto">
          <a:xfrm>
            <a:off x="0" y="0"/>
            <a:ext cx="9177338" cy="1152525"/>
          </a:xfrm>
          <a:prstGeom prst="rect">
            <a:avLst/>
          </a:prstGeom>
          <a:solidFill>
            <a:schemeClr val="tx1"/>
          </a:solidFill>
          <a:ln w="9525">
            <a:noFill/>
            <a:miter lim="800000"/>
            <a:headEnd/>
            <a:tailEnd/>
          </a:ln>
          <a:effectLst/>
        </p:spPr>
        <p:txBody>
          <a:bodyPr wrap="none" anchor="ctr"/>
          <a:lstStyle/>
          <a:p>
            <a:endParaRPr lang="en-US" noProof="0">
              <a:ea typeface="ＭＳ Ｐゴシック" pitchFamily="34" charset="-128"/>
            </a:endParaRPr>
          </a:p>
        </p:txBody>
      </p:sp>
      <p:pic>
        <p:nvPicPr>
          <p:cNvPr id="1051" name="Picture 27" descr="MSB_eng_neg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9750" y="250825"/>
            <a:ext cx="1481138" cy="71913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2800" b="1">
          <a:solidFill>
            <a:schemeClr val="accent2"/>
          </a:solidFill>
          <a:latin typeface="+mj-lt"/>
          <a:ea typeface="+mj-ea"/>
          <a:cs typeface="+mj-cs"/>
        </a:defRPr>
      </a:lvl1pPr>
      <a:lvl2pPr algn="l" rtl="0" eaLnBrk="1" fontAlgn="base" hangingPunct="1">
        <a:spcBef>
          <a:spcPct val="0"/>
        </a:spcBef>
        <a:spcAft>
          <a:spcPct val="0"/>
        </a:spcAft>
        <a:defRPr sz="2800" b="1">
          <a:solidFill>
            <a:schemeClr val="accent2"/>
          </a:solidFill>
          <a:latin typeface="Verdana" pitchFamily="34" charset="0"/>
        </a:defRPr>
      </a:lvl2pPr>
      <a:lvl3pPr algn="l" rtl="0" eaLnBrk="1" fontAlgn="base" hangingPunct="1">
        <a:spcBef>
          <a:spcPct val="0"/>
        </a:spcBef>
        <a:spcAft>
          <a:spcPct val="0"/>
        </a:spcAft>
        <a:defRPr sz="2800" b="1">
          <a:solidFill>
            <a:schemeClr val="accent2"/>
          </a:solidFill>
          <a:latin typeface="Verdana" pitchFamily="34" charset="0"/>
        </a:defRPr>
      </a:lvl3pPr>
      <a:lvl4pPr algn="l" rtl="0" eaLnBrk="1" fontAlgn="base" hangingPunct="1">
        <a:spcBef>
          <a:spcPct val="0"/>
        </a:spcBef>
        <a:spcAft>
          <a:spcPct val="0"/>
        </a:spcAft>
        <a:defRPr sz="2800" b="1">
          <a:solidFill>
            <a:schemeClr val="accent2"/>
          </a:solidFill>
          <a:latin typeface="Verdana" pitchFamily="34" charset="0"/>
        </a:defRPr>
      </a:lvl4pPr>
      <a:lvl5pPr algn="l" rtl="0" eaLnBrk="1" fontAlgn="base" hangingPunct="1">
        <a:spcBef>
          <a:spcPct val="0"/>
        </a:spcBef>
        <a:spcAft>
          <a:spcPct val="0"/>
        </a:spcAft>
        <a:defRPr sz="2800" b="1">
          <a:solidFill>
            <a:schemeClr val="accent2"/>
          </a:solidFill>
          <a:latin typeface="Verdana" pitchFamily="34" charset="0"/>
        </a:defRPr>
      </a:lvl5pPr>
      <a:lvl6pPr marL="457200" algn="l" rtl="0" eaLnBrk="1" fontAlgn="base" hangingPunct="1">
        <a:spcBef>
          <a:spcPct val="0"/>
        </a:spcBef>
        <a:spcAft>
          <a:spcPct val="0"/>
        </a:spcAft>
        <a:defRPr sz="2800" b="1">
          <a:solidFill>
            <a:schemeClr val="accent2"/>
          </a:solidFill>
          <a:latin typeface="Verdana" pitchFamily="34" charset="0"/>
        </a:defRPr>
      </a:lvl6pPr>
      <a:lvl7pPr marL="914400" algn="l" rtl="0" eaLnBrk="1" fontAlgn="base" hangingPunct="1">
        <a:spcBef>
          <a:spcPct val="0"/>
        </a:spcBef>
        <a:spcAft>
          <a:spcPct val="0"/>
        </a:spcAft>
        <a:defRPr sz="2800" b="1">
          <a:solidFill>
            <a:schemeClr val="accent2"/>
          </a:solidFill>
          <a:latin typeface="Verdana" pitchFamily="34" charset="0"/>
        </a:defRPr>
      </a:lvl7pPr>
      <a:lvl8pPr marL="1371600" algn="l" rtl="0" eaLnBrk="1" fontAlgn="base" hangingPunct="1">
        <a:spcBef>
          <a:spcPct val="0"/>
        </a:spcBef>
        <a:spcAft>
          <a:spcPct val="0"/>
        </a:spcAft>
        <a:defRPr sz="2800" b="1">
          <a:solidFill>
            <a:schemeClr val="accent2"/>
          </a:solidFill>
          <a:latin typeface="Verdana" pitchFamily="34" charset="0"/>
        </a:defRPr>
      </a:lvl8pPr>
      <a:lvl9pPr marL="1828800" algn="l" rtl="0" eaLnBrk="1" fontAlgn="base" hangingPunct="1">
        <a:spcBef>
          <a:spcPct val="0"/>
        </a:spcBef>
        <a:spcAft>
          <a:spcPct val="0"/>
        </a:spcAft>
        <a:defRPr sz="2800" b="1">
          <a:solidFill>
            <a:schemeClr val="accent2"/>
          </a:solidFill>
          <a:latin typeface="Verdana" pitchFamily="34" charset="0"/>
        </a:defRPr>
      </a:lvl9pPr>
    </p:titleStyle>
    <p:bodyStyle>
      <a:lvl1pPr marL="342900" indent="-342900" algn="l" rtl="0" eaLnBrk="1" fontAlgn="base" hangingPunct="1">
        <a:spcBef>
          <a:spcPct val="20000"/>
        </a:spcBef>
        <a:spcAft>
          <a:spcPct val="0"/>
        </a:spcAft>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Font typeface="Verdana" pitchFamily="34" charset="0"/>
        <a:buChar char="–"/>
        <a:defRPr sz="2600">
          <a:solidFill>
            <a:schemeClr val="tx1"/>
          </a:solidFill>
          <a:latin typeface="+mn-lt"/>
        </a:defRPr>
      </a:lvl2pPr>
      <a:lvl3pPr marL="1143000" indent="-228600" algn="l" rtl="0" eaLnBrk="1" fontAlgn="base" hangingPunct="1">
        <a:spcBef>
          <a:spcPct val="20000"/>
        </a:spcBef>
        <a:spcAft>
          <a:spcPct val="0"/>
        </a:spcAft>
        <a:buChar char="•"/>
        <a:defRPr sz="2600">
          <a:solidFill>
            <a:schemeClr val="tx1"/>
          </a:solidFill>
          <a:latin typeface="+mn-lt"/>
        </a:defRPr>
      </a:lvl3pPr>
      <a:lvl4pPr marL="1600200" indent="-228600" algn="l" rtl="0" eaLnBrk="1" fontAlgn="base" hangingPunct="1">
        <a:spcBef>
          <a:spcPct val="20000"/>
        </a:spcBef>
        <a:spcAft>
          <a:spcPct val="0"/>
        </a:spcAft>
        <a:buChar char="–"/>
        <a:defRPr sz="2600">
          <a:solidFill>
            <a:schemeClr val="tx1"/>
          </a:solidFill>
          <a:latin typeface="+mn-lt"/>
        </a:defRPr>
      </a:lvl4pPr>
      <a:lvl5pPr marL="2057400" indent="-228600" algn="l" rtl="0" eaLnBrk="1" fontAlgn="base" hangingPunct="1">
        <a:spcBef>
          <a:spcPct val="20000"/>
        </a:spcBef>
        <a:spcAft>
          <a:spcPct val="0"/>
        </a:spcAft>
        <a:buChar char="»"/>
        <a:defRPr sz="2600">
          <a:solidFill>
            <a:schemeClr val="tx1"/>
          </a:solidFill>
          <a:latin typeface="+mn-lt"/>
        </a:defRPr>
      </a:lvl5pPr>
      <a:lvl6pPr marL="2514600" indent="-228600" algn="l" rtl="0" eaLnBrk="1" fontAlgn="base" hangingPunct="1">
        <a:spcBef>
          <a:spcPct val="20000"/>
        </a:spcBef>
        <a:spcAft>
          <a:spcPct val="0"/>
        </a:spcAft>
        <a:buChar char="»"/>
        <a:defRPr sz="2600">
          <a:solidFill>
            <a:schemeClr val="tx1"/>
          </a:solidFill>
          <a:latin typeface="+mn-lt"/>
        </a:defRPr>
      </a:lvl6pPr>
      <a:lvl7pPr marL="2971800" indent="-228600" algn="l" rtl="0" eaLnBrk="1" fontAlgn="base" hangingPunct="1">
        <a:spcBef>
          <a:spcPct val="20000"/>
        </a:spcBef>
        <a:spcAft>
          <a:spcPct val="0"/>
        </a:spcAft>
        <a:buChar char="»"/>
        <a:defRPr sz="2600">
          <a:solidFill>
            <a:schemeClr val="tx1"/>
          </a:solidFill>
          <a:latin typeface="+mn-lt"/>
        </a:defRPr>
      </a:lvl7pPr>
      <a:lvl8pPr marL="3429000" indent="-228600" algn="l" rtl="0" eaLnBrk="1" fontAlgn="base" hangingPunct="1">
        <a:spcBef>
          <a:spcPct val="20000"/>
        </a:spcBef>
        <a:spcAft>
          <a:spcPct val="0"/>
        </a:spcAft>
        <a:buChar char="»"/>
        <a:defRPr sz="2600">
          <a:solidFill>
            <a:schemeClr val="tx1"/>
          </a:solidFill>
          <a:latin typeface="+mn-lt"/>
        </a:defRPr>
      </a:lvl8pPr>
      <a:lvl9pPr marL="3886200" indent="-228600" algn="l" rtl="0" eaLnBrk="1" fontAlgn="base" hangingPunct="1">
        <a:spcBef>
          <a:spcPct val="20000"/>
        </a:spcBef>
        <a:spcAft>
          <a:spcPct val="0"/>
        </a:spcAft>
        <a:buChar char="»"/>
        <a:defRPr sz="26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13"/>
          <p:cNvSpPr>
            <a:spLocks noGrp="1" noChangeArrowheads="1"/>
          </p:cNvSpPr>
          <p:nvPr>
            <p:ph type="ctrTitle"/>
          </p:nvPr>
        </p:nvSpPr>
        <p:spPr>
          <a:xfrm>
            <a:off x="323527" y="1556792"/>
            <a:ext cx="8742095" cy="1295400"/>
          </a:xfrm>
          <a:ln/>
        </p:spPr>
        <p:txBody>
          <a:bodyPr/>
          <a:lstStyle/>
          <a:p>
            <a:r>
              <a:rPr lang="en-GB" dirty="0" smtClean="0"/>
              <a:t>	</a:t>
            </a:r>
            <a:br>
              <a:rPr lang="en-GB" dirty="0" smtClean="0"/>
            </a:br>
            <a:r>
              <a:rPr lang="en-GB" dirty="0" smtClean="0"/>
              <a:t>	Building Capacity for Preparedness</a:t>
            </a:r>
            <a:endParaRPr lang="en-GB" dirty="0"/>
          </a:p>
        </p:txBody>
      </p:sp>
      <p:sp>
        <p:nvSpPr>
          <p:cNvPr id="2062" name="Rectangle 14"/>
          <p:cNvSpPr>
            <a:spLocks noGrp="1" noChangeArrowheads="1"/>
          </p:cNvSpPr>
          <p:nvPr>
            <p:ph type="subTitle" idx="1"/>
          </p:nvPr>
        </p:nvSpPr>
        <p:spPr>
          <a:xfrm>
            <a:off x="763588" y="3213100"/>
            <a:ext cx="8200900" cy="1752600"/>
          </a:xfrm>
        </p:spPr>
        <p:txBody>
          <a:bodyPr/>
          <a:lstStyle/>
          <a:p>
            <a:pPr algn="ctr"/>
            <a:r>
              <a:rPr lang="en-GB" dirty="0" smtClean="0"/>
              <a:t>Extreme Space weather</a:t>
            </a:r>
            <a:endParaRPr lang="en-GB" dirty="0"/>
          </a:p>
          <a:p>
            <a:pPr algn="ctr"/>
            <a:endParaRPr lang="en-GB" dirty="0" smtClean="0"/>
          </a:p>
          <a:p>
            <a:pPr algn="ctr"/>
            <a:endParaRPr lang="en-GB" dirty="0" smtClean="0"/>
          </a:p>
          <a:p>
            <a:pPr algn="ctr"/>
            <a:r>
              <a:rPr lang="en-GB" dirty="0" smtClean="0"/>
              <a:t>Swedish Civil Contingencies Agency</a:t>
            </a:r>
          </a:p>
          <a:p>
            <a:pPr algn="ctr"/>
            <a:r>
              <a:rPr lang="en-GB" sz="2400" dirty="0" smtClean="0"/>
              <a:t>Emmelie Andersson</a:t>
            </a:r>
            <a:endParaRPr lang="en-GB"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lum/>
          </a:blip>
          <a:srcRect/>
          <a:stretch>
            <a:fillRect l="-36000" r="-36000"/>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98525" y="1196752"/>
            <a:ext cx="7759700" cy="1224136"/>
          </a:xfrm>
          <a:noFill/>
        </p:spPr>
        <p:txBody>
          <a:bodyPr/>
          <a:lstStyle/>
          <a:p>
            <a:pPr algn="ctr"/>
            <a:r>
              <a:rPr lang="sv-SE" dirty="0" err="1" smtClean="0">
                <a:solidFill>
                  <a:schemeClr val="bg1"/>
                </a:solidFill>
                <a:effectLst>
                  <a:outerShdw blurRad="38100" dist="38100" dir="2700000" algn="tl">
                    <a:srgbClr val="000000">
                      <a:alpha val="43137"/>
                    </a:srgbClr>
                  </a:outerShdw>
                </a:effectLst>
              </a:rPr>
              <a:t>MSB’s</a:t>
            </a:r>
            <a:r>
              <a:rPr lang="sv-SE" dirty="0">
                <a:solidFill>
                  <a:schemeClr val="bg1"/>
                </a:solidFill>
                <a:effectLst>
                  <a:outerShdw blurRad="38100" dist="38100" dir="2700000" algn="tl">
                    <a:srgbClr val="000000">
                      <a:alpha val="43137"/>
                    </a:srgbClr>
                  </a:outerShdw>
                </a:effectLst>
              </a:rPr>
              <a:t> mission: </a:t>
            </a:r>
            <a:r>
              <a:rPr lang="sv-SE" dirty="0" smtClean="0">
                <a:solidFill>
                  <a:schemeClr val="bg1"/>
                </a:solidFill>
                <a:effectLst>
                  <a:outerShdw blurRad="38100" dist="38100" dir="2700000" algn="tl">
                    <a:srgbClr val="000000">
                      <a:alpha val="43137"/>
                    </a:srgbClr>
                  </a:outerShdw>
                </a:effectLst>
              </a:rPr>
              <a:t/>
            </a:r>
            <a:br>
              <a:rPr lang="sv-SE" dirty="0" smtClean="0">
                <a:solidFill>
                  <a:schemeClr val="bg1"/>
                </a:solidFill>
                <a:effectLst>
                  <a:outerShdw blurRad="38100" dist="38100" dir="2700000" algn="tl">
                    <a:srgbClr val="000000">
                      <a:alpha val="43137"/>
                    </a:srgbClr>
                  </a:outerShdw>
                </a:effectLst>
              </a:rPr>
            </a:br>
            <a:r>
              <a:rPr lang="en-US" i="1" dirty="0" smtClean="0">
                <a:solidFill>
                  <a:schemeClr val="bg1"/>
                </a:solidFill>
                <a:effectLst>
                  <a:outerShdw blurRad="38100" dist="38100" dir="2700000" algn="tl">
                    <a:srgbClr val="000000">
                      <a:alpha val="43137"/>
                    </a:srgbClr>
                  </a:outerShdw>
                </a:effectLst>
              </a:rPr>
              <a:t>Develop </a:t>
            </a:r>
            <a:r>
              <a:rPr lang="en-US" i="1" dirty="0">
                <a:solidFill>
                  <a:schemeClr val="bg1"/>
                </a:solidFill>
                <a:effectLst>
                  <a:outerShdw blurRad="38100" dist="38100" dir="2700000" algn="tl">
                    <a:srgbClr val="000000">
                      <a:alpha val="43137"/>
                    </a:srgbClr>
                  </a:outerShdw>
                </a:effectLst>
              </a:rPr>
              <a:t>and support society's ability to handle </a:t>
            </a:r>
            <a:r>
              <a:rPr lang="en-GB" i="1" dirty="0">
                <a:solidFill>
                  <a:schemeClr val="bg1"/>
                </a:solidFill>
                <a:effectLst>
                  <a:outerShdw blurRad="38100" dist="38100" dir="2700000" algn="tl">
                    <a:srgbClr val="000000">
                      <a:alpha val="43137"/>
                    </a:srgbClr>
                  </a:outerShdw>
                </a:effectLst>
              </a:rPr>
              <a:t>disasters and </a:t>
            </a:r>
            <a:r>
              <a:rPr lang="en-GB" i="1" dirty="0" smtClean="0">
                <a:solidFill>
                  <a:schemeClr val="bg1"/>
                </a:solidFill>
                <a:effectLst>
                  <a:outerShdw blurRad="38100" dist="38100" dir="2700000" algn="tl">
                    <a:srgbClr val="000000">
                      <a:alpha val="43137"/>
                    </a:srgbClr>
                  </a:outerShdw>
                </a:effectLst>
              </a:rPr>
              <a:t>accidents</a:t>
            </a:r>
            <a:endParaRPr lang="sv-SE" i="1" dirty="0">
              <a:solidFill>
                <a:schemeClr val="bg1"/>
              </a:solidFill>
              <a:effectLst>
                <a:outerShdw blurRad="38100" dist="38100" dir="2700000" algn="tl">
                  <a:srgbClr val="000000">
                    <a:alpha val="43137"/>
                  </a:srgbClr>
                </a:outerShdw>
              </a:effectLst>
            </a:endParaRPr>
          </a:p>
        </p:txBody>
      </p:sp>
      <p:sp>
        <p:nvSpPr>
          <p:cNvPr id="3" name="Platshållare för innehåll 2"/>
          <p:cNvSpPr>
            <a:spLocks noGrp="1"/>
          </p:cNvSpPr>
          <p:nvPr>
            <p:ph idx="1"/>
          </p:nvPr>
        </p:nvSpPr>
        <p:spPr>
          <a:xfrm>
            <a:off x="899591" y="2482850"/>
            <a:ext cx="7772921" cy="4186510"/>
          </a:xfrm>
          <a:solidFill>
            <a:schemeClr val="bg1">
              <a:alpha val="82000"/>
            </a:schemeClr>
          </a:solidFill>
        </p:spPr>
        <p:txBody>
          <a:bodyPr/>
          <a:lstStyle/>
          <a:p>
            <a:pPr>
              <a:lnSpc>
                <a:spcPct val="90000"/>
              </a:lnSpc>
            </a:pPr>
            <a:endParaRPr lang="en-GB" sz="2400" dirty="0" smtClean="0"/>
          </a:p>
          <a:p>
            <a:pPr>
              <a:lnSpc>
                <a:spcPct val="90000"/>
              </a:lnSpc>
              <a:spcBef>
                <a:spcPts val="0"/>
              </a:spcBef>
            </a:pPr>
            <a:r>
              <a:rPr lang="en-GB" sz="2400" dirty="0" smtClean="0"/>
              <a:t>The </a:t>
            </a:r>
            <a:r>
              <a:rPr lang="en-GB" sz="2400" b="1" dirty="0"/>
              <a:t>entire spectrum</a:t>
            </a:r>
            <a:r>
              <a:rPr lang="en-GB" sz="2400" dirty="0"/>
              <a:t> of threats and risks, from everyday emergencies to major disasters</a:t>
            </a:r>
          </a:p>
          <a:p>
            <a:pPr lvl="1">
              <a:lnSpc>
                <a:spcPct val="90000"/>
              </a:lnSpc>
              <a:spcBef>
                <a:spcPts val="0"/>
              </a:spcBef>
            </a:pPr>
            <a:r>
              <a:rPr lang="en-GB" sz="2400" dirty="0"/>
              <a:t>Local, regional, national, EU, and international </a:t>
            </a:r>
          </a:p>
          <a:p>
            <a:pPr>
              <a:lnSpc>
                <a:spcPct val="90000"/>
              </a:lnSpc>
            </a:pPr>
            <a:r>
              <a:rPr lang="en-GB" sz="2400" dirty="0"/>
              <a:t>Before,</a:t>
            </a:r>
            <a:r>
              <a:rPr lang="en-GB" sz="2400" b="1" dirty="0"/>
              <a:t> during</a:t>
            </a:r>
            <a:r>
              <a:rPr lang="en-GB" sz="2400" dirty="0"/>
              <a:t>, and after the occurrence of emergencies, disasters and accidents</a:t>
            </a:r>
          </a:p>
          <a:p>
            <a:pPr>
              <a:lnSpc>
                <a:spcPct val="90000"/>
              </a:lnSpc>
            </a:pPr>
            <a:r>
              <a:rPr lang="en-GB" sz="2400" b="1" dirty="0"/>
              <a:t>Coordinating</a:t>
            </a:r>
            <a:r>
              <a:rPr lang="en-GB" sz="2400" dirty="0"/>
              <a:t> across sector and jurisdictional boundaries and levels of responsibility</a:t>
            </a:r>
          </a:p>
          <a:p>
            <a:pPr>
              <a:lnSpc>
                <a:spcPct val="90000"/>
              </a:lnSpc>
            </a:pPr>
            <a:r>
              <a:rPr lang="en-GB" sz="2400" dirty="0"/>
              <a:t>MSB will not take over the responsibility of primary stakeholders. Their missions include the responsibility to coordinate with others as needed</a:t>
            </a:r>
          </a:p>
          <a:p>
            <a:endParaRPr lang="sv-SE" dirty="0"/>
          </a:p>
        </p:txBody>
      </p:sp>
    </p:spTree>
    <p:extLst>
      <p:ext uri="{BB962C8B-B14F-4D97-AF65-F5344CB8AC3E}">
        <p14:creationId xmlns:p14="http://schemas.microsoft.com/office/powerpoint/2010/main" val="2888854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40000"/>
                <a:satMod val="350000"/>
              </a:schemeClr>
            </a:gs>
            <a:gs pos="62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0" name="Rubrik 9"/>
          <p:cNvSpPr>
            <a:spLocks noGrp="1"/>
          </p:cNvSpPr>
          <p:nvPr>
            <p:ph type="title"/>
          </p:nvPr>
        </p:nvSpPr>
        <p:spPr>
          <a:xfrm>
            <a:off x="611560" y="1268760"/>
            <a:ext cx="7759700" cy="649288"/>
          </a:xfrm>
        </p:spPr>
        <p:txBody>
          <a:bodyPr/>
          <a:lstStyle/>
          <a:p>
            <a:r>
              <a:rPr lang="en-US" dirty="0" smtClean="0">
                <a:solidFill>
                  <a:schemeClr val="tx1"/>
                </a:solidFill>
              </a:rPr>
              <a:t>		</a:t>
            </a:r>
            <a:r>
              <a:rPr lang="en-US" sz="2600" dirty="0" smtClean="0">
                <a:solidFill>
                  <a:schemeClr val="tx1"/>
                </a:solidFill>
              </a:rPr>
              <a:t>MSB preparedness</a:t>
            </a:r>
            <a:endParaRPr lang="sv-SE" sz="2600" dirty="0">
              <a:solidFill>
                <a:schemeClr val="tx1"/>
              </a:solidFill>
            </a:endParaRPr>
          </a:p>
        </p:txBody>
      </p:sp>
      <p:sp>
        <p:nvSpPr>
          <p:cNvPr id="11" name="Platshållare för innehåll 10"/>
          <p:cNvSpPr>
            <a:spLocks noGrp="1"/>
          </p:cNvSpPr>
          <p:nvPr>
            <p:ph sz="half" idx="2"/>
          </p:nvPr>
        </p:nvSpPr>
        <p:spPr>
          <a:xfrm>
            <a:off x="0" y="1412776"/>
            <a:ext cx="7988945" cy="2880420"/>
          </a:xfrm>
        </p:spPr>
        <p:txBody>
          <a:bodyPr/>
          <a:lstStyle/>
          <a:p>
            <a:endParaRPr lang="sv-SE" dirty="0" smtClean="0"/>
          </a:p>
          <a:p>
            <a:r>
              <a:rPr lang="sv-SE" sz="2600" dirty="0" smtClean="0"/>
              <a:t>Risk </a:t>
            </a:r>
            <a:r>
              <a:rPr lang="sv-SE" sz="2600" dirty="0" err="1" smtClean="0"/>
              <a:t>analysis</a:t>
            </a:r>
            <a:r>
              <a:rPr lang="sv-SE" sz="2600" dirty="0" smtClean="0"/>
              <a:t> and </a:t>
            </a:r>
            <a:r>
              <a:rPr lang="sv-SE" sz="2600" dirty="0" err="1" smtClean="0"/>
              <a:t>education</a:t>
            </a:r>
            <a:endParaRPr lang="sv-SE" sz="2600" dirty="0" smtClean="0"/>
          </a:p>
          <a:p>
            <a:r>
              <a:rPr lang="sv-SE" sz="2600" dirty="0" err="1" smtClean="0"/>
              <a:t>Forecasts</a:t>
            </a:r>
            <a:r>
              <a:rPr lang="sv-SE" sz="2600" dirty="0" smtClean="0"/>
              <a:t> </a:t>
            </a:r>
            <a:r>
              <a:rPr lang="sv-SE" sz="2600" dirty="0" smtClean="0"/>
              <a:t>from the Swedish </a:t>
            </a:r>
            <a:r>
              <a:rPr lang="sv-SE" sz="2600" dirty="0" err="1" smtClean="0"/>
              <a:t>Armed</a:t>
            </a:r>
            <a:r>
              <a:rPr lang="sv-SE" sz="2600" dirty="0" smtClean="0"/>
              <a:t> </a:t>
            </a:r>
            <a:r>
              <a:rPr lang="sv-SE" sz="2600" dirty="0" err="1" smtClean="0"/>
              <a:t>Forces</a:t>
            </a:r>
            <a:endParaRPr lang="sv-SE" sz="2600" dirty="0" smtClean="0"/>
          </a:p>
          <a:p>
            <a:r>
              <a:rPr lang="sv-SE" sz="2600" dirty="0" smtClean="0"/>
              <a:t>Point </a:t>
            </a:r>
            <a:r>
              <a:rPr lang="sv-SE" sz="2600" dirty="0" err="1" smtClean="0"/>
              <a:t>of</a:t>
            </a:r>
            <a:r>
              <a:rPr lang="sv-SE" sz="2600" dirty="0" smtClean="0"/>
              <a:t> </a:t>
            </a:r>
            <a:r>
              <a:rPr lang="sv-SE" sz="2600" dirty="0" err="1" smtClean="0"/>
              <a:t>contacts</a:t>
            </a:r>
            <a:r>
              <a:rPr lang="sv-SE" sz="2600" dirty="0" smtClean="0"/>
              <a:t> for </a:t>
            </a:r>
            <a:r>
              <a:rPr lang="sv-SE" sz="2600" dirty="0" err="1" smtClean="0"/>
              <a:t>verifying</a:t>
            </a:r>
            <a:r>
              <a:rPr lang="sv-SE" sz="2600" dirty="0" smtClean="0"/>
              <a:t> </a:t>
            </a:r>
            <a:r>
              <a:rPr lang="sv-SE" sz="2600" dirty="0" err="1" smtClean="0"/>
              <a:t>forecast</a:t>
            </a:r>
            <a:endParaRPr lang="sv-SE" sz="2600" dirty="0" smtClean="0"/>
          </a:p>
          <a:p>
            <a:r>
              <a:rPr lang="sv-SE" sz="2600" dirty="0" err="1" smtClean="0"/>
              <a:t>Informing</a:t>
            </a:r>
            <a:r>
              <a:rPr lang="sv-SE" sz="2600" dirty="0" smtClean="0"/>
              <a:t> relevant </a:t>
            </a:r>
            <a:r>
              <a:rPr lang="sv-SE" sz="2600" dirty="0" err="1" smtClean="0"/>
              <a:t>sector</a:t>
            </a:r>
            <a:r>
              <a:rPr lang="sv-SE" sz="2600" dirty="0" smtClean="0"/>
              <a:t> </a:t>
            </a:r>
            <a:r>
              <a:rPr lang="sv-SE" sz="2600" dirty="0" err="1" smtClean="0"/>
              <a:t>responsible</a:t>
            </a:r>
            <a:r>
              <a:rPr lang="sv-SE" sz="2600" dirty="0" smtClean="0"/>
              <a:t> </a:t>
            </a:r>
            <a:r>
              <a:rPr lang="sv-SE" sz="2600" dirty="0" err="1" smtClean="0"/>
              <a:t>stakeholders</a:t>
            </a:r>
            <a:endParaRPr lang="sv-SE" sz="2600" dirty="0" smtClean="0"/>
          </a:p>
          <a:p>
            <a:r>
              <a:rPr lang="sv-SE" sz="2600" dirty="0" err="1" smtClean="0"/>
              <a:t>Coordinate</a:t>
            </a:r>
            <a:r>
              <a:rPr lang="sv-SE" sz="2600" dirty="0" smtClean="0"/>
              <a:t> and support the </a:t>
            </a:r>
            <a:r>
              <a:rPr lang="sv-SE" sz="2600" dirty="0" err="1" smtClean="0"/>
              <a:t>stakeholders</a:t>
            </a:r>
            <a:endParaRPr lang="sv-SE" sz="2600" dirty="0"/>
          </a:p>
        </p:txBody>
      </p:sp>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0144" y="1916832"/>
            <a:ext cx="1379825" cy="1061405"/>
          </a:xfrm>
          <a:prstGeom prst="rect">
            <a:avLst/>
          </a:prstGeom>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7" t="-628" r="1306" b="516"/>
          <a:stretch/>
        </p:blipFill>
        <p:spPr bwMode="auto">
          <a:xfrm>
            <a:off x="0" y="4797152"/>
            <a:ext cx="9108000" cy="1872208"/>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38903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73000">
              <a:schemeClr val="bg2">
                <a:tint val="40000"/>
                <a:satMod val="350000"/>
              </a:schemeClr>
            </a:gs>
            <a:gs pos="95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grpSp>
        <p:nvGrpSpPr>
          <p:cNvPr id="5" name="Grupp 4"/>
          <p:cNvGrpSpPr/>
          <p:nvPr/>
        </p:nvGrpSpPr>
        <p:grpSpPr>
          <a:xfrm>
            <a:off x="107505" y="1549086"/>
            <a:ext cx="8878506" cy="4620713"/>
            <a:chOff x="-733968" y="2117536"/>
            <a:chExt cx="7574180" cy="3015890"/>
          </a:xfrm>
        </p:grpSpPr>
        <p:sp>
          <p:nvSpPr>
            <p:cNvPr id="6" name="Frihandsfigur 5"/>
            <p:cNvSpPr/>
            <p:nvPr/>
          </p:nvSpPr>
          <p:spPr>
            <a:xfrm>
              <a:off x="-733968" y="3405217"/>
              <a:ext cx="1363938" cy="882302"/>
            </a:xfrm>
            <a:custGeom>
              <a:avLst/>
              <a:gdLst>
                <a:gd name="connsiteX0" fmla="*/ 0 w 1028699"/>
                <a:gd name="connsiteY0" fmla="*/ 84868 h 848677"/>
                <a:gd name="connsiteX1" fmla="*/ 84868 w 1028699"/>
                <a:gd name="connsiteY1" fmla="*/ 0 h 848677"/>
                <a:gd name="connsiteX2" fmla="*/ 943831 w 1028699"/>
                <a:gd name="connsiteY2" fmla="*/ 0 h 848677"/>
                <a:gd name="connsiteX3" fmla="*/ 1028699 w 1028699"/>
                <a:gd name="connsiteY3" fmla="*/ 84868 h 848677"/>
                <a:gd name="connsiteX4" fmla="*/ 1028699 w 1028699"/>
                <a:gd name="connsiteY4" fmla="*/ 763809 h 848677"/>
                <a:gd name="connsiteX5" fmla="*/ 943831 w 1028699"/>
                <a:gd name="connsiteY5" fmla="*/ 848677 h 848677"/>
                <a:gd name="connsiteX6" fmla="*/ 84868 w 1028699"/>
                <a:gd name="connsiteY6" fmla="*/ 848677 h 848677"/>
                <a:gd name="connsiteX7" fmla="*/ 0 w 1028699"/>
                <a:gd name="connsiteY7" fmla="*/ 763809 h 848677"/>
                <a:gd name="connsiteX8" fmla="*/ 0 w 1028699"/>
                <a:gd name="connsiteY8" fmla="*/ 84868 h 84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699" h="848677">
                  <a:moveTo>
                    <a:pt x="0" y="84868"/>
                  </a:moveTo>
                  <a:cubicBezTo>
                    <a:pt x="0" y="37997"/>
                    <a:pt x="37997" y="0"/>
                    <a:pt x="84868" y="0"/>
                  </a:cubicBezTo>
                  <a:lnTo>
                    <a:pt x="943831" y="0"/>
                  </a:lnTo>
                  <a:cubicBezTo>
                    <a:pt x="990702" y="0"/>
                    <a:pt x="1028699" y="37997"/>
                    <a:pt x="1028699" y="84868"/>
                  </a:cubicBezTo>
                  <a:lnTo>
                    <a:pt x="1028699" y="763809"/>
                  </a:lnTo>
                  <a:cubicBezTo>
                    <a:pt x="1028699" y="810680"/>
                    <a:pt x="990702" y="848677"/>
                    <a:pt x="943831" y="848677"/>
                  </a:cubicBezTo>
                  <a:lnTo>
                    <a:pt x="84868" y="848677"/>
                  </a:lnTo>
                  <a:cubicBezTo>
                    <a:pt x="37997" y="848677"/>
                    <a:pt x="0" y="810680"/>
                    <a:pt x="0" y="763809"/>
                  </a:cubicBezTo>
                  <a:lnTo>
                    <a:pt x="0" y="8486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85817" tIns="85817" rIns="85817" bIns="85817" numCol="1" spcCol="1270" anchor="ctr" anchorCtr="0">
              <a:noAutofit/>
            </a:bodyPr>
            <a:lstStyle/>
            <a:p>
              <a:pPr lvl="0" algn="ctr" defTabSz="711200">
                <a:lnSpc>
                  <a:spcPct val="90000"/>
                </a:lnSpc>
                <a:spcBef>
                  <a:spcPct val="0"/>
                </a:spcBef>
                <a:spcAft>
                  <a:spcPct val="35000"/>
                </a:spcAft>
              </a:pPr>
              <a:r>
                <a:rPr lang="sv-SE" b="1" kern="1200" dirty="0" smtClean="0"/>
                <a:t>Space weather </a:t>
              </a:r>
              <a:r>
                <a:rPr lang="sv-SE" b="1" kern="1200" dirty="0" err="1" smtClean="0"/>
                <a:t>forecaster</a:t>
              </a:r>
              <a:endParaRPr lang="sv-SE" b="1" kern="1200" dirty="0"/>
            </a:p>
          </p:txBody>
        </p:sp>
        <p:sp>
          <p:nvSpPr>
            <p:cNvPr id="7" name="Frihandsfigur 6"/>
            <p:cNvSpPr/>
            <p:nvPr/>
          </p:nvSpPr>
          <p:spPr>
            <a:xfrm>
              <a:off x="740337" y="3693759"/>
              <a:ext cx="424353" cy="255117"/>
            </a:xfrm>
            <a:custGeom>
              <a:avLst/>
              <a:gdLst>
                <a:gd name="connsiteX0" fmla="*/ 0 w 218084"/>
                <a:gd name="connsiteY0" fmla="*/ 51023 h 255117"/>
                <a:gd name="connsiteX1" fmla="*/ 109042 w 218084"/>
                <a:gd name="connsiteY1" fmla="*/ 51023 h 255117"/>
                <a:gd name="connsiteX2" fmla="*/ 109042 w 218084"/>
                <a:gd name="connsiteY2" fmla="*/ 0 h 255117"/>
                <a:gd name="connsiteX3" fmla="*/ 218084 w 218084"/>
                <a:gd name="connsiteY3" fmla="*/ 127559 h 255117"/>
                <a:gd name="connsiteX4" fmla="*/ 109042 w 218084"/>
                <a:gd name="connsiteY4" fmla="*/ 255117 h 255117"/>
                <a:gd name="connsiteX5" fmla="*/ 109042 w 218084"/>
                <a:gd name="connsiteY5" fmla="*/ 204094 h 255117"/>
                <a:gd name="connsiteX6" fmla="*/ 0 w 218084"/>
                <a:gd name="connsiteY6" fmla="*/ 204094 h 255117"/>
                <a:gd name="connsiteX7" fmla="*/ 0 w 218084"/>
                <a:gd name="connsiteY7" fmla="*/ 5102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084" h="255117">
                  <a:moveTo>
                    <a:pt x="0" y="51023"/>
                  </a:moveTo>
                  <a:lnTo>
                    <a:pt x="109042" y="51023"/>
                  </a:lnTo>
                  <a:lnTo>
                    <a:pt x="109042" y="0"/>
                  </a:lnTo>
                  <a:lnTo>
                    <a:pt x="218084" y="127559"/>
                  </a:lnTo>
                  <a:lnTo>
                    <a:pt x="109042" y="255117"/>
                  </a:lnTo>
                  <a:lnTo>
                    <a:pt x="109042" y="204094"/>
                  </a:lnTo>
                  <a:lnTo>
                    <a:pt x="0" y="204094"/>
                  </a:lnTo>
                  <a:lnTo>
                    <a:pt x="0" y="51023"/>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0" tIns="51023" rIns="65425" bIns="51023" numCol="1" spcCol="1270" anchor="ctr" anchorCtr="0">
              <a:noAutofit/>
            </a:bodyPr>
            <a:lstStyle/>
            <a:p>
              <a:pPr lvl="0" algn="ctr" defTabSz="444500">
                <a:lnSpc>
                  <a:spcPct val="90000"/>
                </a:lnSpc>
                <a:spcBef>
                  <a:spcPct val="0"/>
                </a:spcBef>
                <a:spcAft>
                  <a:spcPct val="35000"/>
                </a:spcAft>
              </a:pPr>
              <a:endParaRPr lang="sv-SE" sz="1000" b="1" kern="120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Frihandsfigur 7"/>
            <p:cNvSpPr/>
            <p:nvPr/>
          </p:nvSpPr>
          <p:spPr>
            <a:xfrm>
              <a:off x="1258767" y="3405217"/>
              <a:ext cx="1178790" cy="882302"/>
            </a:xfrm>
            <a:custGeom>
              <a:avLst/>
              <a:gdLst>
                <a:gd name="connsiteX0" fmla="*/ 0 w 1028699"/>
                <a:gd name="connsiteY0" fmla="*/ 84868 h 848677"/>
                <a:gd name="connsiteX1" fmla="*/ 84868 w 1028699"/>
                <a:gd name="connsiteY1" fmla="*/ 0 h 848677"/>
                <a:gd name="connsiteX2" fmla="*/ 943831 w 1028699"/>
                <a:gd name="connsiteY2" fmla="*/ 0 h 848677"/>
                <a:gd name="connsiteX3" fmla="*/ 1028699 w 1028699"/>
                <a:gd name="connsiteY3" fmla="*/ 84868 h 848677"/>
                <a:gd name="connsiteX4" fmla="*/ 1028699 w 1028699"/>
                <a:gd name="connsiteY4" fmla="*/ 763809 h 848677"/>
                <a:gd name="connsiteX5" fmla="*/ 943831 w 1028699"/>
                <a:gd name="connsiteY5" fmla="*/ 848677 h 848677"/>
                <a:gd name="connsiteX6" fmla="*/ 84868 w 1028699"/>
                <a:gd name="connsiteY6" fmla="*/ 848677 h 848677"/>
                <a:gd name="connsiteX7" fmla="*/ 0 w 1028699"/>
                <a:gd name="connsiteY7" fmla="*/ 763809 h 848677"/>
                <a:gd name="connsiteX8" fmla="*/ 0 w 1028699"/>
                <a:gd name="connsiteY8" fmla="*/ 84868 h 84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699" h="848677">
                  <a:moveTo>
                    <a:pt x="0" y="84868"/>
                  </a:moveTo>
                  <a:cubicBezTo>
                    <a:pt x="0" y="37997"/>
                    <a:pt x="37997" y="0"/>
                    <a:pt x="84868" y="0"/>
                  </a:cubicBezTo>
                  <a:lnTo>
                    <a:pt x="943831" y="0"/>
                  </a:lnTo>
                  <a:cubicBezTo>
                    <a:pt x="990702" y="0"/>
                    <a:pt x="1028699" y="37997"/>
                    <a:pt x="1028699" y="84868"/>
                  </a:cubicBezTo>
                  <a:lnTo>
                    <a:pt x="1028699" y="763809"/>
                  </a:lnTo>
                  <a:cubicBezTo>
                    <a:pt x="1028699" y="810680"/>
                    <a:pt x="990702" y="848677"/>
                    <a:pt x="943831" y="848677"/>
                  </a:cubicBezTo>
                  <a:lnTo>
                    <a:pt x="84868" y="848677"/>
                  </a:lnTo>
                  <a:cubicBezTo>
                    <a:pt x="37997" y="848677"/>
                    <a:pt x="0" y="810680"/>
                    <a:pt x="0" y="763809"/>
                  </a:cubicBezTo>
                  <a:lnTo>
                    <a:pt x="0" y="8486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85817" tIns="85817" rIns="85817" bIns="85817" numCol="1" spcCol="1270" anchor="ctr" anchorCtr="0">
              <a:noAutofit/>
            </a:bodyPr>
            <a:lstStyle/>
            <a:p>
              <a:pPr lvl="0" algn="ctr" defTabSz="711200">
                <a:lnSpc>
                  <a:spcPct val="90000"/>
                </a:lnSpc>
                <a:spcBef>
                  <a:spcPct val="0"/>
                </a:spcBef>
                <a:spcAft>
                  <a:spcPct val="35000"/>
                </a:spcAft>
              </a:pPr>
              <a:r>
                <a:rPr lang="sv-SE" b="1" kern="1200" dirty="0" smtClean="0"/>
                <a:t>Swedish Weather services</a:t>
              </a:r>
              <a:endParaRPr lang="sv-SE" b="1" kern="1200" dirty="0"/>
            </a:p>
          </p:txBody>
        </p:sp>
        <p:sp>
          <p:nvSpPr>
            <p:cNvPr id="9" name="Frihandsfigur 8"/>
            <p:cNvSpPr/>
            <p:nvPr/>
          </p:nvSpPr>
          <p:spPr>
            <a:xfrm>
              <a:off x="2608089" y="3735622"/>
              <a:ext cx="556754" cy="255117"/>
            </a:xfrm>
            <a:custGeom>
              <a:avLst/>
              <a:gdLst>
                <a:gd name="connsiteX0" fmla="*/ 0 w 218084"/>
                <a:gd name="connsiteY0" fmla="*/ 51023 h 255117"/>
                <a:gd name="connsiteX1" fmla="*/ 109042 w 218084"/>
                <a:gd name="connsiteY1" fmla="*/ 51023 h 255117"/>
                <a:gd name="connsiteX2" fmla="*/ 109042 w 218084"/>
                <a:gd name="connsiteY2" fmla="*/ 0 h 255117"/>
                <a:gd name="connsiteX3" fmla="*/ 218084 w 218084"/>
                <a:gd name="connsiteY3" fmla="*/ 127559 h 255117"/>
                <a:gd name="connsiteX4" fmla="*/ 109042 w 218084"/>
                <a:gd name="connsiteY4" fmla="*/ 255117 h 255117"/>
                <a:gd name="connsiteX5" fmla="*/ 109042 w 218084"/>
                <a:gd name="connsiteY5" fmla="*/ 204094 h 255117"/>
                <a:gd name="connsiteX6" fmla="*/ 0 w 218084"/>
                <a:gd name="connsiteY6" fmla="*/ 204094 h 255117"/>
                <a:gd name="connsiteX7" fmla="*/ 0 w 218084"/>
                <a:gd name="connsiteY7" fmla="*/ 5102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084" h="255117">
                  <a:moveTo>
                    <a:pt x="0" y="51023"/>
                  </a:moveTo>
                  <a:lnTo>
                    <a:pt x="109042" y="51023"/>
                  </a:lnTo>
                  <a:lnTo>
                    <a:pt x="109042" y="0"/>
                  </a:lnTo>
                  <a:lnTo>
                    <a:pt x="218084" y="127559"/>
                  </a:lnTo>
                  <a:lnTo>
                    <a:pt x="109042" y="255117"/>
                  </a:lnTo>
                  <a:lnTo>
                    <a:pt x="109042" y="204094"/>
                  </a:lnTo>
                  <a:lnTo>
                    <a:pt x="0" y="204094"/>
                  </a:lnTo>
                  <a:lnTo>
                    <a:pt x="0" y="51023"/>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0" tIns="51023" rIns="65425" bIns="51023" numCol="1" spcCol="1270" anchor="ctr" anchorCtr="0">
              <a:noAutofit/>
            </a:bodyPr>
            <a:lstStyle/>
            <a:p>
              <a:pPr lvl="0" algn="ctr" defTabSz="444500">
                <a:lnSpc>
                  <a:spcPct val="90000"/>
                </a:lnSpc>
                <a:spcBef>
                  <a:spcPct val="0"/>
                </a:spcBef>
                <a:spcAft>
                  <a:spcPct val="35000"/>
                </a:spcAft>
              </a:pPr>
              <a:endParaRPr lang="sv-SE" sz="1000" kern="1200"/>
            </a:p>
          </p:txBody>
        </p:sp>
        <p:sp>
          <p:nvSpPr>
            <p:cNvPr id="10" name="Frihandsfigur 9"/>
            <p:cNvSpPr/>
            <p:nvPr/>
          </p:nvSpPr>
          <p:spPr>
            <a:xfrm>
              <a:off x="3857528" y="3735622"/>
              <a:ext cx="1168028" cy="322367"/>
            </a:xfrm>
            <a:custGeom>
              <a:avLst/>
              <a:gdLst>
                <a:gd name="connsiteX0" fmla="*/ 0 w 1028699"/>
                <a:gd name="connsiteY0" fmla="*/ 84868 h 848677"/>
                <a:gd name="connsiteX1" fmla="*/ 84868 w 1028699"/>
                <a:gd name="connsiteY1" fmla="*/ 0 h 848677"/>
                <a:gd name="connsiteX2" fmla="*/ 943831 w 1028699"/>
                <a:gd name="connsiteY2" fmla="*/ 0 h 848677"/>
                <a:gd name="connsiteX3" fmla="*/ 1028699 w 1028699"/>
                <a:gd name="connsiteY3" fmla="*/ 84868 h 848677"/>
                <a:gd name="connsiteX4" fmla="*/ 1028699 w 1028699"/>
                <a:gd name="connsiteY4" fmla="*/ 763809 h 848677"/>
                <a:gd name="connsiteX5" fmla="*/ 943831 w 1028699"/>
                <a:gd name="connsiteY5" fmla="*/ 848677 h 848677"/>
                <a:gd name="connsiteX6" fmla="*/ 84868 w 1028699"/>
                <a:gd name="connsiteY6" fmla="*/ 848677 h 848677"/>
                <a:gd name="connsiteX7" fmla="*/ 0 w 1028699"/>
                <a:gd name="connsiteY7" fmla="*/ 763809 h 848677"/>
                <a:gd name="connsiteX8" fmla="*/ 0 w 1028699"/>
                <a:gd name="connsiteY8" fmla="*/ 84868 h 84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699" h="848677">
                  <a:moveTo>
                    <a:pt x="0" y="84868"/>
                  </a:moveTo>
                  <a:cubicBezTo>
                    <a:pt x="0" y="37997"/>
                    <a:pt x="37997" y="0"/>
                    <a:pt x="84868" y="0"/>
                  </a:cubicBezTo>
                  <a:lnTo>
                    <a:pt x="943831" y="0"/>
                  </a:lnTo>
                  <a:cubicBezTo>
                    <a:pt x="990702" y="0"/>
                    <a:pt x="1028699" y="37997"/>
                    <a:pt x="1028699" y="84868"/>
                  </a:cubicBezTo>
                  <a:lnTo>
                    <a:pt x="1028699" y="763809"/>
                  </a:lnTo>
                  <a:cubicBezTo>
                    <a:pt x="1028699" y="810680"/>
                    <a:pt x="990702" y="848677"/>
                    <a:pt x="943831" y="848677"/>
                  </a:cubicBezTo>
                  <a:lnTo>
                    <a:pt x="84868" y="848677"/>
                  </a:lnTo>
                  <a:cubicBezTo>
                    <a:pt x="37997" y="848677"/>
                    <a:pt x="0" y="810680"/>
                    <a:pt x="0" y="763809"/>
                  </a:cubicBezTo>
                  <a:lnTo>
                    <a:pt x="0" y="8486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85817" tIns="85817" rIns="85817" bIns="85817" numCol="1" spcCol="1270" anchor="t" anchorCtr="0">
              <a:noAutofit/>
            </a:bodyPr>
            <a:lstStyle/>
            <a:p>
              <a:pPr lvl="0" algn="ctr" defTabSz="711200">
                <a:lnSpc>
                  <a:spcPct val="90000"/>
                </a:lnSpc>
                <a:spcBef>
                  <a:spcPct val="0"/>
                </a:spcBef>
                <a:spcAft>
                  <a:spcPct val="35000"/>
                </a:spcAft>
              </a:pPr>
              <a:r>
                <a:rPr lang="sv-SE" b="1" kern="1200" dirty="0" smtClean="0"/>
                <a:t>MSB</a:t>
              </a:r>
              <a:endParaRPr lang="sv-SE" b="1" kern="1200" dirty="0"/>
            </a:p>
          </p:txBody>
        </p:sp>
        <p:sp>
          <p:nvSpPr>
            <p:cNvPr id="12" name="Frihandsfigur 11"/>
            <p:cNvSpPr/>
            <p:nvPr/>
          </p:nvSpPr>
          <p:spPr>
            <a:xfrm>
              <a:off x="3179141" y="3164388"/>
              <a:ext cx="2991164" cy="353875"/>
            </a:xfrm>
            <a:custGeom>
              <a:avLst/>
              <a:gdLst>
                <a:gd name="connsiteX0" fmla="*/ 0 w 1028699"/>
                <a:gd name="connsiteY0" fmla="*/ 84868 h 848677"/>
                <a:gd name="connsiteX1" fmla="*/ 84868 w 1028699"/>
                <a:gd name="connsiteY1" fmla="*/ 0 h 848677"/>
                <a:gd name="connsiteX2" fmla="*/ 943831 w 1028699"/>
                <a:gd name="connsiteY2" fmla="*/ 0 h 848677"/>
                <a:gd name="connsiteX3" fmla="*/ 1028699 w 1028699"/>
                <a:gd name="connsiteY3" fmla="*/ 84868 h 848677"/>
                <a:gd name="connsiteX4" fmla="*/ 1028699 w 1028699"/>
                <a:gd name="connsiteY4" fmla="*/ 763809 h 848677"/>
                <a:gd name="connsiteX5" fmla="*/ 943831 w 1028699"/>
                <a:gd name="connsiteY5" fmla="*/ 848677 h 848677"/>
                <a:gd name="connsiteX6" fmla="*/ 84868 w 1028699"/>
                <a:gd name="connsiteY6" fmla="*/ 848677 h 848677"/>
                <a:gd name="connsiteX7" fmla="*/ 0 w 1028699"/>
                <a:gd name="connsiteY7" fmla="*/ 763809 h 848677"/>
                <a:gd name="connsiteX8" fmla="*/ 0 w 1028699"/>
                <a:gd name="connsiteY8" fmla="*/ 84868 h 84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699" h="848677">
                  <a:moveTo>
                    <a:pt x="0" y="84868"/>
                  </a:moveTo>
                  <a:cubicBezTo>
                    <a:pt x="0" y="37997"/>
                    <a:pt x="37997" y="0"/>
                    <a:pt x="84868" y="0"/>
                  </a:cubicBezTo>
                  <a:lnTo>
                    <a:pt x="943831" y="0"/>
                  </a:lnTo>
                  <a:cubicBezTo>
                    <a:pt x="990702" y="0"/>
                    <a:pt x="1028699" y="37997"/>
                    <a:pt x="1028699" y="84868"/>
                  </a:cubicBezTo>
                  <a:lnTo>
                    <a:pt x="1028699" y="763809"/>
                  </a:lnTo>
                  <a:cubicBezTo>
                    <a:pt x="1028699" y="810680"/>
                    <a:pt x="990702" y="848677"/>
                    <a:pt x="943831" y="848677"/>
                  </a:cubicBezTo>
                  <a:lnTo>
                    <a:pt x="84868" y="848677"/>
                  </a:lnTo>
                  <a:cubicBezTo>
                    <a:pt x="37997" y="848677"/>
                    <a:pt x="0" y="810680"/>
                    <a:pt x="0" y="763809"/>
                  </a:cubicBezTo>
                  <a:lnTo>
                    <a:pt x="0" y="8486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85817" tIns="85817" rIns="85817" bIns="85817" numCol="1" spcCol="1270" anchor="ctr" anchorCtr="0">
              <a:noAutofit/>
            </a:bodyPr>
            <a:lstStyle/>
            <a:p>
              <a:pPr lvl="0" algn="ctr" defTabSz="711200">
                <a:lnSpc>
                  <a:spcPct val="90000"/>
                </a:lnSpc>
                <a:spcBef>
                  <a:spcPct val="0"/>
                </a:spcBef>
                <a:spcAft>
                  <a:spcPct val="35000"/>
                </a:spcAft>
              </a:pPr>
              <a:r>
                <a:rPr lang="sv-SE" b="1" dirty="0" smtClean="0"/>
                <a:t>LFV Aviation Consulting</a:t>
              </a:r>
              <a:endParaRPr lang="sv-SE" b="1" kern="1200" dirty="0"/>
            </a:p>
          </p:txBody>
        </p:sp>
        <p:sp>
          <p:nvSpPr>
            <p:cNvPr id="14" name="Frihandsfigur 13"/>
            <p:cNvSpPr/>
            <p:nvPr/>
          </p:nvSpPr>
          <p:spPr>
            <a:xfrm>
              <a:off x="3162390" y="4801500"/>
              <a:ext cx="3677822" cy="331926"/>
            </a:xfrm>
            <a:custGeom>
              <a:avLst/>
              <a:gdLst>
                <a:gd name="connsiteX0" fmla="*/ 0 w 1028699"/>
                <a:gd name="connsiteY0" fmla="*/ 84868 h 848677"/>
                <a:gd name="connsiteX1" fmla="*/ 84868 w 1028699"/>
                <a:gd name="connsiteY1" fmla="*/ 0 h 848677"/>
                <a:gd name="connsiteX2" fmla="*/ 943831 w 1028699"/>
                <a:gd name="connsiteY2" fmla="*/ 0 h 848677"/>
                <a:gd name="connsiteX3" fmla="*/ 1028699 w 1028699"/>
                <a:gd name="connsiteY3" fmla="*/ 84868 h 848677"/>
                <a:gd name="connsiteX4" fmla="*/ 1028699 w 1028699"/>
                <a:gd name="connsiteY4" fmla="*/ 763809 h 848677"/>
                <a:gd name="connsiteX5" fmla="*/ 943831 w 1028699"/>
                <a:gd name="connsiteY5" fmla="*/ 848677 h 848677"/>
                <a:gd name="connsiteX6" fmla="*/ 84868 w 1028699"/>
                <a:gd name="connsiteY6" fmla="*/ 848677 h 848677"/>
                <a:gd name="connsiteX7" fmla="*/ 0 w 1028699"/>
                <a:gd name="connsiteY7" fmla="*/ 763809 h 848677"/>
                <a:gd name="connsiteX8" fmla="*/ 0 w 1028699"/>
                <a:gd name="connsiteY8" fmla="*/ 84868 h 84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699" h="848677">
                  <a:moveTo>
                    <a:pt x="0" y="84868"/>
                  </a:moveTo>
                  <a:cubicBezTo>
                    <a:pt x="0" y="37997"/>
                    <a:pt x="37997" y="0"/>
                    <a:pt x="84868" y="0"/>
                  </a:cubicBezTo>
                  <a:lnTo>
                    <a:pt x="943831" y="0"/>
                  </a:lnTo>
                  <a:cubicBezTo>
                    <a:pt x="990702" y="0"/>
                    <a:pt x="1028699" y="37997"/>
                    <a:pt x="1028699" y="84868"/>
                  </a:cubicBezTo>
                  <a:lnTo>
                    <a:pt x="1028699" y="763809"/>
                  </a:lnTo>
                  <a:cubicBezTo>
                    <a:pt x="1028699" y="810680"/>
                    <a:pt x="990702" y="848677"/>
                    <a:pt x="943831" y="848677"/>
                  </a:cubicBezTo>
                  <a:lnTo>
                    <a:pt x="84868" y="848677"/>
                  </a:lnTo>
                  <a:cubicBezTo>
                    <a:pt x="37997" y="848677"/>
                    <a:pt x="0" y="810680"/>
                    <a:pt x="0" y="763809"/>
                  </a:cubicBezTo>
                  <a:lnTo>
                    <a:pt x="0" y="8486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85817" tIns="85817" rIns="85817" bIns="85817" numCol="1" spcCol="1270" anchor="ctr" anchorCtr="0">
              <a:noAutofit/>
            </a:bodyPr>
            <a:lstStyle/>
            <a:p>
              <a:pPr lvl="0" algn="ctr" defTabSz="711200">
                <a:lnSpc>
                  <a:spcPct val="90000"/>
                </a:lnSpc>
                <a:spcBef>
                  <a:spcPct val="0"/>
                </a:spcBef>
                <a:spcAft>
                  <a:spcPct val="35000"/>
                </a:spcAft>
              </a:pPr>
              <a:r>
                <a:rPr lang="sv-SE" b="1" kern="1200" dirty="0" smtClean="0"/>
                <a:t>Swedish </a:t>
              </a:r>
              <a:r>
                <a:rPr lang="sv-SE" b="1" kern="1200" dirty="0" err="1" smtClean="0"/>
                <a:t>Maritime</a:t>
              </a:r>
              <a:r>
                <a:rPr lang="sv-SE" b="1" kern="1200" dirty="0" smtClean="0"/>
                <a:t> Administration</a:t>
              </a:r>
              <a:endParaRPr lang="sv-SE" b="1" kern="1200" dirty="0"/>
            </a:p>
          </p:txBody>
        </p:sp>
        <p:sp>
          <p:nvSpPr>
            <p:cNvPr id="16" name="Frihandsfigur 15"/>
            <p:cNvSpPr/>
            <p:nvPr/>
          </p:nvSpPr>
          <p:spPr>
            <a:xfrm>
              <a:off x="3179140" y="2117536"/>
              <a:ext cx="2652436" cy="335732"/>
            </a:xfrm>
            <a:custGeom>
              <a:avLst/>
              <a:gdLst>
                <a:gd name="connsiteX0" fmla="*/ 0 w 1028699"/>
                <a:gd name="connsiteY0" fmla="*/ 84868 h 848677"/>
                <a:gd name="connsiteX1" fmla="*/ 84868 w 1028699"/>
                <a:gd name="connsiteY1" fmla="*/ 0 h 848677"/>
                <a:gd name="connsiteX2" fmla="*/ 943831 w 1028699"/>
                <a:gd name="connsiteY2" fmla="*/ 0 h 848677"/>
                <a:gd name="connsiteX3" fmla="*/ 1028699 w 1028699"/>
                <a:gd name="connsiteY3" fmla="*/ 84868 h 848677"/>
                <a:gd name="connsiteX4" fmla="*/ 1028699 w 1028699"/>
                <a:gd name="connsiteY4" fmla="*/ 763809 h 848677"/>
                <a:gd name="connsiteX5" fmla="*/ 943831 w 1028699"/>
                <a:gd name="connsiteY5" fmla="*/ 848677 h 848677"/>
                <a:gd name="connsiteX6" fmla="*/ 84868 w 1028699"/>
                <a:gd name="connsiteY6" fmla="*/ 848677 h 848677"/>
                <a:gd name="connsiteX7" fmla="*/ 0 w 1028699"/>
                <a:gd name="connsiteY7" fmla="*/ 763809 h 848677"/>
                <a:gd name="connsiteX8" fmla="*/ 0 w 1028699"/>
                <a:gd name="connsiteY8" fmla="*/ 84868 h 84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699" h="848677">
                  <a:moveTo>
                    <a:pt x="0" y="84868"/>
                  </a:moveTo>
                  <a:cubicBezTo>
                    <a:pt x="0" y="37997"/>
                    <a:pt x="37997" y="0"/>
                    <a:pt x="84868" y="0"/>
                  </a:cubicBezTo>
                  <a:lnTo>
                    <a:pt x="943831" y="0"/>
                  </a:lnTo>
                  <a:cubicBezTo>
                    <a:pt x="990702" y="0"/>
                    <a:pt x="1028699" y="37997"/>
                    <a:pt x="1028699" y="84868"/>
                  </a:cubicBezTo>
                  <a:lnTo>
                    <a:pt x="1028699" y="763809"/>
                  </a:lnTo>
                  <a:cubicBezTo>
                    <a:pt x="1028699" y="810680"/>
                    <a:pt x="990702" y="848677"/>
                    <a:pt x="943831" y="848677"/>
                  </a:cubicBezTo>
                  <a:lnTo>
                    <a:pt x="84868" y="848677"/>
                  </a:lnTo>
                  <a:cubicBezTo>
                    <a:pt x="37997" y="848677"/>
                    <a:pt x="0" y="810680"/>
                    <a:pt x="0" y="763809"/>
                  </a:cubicBezTo>
                  <a:lnTo>
                    <a:pt x="0" y="8486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85817" tIns="85817" rIns="85817" bIns="85817" numCol="1" spcCol="1270" anchor="ctr" anchorCtr="0">
              <a:noAutofit/>
            </a:bodyPr>
            <a:lstStyle/>
            <a:p>
              <a:pPr lvl="0" algn="ctr" defTabSz="711200">
                <a:lnSpc>
                  <a:spcPct val="90000"/>
                </a:lnSpc>
                <a:spcBef>
                  <a:spcPct val="0"/>
                </a:spcBef>
                <a:spcAft>
                  <a:spcPct val="35000"/>
                </a:spcAft>
              </a:pPr>
              <a:r>
                <a:rPr lang="sv-SE" b="1" dirty="0" smtClean="0"/>
                <a:t>Swedish National Grid</a:t>
              </a:r>
              <a:endParaRPr lang="sv-SE" b="1" kern="1200" dirty="0"/>
            </a:p>
          </p:txBody>
        </p:sp>
      </p:grpSp>
      <p:sp>
        <p:nvSpPr>
          <p:cNvPr id="30" name="Frihandsfigur 29"/>
          <p:cNvSpPr/>
          <p:nvPr/>
        </p:nvSpPr>
        <p:spPr>
          <a:xfrm>
            <a:off x="4694477" y="2376882"/>
            <a:ext cx="4328762" cy="620070"/>
          </a:xfrm>
          <a:custGeom>
            <a:avLst/>
            <a:gdLst>
              <a:gd name="connsiteX0" fmla="*/ 0 w 1028699"/>
              <a:gd name="connsiteY0" fmla="*/ 84868 h 848677"/>
              <a:gd name="connsiteX1" fmla="*/ 84868 w 1028699"/>
              <a:gd name="connsiteY1" fmla="*/ 0 h 848677"/>
              <a:gd name="connsiteX2" fmla="*/ 943831 w 1028699"/>
              <a:gd name="connsiteY2" fmla="*/ 0 h 848677"/>
              <a:gd name="connsiteX3" fmla="*/ 1028699 w 1028699"/>
              <a:gd name="connsiteY3" fmla="*/ 84868 h 848677"/>
              <a:gd name="connsiteX4" fmla="*/ 1028699 w 1028699"/>
              <a:gd name="connsiteY4" fmla="*/ 763809 h 848677"/>
              <a:gd name="connsiteX5" fmla="*/ 943831 w 1028699"/>
              <a:gd name="connsiteY5" fmla="*/ 848677 h 848677"/>
              <a:gd name="connsiteX6" fmla="*/ 84868 w 1028699"/>
              <a:gd name="connsiteY6" fmla="*/ 848677 h 848677"/>
              <a:gd name="connsiteX7" fmla="*/ 0 w 1028699"/>
              <a:gd name="connsiteY7" fmla="*/ 763809 h 848677"/>
              <a:gd name="connsiteX8" fmla="*/ 0 w 1028699"/>
              <a:gd name="connsiteY8" fmla="*/ 84868 h 84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699" h="848677">
                <a:moveTo>
                  <a:pt x="0" y="84868"/>
                </a:moveTo>
                <a:cubicBezTo>
                  <a:pt x="0" y="37997"/>
                  <a:pt x="37997" y="0"/>
                  <a:pt x="84868" y="0"/>
                </a:cubicBezTo>
                <a:lnTo>
                  <a:pt x="943831" y="0"/>
                </a:lnTo>
                <a:cubicBezTo>
                  <a:pt x="990702" y="0"/>
                  <a:pt x="1028699" y="37997"/>
                  <a:pt x="1028699" y="84868"/>
                </a:cubicBezTo>
                <a:lnTo>
                  <a:pt x="1028699" y="763809"/>
                </a:lnTo>
                <a:cubicBezTo>
                  <a:pt x="1028699" y="810680"/>
                  <a:pt x="990702" y="848677"/>
                  <a:pt x="943831" y="848677"/>
                </a:cubicBezTo>
                <a:lnTo>
                  <a:pt x="84868" y="848677"/>
                </a:lnTo>
                <a:cubicBezTo>
                  <a:pt x="37997" y="848677"/>
                  <a:pt x="0" y="810680"/>
                  <a:pt x="0" y="763809"/>
                </a:cubicBezTo>
                <a:lnTo>
                  <a:pt x="0" y="8486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85817" tIns="85817" rIns="85817" bIns="85817" numCol="1" spcCol="1270" anchor="t" anchorCtr="0">
            <a:noAutofit/>
          </a:bodyPr>
          <a:lstStyle/>
          <a:p>
            <a:pPr lvl="0" defTabSz="711200">
              <a:lnSpc>
                <a:spcPct val="90000"/>
              </a:lnSpc>
              <a:spcBef>
                <a:spcPct val="0"/>
              </a:spcBef>
              <a:spcAft>
                <a:spcPct val="35000"/>
              </a:spcAft>
            </a:pPr>
            <a:r>
              <a:rPr lang="sv-SE" b="1" dirty="0" smtClean="0"/>
              <a:t>Swedish Transport Administration</a:t>
            </a:r>
            <a:endParaRPr lang="sv-SE" kern="1200" dirty="0"/>
          </a:p>
        </p:txBody>
      </p:sp>
      <p:sp>
        <p:nvSpPr>
          <p:cNvPr id="33" name="Frihandsfigur 32"/>
          <p:cNvSpPr/>
          <p:nvPr/>
        </p:nvSpPr>
        <p:spPr>
          <a:xfrm>
            <a:off x="4662834" y="4829954"/>
            <a:ext cx="3941614" cy="593222"/>
          </a:xfrm>
          <a:custGeom>
            <a:avLst/>
            <a:gdLst>
              <a:gd name="connsiteX0" fmla="*/ 0 w 1028699"/>
              <a:gd name="connsiteY0" fmla="*/ 84868 h 848677"/>
              <a:gd name="connsiteX1" fmla="*/ 84868 w 1028699"/>
              <a:gd name="connsiteY1" fmla="*/ 0 h 848677"/>
              <a:gd name="connsiteX2" fmla="*/ 943831 w 1028699"/>
              <a:gd name="connsiteY2" fmla="*/ 0 h 848677"/>
              <a:gd name="connsiteX3" fmla="*/ 1028699 w 1028699"/>
              <a:gd name="connsiteY3" fmla="*/ 84868 h 848677"/>
              <a:gd name="connsiteX4" fmla="*/ 1028699 w 1028699"/>
              <a:gd name="connsiteY4" fmla="*/ 763809 h 848677"/>
              <a:gd name="connsiteX5" fmla="*/ 943831 w 1028699"/>
              <a:gd name="connsiteY5" fmla="*/ 848677 h 848677"/>
              <a:gd name="connsiteX6" fmla="*/ 84868 w 1028699"/>
              <a:gd name="connsiteY6" fmla="*/ 848677 h 848677"/>
              <a:gd name="connsiteX7" fmla="*/ 0 w 1028699"/>
              <a:gd name="connsiteY7" fmla="*/ 763809 h 848677"/>
              <a:gd name="connsiteX8" fmla="*/ 0 w 1028699"/>
              <a:gd name="connsiteY8" fmla="*/ 84868 h 84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699" h="848677">
                <a:moveTo>
                  <a:pt x="0" y="84868"/>
                </a:moveTo>
                <a:cubicBezTo>
                  <a:pt x="0" y="37997"/>
                  <a:pt x="37997" y="0"/>
                  <a:pt x="84868" y="0"/>
                </a:cubicBezTo>
                <a:lnTo>
                  <a:pt x="943831" y="0"/>
                </a:lnTo>
                <a:cubicBezTo>
                  <a:pt x="990702" y="0"/>
                  <a:pt x="1028699" y="37997"/>
                  <a:pt x="1028699" y="84868"/>
                </a:cubicBezTo>
                <a:lnTo>
                  <a:pt x="1028699" y="763809"/>
                </a:lnTo>
                <a:cubicBezTo>
                  <a:pt x="1028699" y="810680"/>
                  <a:pt x="990702" y="848677"/>
                  <a:pt x="943831" y="848677"/>
                </a:cubicBezTo>
                <a:lnTo>
                  <a:pt x="84868" y="848677"/>
                </a:lnTo>
                <a:cubicBezTo>
                  <a:pt x="37997" y="848677"/>
                  <a:pt x="0" y="810680"/>
                  <a:pt x="0" y="763809"/>
                </a:cubicBezTo>
                <a:lnTo>
                  <a:pt x="0" y="8486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85817" tIns="85817" rIns="85817" bIns="85817" numCol="1" spcCol="1270" anchor="ctr" anchorCtr="0">
            <a:noAutofit/>
          </a:bodyPr>
          <a:lstStyle/>
          <a:p>
            <a:pPr lvl="0" algn="ctr" defTabSz="711200">
              <a:lnSpc>
                <a:spcPct val="90000"/>
              </a:lnSpc>
              <a:spcBef>
                <a:spcPct val="0"/>
              </a:spcBef>
              <a:spcAft>
                <a:spcPct val="35000"/>
              </a:spcAft>
            </a:pPr>
            <a:r>
              <a:rPr lang="en-US" b="1" dirty="0" smtClean="0">
                <a:effectLst/>
              </a:rPr>
              <a:t>Swedish Post and Telecom Authority </a:t>
            </a:r>
            <a:endParaRPr lang="sv-SE" b="1" kern="1200" dirty="0"/>
          </a:p>
        </p:txBody>
      </p:sp>
      <p:sp>
        <p:nvSpPr>
          <p:cNvPr id="53" name="Frihandsfigur 52"/>
          <p:cNvSpPr/>
          <p:nvPr/>
        </p:nvSpPr>
        <p:spPr>
          <a:xfrm rot="19750299">
            <a:off x="3701766" y="2996692"/>
            <a:ext cx="646644" cy="289882"/>
          </a:xfrm>
          <a:custGeom>
            <a:avLst/>
            <a:gdLst>
              <a:gd name="connsiteX0" fmla="*/ 0 w 218084"/>
              <a:gd name="connsiteY0" fmla="*/ 51023 h 255117"/>
              <a:gd name="connsiteX1" fmla="*/ 109042 w 218084"/>
              <a:gd name="connsiteY1" fmla="*/ 51023 h 255117"/>
              <a:gd name="connsiteX2" fmla="*/ 109042 w 218084"/>
              <a:gd name="connsiteY2" fmla="*/ 0 h 255117"/>
              <a:gd name="connsiteX3" fmla="*/ 218084 w 218084"/>
              <a:gd name="connsiteY3" fmla="*/ 127559 h 255117"/>
              <a:gd name="connsiteX4" fmla="*/ 109042 w 218084"/>
              <a:gd name="connsiteY4" fmla="*/ 255117 h 255117"/>
              <a:gd name="connsiteX5" fmla="*/ 109042 w 218084"/>
              <a:gd name="connsiteY5" fmla="*/ 204094 h 255117"/>
              <a:gd name="connsiteX6" fmla="*/ 0 w 218084"/>
              <a:gd name="connsiteY6" fmla="*/ 204094 h 255117"/>
              <a:gd name="connsiteX7" fmla="*/ 0 w 218084"/>
              <a:gd name="connsiteY7" fmla="*/ 5102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084" h="255117">
                <a:moveTo>
                  <a:pt x="0" y="51023"/>
                </a:moveTo>
                <a:lnTo>
                  <a:pt x="109042" y="51023"/>
                </a:lnTo>
                <a:lnTo>
                  <a:pt x="109042" y="0"/>
                </a:lnTo>
                <a:lnTo>
                  <a:pt x="218084" y="127559"/>
                </a:lnTo>
                <a:lnTo>
                  <a:pt x="109042" y="255117"/>
                </a:lnTo>
                <a:lnTo>
                  <a:pt x="109042" y="204094"/>
                </a:lnTo>
                <a:lnTo>
                  <a:pt x="0" y="204094"/>
                </a:lnTo>
                <a:lnTo>
                  <a:pt x="0" y="51023"/>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0" tIns="51023" rIns="65425" bIns="51023" numCol="1" spcCol="1270" anchor="ctr" anchorCtr="0">
            <a:noAutofit/>
          </a:bodyPr>
          <a:lstStyle/>
          <a:p>
            <a:pPr lvl="0" algn="ctr" defTabSz="444500">
              <a:lnSpc>
                <a:spcPct val="90000"/>
              </a:lnSpc>
              <a:spcBef>
                <a:spcPct val="0"/>
              </a:spcBef>
              <a:spcAft>
                <a:spcPct val="35000"/>
              </a:spcAft>
            </a:pPr>
            <a:endParaRPr lang="sv-SE" sz="1000" kern="1200"/>
          </a:p>
        </p:txBody>
      </p:sp>
      <p:sp>
        <p:nvSpPr>
          <p:cNvPr id="55" name="Frihandsfigur 54"/>
          <p:cNvSpPr/>
          <p:nvPr/>
        </p:nvSpPr>
        <p:spPr>
          <a:xfrm rot="1538090">
            <a:off x="3760001" y="5145894"/>
            <a:ext cx="582989" cy="289882"/>
          </a:xfrm>
          <a:custGeom>
            <a:avLst/>
            <a:gdLst>
              <a:gd name="connsiteX0" fmla="*/ 0 w 218084"/>
              <a:gd name="connsiteY0" fmla="*/ 51023 h 255117"/>
              <a:gd name="connsiteX1" fmla="*/ 109042 w 218084"/>
              <a:gd name="connsiteY1" fmla="*/ 51023 h 255117"/>
              <a:gd name="connsiteX2" fmla="*/ 109042 w 218084"/>
              <a:gd name="connsiteY2" fmla="*/ 0 h 255117"/>
              <a:gd name="connsiteX3" fmla="*/ 218084 w 218084"/>
              <a:gd name="connsiteY3" fmla="*/ 127559 h 255117"/>
              <a:gd name="connsiteX4" fmla="*/ 109042 w 218084"/>
              <a:gd name="connsiteY4" fmla="*/ 255117 h 255117"/>
              <a:gd name="connsiteX5" fmla="*/ 109042 w 218084"/>
              <a:gd name="connsiteY5" fmla="*/ 204094 h 255117"/>
              <a:gd name="connsiteX6" fmla="*/ 0 w 218084"/>
              <a:gd name="connsiteY6" fmla="*/ 204094 h 255117"/>
              <a:gd name="connsiteX7" fmla="*/ 0 w 218084"/>
              <a:gd name="connsiteY7" fmla="*/ 5102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084" h="255117">
                <a:moveTo>
                  <a:pt x="0" y="51023"/>
                </a:moveTo>
                <a:lnTo>
                  <a:pt x="109042" y="51023"/>
                </a:lnTo>
                <a:lnTo>
                  <a:pt x="109042" y="0"/>
                </a:lnTo>
                <a:lnTo>
                  <a:pt x="218084" y="127559"/>
                </a:lnTo>
                <a:lnTo>
                  <a:pt x="109042" y="255117"/>
                </a:lnTo>
                <a:lnTo>
                  <a:pt x="109042" y="204094"/>
                </a:lnTo>
                <a:lnTo>
                  <a:pt x="0" y="204094"/>
                </a:lnTo>
                <a:lnTo>
                  <a:pt x="0" y="51023"/>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0" tIns="51023" rIns="65425" bIns="51023" numCol="1" spcCol="1270" anchor="ctr" anchorCtr="0">
            <a:noAutofit/>
          </a:bodyPr>
          <a:lstStyle/>
          <a:p>
            <a:pPr lvl="0" algn="ctr" defTabSz="444500">
              <a:lnSpc>
                <a:spcPct val="90000"/>
              </a:lnSpc>
              <a:spcBef>
                <a:spcPct val="0"/>
              </a:spcBef>
              <a:spcAft>
                <a:spcPct val="35000"/>
              </a:spcAft>
            </a:pPr>
            <a:endParaRPr lang="sv-SE" sz="1000" kern="1200"/>
          </a:p>
        </p:txBody>
      </p:sp>
      <p:sp>
        <p:nvSpPr>
          <p:cNvPr id="15" name="Frihandsfigur 14"/>
          <p:cNvSpPr/>
          <p:nvPr/>
        </p:nvSpPr>
        <p:spPr>
          <a:xfrm>
            <a:off x="2395352" y="2063469"/>
            <a:ext cx="1477888" cy="608958"/>
          </a:xfrm>
          <a:custGeom>
            <a:avLst/>
            <a:gdLst>
              <a:gd name="connsiteX0" fmla="*/ 0 w 1028699"/>
              <a:gd name="connsiteY0" fmla="*/ 84868 h 848677"/>
              <a:gd name="connsiteX1" fmla="*/ 84868 w 1028699"/>
              <a:gd name="connsiteY1" fmla="*/ 0 h 848677"/>
              <a:gd name="connsiteX2" fmla="*/ 943831 w 1028699"/>
              <a:gd name="connsiteY2" fmla="*/ 0 h 848677"/>
              <a:gd name="connsiteX3" fmla="*/ 1028699 w 1028699"/>
              <a:gd name="connsiteY3" fmla="*/ 84868 h 848677"/>
              <a:gd name="connsiteX4" fmla="*/ 1028699 w 1028699"/>
              <a:gd name="connsiteY4" fmla="*/ 763809 h 848677"/>
              <a:gd name="connsiteX5" fmla="*/ 943831 w 1028699"/>
              <a:gd name="connsiteY5" fmla="*/ 848677 h 848677"/>
              <a:gd name="connsiteX6" fmla="*/ 84868 w 1028699"/>
              <a:gd name="connsiteY6" fmla="*/ 848677 h 848677"/>
              <a:gd name="connsiteX7" fmla="*/ 0 w 1028699"/>
              <a:gd name="connsiteY7" fmla="*/ 763809 h 848677"/>
              <a:gd name="connsiteX8" fmla="*/ 0 w 1028699"/>
              <a:gd name="connsiteY8" fmla="*/ 84868 h 84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699" h="848677">
                <a:moveTo>
                  <a:pt x="0" y="84868"/>
                </a:moveTo>
                <a:cubicBezTo>
                  <a:pt x="0" y="37997"/>
                  <a:pt x="37997" y="0"/>
                  <a:pt x="84868" y="0"/>
                </a:cubicBezTo>
                <a:lnTo>
                  <a:pt x="943831" y="0"/>
                </a:lnTo>
                <a:cubicBezTo>
                  <a:pt x="990702" y="0"/>
                  <a:pt x="1028699" y="37997"/>
                  <a:pt x="1028699" y="84868"/>
                </a:cubicBezTo>
                <a:lnTo>
                  <a:pt x="1028699" y="763809"/>
                </a:lnTo>
                <a:cubicBezTo>
                  <a:pt x="1028699" y="810680"/>
                  <a:pt x="990702" y="848677"/>
                  <a:pt x="943831" y="848677"/>
                </a:cubicBezTo>
                <a:lnTo>
                  <a:pt x="84868" y="848677"/>
                </a:lnTo>
                <a:cubicBezTo>
                  <a:pt x="37997" y="848677"/>
                  <a:pt x="0" y="810680"/>
                  <a:pt x="0" y="763809"/>
                </a:cubicBezTo>
                <a:lnTo>
                  <a:pt x="0" y="84868"/>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85817" tIns="85817" rIns="85817" bIns="85817" numCol="1" spcCol="1270" anchor="ctr" anchorCtr="0">
            <a:noAutofit/>
          </a:bodyPr>
          <a:lstStyle/>
          <a:p>
            <a:pPr lvl="0" algn="ctr" defTabSz="711200">
              <a:lnSpc>
                <a:spcPct val="90000"/>
              </a:lnSpc>
              <a:spcBef>
                <a:spcPct val="0"/>
              </a:spcBef>
              <a:spcAft>
                <a:spcPct val="35000"/>
              </a:spcAft>
            </a:pPr>
            <a:r>
              <a:rPr lang="sv-SE" sz="1400" b="1" dirty="0" smtClean="0"/>
              <a:t>Research</a:t>
            </a:r>
            <a:endParaRPr lang="sv-SE" sz="1400" b="1" kern="1200" dirty="0"/>
          </a:p>
        </p:txBody>
      </p:sp>
      <p:sp>
        <p:nvSpPr>
          <p:cNvPr id="17" name="Frihandsfigur 16"/>
          <p:cNvSpPr/>
          <p:nvPr/>
        </p:nvSpPr>
        <p:spPr>
          <a:xfrm rot="5400000">
            <a:off x="2829464" y="3009631"/>
            <a:ext cx="646644" cy="144941"/>
          </a:xfrm>
          <a:custGeom>
            <a:avLst/>
            <a:gdLst>
              <a:gd name="connsiteX0" fmla="*/ 0 w 218084"/>
              <a:gd name="connsiteY0" fmla="*/ 51023 h 255117"/>
              <a:gd name="connsiteX1" fmla="*/ 109042 w 218084"/>
              <a:gd name="connsiteY1" fmla="*/ 51023 h 255117"/>
              <a:gd name="connsiteX2" fmla="*/ 109042 w 218084"/>
              <a:gd name="connsiteY2" fmla="*/ 0 h 255117"/>
              <a:gd name="connsiteX3" fmla="*/ 218084 w 218084"/>
              <a:gd name="connsiteY3" fmla="*/ 127559 h 255117"/>
              <a:gd name="connsiteX4" fmla="*/ 109042 w 218084"/>
              <a:gd name="connsiteY4" fmla="*/ 255117 h 255117"/>
              <a:gd name="connsiteX5" fmla="*/ 109042 w 218084"/>
              <a:gd name="connsiteY5" fmla="*/ 204094 h 255117"/>
              <a:gd name="connsiteX6" fmla="*/ 0 w 218084"/>
              <a:gd name="connsiteY6" fmla="*/ 204094 h 255117"/>
              <a:gd name="connsiteX7" fmla="*/ 0 w 218084"/>
              <a:gd name="connsiteY7" fmla="*/ 5102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084" h="255117">
                <a:moveTo>
                  <a:pt x="0" y="51023"/>
                </a:moveTo>
                <a:lnTo>
                  <a:pt x="109042" y="51023"/>
                </a:lnTo>
                <a:lnTo>
                  <a:pt x="109042" y="0"/>
                </a:lnTo>
                <a:lnTo>
                  <a:pt x="218084" y="127559"/>
                </a:lnTo>
                <a:lnTo>
                  <a:pt x="109042" y="255117"/>
                </a:lnTo>
                <a:lnTo>
                  <a:pt x="109042" y="204094"/>
                </a:lnTo>
                <a:lnTo>
                  <a:pt x="0" y="204094"/>
                </a:lnTo>
                <a:lnTo>
                  <a:pt x="0" y="51023"/>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0" tIns="51023" rIns="65425" bIns="51023" numCol="1" spcCol="1270" anchor="ctr" anchorCtr="0">
            <a:noAutofit/>
          </a:bodyPr>
          <a:lstStyle/>
          <a:p>
            <a:pPr lvl="0" algn="ctr" defTabSz="444500">
              <a:lnSpc>
                <a:spcPct val="90000"/>
              </a:lnSpc>
              <a:spcBef>
                <a:spcPct val="0"/>
              </a:spcBef>
              <a:spcAft>
                <a:spcPct val="35000"/>
              </a:spcAft>
            </a:pPr>
            <a:endParaRPr lang="sv-SE" sz="1000" kern="1200"/>
          </a:p>
        </p:txBody>
      </p:sp>
    </p:spTree>
    <p:extLst>
      <p:ext uri="{BB962C8B-B14F-4D97-AF65-F5344CB8AC3E}">
        <p14:creationId xmlns:p14="http://schemas.microsoft.com/office/powerpoint/2010/main" val="1252008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40000"/>
                <a:satMod val="350000"/>
              </a:schemeClr>
            </a:gs>
            <a:gs pos="70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latshållare för innehåll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7731" y="1628800"/>
            <a:ext cx="2830181" cy="3878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ubrik 4"/>
          <p:cNvSpPr>
            <a:spLocks noGrp="1"/>
          </p:cNvSpPr>
          <p:nvPr>
            <p:ph type="title"/>
          </p:nvPr>
        </p:nvSpPr>
        <p:spPr/>
        <p:txBody>
          <a:bodyPr/>
          <a:lstStyle/>
          <a:p>
            <a:r>
              <a:rPr lang="sv-SE" dirty="0" err="1" smtClean="0">
                <a:solidFill>
                  <a:schemeClr val="tx1"/>
                </a:solidFill>
              </a:rPr>
              <a:t>Building</a:t>
            </a:r>
            <a:r>
              <a:rPr lang="sv-SE" dirty="0" smtClean="0">
                <a:solidFill>
                  <a:schemeClr val="tx1"/>
                </a:solidFill>
              </a:rPr>
              <a:t> </a:t>
            </a:r>
            <a:r>
              <a:rPr lang="sv-SE" dirty="0" err="1" smtClean="0">
                <a:solidFill>
                  <a:schemeClr val="tx1"/>
                </a:solidFill>
              </a:rPr>
              <a:t>capacity</a:t>
            </a:r>
            <a:endParaRPr lang="sv-SE" dirty="0">
              <a:solidFill>
                <a:schemeClr val="tx1"/>
              </a:solidFill>
            </a:endParaRPr>
          </a:p>
        </p:txBody>
      </p:sp>
      <p:pic>
        <p:nvPicPr>
          <p:cNvPr id="8" name="Platshållare för innehåll 7"/>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brightnessContrast bright="-1000" contrast="3000"/>
                    </a14:imgEffect>
                  </a14:imgLayer>
                </a14:imgProps>
              </a:ext>
              <a:ext uri="{28A0092B-C50C-407E-A947-70E740481C1C}">
                <a14:useLocalDpi xmlns:a14="http://schemas.microsoft.com/office/drawing/2010/main" val="0"/>
              </a:ext>
            </a:extLst>
          </a:blip>
          <a:stretch>
            <a:fillRect/>
          </a:stretch>
        </p:blipFill>
        <p:spPr>
          <a:xfrm>
            <a:off x="5364089" y="4356102"/>
            <a:ext cx="3600400" cy="20252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Platshållare för innehåll 5"/>
          <p:cNvSpPr>
            <a:spLocks noGrp="1"/>
          </p:cNvSpPr>
          <p:nvPr>
            <p:ph sz="half" idx="1"/>
          </p:nvPr>
        </p:nvSpPr>
        <p:spPr>
          <a:xfrm>
            <a:off x="107504" y="2564904"/>
            <a:ext cx="8064896" cy="3538538"/>
          </a:xfrm>
        </p:spPr>
        <p:txBody>
          <a:bodyPr/>
          <a:lstStyle/>
          <a:p>
            <a:pPr>
              <a:spcAft>
                <a:spcPts val="600"/>
              </a:spcAft>
            </a:pPr>
            <a:r>
              <a:rPr lang="sv-SE" dirty="0" smtClean="0"/>
              <a:t>Risk and </a:t>
            </a:r>
            <a:r>
              <a:rPr lang="sv-SE" dirty="0" err="1" smtClean="0"/>
              <a:t>vulnerability</a:t>
            </a:r>
            <a:r>
              <a:rPr lang="sv-SE" dirty="0" smtClean="0"/>
              <a:t> </a:t>
            </a:r>
            <a:r>
              <a:rPr lang="sv-SE" dirty="0" err="1" smtClean="0"/>
              <a:t>analysis</a:t>
            </a:r>
            <a:endParaRPr lang="sv-SE" dirty="0" smtClean="0"/>
          </a:p>
          <a:p>
            <a:pPr>
              <a:spcAft>
                <a:spcPts val="600"/>
              </a:spcAft>
            </a:pPr>
            <a:r>
              <a:rPr lang="sv-SE" dirty="0" smtClean="0"/>
              <a:t>Contingency plans</a:t>
            </a:r>
          </a:p>
          <a:p>
            <a:pPr>
              <a:spcAft>
                <a:spcPts val="600"/>
              </a:spcAft>
            </a:pPr>
            <a:r>
              <a:rPr lang="sv-SE" dirty="0" smtClean="0"/>
              <a:t>The national risk </a:t>
            </a:r>
            <a:r>
              <a:rPr lang="sv-SE" dirty="0" err="1" smtClean="0"/>
              <a:t>assessment</a:t>
            </a:r>
            <a:endParaRPr lang="sv-SE" dirty="0" smtClean="0"/>
          </a:p>
          <a:p>
            <a:pPr>
              <a:spcAft>
                <a:spcPts val="600"/>
              </a:spcAft>
            </a:pPr>
            <a:r>
              <a:rPr lang="sv-SE" dirty="0" err="1" smtClean="0"/>
              <a:t>Pooling</a:t>
            </a:r>
            <a:r>
              <a:rPr lang="sv-SE" dirty="0" smtClean="0"/>
              <a:t> existing </a:t>
            </a:r>
            <a:r>
              <a:rPr lang="sv-SE" dirty="0" err="1" smtClean="0"/>
              <a:t>knowledge</a:t>
            </a:r>
            <a:endParaRPr lang="sv-SE" dirty="0" smtClean="0"/>
          </a:p>
          <a:p>
            <a:pPr marL="0" indent="0">
              <a:spcAft>
                <a:spcPts val="600"/>
              </a:spcAft>
              <a:buNone/>
            </a:pPr>
            <a:r>
              <a:rPr lang="sv-SE" dirty="0" smtClean="0"/>
              <a:t>    </a:t>
            </a:r>
            <a:r>
              <a:rPr lang="sv-SE" dirty="0" err="1" smtClean="0"/>
              <a:t>within</a:t>
            </a:r>
            <a:r>
              <a:rPr lang="sv-SE" dirty="0" smtClean="0"/>
              <a:t> different </a:t>
            </a:r>
            <a:r>
              <a:rPr lang="sv-SE" dirty="0" err="1" smtClean="0"/>
              <a:t>sectors</a:t>
            </a:r>
            <a:endParaRPr lang="sv-SE" dirty="0"/>
          </a:p>
        </p:txBody>
      </p:sp>
    </p:spTree>
    <p:extLst>
      <p:ext uri="{BB962C8B-B14F-4D97-AF65-F5344CB8AC3E}">
        <p14:creationId xmlns:p14="http://schemas.microsoft.com/office/powerpoint/2010/main" val="544253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52000" t="14000" r="-17000"/>
          </a:stretch>
        </a:blipFill>
        <a:effectLst/>
      </p:bgPr>
    </p:bg>
    <p:spTree>
      <p:nvGrpSpPr>
        <p:cNvPr id="1" name=""/>
        <p:cNvGrpSpPr/>
        <p:nvPr/>
      </p:nvGrpSpPr>
      <p:grpSpPr>
        <a:xfrm>
          <a:off x="0" y="0"/>
          <a:ext cx="0" cy="0"/>
          <a:chOff x="0" y="0"/>
          <a:chExt cx="0" cy="0"/>
        </a:xfrm>
      </p:grpSpPr>
      <p:sp>
        <p:nvSpPr>
          <p:cNvPr id="6" name="Platshållare för innehåll 5"/>
          <p:cNvSpPr>
            <a:spLocks noGrp="1"/>
          </p:cNvSpPr>
          <p:nvPr>
            <p:ph idx="1"/>
          </p:nvPr>
        </p:nvSpPr>
        <p:spPr>
          <a:xfrm>
            <a:off x="539552" y="1772816"/>
            <a:ext cx="8065963" cy="4546550"/>
          </a:xfrm>
          <a:solidFill>
            <a:schemeClr val="bg1">
              <a:alpha val="71000"/>
            </a:schemeClr>
          </a:solidFill>
        </p:spPr>
        <p:txBody>
          <a:bodyPr/>
          <a:lstStyle/>
          <a:p>
            <a:pPr>
              <a:spcBef>
                <a:spcPts val="1200"/>
              </a:spcBef>
              <a:spcAft>
                <a:spcPts val="1200"/>
              </a:spcAft>
            </a:pPr>
            <a:r>
              <a:rPr lang="en-US" i="1" dirty="0" smtClean="0"/>
              <a:t>FEMA/MSB/NOAA WS: “Managing </a:t>
            </a:r>
            <a:r>
              <a:rPr lang="en-US" i="1" dirty="0"/>
              <a:t>Critical Disasters in the Transatlantic Domain – The Case of a Geomagnetic </a:t>
            </a:r>
            <a:r>
              <a:rPr lang="en-US" i="1" dirty="0" smtClean="0"/>
              <a:t>Storm” </a:t>
            </a:r>
            <a:r>
              <a:rPr lang="sv-SE" dirty="0" smtClean="0"/>
              <a:t>,Boulder, Feb 2010</a:t>
            </a:r>
            <a:endParaRPr lang="sv-SE" dirty="0"/>
          </a:p>
          <a:p>
            <a:pPr>
              <a:spcAft>
                <a:spcPts val="1200"/>
              </a:spcAft>
            </a:pPr>
            <a:r>
              <a:rPr lang="sv-SE" dirty="0" smtClean="0"/>
              <a:t>MSB International </a:t>
            </a:r>
            <a:r>
              <a:rPr lang="sv-SE" dirty="0"/>
              <a:t>Round </a:t>
            </a:r>
            <a:r>
              <a:rPr lang="sv-SE" dirty="0" smtClean="0"/>
              <a:t>table on Extreme space weather, </a:t>
            </a:r>
            <a:r>
              <a:rPr lang="sv-SE" dirty="0"/>
              <a:t>Stockholm, Sep 2012</a:t>
            </a:r>
          </a:p>
          <a:p>
            <a:pPr>
              <a:spcAft>
                <a:spcPts val="1200"/>
              </a:spcAft>
            </a:pPr>
            <a:r>
              <a:rPr lang="sv-SE" dirty="0" smtClean="0"/>
              <a:t>JRC/MSB/NOAA WS: </a:t>
            </a:r>
            <a:r>
              <a:rPr lang="sv-SE" i="1" dirty="0" smtClean="0"/>
              <a:t>Space weather and Power </a:t>
            </a:r>
            <a:r>
              <a:rPr lang="sv-SE" i="1" dirty="0" err="1" smtClean="0"/>
              <a:t>grids</a:t>
            </a:r>
            <a:r>
              <a:rPr lang="sv-SE" dirty="0" smtClean="0"/>
              <a:t>, </a:t>
            </a:r>
            <a:r>
              <a:rPr lang="sv-SE" dirty="0" err="1" smtClean="0"/>
              <a:t>Ispra</a:t>
            </a:r>
            <a:r>
              <a:rPr lang="sv-SE" dirty="0" smtClean="0"/>
              <a:t> </a:t>
            </a:r>
            <a:r>
              <a:rPr lang="sv-SE" dirty="0" err="1" smtClean="0"/>
              <a:t>Italy</a:t>
            </a:r>
            <a:r>
              <a:rPr lang="sv-SE" dirty="0"/>
              <a:t>, </a:t>
            </a:r>
            <a:r>
              <a:rPr lang="sv-SE" dirty="0" err="1"/>
              <a:t>Oct</a:t>
            </a:r>
            <a:r>
              <a:rPr lang="sv-SE" dirty="0"/>
              <a:t> 29-30 2013</a:t>
            </a:r>
          </a:p>
          <a:p>
            <a:pPr>
              <a:spcAft>
                <a:spcPts val="1200"/>
              </a:spcAft>
            </a:pPr>
            <a:r>
              <a:rPr lang="sv-SE" dirty="0" smtClean="0"/>
              <a:t>US/SE/UK NATO </a:t>
            </a:r>
            <a:r>
              <a:rPr lang="sv-SE" dirty="0"/>
              <a:t>CEPC </a:t>
            </a:r>
            <a:r>
              <a:rPr lang="sv-SE" dirty="0" err="1" smtClean="0"/>
              <a:t>Seminar</a:t>
            </a:r>
            <a:r>
              <a:rPr lang="sv-SE" dirty="0" smtClean="0"/>
              <a:t>: </a:t>
            </a:r>
            <a:r>
              <a:rPr lang="sv-SE" i="1" dirty="0" smtClean="0"/>
              <a:t>Managing Extreme Space weather </a:t>
            </a:r>
            <a:r>
              <a:rPr lang="sv-SE" dirty="0"/>
              <a:t>, Brussels, Nov 15 2013</a:t>
            </a:r>
          </a:p>
          <a:p>
            <a:endParaRPr lang="sv-SE" dirty="0"/>
          </a:p>
        </p:txBody>
      </p:sp>
    </p:spTree>
    <p:extLst>
      <p:ext uri="{BB962C8B-B14F-4D97-AF65-F5344CB8AC3E}">
        <p14:creationId xmlns:p14="http://schemas.microsoft.com/office/powerpoint/2010/main" val="2433915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8000"/>
            <a:lum/>
          </a:blip>
          <a:srcRect/>
          <a:stretch>
            <a:fillRect l="-44000" r="-38000" b="-14000"/>
          </a:stretch>
        </a:blipFill>
        <a:effectLst/>
      </p:bgPr>
    </p:bg>
    <p:spTree>
      <p:nvGrpSpPr>
        <p:cNvPr id="1" name=""/>
        <p:cNvGrpSpPr/>
        <p:nvPr/>
      </p:nvGrpSpPr>
      <p:grpSpPr>
        <a:xfrm>
          <a:off x="0" y="0"/>
          <a:ext cx="0" cy="0"/>
          <a:chOff x="0" y="0"/>
          <a:chExt cx="0" cy="0"/>
        </a:xfrm>
      </p:grpSpPr>
      <p:sp>
        <p:nvSpPr>
          <p:cNvPr id="5" name="Rubrik 4"/>
          <p:cNvSpPr>
            <a:spLocks noGrp="1"/>
          </p:cNvSpPr>
          <p:nvPr>
            <p:ph type="title"/>
          </p:nvPr>
        </p:nvSpPr>
        <p:spPr>
          <a:xfrm>
            <a:off x="683568" y="1268760"/>
            <a:ext cx="7759700" cy="649288"/>
          </a:xfrm>
        </p:spPr>
        <p:txBody>
          <a:bodyPr/>
          <a:lstStyle/>
          <a:p>
            <a:pPr algn="ctr"/>
            <a:r>
              <a:rPr lang="sv-SE" dirty="0" smtClean="0">
                <a:solidFill>
                  <a:schemeClr val="tx1"/>
                </a:solidFill>
              </a:rPr>
              <a:t>JRC/MSB/NOAA WS:</a:t>
            </a:r>
            <a:br>
              <a:rPr lang="sv-SE" dirty="0" smtClean="0">
                <a:solidFill>
                  <a:schemeClr val="tx1"/>
                </a:solidFill>
              </a:rPr>
            </a:br>
            <a:r>
              <a:rPr lang="sv-SE" dirty="0" smtClean="0">
                <a:solidFill>
                  <a:schemeClr val="tx1"/>
                </a:solidFill>
              </a:rPr>
              <a:t> Space weather and Power </a:t>
            </a:r>
            <a:r>
              <a:rPr lang="sv-SE" dirty="0" err="1" smtClean="0">
                <a:solidFill>
                  <a:schemeClr val="tx1"/>
                </a:solidFill>
              </a:rPr>
              <a:t>grids</a:t>
            </a:r>
            <a:endParaRPr lang="sv-SE" dirty="0">
              <a:solidFill>
                <a:schemeClr val="tx1"/>
              </a:solidFill>
            </a:endParaRPr>
          </a:p>
        </p:txBody>
      </p:sp>
      <p:sp>
        <p:nvSpPr>
          <p:cNvPr id="7" name="Rektangel 6"/>
          <p:cNvSpPr/>
          <p:nvPr/>
        </p:nvSpPr>
        <p:spPr>
          <a:xfrm>
            <a:off x="145865" y="2289989"/>
            <a:ext cx="3672408"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sv-SE" sz="2400" dirty="0" smtClean="0"/>
              <a:t>Awareness</a:t>
            </a:r>
            <a:r>
              <a:rPr lang="sv-SE" sz="2400" dirty="0"/>
              <a:t>, policy action,</a:t>
            </a:r>
          </a:p>
          <a:p>
            <a:pPr algn="ctr"/>
            <a:r>
              <a:rPr lang="sv-SE" sz="2400" dirty="0"/>
              <a:t>and international </a:t>
            </a:r>
            <a:r>
              <a:rPr lang="sv-SE" sz="2400" dirty="0" err="1"/>
              <a:t>cooperation</a:t>
            </a:r>
            <a:endParaRPr lang="sv-SE" sz="2400" dirty="0"/>
          </a:p>
        </p:txBody>
      </p:sp>
      <p:sp>
        <p:nvSpPr>
          <p:cNvPr id="8" name="Rektangel 7"/>
          <p:cNvSpPr/>
          <p:nvPr/>
        </p:nvSpPr>
        <p:spPr>
          <a:xfrm>
            <a:off x="6084168" y="4240940"/>
            <a:ext cx="302302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sv-SE" sz="2400" dirty="0" smtClean="0"/>
              <a:t>Space </a:t>
            </a:r>
            <a:r>
              <a:rPr lang="sv-SE" sz="2400" dirty="0"/>
              <a:t>weather and GICs</a:t>
            </a:r>
          </a:p>
        </p:txBody>
      </p:sp>
      <p:sp>
        <p:nvSpPr>
          <p:cNvPr id="9" name="Rektangel 8"/>
          <p:cNvSpPr/>
          <p:nvPr/>
        </p:nvSpPr>
        <p:spPr>
          <a:xfrm>
            <a:off x="117731" y="4056273"/>
            <a:ext cx="324036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sv-SE" sz="2400" dirty="0" err="1" smtClean="0"/>
              <a:t>Canadian</a:t>
            </a:r>
            <a:r>
              <a:rPr lang="sv-SE" sz="2400" dirty="0" smtClean="0"/>
              <a:t> </a:t>
            </a:r>
            <a:r>
              <a:rPr lang="sv-SE" sz="2400" dirty="0" err="1"/>
              <a:t>experience</a:t>
            </a:r>
            <a:r>
              <a:rPr lang="sv-SE" sz="2400" dirty="0"/>
              <a:t>,</a:t>
            </a:r>
          </a:p>
          <a:p>
            <a:pPr algn="ctr"/>
            <a:r>
              <a:rPr lang="sv-SE" sz="2400" dirty="0" err="1"/>
              <a:t>including</a:t>
            </a:r>
            <a:r>
              <a:rPr lang="sv-SE" sz="2400" dirty="0"/>
              <a:t> a </a:t>
            </a:r>
            <a:r>
              <a:rPr lang="sv-SE" sz="2400" dirty="0" err="1"/>
              <a:t>severe</a:t>
            </a:r>
            <a:r>
              <a:rPr lang="sv-SE" sz="2400" dirty="0"/>
              <a:t> event</a:t>
            </a:r>
          </a:p>
        </p:txBody>
      </p:sp>
      <p:sp>
        <p:nvSpPr>
          <p:cNvPr id="10" name="Rektangel 9"/>
          <p:cNvSpPr/>
          <p:nvPr/>
        </p:nvSpPr>
        <p:spPr>
          <a:xfrm>
            <a:off x="5805747" y="2289990"/>
            <a:ext cx="3070459"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sv-SE" sz="2400" dirty="0" smtClean="0"/>
              <a:t>USA </a:t>
            </a:r>
            <a:r>
              <a:rPr lang="sv-SE" sz="2400" dirty="0" err="1"/>
              <a:t>experience</a:t>
            </a:r>
            <a:r>
              <a:rPr lang="sv-SE" sz="2400" dirty="0"/>
              <a:t> - </a:t>
            </a:r>
            <a:r>
              <a:rPr lang="sv-SE" sz="2400" dirty="0" err="1" smtClean="0"/>
              <a:t>NOAA’s</a:t>
            </a:r>
            <a:r>
              <a:rPr lang="sv-SE" sz="2400" dirty="0" smtClean="0"/>
              <a:t> </a:t>
            </a:r>
            <a:r>
              <a:rPr lang="sv-SE" sz="2400" dirty="0" err="1" smtClean="0"/>
              <a:t>facilities</a:t>
            </a:r>
            <a:r>
              <a:rPr lang="sv-SE" sz="2400" dirty="0" smtClean="0"/>
              <a:t> </a:t>
            </a:r>
          </a:p>
          <a:p>
            <a:pPr algn="ctr"/>
            <a:r>
              <a:rPr lang="sv-SE" sz="2400" dirty="0" smtClean="0"/>
              <a:t>and </a:t>
            </a:r>
            <a:r>
              <a:rPr lang="sv-SE" sz="2400" dirty="0" err="1"/>
              <a:t>their</a:t>
            </a:r>
            <a:r>
              <a:rPr lang="sv-SE" sz="2400" dirty="0"/>
              <a:t> </a:t>
            </a:r>
            <a:r>
              <a:rPr lang="sv-SE" sz="2400" dirty="0" err="1"/>
              <a:t>use</a:t>
            </a:r>
            <a:endParaRPr lang="sv-SE" sz="2400" dirty="0"/>
          </a:p>
        </p:txBody>
      </p:sp>
      <p:sp>
        <p:nvSpPr>
          <p:cNvPr id="11" name="Rektangel 10"/>
          <p:cNvSpPr/>
          <p:nvPr/>
        </p:nvSpPr>
        <p:spPr>
          <a:xfrm>
            <a:off x="1171883" y="5666213"/>
            <a:ext cx="264639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sv-SE" sz="2400" dirty="0" smtClean="0"/>
              <a:t>Risk </a:t>
            </a:r>
            <a:r>
              <a:rPr lang="sv-SE" sz="2400" dirty="0" err="1"/>
              <a:t>assessment</a:t>
            </a:r>
            <a:endParaRPr lang="sv-SE" sz="2400" dirty="0"/>
          </a:p>
          <a:p>
            <a:r>
              <a:rPr lang="sv-SE" sz="2400" dirty="0"/>
              <a:t>and management</a:t>
            </a:r>
          </a:p>
        </p:txBody>
      </p:sp>
      <p:sp>
        <p:nvSpPr>
          <p:cNvPr id="12" name="Rektangel 11"/>
          <p:cNvSpPr/>
          <p:nvPr/>
        </p:nvSpPr>
        <p:spPr>
          <a:xfrm>
            <a:off x="5436096" y="5661248"/>
            <a:ext cx="3456384"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sv-SE" sz="2400" dirty="0" smtClean="0"/>
              <a:t>Operator </a:t>
            </a:r>
            <a:r>
              <a:rPr lang="sv-SE" sz="2400" dirty="0" err="1" smtClean="0"/>
              <a:t>requirements</a:t>
            </a:r>
            <a:r>
              <a:rPr lang="sv-SE" sz="2400" dirty="0" smtClean="0"/>
              <a:t> </a:t>
            </a:r>
          </a:p>
          <a:p>
            <a:pPr algn="ctr"/>
            <a:r>
              <a:rPr lang="sv-SE" sz="2400" dirty="0" smtClean="0"/>
              <a:t>and </a:t>
            </a:r>
            <a:r>
              <a:rPr lang="sv-SE" sz="2400" dirty="0" err="1"/>
              <a:t>regulation</a:t>
            </a:r>
            <a:endParaRPr lang="sv-SE" sz="2400" dirty="0"/>
          </a:p>
        </p:txBody>
      </p:sp>
    </p:spTree>
    <p:extLst>
      <p:ext uri="{BB962C8B-B14F-4D97-AF65-F5344CB8AC3E}">
        <p14:creationId xmlns:p14="http://schemas.microsoft.com/office/powerpoint/2010/main" val="3107919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10000" r="-10000"/>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68560" y="3068960"/>
            <a:ext cx="10225136" cy="720080"/>
          </a:xfrm>
          <a:effectLst>
            <a:glow rad="139700">
              <a:schemeClr val="accent1">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txBody>
          <a:bodyPr/>
          <a:lstStyle/>
          <a:p>
            <a:pPr algn="ctr"/>
            <a:r>
              <a:rPr lang="sv-SE" sz="2400" smtClean="0">
                <a:solidFill>
                  <a:schemeClr val="bg1"/>
                </a:solidFill>
              </a:rPr>
              <a:t>Thank you!</a:t>
            </a:r>
            <a:br>
              <a:rPr lang="sv-SE" sz="2400" smtClean="0">
                <a:solidFill>
                  <a:schemeClr val="bg1"/>
                </a:solidFill>
              </a:rPr>
            </a:br>
            <a:r>
              <a:rPr lang="sv-SE" sz="2400" smtClean="0">
                <a:solidFill>
                  <a:schemeClr val="bg1"/>
                </a:solidFill>
              </a:rPr>
              <a:t/>
            </a:r>
            <a:br>
              <a:rPr lang="sv-SE" sz="2400" smtClean="0">
                <a:solidFill>
                  <a:schemeClr val="bg1"/>
                </a:solidFill>
              </a:rPr>
            </a:br>
            <a:r>
              <a:rPr lang="sv-SE" sz="2400" smtClean="0">
                <a:solidFill>
                  <a:schemeClr val="bg1"/>
                </a:solidFill>
              </a:rPr>
              <a:t/>
            </a:r>
            <a:br>
              <a:rPr lang="sv-SE" sz="2400" smtClean="0">
                <a:solidFill>
                  <a:schemeClr val="bg1"/>
                </a:solidFill>
              </a:rPr>
            </a:br>
            <a:r>
              <a:rPr lang="sv-SE" sz="2400" smtClean="0">
                <a:solidFill>
                  <a:schemeClr val="bg1"/>
                </a:solidFill>
              </a:rPr>
              <a:t>www.msb.se/en/Prevention/Space-weather/</a:t>
            </a:r>
            <a:endParaRPr lang="sv-SE" sz="2400" dirty="0">
              <a:solidFill>
                <a:schemeClr val="bg1"/>
              </a:solidFill>
            </a:endParaRPr>
          </a:p>
        </p:txBody>
      </p:sp>
    </p:spTree>
    <p:extLst>
      <p:ext uri="{BB962C8B-B14F-4D97-AF65-F5344CB8AC3E}">
        <p14:creationId xmlns:p14="http://schemas.microsoft.com/office/powerpoint/2010/main" val="1474728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Mall SI Sverige Eng">
  <a:themeElements>
    <a:clrScheme name="MSB">
      <a:dk1>
        <a:sysClr val="windowText" lastClr="000000"/>
      </a:dk1>
      <a:lt1>
        <a:sysClr val="window" lastClr="FFFFFF"/>
      </a:lt1>
      <a:dk2>
        <a:srgbClr val="847C75"/>
      </a:dk2>
      <a:lt2>
        <a:srgbClr val="CFC9C0"/>
      </a:lt2>
      <a:accent1>
        <a:srgbClr val="00688B"/>
      </a:accent1>
      <a:accent2>
        <a:srgbClr val="879EAE"/>
      </a:accent2>
      <a:accent3>
        <a:srgbClr val="AF9C12"/>
      </a:accent3>
      <a:accent4>
        <a:srgbClr val="DFCB00"/>
      </a:accent4>
      <a:accent5>
        <a:srgbClr val="CD5A13"/>
      </a:accent5>
      <a:accent6>
        <a:srgbClr val="EF8200"/>
      </a:accent6>
      <a:hlink>
        <a:srgbClr val="0000FF"/>
      </a:hlink>
      <a:folHlink>
        <a:srgbClr val="800080"/>
      </a:folHlink>
    </a:clrScheme>
    <a:fontScheme name="Mall MSB">
      <a:majorFont>
        <a:latin typeface="Verdan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ll MSB 1">
        <a:dk1>
          <a:srgbClr val="000000"/>
        </a:dk1>
        <a:lt1>
          <a:srgbClr val="FFFFFF"/>
        </a:lt1>
        <a:dk2>
          <a:srgbClr val="EF8200"/>
        </a:dk2>
        <a:lt2>
          <a:srgbClr val="847C75"/>
        </a:lt2>
        <a:accent1>
          <a:srgbClr val="CD5A13"/>
        </a:accent1>
        <a:accent2>
          <a:srgbClr val="EF8200"/>
        </a:accent2>
        <a:accent3>
          <a:srgbClr val="FFFFFF"/>
        </a:accent3>
        <a:accent4>
          <a:srgbClr val="000000"/>
        </a:accent4>
        <a:accent5>
          <a:srgbClr val="E3B5AA"/>
        </a:accent5>
        <a:accent6>
          <a:srgbClr val="D97500"/>
        </a:accent6>
        <a:hlink>
          <a:srgbClr val="847C75"/>
        </a:hlink>
        <a:folHlink>
          <a:srgbClr val="CFC9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Mall SI Sverige Eng</Template>
  <TotalTime>1109</TotalTime>
  <Words>530</Words>
  <Application>Microsoft Office PowerPoint</Application>
  <PresentationFormat>Bildspel på skärmen (4:3)</PresentationFormat>
  <Paragraphs>66</Paragraphs>
  <Slides>8</Slides>
  <Notes>3</Notes>
  <HiddenSlides>0</HiddenSlides>
  <MMClips>0</MMClips>
  <ScaleCrop>false</ScaleCrop>
  <HeadingPairs>
    <vt:vector size="4" baseType="variant">
      <vt:variant>
        <vt:lpstr>Tema</vt:lpstr>
      </vt:variant>
      <vt:variant>
        <vt:i4>1</vt:i4>
      </vt:variant>
      <vt:variant>
        <vt:lpstr>Bildrubriker</vt:lpstr>
      </vt:variant>
      <vt:variant>
        <vt:i4>8</vt:i4>
      </vt:variant>
    </vt:vector>
  </HeadingPairs>
  <TitlesOfParts>
    <vt:vector size="9" baseType="lpstr">
      <vt:lpstr>Mall SI Sverige Eng</vt:lpstr>
      <vt:lpstr>   Building Capacity for Preparedness</vt:lpstr>
      <vt:lpstr>MSB’s mission:  Develop and support society's ability to handle disasters and accidents</vt:lpstr>
      <vt:lpstr>  MSB preparedness</vt:lpstr>
      <vt:lpstr>PowerPoint-presentation</vt:lpstr>
      <vt:lpstr>Building capacity</vt:lpstr>
      <vt:lpstr>PowerPoint-presentation</vt:lpstr>
      <vt:lpstr>JRC/MSB/NOAA WS:  Space weather and Power grids</vt:lpstr>
      <vt:lpstr>Thank you!   www.msb.se/en/Prevention/Space-weather/</vt:lpstr>
    </vt:vector>
  </TitlesOfParts>
  <Company>MSB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Capacity for Preparedness</dc:title>
  <dc:creator>Andersson Emmelie</dc:creator>
  <cp:keywords>PowerPointmall Engelska/Sverige - MSB</cp:keywords>
  <dc:description>Mars 2010_x000d_
Carin Ländström,  08-556 014 30_x000d_
Emanuel Identity Manuals AB</dc:description>
  <cp:lastModifiedBy>Andersson Emmelie</cp:lastModifiedBy>
  <cp:revision>36</cp:revision>
  <dcterms:created xsi:type="dcterms:W3CDTF">2013-11-07T13:39:36Z</dcterms:created>
  <dcterms:modified xsi:type="dcterms:W3CDTF">2013-11-17T19:48:20Z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llagare">
    <vt:lpwstr>VS-KOMM</vt:lpwstr>
  </property>
  <property fmtid="{D5CDD505-2E9C-101B-9397-08002B2CF9AE}" pid="3" name="Mallnr">
    <vt:lpwstr>MSB-132.3</vt:lpwstr>
  </property>
</Properties>
</file>