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5" r:id="rId3"/>
    <p:sldId id="338" r:id="rId4"/>
    <p:sldId id="327" r:id="rId5"/>
    <p:sldId id="353" r:id="rId6"/>
    <p:sldId id="354" r:id="rId7"/>
    <p:sldId id="285" r:id="rId8"/>
    <p:sldId id="350" r:id="rId9"/>
    <p:sldId id="317" r:id="rId10"/>
    <p:sldId id="351" r:id="rId11"/>
    <p:sldId id="309" r:id="rId12"/>
    <p:sldId id="356" r:id="rId13"/>
    <p:sldId id="311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F364-16C7-486D-BFE1-25796DB3D527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33E2-EF6B-40F5-A8B0-954BA693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BE94-9D4C-4909-94F3-AF448D84D6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DA54-3797-4D7A-826D-CAAC581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ill\Documents\work\soc\2012_04\2011060706flare+erup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482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Solar Observing Network For Space Weather Operations &amp; Solar Physics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Frank Hill, NSO, USA</a:t>
            </a:r>
          </a:p>
          <a:p>
            <a:r>
              <a:rPr lang="en-US" dirty="0" smtClean="0"/>
              <a:t>Markus Roth, KIS, Germany</a:t>
            </a:r>
          </a:p>
          <a:p>
            <a:r>
              <a:rPr lang="en-US" dirty="0" smtClean="0"/>
              <a:t>Michael J Thompson, HAO, USA</a:t>
            </a:r>
          </a:p>
          <a:p>
            <a:r>
              <a:rPr lang="en-US" dirty="0" smtClean="0"/>
              <a:t>ESWW10, Antwerp</a:t>
            </a:r>
          </a:p>
          <a:p>
            <a:r>
              <a:rPr lang="en-US" dirty="0" smtClean="0"/>
              <a:t>Nov. 19,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Solar Physics Research Integrated Network Group</a:t>
            </a:r>
          </a:p>
          <a:p>
            <a:r>
              <a:rPr lang="en-US" dirty="0" smtClean="0"/>
              <a:t>Multi-wavelength ground-based network to replace GONG and SOLIS</a:t>
            </a:r>
          </a:p>
          <a:p>
            <a:r>
              <a:rPr lang="en-US" dirty="0" smtClean="0"/>
              <a:t>Provide multi-height data for helioseismology, vector </a:t>
            </a:r>
            <a:r>
              <a:rPr lang="en-US" dirty="0" err="1" smtClean="0"/>
              <a:t>magnetometry</a:t>
            </a:r>
            <a:r>
              <a:rPr lang="en-US" dirty="0" smtClean="0"/>
              <a:t>, irradiance variations and space weather operations</a:t>
            </a:r>
          </a:p>
          <a:p>
            <a:r>
              <a:rPr lang="en-US" dirty="0" smtClean="0"/>
              <a:t>Workshop April 22-24 in Boulder, hosted by HAO</a:t>
            </a:r>
          </a:p>
          <a:p>
            <a:pPr lvl="1"/>
            <a:r>
              <a:rPr lang="en-US" dirty="0" smtClean="0"/>
              <a:t>40 participants from all areas, including radio and coronal physics, and space </a:t>
            </a:r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Meeting report published in </a:t>
            </a:r>
            <a:r>
              <a:rPr lang="en-US" i="1" dirty="0" smtClean="0"/>
              <a:t>Space Weather, </a:t>
            </a:r>
            <a:r>
              <a:rPr lang="en-US" b="1" dirty="0" smtClean="0"/>
              <a:t>11</a:t>
            </a:r>
            <a:r>
              <a:rPr lang="en-US" dirty="0" smtClean="0"/>
              <a:t>, 392</a:t>
            </a:r>
          </a:p>
          <a:p>
            <a:r>
              <a:rPr lang="en-US" dirty="0" smtClean="0"/>
              <a:t>Many science drivers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package of SOLARNET, KIS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35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Full-disk </a:t>
            </a:r>
            <a:r>
              <a:rPr lang="en-US" dirty="0"/>
              <a:t>Doppler </a:t>
            </a:r>
            <a:r>
              <a:rPr lang="en-US" dirty="0" smtClean="0"/>
              <a:t>velocity, vector </a:t>
            </a:r>
            <a:r>
              <a:rPr lang="en-US" dirty="0"/>
              <a:t>magnetic field </a:t>
            </a:r>
            <a:r>
              <a:rPr lang="en-US" dirty="0" smtClean="0"/>
              <a:t>images, and intensity images -&gt; Stokes</a:t>
            </a:r>
            <a:endParaRPr lang="en-US" dirty="0"/>
          </a:p>
          <a:p>
            <a:pPr lvl="0"/>
            <a:r>
              <a:rPr lang="en-US" dirty="0" smtClean="0"/>
              <a:t>Variety </a:t>
            </a:r>
            <a:r>
              <a:rPr lang="en-US" dirty="0"/>
              <a:t>of wavelengths</a:t>
            </a:r>
          </a:p>
          <a:p>
            <a:pPr lvl="0"/>
            <a:r>
              <a:rPr lang="en-US" dirty="0" smtClean="0"/>
              <a:t>Cadence </a:t>
            </a:r>
            <a:r>
              <a:rPr lang="en-US" dirty="0"/>
              <a:t>of no </a:t>
            </a:r>
            <a:r>
              <a:rPr lang="en-US" dirty="0" smtClean="0"/>
              <a:t>longer than </a:t>
            </a:r>
            <a:r>
              <a:rPr lang="en-US" dirty="0"/>
              <a:t>60 seconds</a:t>
            </a:r>
          </a:p>
          <a:p>
            <a:pPr lvl="0"/>
            <a:r>
              <a:rPr lang="en-US" dirty="0" smtClean="0"/>
              <a:t>Spatial </a:t>
            </a:r>
            <a:r>
              <a:rPr lang="en-US" dirty="0"/>
              <a:t>resolution of 1” (0.5” pixels)</a:t>
            </a:r>
          </a:p>
          <a:p>
            <a:pPr lvl="0"/>
            <a:r>
              <a:rPr lang="en-US" dirty="0" smtClean="0"/>
              <a:t>90</a:t>
            </a:r>
            <a:r>
              <a:rPr lang="en-US" dirty="0"/>
              <a:t>% </a:t>
            </a:r>
            <a:r>
              <a:rPr lang="en-US" dirty="0" smtClean="0"/>
              <a:t>duty cycle</a:t>
            </a:r>
            <a:endParaRPr lang="en-US" dirty="0"/>
          </a:p>
          <a:p>
            <a:pPr lvl="0"/>
            <a:r>
              <a:rPr lang="en-US" dirty="0" smtClean="0"/>
              <a:t>25 year lifetime</a:t>
            </a:r>
          </a:p>
          <a:p>
            <a:pPr lvl="0"/>
            <a:r>
              <a:rPr lang="en-US" dirty="0" smtClean="0"/>
              <a:t>Velocity sensitivity: 1 m/s /pixel /image (?)</a:t>
            </a:r>
          </a:p>
          <a:p>
            <a:pPr lvl="0"/>
            <a:r>
              <a:rPr lang="en-US" dirty="0" smtClean="0"/>
              <a:t>Magnetic field sensitivity: 5 G /pixel /image (?)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-247650"/>
            <a:ext cx="8229600" cy="11430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Network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81" y="807721"/>
            <a:ext cx="8247888" cy="2249423"/>
          </a:xfrm>
        </p:spPr>
        <p:txBody>
          <a:bodyPr>
            <a:normAutofit/>
          </a:bodyPr>
          <a:lstStyle/>
          <a:p>
            <a:r>
              <a:rPr lang="en-US" dirty="0" smtClean="0"/>
              <a:t>Multi-instrument platform</a:t>
            </a:r>
          </a:p>
          <a:p>
            <a:r>
              <a:rPr lang="en-US" dirty="0" smtClean="0"/>
              <a:t>Flexibility at each site</a:t>
            </a:r>
          </a:p>
          <a:p>
            <a:r>
              <a:rPr lang="en-US" dirty="0" smtClean="0"/>
              <a:t>Mission-specific instruments, fewer compromises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219" y="3133725"/>
            <a:ext cx="705222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instrument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Filtergraph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Spectrograph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Interferometer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272" y="1234440"/>
            <a:ext cx="2014919" cy="20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440" y="1342339"/>
            <a:ext cx="2697798" cy="1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ntinst"/>
          <p:cNvPicPr>
            <a:picLocks noChangeAspect="1" noChangeArrowheads="1"/>
          </p:cNvPicPr>
          <p:nvPr/>
        </p:nvPicPr>
        <p:blipFill>
          <a:blip r:embed="rId4" cstate="print"/>
          <a:srcRect l="5333" r="17500"/>
          <a:stretch>
            <a:fillRect/>
          </a:stretch>
        </p:blipFill>
        <p:spPr bwMode="auto">
          <a:xfrm rot="5400000">
            <a:off x="4137286" y="2814595"/>
            <a:ext cx="1587790" cy="274345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168" y="5086500"/>
            <a:ext cx="2513267" cy="164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6098" y="5263092"/>
            <a:ext cx="2639886" cy="131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6372" y="3429000"/>
            <a:ext cx="2817628" cy="18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</a:t>
            </a:r>
            <a:r>
              <a:rPr lang="en-US" dirty="0" smtClean="0"/>
              <a:t>2014-2017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next week in Freiburg</a:t>
            </a:r>
          </a:p>
          <a:p>
            <a:r>
              <a:rPr lang="en-US" dirty="0" smtClean="0"/>
              <a:t>Develop </a:t>
            </a:r>
            <a:r>
              <a:rPr lang="en-US" dirty="0" smtClean="0"/>
              <a:t>SRD, TRD</a:t>
            </a:r>
          </a:p>
          <a:p>
            <a:r>
              <a:rPr lang="en-US" dirty="0" smtClean="0"/>
              <a:t>Evaluate instrument concepts</a:t>
            </a:r>
          </a:p>
          <a:p>
            <a:r>
              <a:rPr lang="en-US" dirty="0" smtClean="0"/>
              <a:t>Select two or three for testing</a:t>
            </a:r>
          </a:p>
          <a:p>
            <a:r>
              <a:rPr lang="en-US" dirty="0" smtClean="0"/>
              <a:t>Develop next step proposal</a:t>
            </a:r>
          </a:p>
          <a:p>
            <a:r>
              <a:rPr lang="en-US" dirty="0" smtClean="0"/>
              <a:t>Cost estimates: </a:t>
            </a:r>
            <a:r>
              <a:rPr lang="en-US" dirty="0" smtClean="0"/>
              <a:t>Development – construction -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and Why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substitute for “complete” temporal and spatial observations of the Sun</a:t>
            </a:r>
          </a:p>
          <a:p>
            <a:r>
              <a:rPr lang="en-US" dirty="0" smtClean="0"/>
              <a:t>Ground-based network (a set of geographically distributed identical instruments) is proven strategy for this</a:t>
            </a:r>
          </a:p>
          <a:p>
            <a:r>
              <a:rPr lang="en-US" dirty="0" smtClean="0"/>
              <a:t>Network is not as vulnerable to space weather as a space platform</a:t>
            </a:r>
          </a:p>
          <a:p>
            <a:r>
              <a:rPr lang="en-US" dirty="0" smtClean="0"/>
              <a:t>Network is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10-15 times less expensive than space platforms</a:t>
            </a:r>
          </a:p>
          <a:p>
            <a:r>
              <a:rPr lang="en-US" dirty="0" smtClean="0"/>
              <a:t>Network can be maintained and upgraded for very long time periods</a:t>
            </a:r>
          </a:p>
          <a:p>
            <a:r>
              <a:rPr lang="en-US" dirty="0" smtClean="0"/>
              <a:t>Network provides continual context for large telescope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existing network: GONG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600200"/>
            <a:ext cx="890625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Operating since 1995</a:t>
            </a:r>
          </a:p>
          <a:p>
            <a:r>
              <a:rPr lang="en-US" dirty="0" smtClean="0"/>
              <a:t>Two instruments: </a:t>
            </a:r>
          </a:p>
          <a:p>
            <a:pPr lvl="1"/>
            <a:r>
              <a:rPr lang="en-US" dirty="0" smtClean="0"/>
              <a:t>Michelson Interferometer</a:t>
            </a:r>
          </a:p>
          <a:p>
            <a:pPr lvl="2"/>
            <a:r>
              <a:rPr lang="en-US" dirty="0" smtClean="0"/>
              <a:t>helioseismology Doppler velocity, intensity and LOS magnetic field </a:t>
            </a:r>
          </a:p>
          <a:p>
            <a:pPr lvl="2"/>
            <a:r>
              <a:rPr lang="en-US" dirty="0" smtClean="0"/>
              <a:t>1k x 1k full-disk images in Ni I 676.8 nm</a:t>
            </a:r>
          </a:p>
          <a:p>
            <a:pPr lvl="2"/>
            <a:r>
              <a:rPr lang="en-US" dirty="0" smtClean="0"/>
              <a:t>60-sec cadence</a:t>
            </a:r>
          </a:p>
          <a:p>
            <a:pPr lvl="1"/>
            <a:r>
              <a:rPr lang="en-US" dirty="0" smtClean="0"/>
              <a:t>AFWA-funded filter system</a:t>
            </a:r>
          </a:p>
          <a:p>
            <a:pPr lvl="2"/>
            <a:r>
              <a:rPr lang="en-US" dirty="0" smtClean="0"/>
              <a:t>H-</a:t>
            </a:r>
            <a:r>
              <a:rPr lang="en-US" dirty="0" smtClean="0">
                <a:sym typeface="Symbol"/>
              </a:rPr>
              <a:t> intensity</a:t>
            </a:r>
            <a:endParaRPr lang="en-US" dirty="0" smtClean="0"/>
          </a:p>
          <a:p>
            <a:pPr lvl="2"/>
            <a:r>
              <a:rPr lang="en-US" dirty="0" smtClean="0"/>
              <a:t>2k x 2k full-disk images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60-sec cadence at a given site, 20-sec cadence from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ill\Pictures\My Pictures\fhwork\GONG Site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" y="118873"/>
            <a:ext cx="8752549" cy="656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15" t="52797" r="4315"/>
          <a:stretch>
            <a:fillRect/>
          </a:stretch>
        </p:blipFill>
        <p:spPr bwMode="auto">
          <a:xfrm>
            <a:off x="228600" y="664808"/>
            <a:ext cx="6905625" cy="27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550" y="152400"/>
            <a:ext cx="747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Duty Cycle  </a:t>
            </a:r>
            <a:r>
              <a:rPr lang="en-US" dirty="0" smtClean="0">
                <a:solidFill>
                  <a:srgbClr val="FF0000"/>
                </a:solidFill>
              </a:rPr>
              <a:t>red&lt;0.5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yellow&lt; 0.7  </a:t>
            </a:r>
            <a:r>
              <a:rPr lang="en-US" dirty="0" smtClean="0">
                <a:solidFill>
                  <a:srgbClr val="00B050"/>
                </a:solidFill>
              </a:rPr>
              <a:t>green&gt;0.82 </a:t>
            </a:r>
            <a:r>
              <a:rPr lang="en-US" dirty="0" smtClean="0"/>
              <a:t>  median=0.91</a:t>
            </a: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819150" y="3400425"/>
            <a:ext cx="7522464" cy="2362200"/>
            <a:chOff x="0" y="1207008"/>
            <a:chExt cx="10026396" cy="3136392"/>
          </a:xfrm>
        </p:grpSpPr>
        <p:grpSp>
          <p:nvGrpSpPr>
            <p:cNvPr id="5" name="Group 7"/>
            <p:cNvGrpSpPr/>
            <p:nvPr/>
          </p:nvGrpSpPr>
          <p:grpSpPr>
            <a:xfrm>
              <a:off x="0" y="1234440"/>
              <a:ext cx="9305544" cy="3108960"/>
              <a:chOff x="0" y="1234440"/>
              <a:chExt cx="9305544" cy="310896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234440"/>
                <a:ext cx="3108960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8960" y="1234440"/>
                <a:ext cx="3108960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000" contrast="40000"/>
              </a:blip>
              <a:srcRect/>
              <a:stretch>
                <a:fillRect/>
              </a:stretch>
            </p:blipFill>
            <p:spPr bwMode="auto">
              <a:xfrm>
                <a:off x="6196584" y="1234440"/>
                <a:ext cx="3108960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345936" y="1207008"/>
              <a:ext cx="15819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NSO/GONG Udaipur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44484" y="1240536"/>
              <a:ext cx="15819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H</a:t>
              </a:r>
              <a:r>
                <a:rPr lang="en-US" sz="900" dirty="0" smtClean="0">
                  <a:solidFill>
                    <a:schemeClr val="bg1"/>
                  </a:solidFill>
                  <a:sym typeface="Symbol"/>
                </a:rPr>
                <a:t> Intensity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61176" y="4111752"/>
              <a:ext cx="15819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2012/02/14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53" y="6017133"/>
            <a:ext cx="811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images are returned in near-real time and are available on the 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Weather Products from GONG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351" y="1600200"/>
            <a:ext cx="875347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Far-side helioseismic maps every 12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Used by NOAA/SWPC</a:t>
            </a:r>
            <a:endParaRPr lang="en-US" dirty="0" smtClean="0"/>
          </a:p>
          <a:p>
            <a:r>
              <a:rPr lang="en-US" dirty="0" smtClean="0"/>
              <a:t>Magnetic field</a:t>
            </a:r>
          </a:p>
          <a:p>
            <a:pPr lvl="1"/>
            <a:r>
              <a:rPr lang="en-US" dirty="0" smtClean="0"/>
              <a:t>10-min average &amp; variance</a:t>
            </a:r>
          </a:p>
          <a:p>
            <a:pPr lvl="1"/>
            <a:r>
              <a:rPr lang="en-US" dirty="0" smtClean="0"/>
              <a:t>Synoptic magnetic field map &amp; PFSS coronal field extrapolation from ~8000 magnetograms every hour</a:t>
            </a:r>
          </a:p>
          <a:p>
            <a:pPr lvl="1"/>
            <a:r>
              <a:rPr lang="en-US" dirty="0" smtClean="0"/>
              <a:t>Used by NOAA/SWPC for solar wind and geomagnetic storm </a:t>
            </a:r>
            <a:r>
              <a:rPr lang="en-US" dirty="0" smtClean="0"/>
              <a:t>forecasts</a:t>
            </a:r>
          </a:p>
          <a:p>
            <a:pPr lvl="1"/>
            <a:r>
              <a:rPr lang="en-US" dirty="0" smtClean="0"/>
              <a:t>Used by NASA/CCMC</a:t>
            </a:r>
            <a:endParaRPr lang="en-US" dirty="0" smtClean="0"/>
          </a:p>
          <a:p>
            <a:r>
              <a:rPr lang="en-US" dirty="0" smtClean="0"/>
              <a:t>H-</a:t>
            </a:r>
            <a:r>
              <a:rPr lang="en-US" dirty="0" smtClean="0">
                <a:sym typeface="Symbol"/>
              </a:rPr>
              <a:t> intensity every 20 sec around the </a:t>
            </a:r>
            <a:r>
              <a:rPr lang="en-US" dirty="0" smtClean="0">
                <a:sym typeface="Symbol"/>
              </a:rPr>
              <a:t>clock</a:t>
            </a:r>
          </a:p>
          <a:p>
            <a:pPr lvl="1"/>
            <a:r>
              <a:rPr lang="en-US" dirty="0" smtClean="0">
                <a:sym typeface="Symbol"/>
              </a:rPr>
              <a:t>Used by US Air Force Weather Agency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t="10709" r="50583" b="45551"/>
          <a:stretch>
            <a:fillRect/>
          </a:stretch>
        </p:blipFill>
        <p:spPr bwMode="auto">
          <a:xfrm>
            <a:off x="4262136" y="133350"/>
            <a:ext cx="4367514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hill\Documents\work\offutt\li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55" y="0"/>
            <a:ext cx="3171095" cy="3112188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142506"/>
            <a:ext cx="4407219" cy="333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hill\Documents\work\offutt\wsa.jpg"/>
          <p:cNvPicPr>
            <a:picLocks noChangeAspect="1" noChangeArrowheads="1"/>
          </p:cNvPicPr>
          <p:nvPr/>
        </p:nvPicPr>
        <p:blipFill>
          <a:blip r:embed="rId5" cstate="print"/>
          <a:srcRect l="25743" t="21924" r="24823" b="-544"/>
          <a:stretch>
            <a:fillRect/>
          </a:stretch>
        </p:blipFill>
        <p:spPr bwMode="auto">
          <a:xfrm>
            <a:off x="5162550" y="2793379"/>
            <a:ext cx="3190875" cy="385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ill\Documents\work\offutt\geo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267" y="0"/>
            <a:ext cx="92032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1060706flare+erup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753" y="659219"/>
            <a:ext cx="2519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GONG H-</a:t>
            </a:r>
            <a:r>
              <a:rPr lang="en-US" sz="2800" dirty="0" smtClean="0">
                <a:sym typeface="Symbol"/>
              </a:rPr>
              <a:t>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June 6, 2011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575"/>
            <a:ext cx="3848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GONG </a:t>
            </a:r>
            <a:r>
              <a:rPr lang="en-US" dirty="0" smtClean="0"/>
              <a:t>Web sites:</a:t>
            </a:r>
          </a:p>
          <a:p>
            <a:r>
              <a:rPr lang="en-US" dirty="0" smtClean="0"/>
              <a:t>Top level: </a:t>
            </a:r>
            <a:r>
              <a:rPr lang="en-US" dirty="0" smtClean="0"/>
              <a:t>gong.nso.edu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Synoptic maps &amp; PFSS: </a:t>
            </a:r>
          </a:p>
          <a:p>
            <a:r>
              <a:rPr lang="en-US" dirty="0" smtClean="0"/>
              <a:t>gong.nso.edu/data/</a:t>
            </a:r>
            <a:r>
              <a:rPr lang="en-US" dirty="0" err="1" smtClean="0"/>
              <a:t>magmap</a:t>
            </a:r>
            <a:endParaRPr lang="en-US" dirty="0" smtClean="0"/>
          </a:p>
          <a:p>
            <a:r>
              <a:rPr lang="en-US" dirty="0" smtClean="0"/>
              <a:t>gong.nso.edu/data/</a:t>
            </a:r>
            <a:r>
              <a:rPr lang="en-US" dirty="0" err="1" smtClean="0"/>
              <a:t>magmap</a:t>
            </a:r>
            <a:r>
              <a:rPr lang="en-US" dirty="0" smtClean="0"/>
              <a:t>/pfss.html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Farside</a:t>
            </a:r>
            <a:r>
              <a:rPr lang="en-US" dirty="0" smtClean="0"/>
              <a:t>: farside.nso.edu</a:t>
            </a:r>
          </a:p>
          <a:p>
            <a:endParaRPr lang="en-US" dirty="0" smtClean="0"/>
          </a:p>
          <a:p>
            <a:r>
              <a:rPr lang="en-US" dirty="0" smtClean="0"/>
              <a:t>H-</a:t>
            </a:r>
            <a:r>
              <a:rPr lang="en-US" dirty="0" smtClean="0">
                <a:sym typeface="Symbol"/>
              </a:rPr>
              <a:t>: </a:t>
            </a:r>
            <a:r>
              <a:rPr lang="en-US" dirty="0" smtClean="0"/>
              <a:t>halpha.nso.edu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484</Words>
  <Application>Microsoft Office PowerPoint</Application>
  <PresentationFormat>On-screen Show (4:3)</PresentationFormat>
  <Paragraphs>89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New Solar Observing Network For Space Weather Operations &amp; Solar Physics Research</vt:lpstr>
      <vt:lpstr>What and Why a Network</vt:lpstr>
      <vt:lpstr>An existing network: GONG</vt:lpstr>
      <vt:lpstr>Slide 4</vt:lpstr>
      <vt:lpstr>Slide 5</vt:lpstr>
      <vt:lpstr>Space Weather Products from GONG</vt:lpstr>
      <vt:lpstr>Slide 7</vt:lpstr>
      <vt:lpstr>Slide 8</vt:lpstr>
      <vt:lpstr>Slide 9</vt:lpstr>
      <vt:lpstr>SPRING</vt:lpstr>
      <vt:lpstr>Science requirements</vt:lpstr>
      <vt:lpstr>New Network Concept</vt:lpstr>
      <vt:lpstr>Possible instrument concepts</vt:lpstr>
      <vt:lpstr>Next steps (2014-2017)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NISP Status</dc:title>
  <dc:creator>hill</dc:creator>
  <cp:lastModifiedBy>hill</cp:lastModifiedBy>
  <cp:revision>99</cp:revision>
  <dcterms:created xsi:type="dcterms:W3CDTF">2013-03-18T21:49:13Z</dcterms:created>
  <dcterms:modified xsi:type="dcterms:W3CDTF">2013-11-18T09:53:35Z</dcterms:modified>
</cp:coreProperties>
</file>