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93" r:id="rId2"/>
    <p:sldId id="394" r:id="rId3"/>
    <p:sldId id="398" r:id="rId4"/>
    <p:sldId id="449" r:id="rId5"/>
    <p:sldId id="462" r:id="rId6"/>
    <p:sldId id="399" r:id="rId7"/>
    <p:sldId id="454" r:id="rId8"/>
    <p:sldId id="456" r:id="rId9"/>
    <p:sldId id="453" r:id="rId10"/>
    <p:sldId id="458" r:id="rId11"/>
    <p:sldId id="461" r:id="rId12"/>
    <p:sldId id="459" r:id="rId13"/>
    <p:sldId id="457" r:id="rId14"/>
    <p:sldId id="460" r:id="rId15"/>
    <p:sldId id="420" r:id="rId16"/>
    <p:sldId id="437" r:id="rId17"/>
    <p:sldId id="452" r:id="rId18"/>
    <p:sldId id="463" r:id="rId19"/>
    <p:sldId id="45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91EC-CF95-4D47-B047-28187202B4D1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8DA81-BE3A-4D0C-9782-97DE98C9F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0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858A-24B5-4335-A5BD-3C5898F4FC76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935E-F0EE-453F-B3F3-284B21E97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2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dirty="0" smtClean="0"/>
              <a:t>02/10/2012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6E320C-7EEE-41BA-83C3-A1A62E72CA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9554" y="6235479"/>
            <a:ext cx="4968550" cy="514350"/>
            <a:chOff x="539554" y="6235479"/>
            <a:chExt cx="4968550" cy="51435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539554" y="6235479"/>
              <a:ext cx="4968550" cy="514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60" y="6235479"/>
              <a:ext cx="1036320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6246274"/>
              <a:ext cx="852805" cy="503555"/>
            </a:xfrm>
            <a:prstGeom prst="rect">
              <a:avLst/>
            </a:prstGeom>
          </p:spPr>
        </p:pic>
        <p:pic>
          <p:nvPicPr>
            <p:cNvPr id="34" name="Picture 33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245004"/>
              <a:ext cx="712470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6237813"/>
              <a:ext cx="1115695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237368"/>
              <a:ext cx="501935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68052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fld id="{C7D386BE-265B-4E18-98CB-BDCE8D4E649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2800" b="0" cap="none" spc="-150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 sz="2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2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>
            <a:normAutofit/>
          </a:bodyPr>
          <a:lstStyle>
            <a:lvl1pPr marL="73152" indent="0" algn="l">
              <a:buNone/>
              <a:defRPr sz="20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>
            <a:normAutofit/>
          </a:bodyPr>
          <a:lstStyle>
            <a:lvl1pPr marL="73152" indent="0">
              <a:buNone/>
              <a:defRPr sz="20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28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2E79AA-E62F-4E25-AEA7-D655E57ED1D3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7D386BE-265B-4E18-98CB-BDCE8D4E649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GB" dirty="0" smtClean="0"/>
              <a:t>02/10/2012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BA22DC-FB0C-4741-87DC-914C27F56B0A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539554" y="6235479"/>
            <a:ext cx="4968550" cy="514350"/>
            <a:chOff x="539554" y="6235479"/>
            <a:chExt cx="4968550" cy="51435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539554" y="6235479"/>
              <a:ext cx="4968550" cy="514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/>
            <p:cNvPicPr/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60" y="6235479"/>
              <a:ext cx="1036320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6246274"/>
              <a:ext cx="852805" cy="503555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245004"/>
              <a:ext cx="712470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/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6237813"/>
              <a:ext cx="1115695" cy="50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6237368"/>
              <a:ext cx="501935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800" kern="1200" spc="-100" baseline="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5">
            <a:lumMod val="75000"/>
          </a:schemeClr>
        </a:buClr>
        <a:buSzPct val="95000"/>
        <a:buFont typeface="Wingdings"/>
        <a:buChar char="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2736304"/>
          </a:xfrm>
        </p:spPr>
        <p:txBody>
          <a:bodyPr/>
          <a:lstStyle/>
          <a:p>
            <a:r>
              <a:rPr lang="en-GB" cap="none" dirty="0" smtClean="0"/>
              <a:t>Monte Carlo Techniques for SEP Statistical Model Generation &amp; Assessment of Uncertainties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056" y="3429000"/>
            <a:ext cx="7772400" cy="244827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Pete </a:t>
            </a:r>
            <a:r>
              <a:rPr lang="en-GB" b="1" dirty="0" smtClean="0"/>
              <a:t>Truscott</a:t>
            </a:r>
            <a:r>
              <a:rPr lang="en-GB" b="1" baseline="30000" dirty="0" smtClean="0"/>
              <a:t>1</a:t>
            </a:r>
            <a:r>
              <a:rPr lang="en-GB" b="1" dirty="0" smtClean="0"/>
              <a:t>, </a:t>
            </a:r>
            <a:r>
              <a:rPr lang="en-GB" b="1" dirty="0"/>
              <a:t>Daniel </a:t>
            </a:r>
            <a:r>
              <a:rPr lang="en-GB" b="1" dirty="0" smtClean="0"/>
              <a:t>Heynderickx</a:t>
            </a:r>
            <a:r>
              <a:rPr lang="en-GB" b="1" baseline="30000" dirty="0" smtClean="0"/>
              <a:t>2</a:t>
            </a:r>
            <a:r>
              <a:rPr lang="en-GB" b="1" dirty="0" smtClean="0"/>
              <a:t>, </a:t>
            </a:r>
            <a:r>
              <a:rPr lang="en-GB" b="1" dirty="0"/>
              <a:t>Fan </a:t>
            </a:r>
            <a:r>
              <a:rPr lang="en-GB" b="1" dirty="0" smtClean="0"/>
              <a:t>Lei</a:t>
            </a:r>
            <a:r>
              <a:rPr lang="en-GB" b="1" baseline="30000" dirty="0" smtClean="0"/>
              <a:t>3</a:t>
            </a:r>
            <a:r>
              <a:rPr lang="en-GB" b="1" dirty="0" smtClean="0"/>
              <a:t>, </a:t>
            </a:r>
            <a:r>
              <a:rPr lang="en-GB" b="1" dirty="0"/>
              <a:t>Athina </a:t>
            </a:r>
            <a:r>
              <a:rPr lang="en-GB" b="1" dirty="0" smtClean="0"/>
              <a:t>Varotsou</a:t>
            </a:r>
            <a:r>
              <a:rPr lang="en-GB" b="1" baseline="30000" dirty="0" smtClean="0"/>
              <a:t>4</a:t>
            </a:r>
            <a:r>
              <a:rPr lang="en-GB" b="1" dirty="0" smtClean="0"/>
              <a:t>, </a:t>
            </a:r>
            <a:r>
              <a:rPr lang="en-GB" b="1" dirty="0"/>
              <a:t>Piers </a:t>
            </a:r>
            <a:r>
              <a:rPr lang="en-GB" b="1" dirty="0" smtClean="0"/>
              <a:t>Jiggens</a:t>
            </a:r>
            <a:r>
              <a:rPr lang="en-GB" b="1" baseline="30000" dirty="0" smtClean="0"/>
              <a:t>5</a:t>
            </a:r>
            <a:r>
              <a:rPr lang="en-GB" b="1" dirty="0" smtClean="0"/>
              <a:t> </a:t>
            </a:r>
            <a:r>
              <a:rPr lang="en-GB" b="1" dirty="0"/>
              <a:t>and Alain </a:t>
            </a:r>
            <a:r>
              <a:rPr lang="en-GB" b="1" dirty="0" smtClean="0"/>
              <a:t>Hilgers</a:t>
            </a:r>
            <a:r>
              <a:rPr lang="en-GB" b="1" baseline="30000" dirty="0" smtClean="0"/>
              <a:t>5</a:t>
            </a:r>
            <a:endParaRPr lang="en-GB" b="1" dirty="0" smtClean="0"/>
          </a:p>
          <a:p>
            <a:endParaRPr lang="en-GB" sz="1600" i="1" baseline="30000" dirty="0" smtClean="0"/>
          </a:p>
          <a:p>
            <a:r>
              <a:rPr lang="en-GB" sz="1600" i="1" dirty="0" smtClean="0"/>
              <a:t>(1) Kallisto Consultancy , UK; (2) DH Consultancy, Belgium; (3) </a:t>
            </a:r>
            <a:r>
              <a:rPr lang="en-GB" sz="1600" i="1" dirty="0" err="1" smtClean="0"/>
              <a:t>RadMod</a:t>
            </a:r>
            <a:r>
              <a:rPr lang="en-GB" sz="1600" i="1" dirty="0" smtClean="0"/>
              <a:t> Research, UK; (4) TRAD, France; (5)  ESA/ESTEC, Netherlands</a:t>
            </a:r>
          </a:p>
          <a:p>
            <a:endParaRPr lang="en-GB" sz="1600" i="1" dirty="0" smtClean="0"/>
          </a:p>
          <a:p>
            <a:r>
              <a:rPr lang="en-GB" sz="1600" dirty="0" smtClean="0"/>
              <a:t>10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European Space Weather Week, Antwerp, </a:t>
            </a:r>
            <a:r>
              <a:rPr lang="en-GB" sz="1600" dirty="0" smtClean="0"/>
              <a:t>Belgium, 19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 smtClean="0"/>
              <a:t>November 2013</a:t>
            </a:r>
          </a:p>
          <a:p>
            <a:endParaRPr lang="en-GB" sz="1600" dirty="0"/>
          </a:p>
          <a:p>
            <a:r>
              <a:rPr lang="en-GB" sz="1600" b="1" i="1" dirty="0" smtClean="0"/>
              <a:t>The ESHIEM Project is sponsored by European Space Agency , Technology </a:t>
            </a:r>
            <a:r>
              <a:rPr lang="en-GB" sz="1600" b="1" i="1" dirty="0"/>
              <a:t>Research Programme (</a:t>
            </a:r>
            <a:r>
              <a:rPr lang="en-GB" sz="1600" b="1" i="1" dirty="0" smtClean="0"/>
              <a:t>4000107025/12/NL/GLC )</a:t>
            </a:r>
          </a:p>
        </p:txBody>
      </p:sp>
    </p:spTree>
    <p:extLst>
      <p:ext uri="{BB962C8B-B14F-4D97-AF65-F5344CB8AC3E}">
        <p14:creationId xmlns:p14="http://schemas.microsoft.com/office/powerpoint/2010/main" val="23517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Mission-accumulated event </a:t>
            </a:r>
            <a:r>
              <a:rPr lang="en-GB" dirty="0" err="1" smtClean="0">
                <a:latin typeface="+mn-lt"/>
              </a:rPr>
              <a:t>fluence</a:t>
            </a:r>
            <a:r>
              <a:rPr lang="en-GB" dirty="0">
                <a:latin typeface="+mn-lt"/>
              </a:rPr>
              <a:t> </a:t>
            </a:r>
            <a:r>
              <a:rPr lang="en-GB" dirty="0" smtClean="0"/>
              <a:t>&gt;10MeV</a:t>
            </a:r>
            <a:r>
              <a:rPr lang="en-GB" dirty="0" smtClean="0">
                <a:latin typeface="+mn-lt"/>
              </a:rPr>
              <a:t>- </a:t>
            </a:r>
            <a:r>
              <a:rPr lang="en-GB" dirty="0" smtClean="0">
                <a:latin typeface="+mn-lt"/>
              </a:rPr>
              <a:t>lognormal distribution for event size, Poisson in time (</a:t>
            </a:r>
            <a:r>
              <a:rPr lang="en-GB" dirty="0" smtClean="0">
                <a:latin typeface="+mn-lt"/>
                <a:sym typeface="Symbol"/>
              </a:rPr>
              <a:t></a:t>
            </a:r>
            <a:r>
              <a:rPr lang="en-GB" dirty="0" smtClean="0">
                <a:latin typeface="+mn-lt"/>
              </a:rPr>
              <a:t>=6.15/year)</a:t>
            </a:r>
            <a:endParaRPr lang="en-GB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990" cy="4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Mission-accumulated event </a:t>
            </a:r>
            <a:r>
              <a:rPr lang="en-GB" dirty="0" err="1" smtClean="0">
                <a:latin typeface="+mn-lt"/>
              </a:rPr>
              <a:t>fluence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- lognormal distribution for event size, Poisson in time (</a:t>
            </a:r>
            <a:r>
              <a:rPr lang="en-GB" dirty="0" smtClean="0">
                <a:latin typeface="+mn-lt"/>
                <a:sym typeface="Symbol"/>
              </a:rPr>
              <a:t></a:t>
            </a:r>
            <a:r>
              <a:rPr lang="en-GB" dirty="0" smtClean="0">
                <a:latin typeface="+mn-lt"/>
              </a:rPr>
              <a:t>=6.15/year)</a:t>
            </a:r>
            <a:endParaRPr lang="en-GB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990" cy="4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Mission-accumulated event </a:t>
            </a:r>
            <a:r>
              <a:rPr lang="en-GB" dirty="0" err="1" smtClean="0">
                <a:latin typeface="+mn-lt"/>
              </a:rPr>
              <a:t>fluence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- lognormal distribution for event size, Poisson in time (</a:t>
            </a:r>
            <a:r>
              <a:rPr lang="en-GB" dirty="0" smtClean="0">
                <a:latin typeface="+mn-lt"/>
                <a:sym typeface="Symbol"/>
              </a:rPr>
              <a:t></a:t>
            </a:r>
            <a:r>
              <a:rPr lang="en-GB" dirty="0" smtClean="0">
                <a:latin typeface="+mn-lt"/>
              </a:rPr>
              <a:t>=6.15/year)</a:t>
            </a:r>
            <a:endParaRPr lang="en-GB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32" y="1502896"/>
            <a:ext cx="7219984" cy="473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645410" cy="31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 </a:t>
            </a:r>
            <a:r>
              <a:rPr lang="en-GB" dirty="0" smtClean="0"/>
              <a:t>Reduction Techniques (</a:t>
            </a:r>
            <a:r>
              <a:rPr lang="en-GB" dirty="0" err="1" smtClean="0"/>
              <a:t>Biassing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4089648" cy="4680520"/>
          </a:xfrm>
        </p:spPr>
        <p:txBody>
          <a:bodyPr/>
          <a:lstStyle/>
          <a:p>
            <a:r>
              <a:rPr lang="en-GB" dirty="0" smtClean="0"/>
              <a:t>Decreased MC efficiency sampling over event characteristic distributions</a:t>
            </a:r>
          </a:p>
          <a:p>
            <a:pPr lvl="1"/>
            <a:r>
              <a:rPr lang="en-GB" dirty="0" smtClean="0"/>
              <a:t>3x to ~10x more Monte Carlo simulations required to maintain statistical significance</a:t>
            </a:r>
          </a:p>
          <a:p>
            <a:r>
              <a:rPr lang="en-GB" dirty="0" smtClean="0"/>
              <a:t>Most of events samples are low-intensity</a:t>
            </a:r>
          </a:p>
          <a:p>
            <a:r>
              <a:rPr lang="en-GB" dirty="0" smtClean="0"/>
              <a:t>Bias event distribution function by B(</a:t>
            </a:r>
            <a:r>
              <a:rPr lang="en-GB" dirty="0" smtClean="0">
                <a:sym typeface="Symbol"/>
              </a:rPr>
              <a:t>) </a:t>
            </a:r>
            <a:r>
              <a:rPr lang="en-GB" dirty="0" smtClean="0"/>
              <a:t>to increase sampling, but reduce weight of contribution</a:t>
            </a:r>
          </a:p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8352928" cy="55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32848" cy="500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ESHIEM Project is implementing HI datasets into Solar Energetic Particle Environment Model (SEPEM) System, and tools to generate HI SEP models</a:t>
            </a:r>
          </a:p>
          <a:p>
            <a:r>
              <a:rPr lang="en-GB" dirty="0" smtClean="0"/>
              <a:t>Treatment and propagation of uncertainties </a:t>
            </a:r>
            <a:r>
              <a:rPr lang="en-GB" dirty="0" smtClean="0"/>
              <a:t>not usually addressed, but an approach considered here</a:t>
            </a:r>
            <a:endParaRPr lang="en-GB" dirty="0" smtClean="0"/>
          </a:p>
          <a:p>
            <a:r>
              <a:rPr lang="en-GB" dirty="0" smtClean="0"/>
              <a:t>Methodology described from including event distribution uncertainties in SEP statistical model</a:t>
            </a:r>
          </a:p>
          <a:p>
            <a:pPr lvl="1"/>
            <a:r>
              <a:rPr lang="en-GB" dirty="0" smtClean="0"/>
              <a:t>For mission-accumulated </a:t>
            </a:r>
            <a:r>
              <a:rPr lang="en-GB" dirty="0" err="1" smtClean="0"/>
              <a:t>fluence</a:t>
            </a:r>
            <a:r>
              <a:rPr lang="en-GB" dirty="0" smtClean="0"/>
              <a:t> examples given, we see ~ 50%  increase from uncertainty</a:t>
            </a:r>
          </a:p>
          <a:p>
            <a:pPr lvl="1"/>
            <a:r>
              <a:rPr lang="en-GB" dirty="0" smtClean="0"/>
              <a:t>For distribution chosen, greater sensitivity on mean event </a:t>
            </a:r>
            <a:r>
              <a:rPr lang="en-GB" dirty="0" err="1" smtClean="0"/>
              <a:t>fluence</a:t>
            </a:r>
            <a:r>
              <a:rPr lang="en-GB" dirty="0" smtClean="0"/>
              <a:t> (</a:t>
            </a:r>
            <a:r>
              <a:rPr lang="en-GB" i="1" dirty="0" smtClean="0">
                <a:sym typeface="Symbol"/>
              </a:rPr>
              <a:t></a:t>
            </a:r>
            <a:r>
              <a:rPr lang="en-GB" dirty="0" smtClean="0">
                <a:sym typeface="Symbol"/>
              </a:rPr>
              <a:t>) than slope (</a:t>
            </a:r>
            <a:r>
              <a:rPr lang="en-GB" i="1" dirty="0" smtClean="0">
                <a:sym typeface="Symbol"/>
              </a:rPr>
              <a:t></a:t>
            </a:r>
            <a:r>
              <a:rPr lang="en-GB" dirty="0" smtClean="0">
                <a:sym typeface="Symbol"/>
              </a:rPr>
              <a:t>)</a:t>
            </a:r>
          </a:p>
          <a:p>
            <a:r>
              <a:rPr lang="en-GB" dirty="0" smtClean="0">
                <a:sym typeface="Symbol"/>
              </a:rPr>
              <a:t>Preliminary analysis to be extended</a:t>
            </a:r>
          </a:p>
          <a:p>
            <a:pPr lvl="1"/>
            <a:r>
              <a:rPr lang="en-GB" dirty="0"/>
              <a:t>Applied to </a:t>
            </a:r>
            <a:r>
              <a:rPr lang="en-GB" dirty="0" smtClean="0"/>
              <a:t>lognormal cumulative </a:t>
            </a:r>
            <a:r>
              <a:rPr lang="en-GB" dirty="0" err="1" smtClean="0"/>
              <a:t>fluence</a:t>
            </a:r>
            <a:r>
              <a:rPr lang="en-GB" dirty="0" smtClean="0"/>
              <a:t>, </a:t>
            </a:r>
            <a:r>
              <a:rPr lang="en-GB" dirty="0"/>
              <a:t>but can be used for other event distributions</a:t>
            </a:r>
          </a:p>
          <a:p>
            <a:pPr lvl="1"/>
            <a:r>
              <a:rPr lang="en-GB" dirty="0" smtClean="0"/>
              <a:t>Consider other parameter uncertainties, especially </a:t>
            </a:r>
            <a:r>
              <a:rPr lang="en-GB" dirty="0" smtClean="0"/>
              <a:t>mean event rate,</a:t>
            </a:r>
            <a:r>
              <a:rPr lang="en-GB" i="1" dirty="0" smtClean="0">
                <a:sym typeface="Symbol"/>
              </a:rPr>
              <a:t> </a:t>
            </a:r>
            <a:endParaRPr lang="en-GB" i="1" dirty="0" smtClean="0"/>
          </a:p>
          <a:p>
            <a:r>
              <a:rPr lang="en-GB" dirty="0" smtClean="0"/>
              <a:t>Decreased Monte Carlo efficiency can be offset by variance reduction techniques of necessary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3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8656"/>
            <a:ext cx="7772400" cy="914400"/>
          </a:xfrm>
        </p:spPr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PSYCHIC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4680520"/>
          </a:xfrm>
        </p:spPr>
        <p:txBody>
          <a:bodyPr>
            <a:normAutofit/>
          </a:bodyPr>
          <a:lstStyle/>
          <a:p>
            <a:r>
              <a:rPr lang="en-GB" dirty="0" err="1" smtClean="0"/>
              <a:t>Xapsos</a:t>
            </a:r>
            <a:r>
              <a:rPr lang="en-GB" dirty="0" smtClean="0"/>
              <a:t> et al model</a:t>
            </a:r>
          </a:p>
          <a:p>
            <a:r>
              <a:rPr lang="en-GB" dirty="0" smtClean="0"/>
              <a:t>Initially developed as proton-only model for cumulative </a:t>
            </a:r>
            <a:r>
              <a:rPr lang="en-GB" dirty="0" err="1"/>
              <a:t>fluences</a:t>
            </a:r>
            <a:r>
              <a:rPr lang="en-GB" dirty="0"/>
              <a:t> from 1 MeV to &gt;300 MeV for:</a:t>
            </a:r>
          </a:p>
          <a:p>
            <a:pPr lvl="1"/>
            <a:r>
              <a:rPr lang="en-GB" dirty="0"/>
              <a:t>Worst case solar minimum </a:t>
            </a:r>
            <a:r>
              <a:rPr lang="en-GB" dirty="0" smtClean="0"/>
              <a:t>year</a:t>
            </a:r>
            <a:endParaRPr lang="en-GB" dirty="0"/>
          </a:p>
          <a:p>
            <a:pPr lvl="1"/>
            <a:r>
              <a:rPr lang="en-GB" dirty="0"/>
              <a:t>Worst-case solar minimum </a:t>
            </a:r>
            <a:r>
              <a:rPr lang="en-GB" dirty="0" smtClean="0"/>
              <a:t>period</a:t>
            </a:r>
            <a:endParaRPr lang="en-GB" dirty="0"/>
          </a:p>
          <a:p>
            <a:pPr lvl="1"/>
            <a:r>
              <a:rPr lang="en-GB" dirty="0"/>
              <a:t>Average solar </a:t>
            </a:r>
            <a:r>
              <a:rPr lang="en-GB" dirty="0" smtClean="0"/>
              <a:t>minimum year</a:t>
            </a:r>
          </a:p>
          <a:p>
            <a:r>
              <a:rPr lang="en-GB" dirty="0" smtClean="0"/>
              <a:t>Data sources:</a:t>
            </a:r>
            <a:endParaRPr lang="en-GB" dirty="0"/>
          </a:p>
          <a:p>
            <a:pPr lvl="1"/>
            <a:r>
              <a:rPr lang="en-GB" dirty="0" smtClean="0"/>
              <a:t>IMP-8/GME</a:t>
            </a:r>
            <a:r>
              <a:rPr lang="en-GB" dirty="0"/>
              <a:t>, providing 30 energy bins covering 0.88 to 486 MeV, with data from </a:t>
            </a:r>
            <a:r>
              <a:rPr lang="en-GB" dirty="0" smtClean="0"/>
              <a:t>1973.</a:t>
            </a:r>
            <a:endParaRPr lang="en-GB" dirty="0"/>
          </a:p>
          <a:p>
            <a:pPr lvl="1"/>
            <a:r>
              <a:rPr lang="en-GB" dirty="0" smtClean="0"/>
              <a:t>GOES/SEM </a:t>
            </a:r>
            <a:r>
              <a:rPr lang="en-GB" dirty="0"/>
              <a:t>instrument data were used to fill the data gaps in the IMP-8/GME data, and scaled to the GME data.  This provided results spanning 1986 to 2001</a:t>
            </a:r>
          </a:p>
          <a:p>
            <a:pPr lvl="1"/>
            <a:r>
              <a:rPr lang="en-GB" dirty="0" smtClean="0"/>
              <a:t>IMP-8/CPME </a:t>
            </a:r>
            <a:r>
              <a:rPr lang="en-GB" dirty="0"/>
              <a:t>data were similarly used to supplement the IMP-8/GME data between 1973 and </a:t>
            </a:r>
            <a:r>
              <a:rPr lang="en-GB" dirty="0" smtClean="0"/>
              <a:t>1986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2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Monte Carlo?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84784"/>
            <a:ext cx="3873624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Monte Carlo is easy to understand</a:t>
            </a:r>
          </a:p>
          <a:p>
            <a:r>
              <a:rPr lang="en-GB" dirty="0" smtClean="0"/>
              <a:t>Easier to implement than direct numerical integration, especially integrating over multi-dimensional phase space </a:t>
            </a:r>
            <a:r>
              <a:rPr lang="en-GB" dirty="0" smtClean="0">
                <a:sym typeface="Wingdings" panose="05000000000000000000" pitchFamily="2" charset="2"/>
              </a:rPr>
              <a:t> LESS MATHS!</a:t>
            </a:r>
            <a:endParaRPr lang="en-GB" dirty="0" smtClean="0"/>
          </a:p>
          <a:p>
            <a:r>
              <a:rPr lang="en-GB" dirty="0" smtClean="0"/>
              <a:t>Easier to adapt to different conditions</a:t>
            </a:r>
          </a:p>
          <a:p>
            <a:r>
              <a:rPr lang="en-GB" dirty="0" smtClean="0"/>
              <a:t>Computationally it’s very inefficient</a:t>
            </a:r>
          </a:p>
          <a:p>
            <a:r>
              <a:rPr lang="en-GB" dirty="0"/>
              <a:t>I</a:t>
            </a:r>
            <a:r>
              <a:rPr lang="en-GB" dirty="0" smtClean="0"/>
              <a:t>ts use has grown due to high-performance, low-cost computers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68" y="3335412"/>
            <a:ext cx="3647071" cy="25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5387898"/>
            <a:ext cx="313184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Monte Carlo particle simulation for LHC (courtesy of CERN ATLAS experiment)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60032" y="1196752"/>
            <a:ext cx="3802063" cy="2138660"/>
            <a:chOff x="4860032" y="1196752"/>
            <a:chExt cx="3802063" cy="2138660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196752"/>
              <a:ext cx="3802063" cy="213866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524328" y="1556792"/>
              <a:ext cx="144016" cy="14401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524328" y="1565176"/>
              <a:ext cx="144016" cy="14401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31891" y="139796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1408" y="414908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  <a:sym typeface="Wingdings"/>
              </a:rPr>
              <a:t>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1891" y="2035249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891" y="3486199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891" y="4797152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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Numerical Integration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 numerical integration can be performed for more straightforward time-dependent functions (Poisson)</a:t>
            </a:r>
          </a:p>
          <a:p>
            <a:r>
              <a:rPr lang="en-GB" dirty="0" smtClean="0"/>
              <a:t>More efficient for shorter mission durations &lt;3 years</a:t>
            </a:r>
          </a:p>
          <a:p>
            <a:r>
              <a:rPr lang="en-GB" dirty="0" smtClean="0"/>
              <a:t>Nature of recursive integration makes the approach less efficient than MC for others</a:t>
            </a:r>
          </a:p>
          <a:p>
            <a:pPr marL="68580" indent="0" algn="ctr">
              <a:buNone/>
            </a:pPr>
            <a:r>
              <a:rPr lang="en-GB" b="1" i="1" dirty="0" smtClean="0"/>
              <a:t>Perhaps not as valuable as initial thought considered</a:t>
            </a:r>
          </a:p>
          <a:p>
            <a:pPr marL="68580" indent="0" algn="ctr">
              <a:buNone/>
            </a:pPr>
            <a:r>
              <a:rPr lang="en-GB" b="1" i="1" dirty="0" smtClean="0"/>
              <a:t>WRT Monte Carlo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213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Method is Integration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6" y="3860354"/>
            <a:ext cx="4053482" cy="27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43608" y="1340768"/>
            <a:ext cx="3096344" cy="2448272"/>
            <a:chOff x="1043608" y="1340768"/>
            <a:chExt cx="3096344" cy="2448272"/>
          </a:xfrm>
        </p:grpSpPr>
        <p:grpSp>
          <p:nvGrpSpPr>
            <p:cNvPr id="6" name="Group 5"/>
            <p:cNvGrpSpPr/>
            <p:nvPr/>
          </p:nvGrpSpPr>
          <p:grpSpPr>
            <a:xfrm>
              <a:off x="1043608" y="1340768"/>
              <a:ext cx="3096344" cy="2448272"/>
              <a:chOff x="1043608" y="1340768"/>
              <a:chExt cx="3816424" cy="28803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43608" y="1340768"/>
                <a:ext cx="3816424" cy="2880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7625" y="1454046"/>
                <a:ext cx="3534278" cy="2623026"/>
              </a:xfrm>
              <a:custGeom>
                <a:avLst/>
                <a:gdLst>
                  <a:gd name="connsiteX0" fmla="*/ 1828800 w 3327817"/>
                  <a:gd name="connsiteY0" fmla="*/ 254833 h 2533338"/>
                  <a:gd name="connsiteX1" fmla="*/ 1678899 w 3327817"/>
                  <a:gd name="connsiteY1" fmla="*/ 194872 h 2533338"/>
                  <a:gd name="connsiteX2" fmla="*/ 1603948 w 3327817"/>
                  <a:gd name="connsiteY2" fmla="*/ 164892 h 2533338"/>
                  <a:gd name="connsiteX3" fmla="*/ 1543987 w 3327817"/>
                  <a:gd name="connsiteY3" fmla="*/ 134911 h 2533338"/>
                  <a:gd name="connsiteX4" fmla="*/ 1424066 w 3327817"/>
                  <a:gd name="connsiteY4" fmla="*/ 89941 h 2533338"/>
                  <a:gd name="connsiteX5" fmla="*/ 1364105 w 3327817"/>
                  <a:gd name="connsiteY5" fmla="*/ 74951 h 2533338"/>
                  <a:gd name="connsiteX6" fmla="*/ 1244184 w 3327817"/>
                  <a:gd name="connsiteY6" fmla="*/ 29980 h 2533338"/>
                  <a:gd name="connsiteX7" fmla="*/ 1199213 w 3327817"/>
                  <a:gd name="connsiteY7" fmla="*/ 14990 h 2533338"/>
                  <a:gd name="connsiteX8" fmla="*/ 1139253 w 3327817"/>
                  <a:gd name="connsiteY8" fmla="*/ 0 h 2533338"/>
                  <a:gd name="connsiteX9" fmla="*/ 734518 w 3327817"/>
                  <a:gd name="connsiteY9" fmla="*/ 14990 h 2533338"/>
                  <a:gd name="connsiteX10" fmla="*/ 659567 w 3327817"/>
                  <a:gd name="connsiteY10" fmla="*/ 74951 h 2533338"/>
                  <a:gd name="connsiteX11" fmla="*/ 569626 w 3327817"/>
                  <a:gd name="connsiteY11" fmla="*/ 134911 h 2533338"/>
                  <a:gd name="connsiteX12" fmla="*/ 539646 w 3327817"/>
                  <a:gd name="connsiteY12" fmla="*/ 194872 h 2533338"/>
                  <a:gd name="connsiteX13" fmla="*/ 479685 w 3327817"/>
                  <a:gd name="connsiteY13" fmla="*/ 299803 h 2533338"/>
                  <a:gd name="connsiteX14" fmla="*/ 464695 w 3327817"/>
                  <a:gd name="connsiteY14" fmla="*/ 344774 h 2533338"/>
                  <a:gd name="connsiteX15" fmla="*/ 479685 w 3327817"/>
                  <a:gd name="connsiteY15" fmla="*/ 539646 h 2533338"/>
                  <a:gd name="connsiteX16" fmla="*/ 509666 w 3327817"/>
                  <a:gd name="connsiteY16" fmla="*/ 629587 h 2533338"/>
                  <a:gd name="connsiteX17" fmla="*/ 554636 w 3327817"/>
                  <a:gd name="connsiteY17" fmla="*/ 734518 h 2533338"/>
                  <a:gd name="connsiteX18" fmla="*/ 509666 w 3327817"/>
                  <a:gd name="connsiteY18" fmla="*/ 1094282 h 2533338"/>
                  <a:gd name="connsiteX19" fmla="*/ 449705 w 3327817"/>
                  <a:gd name="connsiteY19" fmla="*/ 1184223 h 2533338"/>
                  <a:gd name="connsiteX20" fmla="*/ 404735 w 3327817"/>
                  <a:gd name="connsiteY20" fmla="*/ 1214203 h 2533338"/>
                  <a:gd name="connsiteX21" fmla="*/ 224853 w 3327817"/>
                  <a:gd name="connsiteY21" fmla="*/ 1304144 h 2533338"/>
                  <a:gd name="connsiteX22" fmla="*/ 134912 w 3327817"/>
                  <a:gd name="connsiteY22" fmla="*/ 1394085 h 2533338"/>
                  <a:gd name="connsiteX23" fmla="*/ 104931 w 3327817"/>
                  <a:gd name="connsiteY23" fmla="*/ 1424065 h 2533338"/>
                  <a:gd name="connsiteX24" fmla="*/ 59961 w 3327817"/>
                  <a:gd name="connsiteY24" fmla="*/ 1573967 h 2533338"/>
                  <a:gd name="connsiteX25" fmla="*/ 29981 w 3327817"/>
                  <a:gd name="connsiteY25" fmla="*/ 1618938 h 2533338"/>
                  <a:gd name="connsiteX26" fmla="*/ 0 w 3327817"/>
                  <a:gd name="connsiteY26" fmla="*/ 1753849 h 2533338"/>
                  <a:gd name="connsiteX27" fmla="*/ 14990 w 3327817"/>
                  <a:gd name="connsiteY27" fmla="*/ 1963711 h 2533338"/>
                  <a:gd name="connsiteX28" fmla="*/ 29981 w 3327817"/>
                  <a:gd name="connsiteY28" fmla="*/ 2008682 h 2533338"/>
                  <a:gd name="connsiteX29" fmla="*/ 59961 w 3327817"/>
                  <a:gd name="connsiteY29" fmla="*/ 2053652 h 2533338"/>
                  <a:gd name="connsiteX30" fmla="*/ 119922 w 3327817"/>
                  <a:gd name="connsiteY30" fmla="*/ 2143593 h 2533338"/>
                  <a:gd name="connsiteX31" fmla="*/ 209863 w 3327817"/>
                  <a:gd name="connsiteY31" fmla="*/ 2263515 h 2533338"/>
                  <a:gd name="connsiteX32" fmla="*/ 254833 w 3327817"/>
                  <a:gd name="connsiteY32" fmla="*/ 2278505 h 2533338"/>
                  <a:gd name="connsiteX33" fmla="*/ 299804 w 3327817"/>
                  <a:gd name="connsiteY33" fmla="*/ 2323475 h 2533338"/>
                  <a:gd name="connsiteX34" fmla="*/ 344774 w 3327817"/>
                  <a:gd name="connsiteY34" fmla="*/ 2338465 h 2533338"/>
                  <a:gd name="connsiteX35" fmla="*/ 404735 w 3327817"/>
                  <a:gd name="connsiteY35" fmla="*/ 2368446 h 2533338"/>
                  <a:gd name="connsiteX36" fmla="*/ 449705 w 3327817"/>
                  <a:gd name="connsiteY36" fmla="*/ 2383436 h 2533338"/>
                  <a:gd name="connsiteX37" fmla="*/ 494676 w 3327817"/>
                  <a:gd name="connsiteY37" fmla="*/ 2413416 h 2533338"/>
                  <a:gd name="connsiteX38" fmla="*/ 629587 w 3327817"/>
                  <a:gd name="connsiteY38" fmla="*/ 2458387 h 2533338"/>
                  <a:gd name="connsiteX39" fmla="*/ 764499 w 3327817"/>
                  <a:gd name="connsiteY39" fmla="*/ 2503357 h 2533338"/>
                  <a:gd name="connsiteX40" fmla="*/ 809469 w 3327817"/>
                  <a:gd name="connsiteY40" fmla="*/ 2518347 h 2533338"/>
                  <a:gd name="connsiteX41" fmla="*/ 884420 w 3327817"/>
                  <a:gd name="connsiteY41" fmla="*/ 2533338 h 2533338"/>
                  <a:gd name="connsiteX42" fmla="*/ 1663908 w 3327817"/>
                  <a:gd name="connsiteY42" fmla="*/ 2518347 h 2533338"/>
                  <a:gd name="connsiteX43" fmla="*/ 1798820 w 3327817"/>
                  <a:gd name="connsiteY43" fmla="*/ 2443397 h 2533338"/>
                  <a:gd name="connsiteX44" fmla="*/ 1828800 w 3327817"/>
                  <a:gd name="connsiteY44" fmla="*/ 2413416 h 2533338"/>
                  <a:gd name="connsiteX45" fmla="*/ 1888761 w 3327817"/>
                  <a:gd name="connsiteY45" fmla="*/ 2383436 h 2533338"/>
                  <a:gd name="connsiteX46" fmla="*/ 1963712 w 3327817"/>
                  <a:gd name="connsiteY46" fmla="*/ 2323475 h 2533338"/>
                  <a:gd name="connsiteX47" fmla="*/ 1993692 w 3327817"/>
                  <a:gd name="connsiteY47" fmla="*/ 2278505 h 2533338"/>
                  <a:gd name="connsiteX48" fmla="*/ 2098623 w 3327817"/>
                  <a:gd name="connsiteY48" fmla="*/ 2218544 h 2533338"/>
                  <a:gd name="connsiteX49" fmla="*/ 2143594 w 3327817"/>
                  <a:gd name="connsiteY49" fmla="*/ 2203554 h 2533338"/>
                  <a:gd name="connsiteX50" fmla="*/ 2203554 w 3327817"/>
                  <a:gd name="connsiteY50" fmla="*/ 2173574 h 2533338"/>
                  <a:gd name="connsiteX51" fmla="*/ 2308485 w 3327817"/>
                  <a:gd name="connsiteY51" fmla="*/ 2143593 h 2533338"/>
                  <a:gd name="connsiteX52" fmla="*/ 2353456 w 3327817"/>
                  <a:gd name="connsiteY52" fmla="*/ 2128603 h 2533338"/>
                  <a:gd name="connsiteX53" fmla="*/ 2593299 w 3327817"/>
                  <a:gd name="connsiteY53" fmla="*/ 2143593 h 2533338"/>
                  <a:gd name="connsiteX54" fmla="*/ 2743200 w 3327817"/>
                  <a:gd name="connsiteY54" fmla="*/ 2188564 h 2533338"/>
                  <a:gd name="connsiteX55" fmla="*/ 2833141 w 3327817"/>
                  <a:gd name="connsiteY55" fmla="*/ 2203554 h 2533338"/>
                  <a:gd name="connsiteX56" fmla="*/ 3013023 w 3327817"/>
                  <a:gd name="connsiteY56" fmla="*/ 2188564 h 2533338"/>
                  <a:gd name="connsiteX57" fmla="*/ 3102964 w 3327817"/>
                  <a:gd name="connsiteY57" fmla="*/ 2128603 h 2533338"/>
                  <a:gd name="connsiteX58" fmla="*/ 3177915 w 3327817"/>
                  <a:gd name="connsiteY58" fmla="*/ 2053652 h 2533338"/>
                  <a:gd name="connsiteX59" fmla="*/ 3237876 w 3327817"/>
                  <a:gd name="connsiteY59" fmla="*/ 1978702 h 2533338"/>
                  <a:gd name="connsiteX60" fmla="*/ 3267856 w 3327817"/>
                  <a:gd name="connsiteY60" fmla="*/ 1918741 h 2533338"/>
                  <a:gd name="connsiteX61" fmla="*/ 3282846 w 3327817"/>
                  <a:gd name="connsiteY61" fmla="*/ 1843790 h 2533338"/>
                  <a:gd name="connsiteX62" fmla="*/ 3297836 w 3327817"/>
                  <a:gd name="connsiteY62" fmla="*/ 1798820 h 2533338"/>
                  <a:gd name="connsiteX63" fmla="*/ 3312826 w 3327817"/>
                  <a:gd name="connsiteY63" fmla="*/ 1528997 h 2533338"/>
                  <a:gd name="connsiteX64" fmla="*/ 3327817 w 3327817"/>
                  <a:gd name="connsiteY64" fmla="*/ 1469036 h 2533338"/>
                  <a:gd name="connsiteX65" fmla="*/ 3312826 w 3327817"/>
                  <a:gd name="connsiteY65" fmla="*/ 1229193 h 2533338"/>
                  <a:gd name="connsiteX66" fmla="*/ 3267856 w 3327817"/>
                  <a:gd name="connsiteY66" fmla="*/ 1094282 h 2533338"/>
                  <a:gd name="connsiteX67" fmla="*/ 3252866 w 3327817"/>
                  <a:gd name="connsiteY67" fmla="*/ 1049311 h 2533338"/>
                  <a:gd name="connsiteX68" fmla="*/ 3222885 w 3327817"/>
                  <a:gd name="connsiteY68" fmla="*/ 914400 h 2533338"/>
                  <a:gd name="connsiteX69" fmla="*/ 3192905 w 3327817"/>
                  <a:gd name="connsiteY69" fmla="*/ 824459 h 2533338"/>
                  <a:gd name="connsiteX70" fmla="*/ 3147935 w 3327817"/>
                  <a:gd name="connsiteY70" fmla="*/ 779488 h 2533338"/>
                  <a:gd name="connsiteX71" fmla="*/ 3043004 w 3327817"/>
                  <a:gd name="connsiteY71" fmla="*/ 659567 h 2533338"/>
                  <a:gd name="connsiteX72" fmla="*/ 2998033 w 3327817"/>
                  <a:gd name="connsiteY72" fmla="*/ 644577 h 2533338"/>
                  <a:gd name="connsiteX73" fmla="*/ 2953063 w 3327817"/>
                  <a:gd name="connsiteY73" fmla="*/ 614597 h 2533338"/>
                  <a:gd name="connsiteX74" fmla="*/ 2893102 w 3327817"/>
                  <a:gd name="connsiteY74" fmla="*/ 599606 h 2533338"/>
                  <a:gd name="connsiteX75" fmla="*/ 2758190 w 3327817"/>
                  <a:gd name="connsiteY75" fmla="*/ 569626 h 2533338"/>
                  <a:gd name="connsiteX76" fmla="*/ 2668249 w 3327817"/>
                  <a:gd name="connsiteY76" fmla="*/ 539646 h 2533338"/>
                  <a:gd name="connsiteX77" fmla="*/ 2623279 w 3327817"/>
                  <a:gd name="connsiteY77" fmla="*/ 524656 h 2533338"/>
                  <a:gd name="connsiteX78" fmla="*/ 2533338 w 3327817"/>
                  <a:gd name="connsiteY78" fmla="*/ 479685 h 2533338"/>
                  <a:gd name="connsiteX79" fmla="*/ 2488367 w 3327817"/>
                  <a:gd name="connsiteY79" fmla="*/ 449705 h 2533338"/>
                  <a:gd name="connsiteX80" fmla="*/ 2398426 w 3327817"/>
                  <a:gd name="connsiteY80" fmla="*/ 419724 h 2533338"/>
                  <a:gd name="connsiteX81" fmla="*/ 2353456 w 3327817"/>
                  <a:gd name="connsiteY81" fmla="*/ 389744 h 2533338"/>
                  <a:gd name="connsiteX82" fmla="*/ 2263515 w 3327817"/>
                  <a:gd name="connsiteY82" fmla="*/ 359764 h 2533338"/>
                  <a:gd name="connsiteX83" fmla="*/ 2173574 w 3327817"/>
                  <a:gd name="connsiteY83" fmla="*/ 314793 h 2533338"/>
                  <a:gd name="connsiteX84" fmla="*/ 2083633 w 3327817"/>
                  <a:gd name="connsiteY84" fmla="*/ 269823 h 2533338"/>
                  <a:gd name="connsiteX85" fmla="*/ 1888761 w 3327817"/>
                  <a:gd name="connsiteY85" fmla="*/ 254833 h 2533338"/>
                  <a:gd name="connsiteX86" fmla="*/ 1828800 w 3327817"/>
                  <a:gd name="connsiteY86" fmla="*/ 254833 h 25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27817" h="2533338">
                    <a:moveTo>
                      <a:pt x="1828800" y="254833"/>
                    </a:moveTo>
                    <a:cubicBezTo>
                      <a:pt x="1793823" y="244839"/>
                      <a:pt x="1728866" y="214859"/>
                      <a:pt x="1678899" y="194872"/>
                    </a:cubicBezTo>
                    <a:cubicBezTo>
                      <a:pt x="1653915" y="184879"/>
                      <a:pt x="1628015" y="176926"/>
                      <a:pt x="1603948" y="164892"/>
                    </a:cubicBezTo>
                    <a:cubicBezTo>
                      <a:pt x="1583961" y="154898"/>
                      <a:pt x="1564407" y="143987"/>
                      <a:pt x="1543987" y="134911"/>
                    </a:cubicBezTo>
                    <a:cubicBezTo>
                      <a:pt x="1515480" y="122241"/>
                      <a:pt x="1458676" y="99830"/>
                      <a:pt x="1424066" y="89941"/>
                    </a:cubicBezTo>
                    <a:cubicBezTo>
                      <a:pt x="1404257" y="84281"/>
                      <a:pt x="1384092" y="79948"/>
                      <a:pt x="1364105" y="74951"/>
                    </a:cubicBezTo>
                    <a:cubicBezTo>
                      <a:pt x="1309184" y="20028"/>
                      <a:pt x="1355485" y="54713"/>
                      <a:pt x="1244184" y="29980"/>
                    </a:cubicBezTo>
                    <a:cubicBezTo>
                      <a:pt x="1228759" y="26552"/>
                      <a:pt x="1214406" y="19331"/>
                      <a:pt x="1199213" y="14990"/>
                    </a:cubicBezTo>
                    <a:cubicBezTo>
                      <a:pt x="1179404" y="9330"/>
                      <a:pt x="1159240" y="4997"/>
                      <a:pt x="1139253" y="0"/>
                    </a:cubicBezTo>
                    <a:cubicBezTo>
                      <a:pt x="1004341" y="4997"/>
                      <a:pt x="868852" y="1557"/>
                      <a:pt x="734518" y="14990"/>
                    </a:cubicBezTo>
                    <a:cubicBezTo>
                      <a:pt x="706300" y="17812"/>
                      <a:pt x="679920" y="59687"/>
                      <a:pt x="659567" y="74951"/>
                    </a:cubicBezTo>
                    <a:cubicBezTo>
                      <a:pt x="630742" y="96570"/>
                      <a:pt x="569626" y="134911"/>
                      <a:pt x="569626" y="134911"/>
                    </a:cubicBezTo>
                    <a:cubicBezTo>
                      <a:pt x="559633" y="154898"/>
                      <a:pt x="550733" y="175470"/>
                      <a:pt x="539646" y="194872"/>
                    </a:cubicBezTo>
                    <a:cubicBezTo>
                      <a:pt x="496636" y="270140"/>
                      <a:pt x="518510" y="209212"/>
                      <a:pt x="479685" y="299803"/>
                    </a:cubicBezTo>
                    <a:cubicBezTo>
                      <a:pt x="473461" y="314327"/>
                      <a:pt x="469692" y="329784"/>
                      <a:pt x="464695" y="344774"/>
                    </a:cubicBezTo>
                    <a:cubicBezTo>
                      <a:pt x="469692" y="409731"/>
                      <a:pt x="469524" y="475294"/>
                      <a:pt x="479685" y="539646"/>
                    </a:cubicBezTo>
                    <a:cubicBezTo>
                      <a:pt x="484614" y="570861"/>
                      <a:pt x="499672" y="599607"/>
                      <a:pt x="509666" y="629587"/>
                    </a:cubicBezTo>
                    <a:cubicBezTo>
                      <a:pt x="531723" y="695758"/>
                      <a:pt x="517588" y="660421"/>
                      <a:pt x="554636" y="734518"/>
                    </a:cubicBezTo>
                    <a:cubicBezTo>
                      <a:pt x="553637" y="750508"/>
                      <a:pt x="550555" y="1032949"/>
                      <a:pt x="509666" y="1094282"/>
                    </a:cubicBezTo>
                    <a:cubicBezTo>
                      <a:pt x="489679" y="1124262"/>
                      <a:pt x="479685" y="1164236"/>
                      <a:pt x="449705" y="1184223"/>
                    </a:cubicBezTo>
                    <a:cubicBezTo>
                      <a:pt x="434715" y="1194216"/>
                      <a:pt x="421198" y="1206886"/>
                      <a:pt x="404735" y="1214203"/>
                    </a:cubicBezTo>
                    <a:cubicBezTo>
                      <a:pt x="316957" y="1253216"/>
                      <a:pt x="299649" y="1229348"/>
                      <a:pt x="224853" y="1304144"/>
                    </a:cubicBezTo>
                    <a:lnTo>
                      <a:pt x="134912" y="1394085"/>
                    </a:lnTo>
                    <a:lnTo>
                      <a:pt x="104931" y="1424065"/>
                    </a:lnTo>
                    <a:cubicBezTo>
                      <a:pt x="96551" y="1457584"/>
                      <a:pt x="74559" y="1552069"/>
                      <a:pt x="59961" y="1573967"/>
                    </a:cubicBezTo>
                    <a:lnTo>
                      <a:pt x="29981" y="1618938"/>
                    </a:lnTo>
                    <a:cubicBezTo>
                      <a:pt x="24198" y="1642068"/>
                      <a:pt x="0" y="1734812"/>
                      <a:pt x="0" y="1753849"/>
                    </a:cubicBezTo>
                    <a:cubicBezTo>
                      <a:pt x="0" y="1823981"/>
                      <a:pt x="6795" y="1894059"/>
                      <a:pt x="14990" y="1963711"/>
                    </a:cubicBezTo>
                    <a:cubicBezTo>
                      <a:pt x="16836" y="1979404"/>
                      <a:pt x="22914" y="1994549"/>
                      <a:pt x="29981" y="2008682"/>
                    </a:cubicBezTo>
                    <a:cubicBezTo>
                      <a:pt x="38038" y="2024796"/>
                      <a:pt x="49968" y="2038662"/>
                      <a:pt x="59961" y="2053652"/>
                    </a:cubicBezTo>
                    <a:cubicBezTo>
                      <a:pt x="88630" y="2139659"/>
                      <a:pt x="54420" y="2059376"/>
                      <a:pt x="119922" y="2143593"/>
                    </a:cubicBezTo>
                    <a:cubicBezTo>
                      <a:pt x="126434" y="2151965"/>
                      <a:pt x="178443" y="2244663"/>
                      <a:pt x="209863" y="2263515"/>
                    </a:cubicBezTo>
                    <a:cubicBezTo>
                      <a:pt x="223412" y="2271645"/>
                      <a:pt x="239843" y="2273508"/>
                      <a:pt x="254833" y="2278505"/>
                    </a:cubicBezTo>
                    <a:cubicBezTo>
                      <a:pt x="269823" y="2293495"/>
                      <a:pt x="282165" y="2311716"/>
                      <a:pt x="299804" y="2323475"/>
                    </a:cubicBezTo>
                    <a:cubicBezTo>
                      <a:pt x="312951" y="2332240"/>
                      <a:pt x="330251" y="2332241"/>
                      <a:pt x="344774" y="2338465"/>
                    </a:cubicBezTo>
                    <a:cubicBezTo>
                      <a:pt x="365313" y="2347268"/>
                      <a:pt x="384196" y="2359643"/>
                      <a:pt x="404735" y="2368446"/>
                    </a:cubicBezTo>
                    <a:cubicBezTo>
                      <a:pt x="419258" y="2374670"/>
                      <a:pt x="435572" y="2376370"/>
                      <a:pt x="449705" y="2383436"/>
                    </a:cubicBezTo>
                    <a:cubicBezTo>
                      <a:pt x="465819" y="2391493"/>
                      <a:pt x="478213" y="2406099"/>
                      <a:pt x="494676" y="2413416"/>
                    </a:cubicBezTo>
                    <a:cubicBezTo>
                      <a:pt x="494681" y="2413418"/>
                      <a:pt x="607099" y="2450891"/>
                      <a:pt x="629587" y="2458387"/>
                    </a:cubicBezTo>
                    <a:lnTo>
                      <a:pt x="764499" y="2503357"/>
                    </a:lnTo>
                    <a:cubicBezTo>
                      <a:pt x="779489" y="2508354"/>
                      <a:pt x="793975" y="2515248"/>
                      <a:pt x="809469" y="2518347"/>
                    </a:cubicBezTo>
                    <a:lnTo>
                      <a:pt x="884420" y="2533338"/>
                    </a:lnTo>
                    <a:lnTo>
                      <a:pt x="1663908" y="2518347"/>
                    </a:lnTo>
                    <a:cubicBezTo>
                      <a:pt x="1703031" y="2516924"/>
                      <a:pt x="1787015" y="2455202"/>
                      <a:pt x="1798820" y="2443397"/>
                    </a:cubicBezTo>
                    <a:cubicBezTo>
                      <a:pt x="1808813" y="2433403"/>
                      <a:pt x="1817041" y="2421256"/>
                      <a:pt x="1828800" y="2413416"/>
                    </a:cubicBezTo>
                    <a:cubicBezTo>
                      <a:pt x="1847393" y="2401021"/>
                      <a:pt x="1868774" y="2393429"/>
                      <a:pt x="1888761" y="2383436"/>
                    </a:cubicBezTo>
                    <a:cubicBezTo>
                      <a:pt x="1974677" y="2254559"/>
                      <a:pt x="1860277" y="2406222"/>
                      <a:pt x="1963712" y="2323475"/>
                    </a:cubicBezTo>
                    <a:cubicBezTo>
                      <a:pt x="1977780" y="2312221"/>
                      <a:pt x="1980953" y="2291244"/>
                      <a:pt x="1993692" y="2278505"/>
                    </a:cubicBezTo>
                    <a:cubicBezTo>
                      <a:pt x="2012511" y="2259686"/>
                      <a:pt x="2078047" y="2227362"/>
                      <a:pt x="2098623" y="2218544"/>
                    </a:cubicBezTo>
                    <a:cubicBezTo>
                      <a:pt x="2113147" y="2212320"/>
                      <a:pt x="2129070" y="2209778"/>
                      <a:pt x="2143594" y="2203554"/>
                    </a:cubicBezTo>
                    <a:cubicBezTo>
                      <a:pt x="2164133" y="2194752"/>
                      <a:pt x="2183015" y="2182376"/>
                      <a:pt x="2203554" y="2173574"/>
                    </a:cubicBezTo>
                    <a:cubicBezTo>
                      <a:pt x="2239488" y="2158174"/>
                      <a:pt x="2270461" y="2154457"/>
                      <a:pt x="2308485" y="2143593"/>
                    </a:cubicBezTo>
                    <a:cubicBezTo>
                      <a:pt x="2323678" y="2139252"/>
                      <a:pt x="2338466" y="2133600"/>
                      <a:pt x="2353456" y="2128603"/>
                    </a:cubicBezTo>
                    <a:cubicBezTo>
                      <a:pt x="2433404" y="2133600"/>
                      <a:pt x="2513593" y="2135622"/>
                      <a:pt x="2593299" y="2143593"/>
                    </a:cubicBezTo>
                    <a:cubicBezTo>
                      <a:pt x="2632941" y="2147557"/>
                      <a:pt x="2711909" y="2180741"/>
                      <a:pt x="2743200" y="2188564"/>
                    </a:cubicBezTo>
                    <a:cubicBezTo>
                      <a:pt x="2772686" y="2195936"/>
                      <a:pt x="2803161" y="2198557"/>
                      <a:pt x="2833141" y="2203554"/>
                    </a:cubicBezTo>
                    <a:cubicBezTo>
                      <a:pt x="2893102" y="2198557"/>
                      <a:pt x="2955050" y="2204668"/>
                      <a:pt x="3013023" y="2188564"/>
                    </a:cubicBezTo>
                    <a:cubicBezTo>
                      <a:pt x="3047740" y="2178920"/>
                      <a:pt x="3077486" y="2154081"/>
                      <a:pt x="3102964" y="2128603"/>
                    </a:cubicBezTo>
                    <a:cubicBezTo>
                      <a:pt x="3127948" y="2103619"/>
                      <a:pt x="3158316" y="2083050"/>
                      <a:pt x="3177915" y="2053652"/>
                    </a:cubicBezTo>
                    <a:cubicBezTo>
                      <a:pt x="3215735" y="1996923"/>
                      <a:pt x="3195156" y="2021421"/>
                      <a:pt x="3237876" y="1978702"/>
                    </a:cubicBezTo>
                    <a:cubicBezTo>
                      <a:pt x="3247869" y="1958715"/>
                      <a:pt x="3260790" y="1939940"/>
                      <a:pt x="3267856" y="1918741"/>
                    </a:cubicBezTo>
                    <a:cubicBezTo>
                      <a:pt x="3275913" y="1894570"/>
                      <a:pt x="3276667" y="1868508"/>
                      <a:pt x="3282846" y="1843790"/>
                    </a:cubicBezTo>
                    <a:cubicBezTo>
                      <a:pt x="3286678" y="1828461"/>
                      <a:pt x="3292839" y="1813810"/>
                      <a:pt x="3297836" y="1798820"/>
                    </a:cubicBezTo>
                    <a:cubicBezTo>
                      <a:pt x="3302833" y="1708879"/>
                      <a:pt x="3304670" y="1618707"/>
                      <a:pt x="3312826" y="1528997"/>
                    </a:cubicBezTo>
                    <a:cubicBezTo>
                      <a:pt x="3314691" y="1508479"/>
                      <a:pt x="3327817" y="1489638"/>
                      <a:pt x="3327817" y="1469036"/>
                    </a:cubicBezTo>
                    <a:cubicBezTo>
                      <a:pt x="3327817" y="1388932"/>
                      <a:pt x="3323649" y="1308562"/>
                      <a:pt x="3312826" y="1229193"/>
                    </a:cubicBezTo>
                    <a:cubicBezTo>
                      <a:pt x="3312826" y="1229190"/>
                      <a:pt x="3275351" y="1116769"/>
                      <a:pt x="3267856" y="1094282"/>
                    </a:cubicBezTo>
                    <a:cubicBezTo>
                      <a:pt x="3262859" y="1079292"/>
                      <a:pt x="3255965" y="1064805"/>
                      <a:pt x="3252866" y="1049311"/>
                    </a:cubicBezTo>
                    <a:cubicBezTo>
                      <a:pt x="3244305" y="1006507"/>
                      <a:pt x="3235590" y="956749"/>
                      <a:pt x="3222885" y="914400"/>
                    </a:cubicBezTo>
                    <a:cubicBezTo>
                      <a:pt x="3213804" y="884131"/>
                      <a:pt x="3215251" y="846805"/>
                      <a:pt x="3192905" y="824459"/>
                    </a:cubicBezTo>
                    <a:cubicBezTo>
                      <a:pt x="3177915" y="809469"/>
                      <a:pt x="3160950" y="796222"/>
                      <a:pt x="3147935" y="779488"/>
                    </a:cubicBezTo>
                    <a:cubicBezTo>
                      <a:pt x="3090702" y="705902"/>
                      <a:pt x="3111594" y="693862"/>
                      <a:pt x="3043004" y="659567"/>
                    </a:cubicBezTo>
                    <a:cubicBezTo>
                      <a:pt x="3028871" y="652501"/>
                      <a:pt x="3013023" y="649574"/>
                      <a:pt x="2998033" y="644577"/>
                    </a:cubicBezTo>
                    <a:cubicBezTo>
                      <a:pt x="2983043" y="634584"/>
                      <a:pt x="2969622" y="621694"/>
                      <a:pt x="2953063" y="614597"/>
                    </a:cubicBezTo>
                    <a:cubicBezTo>
                      <a:pt x="2934127" y="606481"/>
                      <a:pt x="2912911" y="605266"/>
                      <a:pt x="2893102" y="599606"/>
                    </a:cubicBezTo>
                    <a:cubicBezTo>
                      <a:pt x="2789783" y="570086"/>
                      <a:pt x="2920487" y="596675"/>
                      <a:pt x="2758190" y="569626"/>
                    </a:cubicBezTo>
                    <a:lnTo>
                      <a:pt x="2668249" y="539646"/>
                    </a:lnTo>
                    <a:lnTo>
                      <a:pt x="2623279" y="524656"/>
                    </a:lnTo>
                    <a:cubicBezTo>
                      <a:pt x="2494406" y="438740"/>
                      <a:pt x="2657454" y="541743"/>
                      <a:pt x="2533338" y="479685"/>
                    </a:cubicBezTo>
                    <a:cubicBezTo>
                      <a:pt x="2517224" y="471628"/>
                      <a:pt x="2504830" y="457022"/>
                      <a:pt x="2488367" y="449705"/>
                    </a:cubicBezTo>
                    <a:cubicBezTo>
                      <a:pt x="2459489" y="436870"/>
                      <a:pt x="2424721" y="437254"/>
                      <a:pt x="2398426" y="419724"/>
                    </a:cubicBezTo>
                    <a:cubicBezTo>
                      <a:pt x="2383436" y="409731"/>
                      <a:pt x="2369919" y="397061"/>
                      <a:pt x="2353456" y="389744"/>
                    </a:cubicBezTo>
                    <a:cubicBezTo>
                      <a:pt x="2324578" y="376909"/>
                      <a:pt x="2289809" y="377294"/>
                      <a:pt x="2263515" y="359764"/>
                    </a:cubicBezTo>
                    <a:cubicBezTo>
                      <a:pt x="2134639" y="273847"/>
                      <a:pt x="2297697" y="376855"/>
                      <a:pt x="2173574" y="314793"/>
                    </a:cubicBezTo>
                    <a:cubicBezTo>
                      <a:pt x="2128938" y="292475"/>
                      <a:pt x="2133871" y="276103"/>
                      <a:pt x="2083633" y="269823"/>
                    </a:cubicBezTo>
                    <a:cubicBezTo>
                      <a:pt x="2018987" y="261742"/>
                      <a:pt x="1953718" y="259830"/>
                      <a:pt x="1888761" y="254833"/>
                    </a:cubicBezTo>
                    <a:cubicBezTo>
                      <a:pt x="1833190" y="236310"/>
                      <a:pt x="1863777" y="264827"/>
                      <a:pt x="1828800" y="2548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2411760" y="2060848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64160" y="2060848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2483768" y="2132857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>
              <a:off x="2483768" y="199836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68004" y="269962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x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5816" y="223622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y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16016" y="1340768"/>
            <a:ext cx="3096344" cy="2561990"/>
            <a:chOff x="4716016" y="1340768"/>
            <a:chExt cx="3096344" cy="2561990"/>
          </a:xfrm>
        </p:grpSpPr>
        <p:grpSp>
          <p:nvGrpSpPr>
            <p:cNvPr id="8" name="Group 7"/>
            <p:cNvGrpSpPr/>
            <p:nvPr/>
          </p:nvGrpSpPr>
          <p:grpSpPr>
            <a:xfrm>
              <a:off x="4716016" y="1340768"/>
              <a:ext cx="3096344" cy="2448272"/>
              <a:chOff x="1043608" y="1340768"/>
              <a:chExt cx="3816424" cy="28803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43608" y="1340768"/>
                <a:ext cx="3816424" cy="2880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187625" y="1454046"/>
                <a:ext cx="3534278" cy="2623026"/>
              </a:xfrm>
              <a:custGeom>
                <a:avLst/>
                <a:gdLst>
                  <a:gd name="connsiteX0" fmla="*/ 1828800 w 3327817"/>
                  <a:gd name="connsiteY0" fmla="*/ 254833 h 2533338"/>
                  <a:gd name="connsiteX1" fmla="*/ 1678899 w 3327817"/>
                  <a:gd name="connsiteY1" fmla="*/ 194872 h 2533338"/>
                  <a:gd name="connsiteX2" fmla="*/ 1603948 w 3327817"/>
                  <a:gd name="connsiteY2" fmla="*/ 164892 h 2533338"/>
                  <a:gd name="connsiteX3" fmla="*/ 1543987 w 3327817"/>
                  <a:gd name="connsiteY3" fmla="*/ 134911 h 2533338"/>
                  <a:gd name="connsiteX4" fmla="*/ 1424066 w 3327817"/>
                  <a:gd name="connsiteY4" fmla="*/ 89941 h 2533338"/>
                  <a:gd name="connsiteX5" fmla="*/ 1364105 w 3327817"/>
                  <a:gd name="connsiteY5" fmla="*/ 74951 h 2533338"/>
                  <a:gd name="connsiteX6" fmla="*/ 1244184 w 3327817"/>
                  <a:gd name="connsiteY6" fmla="*/ 29980 h 2533338"/>
                  <a:gd name="connsiteX7" fmla="*/ 1199213 w 3327817"/>
                  <a:gd name="connsiteY7" fmla="*/ 14990 h 2533338"/>
                  <a:gd name="connsiteX8" fmla="*/ 1139253 w 3327817"/>
                  <a:gd name="connsiteY8" fmla="*/ 0 h 2533338"/>
                  <a:gd name="connsiteX9" fmla="*/ 734518 w 3327817"/>
                  <a:gd name="connsiteY9" fmla="*/ 14990 h 2533338"/>
                  <a:gd name="connsiteX10" fmla="*/ 659567 w 3327817"/>
                  <a:gd name="connsiteY10" fmla="*/ 74951 h 2533338"/>
                  <a:gd name="connsiteX11" fmla="*/ 569626 w 3327817"/>
                  <a:gd name="connsiteY11" fmla="*/ 134911 h 2533338"/>
                  <a:gd name="connsiteX12" fmla="*/ 539646 w 3327817"/>
                  <a:gd name="connsiteY12" fmla="*/ 194872 h 2533338"/>
                  <a:gd name="connsiteX13" fmla="*/ 479685 w 3327817"/>
                  <a:gd name="connsiteY13" fmla="*/ 299803 h 2533338"/>
                  <a:gd name="connsiteX14" fmla="*/ 464695 w 3327817"/>
                  <a:gd name="connsiteY14" fmla="*/ 344774 h 2533338"/>
                  <a:gd name="connsiteX15" fmla="*/ 479685 w 3327817"/>
                  <a:gd name="connsiteY15" fmla="*/ 539646 h 2533338"/>
                  <a:gd name="connsiteX16" fmla="*/ 509666 w 3327817"/>
                  <a:gd name="connsiteY16" fmla="*/ 629587 h 2533338"/>
                  <a:gd name="connsiteX17" fmla="*/ 554636 w 3327817"/>
                  <a:gd name="connsiteY17" fmla="*/ 734518 h 2533338"/>
                  <a:gd name="connsiteX18" fmla="*/ 509666 w 3327817"/>
                  <a:gd name="connsiteY18" fmla="*/ 1094282 h 2533338"/>
                  <a:gd name="connsiteX19" fmla="*/ 449705 w 3327817"/>
                  <a:gd name="connsiteY19" fmla="*/ 1184223 h 2533338"/>
                  <a:gd name="connsiteX20" fmla="*/ 404735 w 3327817"/>
                  <a:gd name="connsiteY20" fmla="*/ 1214203 h 2533338"/>
                  <a:gd name="connsiteX21" fmla="*/ 224853 w 3327817"/>
                  <a:gd name="connsiteY21" fmla="*/ 1304144 h 2533338"/>
                  <a:gd name="connsiteX22" fmla="*/ 134912 w 3327817"/>
                  <a:gd name="connsiteY22" fmla="*/ 1394085 h 2533338"/>
                  <a:gd name="connsiteX23" fmla="*/ 104931 w 3327817"/>
                  <a:gd name="connsiteY23" fmla="*/ 1424065 h 2533338"/>
                  <a:gd name="connsiteX24" fmla="*/ 59961 w 3327817"/>
                  <a:gd name="connsiteY24" fmla="*/ 1573967 h 2533338"/>
                  <a:gd name="connsiteX25" fmla="*/ 29981 w 3327817"/>
                  <a:gd name="connsiteY25" fmla="*/ 1618938 h 2533338"/>
                  <a:gd name="connsiteX26" fmla="*/ 0 w 3327817"/>
                  <a:gd name="connsiteY26" fmla="*/ 1753849 h 2533338"/>
                  <a:gd name="connsiteX27" fmla="*/ 14990 w 3327817"/>
                  <a:gd name="connsiteY27" fmla="*/ 1963711 h 2533338"/>
                  <a:gd name="connsiteX28" fmla="*/ 29981 w 3327817"/>
                  <a:gd name="connsiteY28" fmla="*/ 2008682 h 2533338"/>
                  <a:gd name="connsiteX29" fmla="*/ 59961 w 3327817"/>
                  <a:gd name="connsiteY29" fmla="*/ 2053652 h 2533338"/>
                  <a:gd name="connsiteX30" fmla="*/ 119922 w 3327817"/>
                  <a:gd name="connsiteY30" fmla="*/ 2143593 h 2533338"/>
                  <a:gd name="connsiteX31" fmla="*/ 209863 w 3327817"/>
                  <a:gd name="connsiteY31" fmla="*/ 2263515 h 2533338"/>
                  <a:gd name="connsiteX32" fmla="*/ 254833 w 3327817"/>
                  <a:gd name="connsiteY32" fmla="*/ 2278505 h 2533338"/>
                  <a:gd name="connsiteX33" fmla="*/ 299804 w 3327817"/>
                  <a:gd name="connsiteY33" fmla="*/ 2323475 h 2533338"/>
                  <a:gd name="connsiteX34" fmla="*/ 344774 w 3327817"/>
                  <a:gd name="connsiteY34" fmla="*/ 2338465 h 2533338"/>
                  <a:gd name="connsiteX35" fmla="*/ 404735 w 3327817"/>
                  <a:gd name="connsiteY35" fmla="*/ 2368446 h 2533338"/>
                  <a:gd name="connsiteX36" fmla="*/ 449705 w 3327817"/>
                  <a:gd name="connsiteY36" fmla="*/ 2383436 h 2533338"/>
                  <a:gd name="connsiteX37" fmla="*/ 494676 w 3327817"/>
                  <a:gd name="connsiteY37" fmla="*/ 2413416 h 2533338"/>
                  <a:gd name="connsiteX38" fmla="*/ 629587 w 3327817"/>
                  <a:gd name="connsiteY38" fmla="*/ 2458387 h 2533338"/>
                  <a:gd name="connsiteX39" fmla="*/ 764499 w 3327817"/>
                  <a:gd name="connsiteY39" fmla="*/ 2503357 h 2533338"/>
                  <a:gd name="connsiteX40" fmla="*/ 809469 w 3327817"/>
                  <a:gd name="connsiteY40" fmla="*/ 2518347 h 2533338"/>
                  <a:gd name="connsiteX41" fmla="*/ 884420 w 3327817"/>
                  <a:gd name="connsiteY41" fmla="*/ 2533338 h 2533338"/>
                  <a:gd name="connsiteX42" fmla="*/ 1663908 w 3327817"/>
                  <a:gd name="connsiteY42" fmla="*/ 2518347 h 2533338"/>
                  <a:gd name="connsiteX43" fmla="*/ 1798820 w 3327817"/>
                  <a:gd name="connsiteY43" fmla="*/ 2443397 h 2533338"/>
                  <a:gd name="connsiteX44" fmla="*/ 1828800 w 3327817"/>
                  <a:gd name="connsiteY44" fmla="*/ 2413416 h 2533338"/>
                  <a:gd name="connsiteX45" fmla="*/ 1888761 w 3327817"/>
                  <a:gd name="connsiteY45" fmla="*/ 2383436 h 2533338"/>
                  <a:gd name="connsiteX46" fmla="*/ 1963712 w 3327817"/>
                  <a:gd name="connsiteY46" fmla="*/ 2323475 h 2533338"/>
                  <a:gd name="connsiteX47" fmla="*/ 1993692 w 3327817"/>
                  <a:gd name="connsiteY47" fmla="*/ 2278505 h 2533338"/>
                  <a:gd name="connsiteX48" fmla="*/ 2098623 w 3327817"/>
                  <a:gd name="connsiteY48" fmla="*/ 2218544 h 2533338"/>
                  <a:gd name="connsiteX49" fmla="*/ 2143594 w 3327817"/>
                  <a:gd name="connsiteY49" fmla="*/ 2203554 h 2533338"/>
                  <a:gd name="connsiteX50" fmla="*/ 2203554 w 3327817"/>
                  <a:gd name="connsiteY50" fmla="*/ 2173574 h 2533338"/>
                  <a:gd name="connsiteX51" fmla="*/ 2308485 w 3327817"/>
                  <a:gd name="connsiteY51" fmla="*/ 2143593 h 2533338"/>
                  <a:gd name="connsiteX52" fmla="*/ 2353456 w 3327817"/>
                  <a:gd name="connsiteY52" fmla="*/ 2128603 h 2533338"/>
                  <a:gd name="connsiteX53" fmla="*/ 2593299 w 3327817"/>
                  <a:gd name="connsiteY53" fmla="*/ 2143593 h 2533338"/>
                  <a:gd name="connsiteX54" fmla="*/ 2743200 w 3327817"/>
                  <a:gd name="connsiteY54" fmla="*/ 2188564 h 2533338"/>
                  <a:gd name="connsiteX55" fmla="*/ 2833141 w 3327817"/>
                  <a:gd name="connsiteY55" fmla="*/ 2203554 h 2533338"/>
                  <a:gd name="connsiteX56" fmla="*/ 3013023 w 3327817"/>
                  <a:gd name="connsiteY56" fmla="*/ 2188564 h 2533338"/>
                  <a:gd name="connsiteX57" fmla="*/ 3102964 w 3327817"/>
                  <a:gd name="connsiteY57" fmla="*/ 2128603 h 2533338"/>
                  <a:gd name="connsiteX58" fmla="*/ 3177915 w 3327817"/>
                  <a:gd name="connsiteY58" fmla="*/ 2053652 h 2533338"/>
                  <a:gd name="connsiteX59" fmla="*/ 3237876 w 3327817"/>
                  <a:gd name="connsiteY59" fmla="*/ 1978702 h 2533338"/>
                  <a:gd name="connsiteX60" fmla="*/ 3267856 w 3327817"/>
                  <a:gd name="connsiteY60" fmla="*/ 1918741 h 2533338"/>
                  <a:gd name="connsiteX61" fmla="*/ 3282846 w 3327817"/>
                  <a:gd name="connsiteY61" fmla="*/ 1843790 h 2533338"/>
                  <a:gd name="connsiteX62" fmla="*/ 3297836 w 3327817"/>
                  <a:gd name="connsiteY62" fmla="*/ 1798820 h 2533338"/>
                  <a:gd name="connsiteX63" fmla="*/ 3312826 w 3327817"/>
                  <a:gd name="connsiteY63" fmla="*/ 1528997 h 2533338"/>
                  <a:gd name="connsiteX64" fmla="*/ 3327817 w 3327817"/>
                  <a:gd name="connsiteY64" fmla="*/ 1469036 h 2533338"/>
                  <a:gd name="connsiteX65" fmla="*/ 3312826 w 3327817"/>
                  <a:gd name="connsiteY65" fmla="*/ 1229193 h 2533338"/>
                  <a:gd name="connsiteX66" fmla="*/ 3267856 w 3327817"/>
                  <a:gd name="connsiteY66" fmla="*/ 1094282 h 2533338"/>
                  <a:gd name="connsiteX67" fmla="*/ 3252866 w 3327817"/>
                  <a:gd name="connsiteY67" fmla="*/ 1049311 h 2533338"/>
                  <a:gd name="connsiteX68" fmla="*/ 3222885 w 3327817"/>
                  <a:gd name="connsiteY68" fmla="*/ 914400 h 2533338"/>
                  <a:gd name="connsiteX69" fmla="*/ 3192905 w 3327817"/>
                  <a:gd name="connsiteY69" fmla="*/ 824459 h 2533338"/>
                  <a:gd name="connsiteX70" fmla="*/ 3147935 w 3327817"/>
                  <a:gd name="connsiteY70" fmla="*/ 779488 h 2533338"/>
                  <a:gd name="connsiteX71" fmla="*/ 3043004 w 3327817"/>
                  <a:gd name="connsiteY71" fmla="*/ 659567 h 2533338"/>
                  <a:gd name="connsiteX72" fmla="*/ 2998033 w 3327817"/>
                  <a:gd name="connsiteY72" fmla="*/ 644577 h 2533338"/>
                  <a:gd name="connsiteX73" fmla="*/ 2953063 w 3327817"/>
                  <a:gd name="connsiteY73" fmla="*/ 614597 h 2533338"/>
                  <a:gd name="connsiteX74" fmla="*/ 2893102 w 3327817"/>
                  <a:gd name="connsiteY74" fmla="*/ 599606 h 2533338"/>
                  <a:gd name="connsiteX75" fmla="*/ 2758190 w 3327817"/>
                  <a:gd name="connsiteY75" fmla="*/ 569626 h 2533338"/>
                  <a:gd name="connsiteX76" fmla="*/ 2668249 w 3327817"/>
                  <a:gd name="connsiteY76" fmla="*/ 539646 h 2533338"/>
                  <a:gd name="connsiteX77" fmla="*/ 2623279 w 3327817"/>
                  <a:gd name="connsiteY77" fmla="*/ 524656 h 2533338"/>
                  <a:gd name="connsiteX78" fmla="*/ 2533338 w 3327817"/>
                  <a:gd name="connsiteY78" fmla="*/ 479685 h 2533338"/>
                  <a:gd name="connsiteX79" fmla="*/ 2488367 w 3327817"/>
                  <a:gd name="connsiteY79" fmla="*/ 449705 h 2533338"/>
                  <a:gd name="connsiteX80" fmla="*/ 2398426 w 3327817"/>
                  <a:gd name="connsiteY80" fmla="*/ 419724 h 2533338"/>
                  <a:gd name="connsiteX81" fmla="*/ 2353456 w 3327817"/>
                  <a:gd name="connsiteY81" fmla="*/ 389744 h 2533338"/>
                  <a:gd name="connsiteX82" fmla="*/ 2263515 w 3327817"/>
                  <a:gd name="connsiteY82" fmla="*/ 359764 h 2533338"/>
                  <a:gd name="connsiteX83" fmla="*/ 2173574 w 3327817"/>
                  <a:gd name="connsiteY83" fmla="*/ 314793 h 2533338"/>
                  <a:gd name="connsiteX84" fmla="*/ 2083633 w 3327817"/>
                  <a:gd name="connsiteY84" fmla="*/ 269823 h 2533338"/>
                  <a:gd name="connsiteX85" fmla="*/ 1888761 w 3327817"/>
                  <a:gd name="connsiteY85" fmla="*/ 254833 h 2533338"/>
                  <a:gd name="connsiteX86" fmla="*/ 1828800 w 3327817"/>
                  <a:gd name="connsiteY86" fmla="*/ 254833 h 25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27817" h="2533338">
                    <a:moveTo>
                      <a:pt x="1828800" y="254833"/>
                    </a:moveTo>
                    <a:cubicBezTo>
                      <a:pt x="1793823" y="244839"/>
                      <a:pt x="1728866" y="214859"/>
                      <a:pt x="1678899" y="194872"/>
                    </a:cubicBezTo>
                    <a:cubicBezTo>
                      <a:pt x="1653915" y="184879"/>
                      <a:pt x="1628015" y="176926"/>
                      <a:pt x="1603948" y="164892"/>
                    </a:cubicBezTo>
                    <a:cubicBezTo>
                      <a:pt x="1583961" y="154898"/>
                      <a:pt x="1564407" y="143987"/>
                      <a:pt x="1543987" y="134911"/>
                    </a:cubicBezTo>
                    <a:cubicBezTo>
                      <a:pt x="1515480" y="122241"/>
                      <a:pt x="1458676" y="99830"/>
                      <a:pt x="1424066" y="89941"/>
                    </a:cubicBezTo>
                    <a:cubicBezTo>
                      <a:pt x="1404257" y="84281"/>
                      <a:pt x="1384092" y="79948"/>
                      <a:pt x="1364105" y="74951"/>
                    </a:cubicBezTo>
                    <a:cubicBezTo>
                      <a:pt x="1309184" y="20028"/>
                      <a:pt x="1355485" y="54713"/>
                      <a:pt x="1244184" y="29980"/>
                    </a:cubicBezTo>
                    <a:cubicBezTo>
                      <a:pt x="1228759" y="26552"/>
                      <a:pt x="1214406" y="19331"/>
                      <a:pt x="1199213" y="14990"/>
                    </a:cubicBezTo>
                    <a:cubicBezTo>
                      <a:pt x="1179404" y="9330"/>
                      <a:pt x="1159240" y="4997"/>
                      <a:pt x="1139253" y="0"/>
                    </a:cubicBezTo>
                    <a:cubicBezTo>
                      <a:pt x="1004341" y="4997"/>
                      <a:pt x="868852" y="1557"/>
                      <a:pt x="734518" y="14990"/>
                    </a:cubicBezTo>
                    <a:cubicBezTo>
                      <a:pt x="706300" y="17812"/>
                      <a:pt x="679920" y="59687"/>
                      <a:pt x="659567" y="74951"/>
                    </a:cubicBezTo>
                    <a:cubicBezTo>
                      <a:pt x="630742" y="96570"/>
                      <a:pt x="569626" y="134911"/>
                      <a:pt x="569626" y="134911"/>
                    </a:cubicBezTo>
                    <a:cubicBezTo>
                      <a:pt x="559633" y="154898"/>
                      <a:pt x="550733" y="175470"/>
                      <a:pt x="539646" y="194872"/>
                    </a:cubicBezTo>
                    <a:cubicBezTo>
                      <a:pt x="496636" y="270140"/>
                      <a:pt x="518510" y="209212"/>
                      <a:pt x="479685" y="299803"/>
                    </a:cubicBezTo>
                    <a:cubicBezTo>
                      <a:pt x="473461" y="314327"/>
                      <a:pt x="469692" y="329784"/>
                      <a:pt x="464695" y="344774"/>
                    </a:cubicBezTo>
                    <a:cubicBezTo>
                      <a:pt x="469692" y="409731"/>
                      <a:pt x="469524" y="475294"/>
                      <a:pt x="479685" y="539646"/>
                    </a:cubicBezTo>
                    <a:cubicBezTo>
                      <a:pt x="484614" y="570861"/>
                      <a:pt x="499672" y="599607"/>
                      <a:pt x="509666" y="629587"/>
                    </a:cubicBezTo>
                    <a:cubicBezTo>
                      <a:pt x="531723" y="695758"/>
                      <a:pt x="517588" y="660421"/>
                      <a:pt x="554636" y="734518"/>
                    </a:cubicBezTo>
                    <a:cubicBezTo>
                      <a:pt x="553637" y="750508"/>
                      <a:pt x="550555" y="1032949"/>
                      <a:pt x="509666" y="1094282"/>
                    </a:cubicBezTo>
                    <a:cubicBezTo>
                      <a:pt x="489679" y="1124262"/>
                      <a:pt x="479685" y="1164236"/>
                      <a:pt x="449705" y="1184223"/>
                    </a:cubicBezTo>
                    <a:cubicBezTo>
                      <a:pt x="434715" y="1194216"/>
                      <a:pt x="421198" y="1206886"/>
                      <a:pt x="404735" y="1214203"/>
                    </a:cubicBezTo>
                    <a:cubicBezTo>
                      <a:pt x="316957" y="1253216"/>
                      <a:pt x="299649" y="1229348"/>
                      <a:pt x="224853" y="1304144"/>
                    </a:cubicBezTo>
                    <a:lnTo>
                      <a:pt x="134912" y="1394085"/>
                    </a:lnTo>
                    <a:lnTo>
                      <a:pt x="104931" y="1424065"/>
                    </a:lnTo>
                    <a:cubicBezTo>
                      <a:pt x="96551" y="1457584"/>
                      <a:pt x="74559" y="1552069"/>
                      <a:pt x="59961" y="1573967"/>
                    </a:cubicBezTo>
                    <a:lnTo>
                      <a:pt x="29981" y="1618938"/>
                    </a:lnTo>
                    <a:cubicBezTo>
                      <a:pt x="24198" y="1642068"/>
                      <a:pt x="0" y="1734812"/>
                      <a:pt x="0" y="1753849"/>
                    </a:cubicBezTo>
                    <a:cubicBezTo>
                      <a:pt x="0" y="1823981"/>
                      <a:pt x="6795" y="1894059"/>
                      <a:pt x="14990" y="1963711"/>
                    </a:cubicBezTo>
                    <a:cubicBezTo>
                      <a:pt x="16836" y="1979404"/>
                      <a:pt x="22914" y="1994549"/>
                      <a:pt x="29981" y="2008682"/>
                    </a:cubicBezTo>
                    <a:cubicBezTo>
                      <a:pt x="38038" y="2024796"/>
                      <a:pt x="49968" y="2038662"/>
                      <a:pt x="59961" y="2053652"/>
                    </a:cubicBezTo>
                    <a:cubicBezTo>
                      <a:pt x="88630" y="2139659"/>
                      <a:pt x="54420" y="2059376"/>
                      <a:pt x="119922" y="2143593"/>
                    </a:cubicBezTo>
                    <a:cubicBezTo>
                      <a:pt x="126434" y="2151965"/>
                      <a:pt x="178443" y="2244663"/>
                      <a:pt x="209863" y="2263515"/>
                    </a:cubicBezTo>
                    <a:cubicBezTo>
                      <a:pt x="223412" y="2271645"/>
                      <a:pt x="239843" y="2273508"/>
                      <a:pt x="254833" y="2278505"/>
                    </a:cubicBezTo>
                    <a:cubicBezTo>
                      <a:pt x="269823" y="2293495"/>
                      <a:pt x="282165" y="2311716"/>
                      <a:pt x="299804" y="2323475"/>
                    </a:cubicBezTo>
                    <a:cubicBezTo>
                      <a:pt x="312951" y="2332240"/>
                      <a:pt x="330251" y="2332241"/>
                      <a:pt x="344774" y="2338465"/>
                    </a:cubicBezTo>
                    <a:cubicBezTo>
                      <a:pt x="365313" y="2347268"/>
                      <a:pt x="384196" y="2359643"/>
                      <a:pt x="404735" y="2368446"/>
                    </a:cubicBezTo>
                    <a:cubicBezTo>
                      <a:pt x="419258" y="2374670"/>
                      <a:pt x="435572" y="2376370"/>
                      <a:pt x="449705" y="2383436"/>
                    </a:cubicBezTo>
                    <a:cubicBezTo>
                      <a:pt x="465819" y="2391493"/>
                      <a:pt x="478213" y="2406099"/>
                      <a:pt x="494676" y="2413416"/>
                    </a:cubicBezTo>
                    <a:cubicBezTo>
                      <a:pt x="494681" y="2413418"/>
                      <a:pt x="607099" y="2450891"/>
                      <a:pt x="629587" y="2458387"/>
                    </a:cubicBezTo>
                    <a:lnTo>
                      <a:pt x="764499" y="2503357"/>
                    </a:lnTo>
                    <a:cubicBezTo>
                      <a:pt x="779489" y="2508354"/>
                      <a:pt x="793975" y="2515248"/>
                      <a:pt x="809469" y="2518347"/>
                    </a:cubicBezTo>
                    <a:lnTo>
                      <a:pt x="884420" y="2533338"/>
                    </a:lnTo>
                    <a:lnTo>
                      <a:pt x="1663908" y="2518347"/>
                    </a:lnTo>
                    <a:cubicBezTo>
                      <a:pt x="1703031" y="2516924"/>
                      <a:pt x="1787015" y="2455202"/>
                      <a:pt x="1798820" y="2443397"/>
                    </a:cubicBezTo>
                    <a:cubicBezTo>
                      <a:pt x="1808813" y="2433403"/>
                      <a:pt x="1817041" y="2421256"/>
                      <a:pt x="1828800" y="2413416"/>
                    </a:cubicBezTo>
                    <a:cubicBezTo>
                      <a:pt x="1847393" y="2401021"/>
                      <a:pt x="1868774" y="2393429"/>
                      <a:pt x="1888761" y="2383436"/>
                    </a:cubicBezTo>
                    <a:cubicBezTo>
                      <a:pt x="1974677" y="2254559"/>
                      <a:pt x="1860277" y="2406222"/>
                      <a:pt x="1963712" y="2323475"/>
                    </a:cubicBezTo>
                    <a:cubicBezTo>
                      <a:pt x="1977780" y="2312221"/>
                      <a:pt x="1980953" y="2291244"/>
                      <a:pt x="1993692" y="2278505"/>
                    </a:cubicBezTo>
                    <a:cubicBezTo>
                      <a:pt x="2012511" y="2259686"/>
                      <a:pt x="2078047" y="2227362"/>
                      <a:pt x="2098623" y="2218544"/>
                    </a:cubicBezTo>
                    <a:cubicBezTo>
                      <a:pt x="2113147" y="2212320"/>
                      <a:pt x="2129070" y="2209778"/>
                      <a:pt x="2143594" y="2203554"/>
                    </a:cubicBezTo>
                    <a:cubicBezTo>
                      <a:pt x="2164133" y="2194752"/>
                      <a:pt x="2183015" y="2182376"/>
                      <a:pt x="2203554" y="2173574"/>
                    </a:cubicBezTo>
                    <a:cubicBezTo>
                      <a:pt x="2239488" y="2158174"/>
                      <a:pt x="2270461" y="2154457"/>
                      <a:pt x="2308485" y="2143593"/>
                    </a:cubicBezTo>
                    <a:cubicBezTo>
                      <a:pt x="2323678" y="2139252"/>
                      <a:pt x="2338466" y="2133600"/>
                      <a:pt x="2353456" y="2128603"/>
                    </a:cubicBezTo>
                    <a:cubicBezTo>
                      <a:pt x="2433404" y="2133600"/>
                      <a:pt x="2513593" y="2135622"/>
                      <a:pt x="2593299" y="2143593"/>
                    </a:cubicBezTo>
                    <a:cubicBezTo>
                      <a:pt x="2632941" y="2147557"/>
                      <a:pt x="2711909" y="2180741"/>
                      <a:pt x="2743200" y="2188564"/>
                    </a:cubicBezTo>
                    <a:cubicBezTo>
                      <a:pt x="2772686" y="2195936"/>
                      <a:pt x="2803161" y="2198557"/>
                      <a:pt x="2833141" y="2203554"/>
                    </a:cubicBezTo>
                    <a:cubicBezTo>
                      <a:pt x="2893102" y="2198557"/>
                      <a:pt x="2955050" y="2204668"/>
                      <a:pt x="3013023" y="2188564"/>
                    </a:cubicBezTo>
                    <a:cubicBezTo>
                      <a:pt x="3047740" y="2178920"/>
                      <a:pt x="3077486" y="2154081"/>
                      <a:pt x="3102964" y="2128603"/>
                    </a:cubicBezTo>
                    <a:cubicBezTo>
                      <a:pt x="3127948" y="2103619"/>
                      <a:pt x="3158316" y="2083050"/>
                      <a:pt x="3177915" y="2053652"/>
                    </a:cubicBezTo>
                    <a:cubicBezTo>
                      <a:pt x="3215735" y="1996923"/>
                      <a:pt x="3195156" y="2021421"/>
                      <a:pt x="3237876" y="1978702"/>
                    </a:cubicBezTo>
                    <a:cubicBezTo>
                      <a:pt x="3247869" y="1958715"/>
                      <a:pt x="3260790" y="1939940"/>
                      <a:pt x="3267856" y="1918741"/>
                    </a:cubicBezTo>
                    <a:cubicBezTo>
                      <a:pt x="3275913" y="1894570"/>
                      <a:pt x="3276667" y="1868508"/>
                      <a:pt x="3282846" y="1843790"/>
                    </a:cubicBezTo>
                    <a:cubicBezTo>
                      <a:pt x="3286678" y="1828461"/>
                      <a:pt x="3292839" y="1813810"/>
                      <a:pt x="3297836" y="1798820"/>
                    </a:cubicBezTo>
                    <a:cubicBezTo>
                      <a:pt x="3302833" y="1708879"/>
                      <a:pt x="3304670" y="1618707"/>
                      <a:pt x="3312826" y="1528997"/>
                    </a:cubicBezTo>
                    <a:cubicBezTo>
                      <a:pt x="3314691" y="1508479"/>
                      <a:pt x="3327817" y="1489638"/>
                      <a:pt x="3327817" y="1469036"/>
                    </a:cubicBezTo>
                    <a:cubicBezTo>
                      <a:pt x="3327817" y="1388932"/>
                      <a:pt x="3323649" y="1308562"/>
                      <a:pt x="3312826" y="1229193"/>
                    </a:cubicBezTo>
                    <a:cubicBezTo>
                      <a:pt x="3312826" y="1229190"/>
                      <a:pt x="3275351" y="1116769"/>
                      <a:pt x="3267856" y="1094282"/>
                    </a:cubicBezTo>
                    <a:cubicBezTo>
                      <a:pt x="3262859" y="1079292"/>
                      <a:pt x="3255965" y="1064805"/>
                      <a:pt x="3252866" y="1049311"/>
                    </a:cubicBezTo>
                    <a:cubicBezTo>
                      <a:pt x="3244305" y="1006507"/>
                      <a:pt x="3235590" y="956749"/>
                      <a:pt x="3222885" y="914400"/>
                    </a:cubicBezTo>
                    <a:cubicBezTo>
                      <a:pt x="3213804" y="884131"/>
                      <a:pt x="3215251" y="846805"/>
                      <a:pt x="3192905" y="824459"/>
                    </a:cubicBezTo>
                    <a:cubicBezTo>
                      <a:pt x="3177915" y="809469"/>
                      <a:pt x="3160950" y="796222"/>
                      <a:pt x="3147935" y="779488"/>
                    </a:cubicBezTo>
                    <a:cubicBezTo>
                      <a:pt x="3090702" y="705902"/>
                      <a:pt x="3111594" y="693862"/>
                      <a:pt x="3043004" y="659567"/>
                    </a:cubicBezTo>
                    <a:cubicBezTo>
                      <a:pt x="3028871" y="652501"/>
                      <a:pt x="3013023" y="649574"/>
                      <a:pt x="2998033" y="644577"/>
                    </a:cubicBezTo>
                    <a:cubicBezTo>
                      <a:pt x="2983043" y="634584"/>
                      <a:pt x="2969622" y="621694"/>
                      <a:pt x="2953063" y="614597"/>
                    </a:cubicBezTo>
                    <a:cubicBezTo>
                      <a:pt x="2934127" y="606481"/>
                      <a:pt x="2912911" y="605266"/>
                      <a:pt x="2893102" y="599606"/>
                    </a:cubicBezTo>
                    <a:cubicBezTo>
                      <a:pt x="2789783" y="570086"/>
                      <a:pt x="2920487" y="596675"/>
                      <a:pt x="2758190" y="569626"/>
                    </a:cubicBezTo>
                    <a:lnTo>
                      <a:pt x="2668249" y="539646"/>
                    </a:lnTo>
                    <a:lnTo>
                      <a:pt x="2623279" y="524656"/>
                    </a:lnTo>
                    <a:cubicBezTo>
                      <a:pt x="2494406" y="438740"/>
                      <a:pt x="2657454" y="541743"/>
                      <a:pt x="2533338" y="479685"/>
                    </a:cubicBezTo>
                    <a:cubicBezTo>
                      <a:pt x="2517224" y="471628"/>
                      <a:pt x="2504830" y="457022"/>
                      <a:pt x="2488367" y="449705"/>
                    </a:cubicBezTo>
                    <a:cubicBezTo>
                      <a:pt x="2459489" y="436870"/>
                      <a:pt x="2424721" y="437254"/>
                      <a:pt x="2398426" y="419724"/>
                    </a:cubicBezTo>
                    <a:cubicBezTo>
                      <a:pt x="2383436" y="409731"/>
                      <a:pt x="2369919" y="397061"/>
                      <a:pt x="2353456" y="389744"/>
                    </a:cubicBezTo>
                    <a:cubicBezTo>
                      <a:pt x="2324578" y="376909"/>
                      <a:pt x="2289809" y="377294"/>
                      <a:pt x="2263515" y="359764"/>
                    </a:cubicBezTo>
                    <a:cubicBezTo>
                      <a:pt x="2134639" y="273847"/>
                      <a:pt x="2297697" y="376855"/>
                      <a:pt x="2173574" y="314793"/>
                    </a:cubicBezTo>
                    <a:cubicBezTo>
                      <a:pt x="2128938" y="292475"/>
                      <a:pt x="2133871" y="276103"/>
                      <a:pt x="2083633" y="269823"/>
                    </a:cubicBezTo>
                    <a:cubicBezTo>
                      <a:pt x="2018987" y="261742"/>
                      <a:pt x="1953718" y="259830"/>
                      <a:pt x="1888761" y="254833"/>
                    </a:cubicBezTo>
                    <a:cubicBezTo>
                      <a:pt x="1833190" y="236310"/>
                      <a:pt x="1863777" y="264827"/>
                      <a:pt x="1828800" y="2548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832860" y="144977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7694" y="191476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37660" y="175457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6828" y="156990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02125" y="212356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6296" y="255535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4522" y="144977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78254" y="187470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2860" y="288079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6893" y="325012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94986" y="197150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36296" y="153763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97228" y="138523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18158" y="202710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17067" y="194453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54138" y="227689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54138" y="260555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724" y="231386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4602" y="257587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87047" y="239643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67266" y="322296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2279" y="266428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19956" y="275270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82892" y="290516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11646" y="353342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2042" y="286277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28124" y="308982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23388" y="329886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18158" y="306896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14100" y="245799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46810" y="190697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34288" y="175986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04522" y="22769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74724" y="239643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84260" y="277239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87047" y="316762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86629" y="26750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44602" y="30473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47530" y="138453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88696" y="137368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19666" y="337536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5788" y="345126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73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rabicParenBoth"/>
            </a:pPr>
            <a:r>
              <a:rPr lang="en-GB" dirty="0" smtClean="0"/>
              <a:t>ESHIEM Project Background</a:t>
            </a:r>
          </a:p>
          <a:p>
            <a:pPr marL="525780" indent="-457200">
              <a:buAutoNum type="arabicParenBoth"/>
            </a:pPr>
            <a:r>
              <a:rPr lang="en-GB" dirty="0" smtClean="0"/>
              <a:t>Sources of ion data and treatment</a:t>
            </a:r>
          </a:p>
          <a:p>
            <a:pPr marL="525780" indent="-457200">
              <a:buAutoNum type="arabicParenBoth"/>
            </a:pPr>
            <a:r>
              <a:rPr lang="en-GB" dirty="0" smtClean="0"/>
              <a:t>Sources of uncertainty</a:t>
            </a:r>
          </a:p>
          <a:p>
            <a:pPr marL="525780" indent="-457200">
              <a:buAutoNum type="arabicParenBoth"/>
            </a:pPr>
            <a:r>
              <a:rPr lang="en-GB" dirty="0" smtClean="0"/>
              <a:t>Treatment of errors and assessment of relative importance</a:t>
            </a:r>
          </a:p>
          <a:p>
            <a:pPr marL="525780" indent="-457200">
              <a:buAutoNum type="arabicParenBoth"/>
            </a:pPr>
            <a:r>
              <a:rPr lang="en-GB" dirty="0" smtClean="0"/>
              <a:t>Summary</a:t>
            </a:r>
          </a:p>
          <a:p>
            <a:pPr marL="525780" indent="-457200">
              <a:buAutoNum type="arabicParenBoth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7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914400"/>
          </a:xfrm>
        </p:spPr>
        <p:txBody>
          <a:bodyPr/>
          <a:lstStyle/>
          <a:p>
            <a:r>
              <a:rPr lang="en-GB" dirty="0"/>
              <a:t>Energetic Solar Heavy Ion Environment Models </a:t>
            </a:r>
            <a:r>
              <a:rPr lang="en-GB" dirty="0" smtClean="0"/>
              <a:t>(ESHIEM) Project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489654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ESA TRP Activity</a:t>
            </a:r>
          </a:p>
          <a:p>
            <a:r>
              <a:rPr lang="en-GB" dirty="0" smtClean="0"/>
              <a:t>Commenced October 2012</a:t>
            </a:r>
          </a:p>
          <a:p>
            <a:r>
              <a:rPr lang="en-GB" dirty="0" smtClean="0"/>
              <a:t>Purpose:</a:t>
            </a:r>
          </a:p>
          <a:p>
            <a:pPr lvl="1"/>
            <a:r>
              <a:rPr lang="en-GB" dirty="0" smtClean="0"/>
              <a:t>Extend Solar Energetic Particle Environment Model (SEPEM) system to properly account for ions &gt; H</a:t>
            </a:r>
            <a:r>
              <a:rPr lang="en-GB" baseline="30000" dirty="0" smtClean="0"/>
              <a:t>+</a:t>
            </a:r>
            <a:endParaRPr lang="en-GB" dirty="0" smtClean="0"/>
          </a:p>
          <a:p>
            <a:pPr lvl="1"/>
            <a:r>
              <a:rPr lang="en-GB" dirty="0" smtClean="0"/>
              <a:t>Treat proton and heavier ion transport with magnetosphere</a:t>
            </a:r>
          </a:p>
          <a:p>
            <a:pPr lvl="1"/>
            <a:r>
              <a:rPr lang="en-GB" dirty="0" smtClean="0"/>
              <a:t>Provide faster engineering-level tools to predict physical shielding effects</a:t>
            </a:r>
          </a:p>
          <a:p>
            <a:r>
              <a:rPr lang="en-GB" dirty="0" smtClean="0"/>
              <a:t>Current models and their drawbacks:</a:t>
            </a:r>
          </a:p>
          <a:p>
            <a:pPr lvl="1"/>
            <a:r>
              <a:rPr lang="en-GB" dirty="0" smtClean="0"/>
              <a:t>PSYCHIC provided as-is, based on IMP8/GME and GOES/SEM to 2001, and </a:t>
            </a:r>
            <a:r>
              <a:rPr lang="en-GB" dirty="0"/>
              <a:t>ACE/SIS for </a:t>
            </a:r>
            <a:r>
              <a:rPr lang="en-GB" dirty="0" smtClean="0"/>
              <a:t>2&lt;Z&lt;26 from 1998 to 2004 (also supplemented by other sources)</a:t>
            </a:r>
          </a:p>
          <a:p>
            <a:pPr lvl="1"/>
            <a:r>
              <a:rPr lang="en-GB" dirty="0" smtClean="0"/>
              <a:t>Augmented by </a:t>
            </a:r>
            <a:r>
              <a:rPr lang="en-GB" dirty="0" err="1" smtClean="0"/>
              <a:t>Reames</a:t>
            </a:r>
            <a:r>
              <a:rPr lang="en-GB" dirty="0" smtClean="0"/>
              <a:t> data, and for Z&gt;28, </a:t>
            </a:r>
            <a:r>
              <a:rPr lang="en-GB" dirty="0" err="1" smtClean="0"/>
              <a:t>Apsland</a:t>
            </a:r>
            <a:r>
              <a:rPr lang="en-GB" dirty="0" smtClean="0"/>
              <a:t> &amp; </a:t>
            </a:r>
            <a:r>
              <a:rPr lang="en-GB" dirty="0" err="1" smtClean="0"/>
              <a:t>Grevesse</a:t>
            </a:r>
            <a:r>
              <a:rPr lang="en-GB" dirty="0" smtClean="0"/>
              <a:t> (1998)</a:t>
            </a:r>
          </a:p>
          <a:p>
            <a:pPr lvl="1"/>
            <a:r>
              <a:rPr lang="en-GB" i="1" dirty="0" smtClean="0"/>
              <a:t>Based on cumulative proton </a:t>
            </a:r>
            <a:r>
              <a:rPr lang="en-GB" i="1" dirty="0" err="1" smtClean="0"/>
              <a:t>fluence</a:t>
            </a:r>
            <a:r>
              <a:rPr lang="en-GB" i="1" dirty="0" smtClean="0"/>
              <a:t> for associated CL, and then scaled by ion abundances</a:t>
            </a:r>
          </a:p>
          <a:p>
            <a:pPr lvl="1"/>
            <a:r>
              <a:rPr lang="en-GB" dirty="0" smtClean="0"/>
              <a:t>No peak HI flux distributions</a:t>
            </a:r>
          </a:p>
          <a:p>
            <a:pPr lvl="1"/>
            <a:r>
              <a:rPr lang="en-GB" dirty="0" smtClean="0"/>
              <a:t>No scope for resampling for other conditions/assumptions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724128" y="1052736"/>
            <a:ext cx="3168352" cy="1368152"/>
            <a:chOff x="5724128" y="1052736"/>
            <a:chExt cx="3168352" cy="1368152"/>
          </a:xfrm>
        </p:grpSpPr>
        <p:sp>
          <p:nvSpPr>
            <p:cNvPr id="4" name="TextBox 3"/>
            <p:cNvSpPr txBox="1"/>
            <p:nvPr/>
          </p:nvSpPr>
          <p:spPr>
            <a:xfrm>
              <a:off x="5724128" y="1052736"/>
              <a:ext cx="31683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See Poster 14 for </a:t>
              </a:r>
              <a:r>
                <a:rPr lang="en-GB" b="1" dirty="0" smtClean="0">
                  <a:solidFill>
                    <a:srgbClr val="FF0000"/>
                  </a:solidFill>
                </a:rPr>
                <a:t>S9 “Spacecraft </a:t>
              </a:r>
              <a:r>
                <a:rPr lang="en-GB" b="1" dirty="0">
                  <a:solidFill>
                    <a:srgbClr val="FF0000"/>
                  </a:solidFill>
                </a:rPr>
                <a:t>Operations and Space </a:t>
              </a:r>
              <a:r>
                <a:rPr lang="en-GB" b="1" dirty="0" smtClean="0">
                  <a:solidFill>
                    <a:srgbClr val="FF0000"/>
                  </a:solidFill>
                </a:rPr>
                <a:t>Weather”– </a:t>
              </a:r>
              <a:r>
                <a:rPr lang="en-GB" b="1" dirty="0" smtClean="0">
                  <a:solidFill>
                    <a:srgbClr val="FF0000"/>
                  </a:solidFill>
                </a:rPr>
                <a:t>Crosby </a:t>
              </a:r>
              <a:r>
                <a:rPr lang="en-GB" b="1" i="1" dirty="0" smtClean="0">
                  <a:solidFill>
                    <a:srgbClr val="FF0000"/>
                  </a:solidFill>
                </a:rPr>
                <a:t>et al</a:t>
              </a:r>
              <a:endParaRPr lang="en-GB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7020272" y="1976066"/>
              <a:ext cx="288032" cy="4448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54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for Model Development – Data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Implement in SEPEM processed/cleaned data for heavy ions</a:t>
            </a:r>
          </a:p>
          <a:p>
            <a:pPr lvl="1"/>
            <a:r>
              <a:rPr lang="en-GB" dirty="0" smtClean="0"/>
              <a:t>Flexibility in building new HI models</a:t>
            </a:r>
          </a:p>
          <a:p>
            <a:r>
              <a:rPr lang="en-GB" dirty="0" smtClean="0"/>
              <a:t>Reference dataset</a:t>
            </a:r>
          </a:p>
          <a:p>
            <a:pPr lvl="1"/>
            <a:r>
              <a:rPr lang="en-GB" dirty="0" smtClean="0"/>
              <a:t>ACE/SIS instrument data (covering just over 1 solar cycle)</a:t>
            </a:r>
          </a:p>
          <a:p>
            <a:pPr lvl="1"/>
            <a:r>
              <a:rPr lang="en-GB" dirty="0" smtClean="0"/>
              <a:t>GOES/SEM and IMP8/GME He channel (from 1973 onwards)</a:t>
            </a:r>
          </a:p>
          <a:p>
            <a:pPr lvl="1"/>
            <a:r>
              <a:rPr lang="en-GB" dirty="0" smtClean="0"/>
              <a:t>WIND/EPACT/LEMT to validate ACE/SIS </a:t>
            </a:r>
            <a:r>
              <a:rPr lang="en-GB" dirty="0" err="1" smtClean="0"/>
              <a:t>extrap</a:t>
            </a:r>
            <a:r>
              <a:rPr lang="en-GB" dirty="0" smtClean="0"/>
              <a:t>. low energy (~&lt;10 MeV)</a:t>
            </a:r>
          </a:p>
          <a:p>
            <a:r>
              <a:rPr lang="en-GB" dirty="0" smtClean="0"/>
              <a:t>Generation of abundance ratios up to Z=28 (Ni)</a:t>
            </a:r>
          </a:p>
          <a:p>
            <a:pPr lvl="1"/>
            <a:r>
              <a:rPr lang="en-GB" dirty="0"/>
              <a:t>Energy-dependence</a:t>
            </a:r>
          </a:p>
          <a:p>
            <a:pPr lvl="1"/>
            <a:r>
              <a:rPr lang="en-GB" dirty="0" smtClean="0"/>
              <a:t>Explore generation relative to protons or He</a:t>
            </a:r>
          </a:p>
          <a:p>
            <a:pPr lvl="1"/>
            <a:r>
              <a:rPr lang="en-GB" dirty="0" smtClean="0"/>
              <a:t>Fill gaps in ACE/SIS with </a:t>
            </a:r>
            <a:r>
              <a:rPr lang="en-GB" dirty="0" err="1" smtClean="0"/>
              <a:t>Reames</a:t>
            </a:r>
            <a:r>
              <a:rPr lang="en-GB" dirty="0" smtClean="0"/>
              <a:t> data (ISEE-3) and scaling by nearest neighbour in ACE/SIS</a:t>
            </a:r>
          </a:p>
          <a:p>
            <a:r>
              <a:rPr lang="en-GB" dirty="0"/>
              <a:t>Generation of abundance ratios up to Z&gt;28</a:t>
            </a:r>
          </a:p>
          <a:p>
            <a:pPr lvl="1"/>
            <a:r>
              <a:rPr lang="en-GB" dirty="0" err="1"/>
              <a:t>Apsland</a:t>
            </a:r>
            <a:r>
              <a:rPr lang="en-GB" dirty="0"/>
              <a:t>, </a:t>
            </a:r>
            <a:r>
              <a:rPr lang="en-GB" dirty="0" err="1"/>
              <a:t>Grevesse</a:t>
            </a:r>
            <a:r>
              <a:rPr lang="en-GB" dirty="0"/>
              <a:t>, </a:t>
            </a:r>
            <a:r>
              <a:rPr lang="en-GB" dirty="0" err="1"/>
              <a:t>Sauval</a:t>
            </a:r>
            <a:r>
              <a:rPr lang="en-GB" dirty="0"/>
              <a:t> and Scott abundance ratios from </a:t>
            </a:r>
            <a:r>
              <a:rPr lang="en-GB" dirty="0" err="1"/>
              <a:t>photospheric</a:t>
            </a:r>
            <a:r>
              <a:rPr lang="en-GB" dirty="0"/>
              <a:t> </a:t>
            </a:r>
            <a:r>
              <a:rPr lang="en-GB" dirty="0" smtClean="0"/>
              <a:t>measurements from more up-to-date sources</a:t>
            </a:r>
            <a:endParaRPr lang="en-GB" dirty="0"/>
          </a:p>
          <a:p>
            <a:pPr lvl="1"/>
            <a:r>
              <a:rPr lang="en-GB" dirty="0"/>
              <a:t>Scale depending upon </a:t>
            </a:r>
            <a:r>
              <a:rPr lang="en-GB" dirty="0" smtClean="0"/>
              <a:t>FIP - </a:t>
            </a:r>
            <a:r>
              <a:rPr lang="en-GB" dirty="0"/>
              <a:t>preferably </a:t>
            </a:r>
            <a:r>
              <a:rPr lang="en-GB" dirty="0" smtClean="0"/>
              <a:t>continuous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Sources and Data Processing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688632" cy="34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71600" y="2060849"/>
            <a:ext cx="8133134" cy="4097064"/>
            <a:chOff x="971600" y="2060849"/>
            <a:chExt cx="8133134" cy="4097064"/>
          </a:xfrm>
        </p:grpSpPr>
        <p:pic>
          <p:nvPicPr>
            <p:cNvPr id="1026" name="Picture 2" descr="Oxygen_1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7"/>
            <a:stretch>
              <a:fillRect/>
            </a:stretch>
          </p:blipFill>
          <p:spPr bwMode="auto">
            <a:xfrm>
              <a:off x="3363140" y="2060849"/>
              <a:ext cx="5741594" cy="409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71600" y="5085184"/>
              <a:ext cx="24122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ACE/SIS data for O channels (256s and 1 hour averages)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84168" y="1268760"/>
            <a:ext cx="269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IMP8/GME He </a:t>
            </a:r>
            <a:r>
              <a:rPr lang="en-GB" dirty="0" err="1" smtClean="0">
                <a:solidFill>
                  <a:schemeClr val="bg1"/>
                </a:solidFill>
              </a:rPr>
              <a:t>fluence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typically treated within statistical models</a:t>
            </a:r>
          </a:p>
          <a:p>
            <a:r>
              <a:rPr lang="en-GB" dirty="0" smtClean="0"/>
              <a:t>Not addressed within SEPEM System, except for</a:t>
            </a:r>
          </a:p>
          <a:p>
            <a:pPr lvl="1"/>
            <a:r>
              <a:rPr lang="en-GB" dirty="0" smtClean="0"/>
              <a:t>There are instrument uncertainties within the source data</a:t>
            </a:r>
          </a:p>
          <a:p>
            <a:pPr lvl="1"/>
            <a:r>
              <a:rPr lang="en-GB" dirty="0" smtClean="0"/>
              <a:t>Poisson errors in the Geant4 Monte Carlo results for shielding and SEU calculations</a:t>
            </a:r>
          </a:p>
          <a:p>
            <a:r>
              <a:rPr lang="en-GB" dirty="0" smtClean="0"/>
              <a:t>Source environment data errors (outside magnetic field)</a:t>
            </a:r>
          </a:p>
          <a:p>
            <a:pPr lvl="1"/>
            <a:r>
              <a:rPr lang="en-GB" dirty="0" smtClean="0"/>
              <a:t>Geometric cross-section of instruments</a:t>
            </a:r>
          </a:p>
          <a:p>
            <a:pPr lvl="1"/>
            <a:r>
              <a:rPr lang="en-GB" dirty="0" smtClean="0"/>
              <a:t>Energy range for channels</a:t>
            </a:r>
          </a:p>
          <a:p>
            <a:pPr lvl="1"/>
            <a:r>
              <a:rPr lang="en-GB" dirty="0" smtClean="0"/>
              <a:t>Instrument counting statistics (Poisson)</a:t>
            </a:r>
          </a:p>
          <a:p>
            <a:pPr lvl="1"/>
            <a:r>
              <a:rPr lang="en-GB" dirty="0" smtClean="0"/>
              <a:t>Adequacy </a:t>
            </a:r>
            <a:r>
              <a:rPr lang="en-GB" dirty="0"/>
              <a:t>of sampled SEP </a:t>
            </a:r>
            <a:r>
              <a:rPr lang="en-GB" dirty="0" smtClean="0"/>
              <a:t>events forming database</a:t>
            </a:r>
          </a:p>
          <a:p>
            <a:r>
              <a:rPr lang="en-GB" dirty="0" smtClean="0"/>
              <a:t>And this is just the start …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6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Building a Statistical Model for SEPs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0728"/>
            <a:ext cx="7402016" cy="496855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Assumed distribution of event characteristic/magnitude (</a:t>
            </a:r>
            <a:r>
              <a:rPr lang="en-GB" sz="1800" i="1" dirty="0" smtClean="0"/>
              <a:t>e.g.</a:t>
            </a:r>
            <a:r>
              <a:rPr lang="en-GB" sz="1800" dirty="0" smtClean="0"/>
              <a:t> </a:t>
            </a:r>
            <a:r>
              <a:rPr lang="en-GB" sz="1800" dirty="0" err="1" smtClean="0"/>
              <a:t>fluence</a:t>
            </a:r>
            <a:r>
              <a:rPr lang="en-GB" sz="1800" dirty="0" smtClean="0"/>
              <a:t> or peak flux) based on data</a:t>
            </a:r>
          </a:p>
          <a:p>
            <a:pPr marL="768096" lvl="2" indent="0">
              <a:buNone/>
            </a:pPr>
            <a:r>
              <a:rPr lang="en-GB" dirty="0" smtClean="0"/>
              <a:t>	JPL				ESP/PSYCHIC</a:t>
            </a:r>
          </a:p>
          <a:p>
            <a:pPr marL="525780"/>
            <a:endParaRPr lang="en-GB" dirty="0"/>
          </a:p>
          <a:p>
            <a:pPr marL="525780"/>
            <a:endParaRPr lang="en-GB" dirty="0" smtClean="0"/>
          </a:p>
          <a:p>
            <a:pPr marL="525780"/>
            <a:endParaRPr lang="en-GB" dirty="0"/>
          </a:p>
          <a:p>
            <a:pPr marL="525780"/>
            <a:endParaRPr lang="en-GB" dirty="0" smtClean="0"/>
          </a:p>
          <a:p>
            <a:pPr marL="525780"/>
            <a:endParaRPr lang="en-GB" dirty="0"/>
          </a:p>
          <a:p>
            <a:pPr marL="525780"/>
            <a:endParaRPr lang="en-GB" dirty="0" smtClean="0"/>
          </a:p>
          <a:p>
            <a:pPr marL="525780"/>
            <a:endParaRPr lang="en-GB" dirty="0"/>
          </a:p>
          <a:p>
            <a:pPr marL="525780"/>
            <a:endParaRPr lang="en-GB" dirty="0" smtClean="0"/>
          </a:p>
          <a:p>
            <a:pPr marL="525780"/>
            <a:r>
              <a:rPr lang="en-GB" sz="1800" dirty="0" smtClean="0"/>
              <a:t>Assumed time-dependence of events, </a:t>
            </a:r>
            <a:r>
              <a:rPr lang="en-GB" sz="1800" i="1" dirty="0" smtClean="0"/>
              <a:t>e.g.</a:t>
            </a:r>
            <a:r>
              <a:rPr lang="en-GB" sz="1800" dirty="0" smtClean="0"/>
              <a:t> Poisson, time-dependent Poisson, Levy distributions</a:t>
            </a:r>
          </a:p>
          <a:p>
            <a:pPr marL="525780"/>
            <a:r>
              <a:rPr lang="en-GB" sz="1800" dirty="0" smtClean="0"/>
              <a:t>Usually </a:t>
            </a:r>
            <a:r>
              <a:rPr lang="en-GB" sz="1800" u="sng" dirty="0" smtClean="0"/>
              <a:t>Monte Carlo sample event characteristic</a:t>
            </a:r>
            <a:r>
              <a:rPr lang="en-GB" sz="1800" dirty="0" smtClean="0"/>
              <a:t>  to determine average response for specific mission duration</a:t>
            </a: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240360" cy="240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6451"/>
            <a:ext cx="2762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9" y="4077072"/>
            <a:ext cx="8873062" cy="7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4109695"/>
            <a:ext cx="8873062" cy="56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86246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Images from Feynman et al (1993) and </a:t>
            </a:r>
            <a:r>
              <a:rPr lang="en-GB" sz="1200" dirty="0" err="1" smtClean="0">
                <a:solidFill>
                  <a:schemeClr val="bg1"/>
                </a:solidFill>
              </a:rPr>
              <a:t>Xapsos</a:t>
            </a:r>
            <a:r>
              <a:rPr lang="en-GB" sz="1200" dirty="0" smtClean="0">
                <a:solidFill>
                  <a:schemeClr val="bg1"/>
                </a:solidFill>
              </a:rPr>
              <a:t> et al (1999)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11560"/>
            <a:ext cx="5579125" cy="48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86" y="1268573"/>
            <a:ext cx="5250160" cy="45938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 Statistical Model for SEPs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Could define parameters in event distribution (</a:t>
            </a:r>
            <a:r>
              <a:rPr lang="en-GB" i="1" dirty="0" smtClean="0"/>
              <a:t>e.g.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 and  in lognormal) to consider not just mean values but worst-case</a:t>
            </a:r>
          </a:p>
          <a:p>
            <a:pPr marL="68580" indent="0" algn="ctr">
              <a:buNone/>
            </a:pPr>
            <a:r>
              <a:rPr lang="en-GB" b="1" i="1" dirty="0" smtClean="0">
                <a:sym typeface="Symbol"/>
              </a:rPr>
              <a:t>Extreme value analysis </a:t>
            </a:r>
            <a:r>
              <a:rPr lang="en-GB" b="1" i="1" dirty="0" smtClean="0">
                <a:sym typeface="Symbol"/>
              </a:rPr>
              <a:t>can seem arbitrary and not </a:t>
            </a:r>
            <a:r>
              <a:rPr lang="en-GB" b="1" i="1" dirty="0" smtClean="0">
                <a:sym typeface="Symbol"/>
              </a:rPr>
              <a:t>always useful</a:t>
            </a:r>
          </a:p>
          <a:p>
            <a:r>
              <a:rPr lang="en-GB" dirty="0" smtClean="0">
                <a:sym typeface="Symbol"/>
              </a:rPr>
              <a:t>Or treat parameters as having intrinsic uncertainty, and that they are independent of each other</a:t>
            </a:r>
          </a:p>
          <a:p>
            <a:r>
              <a:rPr lang="en-GB" dirty="0" smtClean="0">
                <a:sym typeface="Symbol"/>
              </a:rPr>
              <a:t>Sample uncertainty in  </a:t>
            </a:r>
            <a:r>
              <a:rPr lang="en-GB" dirty="0">
                <a:sym typeface="Symbol"/>
              </a:rPr>
              <a:t>and </a:t>
            </a:r>
            <a:r>
              <a:rPr lang="en-GB" dirty="0" smtClean="0">
                <a:sym typeface="Symbol"/>
              </a:rPr>
              <a:t> as part of Monte Carlo process</a:t>
            </a:r>
          </a:p>
          <a:p>
            <a:endParaRPr lang="en-GB" dirty="0">
              <a:sym typeface="Symbol"/>
            </a:endParaRPr>
          </a:p>
          <a:p>
            <a:endParaRPr lang="en-GB" dirty="0" smtClean="0">
              <a:sym typeface="Symbol"/>
            </a:endParaRPr>
          </a:p>
          <a:p>
            <a:endParaRPr lang="en-GB" dirty="0">
              <a:sym typeface="Symbol"/>
            </a:endParaRPr>
          </a:p>
          <a:p>
            <a:r>
              <a:rPr lang="en-GB" dirty="0" smtClean="0">
                <a:sym typeface="Symbol"/>
              </a:rPr>
              <a:t>Weight cumulative </a:t>
            </a:r>
            <a:r>
              <a:rPr lang="en-GB" dirty="0" err="1" smtClean="0">
                <a:sym typeface="Symbol"/>
              </a:rPr>
              <a:t>fluence</a:t>
            </a:r>
            <a:r>
              <a:rPr lang="en-GB" dirty="0" smtClean="0">
                <a:sym typeface="Symbol"/>
              </a:rPr>
              <a:t> / peak flux calculation for mission result by </a:t>
            </a:r>
            <a:r>
              <a:rPr lang="en-GB" i="1" dirty="0" smtClean="0">
                <a:sym typeface="Symbol"/>
              </a:rPr>
              <a:t>p</a:t>
            </a:r>
            <a:r>
              <a:rPr lang="en-GB" i="1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(</a:t>
            </a:r>
            <a:r>
              <a:rPr lang="en-GB" i="1" dirty="0" smtClean="0">
                <a:sym typeface="Symbol"/>
              </a:rPr>
              <a:t></a:t>
            </a:r>
            <a:r>
              <a:rPr lang="en-GB" dirty="0" smtClean="0">
                <a:sym typeface="Symbol"/>
              </a:rPr>
              <a:t>) x </a:t>
            </a:r>
            <a:r>
              <a:rPr lang="en-GB" i="1" dirty="0" smtClean="0">
                <a:sym typeface="Symbol"/>
              </a:rPr>
              <a:t>p</a:t>
            </a:r>
            <a:r>
              <a:rPr lang="en-GB" baseline="-25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(</a:t>
            </a:r>
            <a:r>
              <a:rPr lang="en-GB" i="1" dirty="0" smtClean="0">
                <a:sym typeface="Symbol"/>
              </a:rPr>
              <a:t></a:t>
            </a:r>
            <a:r>
              <a:rPr lang="en-GB" dirty="0" smtClean="0">
                <a:sym typeface="Symbol"/>
              </a:rPr>
              <a:t>)</a:t>
            </a:r>
          </a:p>
          <a:p>
            <a:r>
              <a:rPr lang="en-GB" dirty="0" smtClean="0">
                <a:sym typeface="Symbol"/>
              </a:rPr>
              <a:t>Note mean event rate, </a:t>
            </a:r>
            <a:r>
              <a:rPr lang="en-GB" i="1" dirty="0" smtClean="0">
                <a:sym typeface="Symbol"/>
              </a:rPr>
              <a:t></a:t>
            </a:r>
            <a:r>
              <a:rPr lang="en-GB" dirty="0" smtClean="0">
                <a:sym typeface="Symbol"/>
              </a:rPr>
              <a:t>, is constant, but could be considered  variable with s</a:t>
            </a:r>
            <a:r>
              <a:rPr lang="en-GB" baseline="-25000" dirty="0" smtClean="0">
                <a:sym typeface="Symbol"/>
              </a:rPr>
              <a:t></a:t>
            </a:r>
            <a:r>
              <a:rPr lang="en-GB" dirty="0" smtClean="0">
                <a:sym typeface="Symbol"/>
              </a:rPr>
              <a:t> as well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3679144"/>
            <a:ext cx="9230122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97" y="3645024"/>
            <a:ext cx="9584039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Mission-accumulated event </a:t>
            </a:r>
            <a:r>
              <a:rPr lang="en-GB" dirty="0" err="1" smtClean="0">
                <a:latin typeface="+mn-lt"/>
              </a:rPr>
              <a:t>fluence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&gt;10MeV - </a:t>
            </a:r>
            <a:r>
              <a:rPr lang="en-GB" dirty="0" smtClean="0">
                <a:latin typeface="+mn-lt"/>
              </a:rPr>
              <a:t>lognormal distribution for event size, Poisson in time (</a:t>
            </a:r>
            <a:r>
              <a:rPr lang="en-GB" dirty="0" smtClean="0">
                <a:latin typeface="+mn-lt"/>
                <a:sym typeface="Symbol"/>
              </a:rPr>
              <a:t></a:t>
            </a:r>
            <a:r>
              <a:rPr lang="en-GB" dirty="0" smtClean="0">
                <a:latin typeface="+mn-lt"/>
              </a:rPr>
              <a:t>=6.15/year)</a:t>
            </a:r>
            <a:endParaRPr lang="en-GB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3264"/>
            <a:ext cx="7416990" cy="4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3212976"/>
            <a:ext cx="2448272" cy="92333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Rosenqvist</a:t>
            </a:r>
            <a:r>
              <a:rPr lang="en-GB" dirty="0" smtClean="0">
                <a:solidFill>
                  <a:schemeClr val="bg1"/>
                </a:solidFill>
              </a:rPr>
              <a:t> et al (2005) suggest mu variation ~4%, and sigma ~6%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10223</TotalTime>
  <Words>1076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Monte Carlo Techniques for SEP Statistical Model Generation &amp; Assessment of Uncertainties</vt:lpstr>
      <vt:lpstr>Contents</vt:lpstr>
      <vt:lpstr>Energetic Solar Heavy Ion Environment Models (ESHIEM) Project Background</vt:lpstr>
      <vt:lpstr>Strategy for Model Development – Data sources</vt:lpstr>
      <vt:lpstr>Data Sources and Data Processing</vt:lpstr>
      <vt:lpstr>Sources of Uncertainty</vt:lpstr>
      <vt:lpstr>Building a Statistical Model for SEPs</vt:lpstr>
      <vt:lpstr>Building a Statistical Model for SEPs</vt:lpstr>
      <vt:lpstr>Mission-accumulated event fluence &gt;10MeV - lognormal distribution for event size, Poisson in time (=6.15/year)</vt:lpstr>
      <vt:lpstr>Mission-accumulated event fluence &gt;10MeV- lognormal distribution for event size, Poisson in time (=6.15/year)</vt:lpstr>
      <vt:lpstr>Mission-accumulated event fluence - lognormal distribution for event size, Poisson in time (=6.15/year)</vt:lpstr>
      <vt:lpstr>Mission-accumulated event fluence - lognormal distribution for event size, Poisson in time (=6.15/year)</vt:lpstr>
      <vt:lpstr>Variance Reduction Techniques (Biassing)</vt:lpstr>
      <vt:lpstr>Summary</vt:lpstr>
      <vt:lpstr>Backup Slides</vt:lpstr>
      <vt:lpstr>PSYCHIC Model</vt:lpstr>
      <vt:lpstr>Why Use Monte Carlo?</vt:lpstr>
      <vt:lpstr>Numerical Integration Findings</vt:lpstr>
      <vt:lpstr>Monte Carlo Method is Integration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 solar heavy ion environment models ITT AO/1-7131/12/NL/GLC Negotiation Meeting</dc:title>
  <dc:creator>Pete</dc:creator>
  <cp:lastModifiedBy>Pete</cp:lastModifiedBy>
  <cp:revision>275</cp:revision>
  <dcterms:created xsi:type="dcterms:W3CDTF">2012-07-23T10:25:33Z</dcterms:created>
  <dcterms:modified xsi:type="dcterms:W3CDTF">2013-11-19T09:40:31Z</dcterms:modified>
</cp:coreProperties>
</file>