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11" r:id="rId2"/>
    <p:sldId id="292" r:id="rId3"/>
    <p:sldId id="294" r:id="rId4"/>
    <p:sldId id="269" r:id="rId5"/>
    <p:sldId id="296" r:id="rId6"/>
    <p:sldId id="312" r:id="rId7"/>
    <p:sldId id="270" r:id="rId8"/>
    <p:sldId id="271" r:id="rId9"/>
    <p:sldId id="297" r:id="rId10"/>
    <p:sldId id="272" r:id="rId11"/>
    <p:sldId id="313" r:id="rId12"/>
    <p:sldId id="298" r:id="rId13"/>
    <p:sldId id="316" r:id="rId14"/>
    <p:sldId id="318" r:id="rId15"/>
    <p:sldId id="322" r:id="rId16"/>
    <p:sldId id="321" r:id="rId17"/>
    <p:sldId id="320" r:id="rId18"/>
    <p:sldId id="324" r:id="rId19"/>
    <p:sldId id="323" r:id="rId20"/>
    <p:sldId id="310" r:id="rId21"/>
    <p:sldId id="291" r:id="rId22"/>
    <p:sldId id="300" r:id="rId23"/>
  </p:sldIdLst>
  <p:sldSz cx="13004800" cy="9753600"/>
  <p:notesSz cx="6707188" cy="10058400"/>
  <p:defaultTextStyle>
    <a:defPPr>
      <a:defRPr lang="en-GB"/>
    </a:defPPr>
    <a:lvl1pPr algn="l" defTabSz="638791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3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1pPr>
    <a:lvl2pPr marL="1056375" indent="-406300" algn="l" defTabSz="638791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3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2pPr>
    <a:lvl3pPr marL="1625192" indent="-325037" algn="l" defTabSz="638791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3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3pPr>
    <a:lvl4pPr marL="2275268" indent="-325037" algn="l" defTabSz="638791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3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4pPr>
    <a:lvl5pPr marL="2925347" indent="-325037" algn="l" defTabSz="638791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3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5pPr>
    <a:lvl6pPr marL="3250384" algn="l" defTabSz="1300154" rtl="0" eaLnBrk="1" latinLnBrk="0" hangingPunct="1">
      <a:defRPr sz="3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6pPr>
    <a:lvl7pPr marL="3900462" algn="l" defTabSz="1300154" rtl="0" eaLnBrk="1" latinLnBrk="0" hangingPunct="1">
      <a:defRPr sz="3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7pPr>
    <a:lvl8pPr marL="4550538" algn="l" defTabSz="1300154" rtl="0" eaLnBrk="1" latinLnBrk="0" hangingPunct="1">
      <a:defRPr sz="3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8pPr>
    <a:lvl9pPr marL="5200616" algn="l" defTabSz="1300154" rtl="0" eaLnBrk="1" latinLnBrk="0" hangingPunct="1">
      <a:defRPr sz="3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8" autoAdjust="0"/>
    <p:restoredTop sz="85036" autoAdjust="0"/>
  </p:normalViewPr>
  <p:slideViewPr>
    <p:cSldViewPr>
      <p:cViewPr>
        <p:scale>
          <a:sx n="60" d="100"/>
          <a:sy n="60" d="100"/>
        </p:scale>
        <p:origin x="-1542" y="-66"/>
      </p:cViewPr>
      <p:guideLst>
        <p:guide orient="horz" pos="3072"/>
        <p:guide pos="4096"/>
      </p:guideLst>
    </p:cSldViewPr>
  </p:slideViewPr>
  <p:outlineViewPr>
    <p:cViewPr varScale="1">
      <p:scale>
        <a:sx n="33" d="100"/>
        <a:sy n="33" d="100"/>
      </p:scale>
      <p:origin x="0" y="515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7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2906713" cy="5032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Times New Roman" charset="0"/>
              <a:buNone/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98888" y="4"/>
            <a:ext cx="2906712" cy="5032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1207B42-5DA7-43B3-98A6-EE02A345D41B}" type="datetime1">
              <a:rPr lang="de-DE"/>
              <a:pPr>
                <a:defRPr/>
              </a:pPr>
              <a:t>19.11.2013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3" y="9553580"/>
            <a:ext cx="2906713" cy="5032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Times New Roman" charset="0"/>
              <a:buNone/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98888" y="9553580"/>
            <a:ext cx="2906712" cy="50323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BA534D2-4324-4658-8C6D-6BA2B241AD3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32679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1"/>
          <p:cNvSpPr>
            <a:spLocks noChangeArrowheads="1"/>
          </p:cNvSpPr>
          <p:nvPr/>
        </p:nvSpPr>
        <p:spPr bwMode="auto">
          <a:xfrm>
            <a:off x="0" y="0"/>
            <a:ext cx="6707188" cy="100584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2"/>
            <a:ext cx="2903538" cy="49847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50900" y="750888"/>
            <a:ext cx="5002213" cy="37512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6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893763" y="4754564"/>
            <a:ext cx="4916487" cy="45846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e-CH" noProof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3800475" y="2"/>
            <a:ext cx="2903538" cy="49847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591677"/>
            <a:ext cx="2903538" cy="49847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00475" y="9591677"/>
            <a:ext cx="2903538" cy="49847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>
              <a:tabLst>
                <a:tab pos="723900" algn="l"/>
                <a:tab pos="1447800" algn="l"/>
                <a:tab pos="2171700" algn="l"/>
                <a:tab pos="2895600" algn="l"/>
              </a:tabLst>
              <a:defRPr sz="12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3984F76-3D75-4AF2-8411-36A9A2D71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4272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638791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700" kern="1200">
        <a:solidFill>
          <a:srgbClr val="000000"/>
        </a:solidFill>
        <a:latin typeface="Times New Roman" charset="0"/>
        <a:ea typeface="ＭＳ Ｐゴシック" charset="-128"/>
        <a:cs typeface="ＭＳ Ｐゴシック" charset="-128"/>
      </a:defRPr>
    </a:lvl1pPr>
    <a:lvl2pPr marL="1056375" indent="-406300" algn="l" defTabSz="638791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7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2pPr>
    <a:lvl3pPr marL="1625192" indent="-325037" algn="l" defTabSz="638791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7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3pPr>
    <a:lvl4pPr marL="2275268" indent="-325037" algn="l" defTabSz="638791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7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4pPr>
    <a:lvl5pPr marL="2925347" indent="-325037" algn="l" defTabSz="638791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7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5pPr>
    <a:lvl6pPr marL="3250384" algn="l" defTabSz="6500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00462" algn="l" defTabSz="6500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50538" algn="l" defTabSz="6500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00616" algn="l" defTabSz="6500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9190986C-04B1-42CF-BA75-98D0F00F1606}" type="slidenum">
              <a:rPr lang="en-US" sz="1200">
                <a:solidFill>
                  <a:srgbClr val="000000"/>
                </a:solidFill>
              </a:rPr>
              <a:pPr/>
              <a:t>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505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9313" y="749300"/>
            <a:ext cx="5005387" cy="3754438"/>
          </a:xfrm>
          <a:ln/>
        </p:spPr>
      </p:sp>
      <p:sp>
        <p:nvSpPr>
          <p:cNvPr id="4506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893764" y="4754562"/>
            <a:ext cx="4918075" cy="467995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de-CH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C3984F76-3D75-4AF2-8411-36A9A2D711C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07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D8FB063-12CC-4EF3-9EB1-CC3FEDAE17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umsplatzhalter 5"/>
          <p:cNvSpPr>
            <a:spLocks noGrp="1"/>
          </p:cNvSpPr>
          <p:nvPr>
            <p:ph type="dt" idx="12"/>
          </p:nvPr>
        </p:nvSpPr>
        <p:spPr>
          <a:xfrm>
            <a:off x="38384" y="9369778"/>
            <a:ext cx="3355058" cy="30028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21 July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24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49A18E-8086-40E5-92F1-0C8008D53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idx="12"/>
          </p:nvPr>
        </p:nvSpPr>
        <p:spPr>
          <a:xfrm>
            <a:off x="1" y="9428480"/>
            <a:ext cx="3355058" cy="30028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21 July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76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3800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0"/>
            <a:ext cx="11054080" cy="13208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75360" y="2623538"/>
            <a:ext cx="5427003" cy="60463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2437" y="2623538"/>
            <a:ext cx="5427003" cy="60463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890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18463" y="1903319"/>
            <a:ext cx="8168640" cy="1307253"/>
          </a:xfrm>
        </p:spPr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F758710-9C2F-4013-BC83-C2B91B5D09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idx="12"/>
          </p:nvPr>
        </p:nvSpPr>
        <p:spPr>
          <a:xfrm>
            <a:off x="3" y="9753613"/>
            <a:ext cx="3355061" cy="300285"/>
          </a:xfrm>
          <a:prstGeom prst="rect">
            <a:avLst/>
          </a:prstGeom>
        </p:spPr>
        <p:txBody>
          <a:bodyPr vert="horz" wrap="square" lIns="130027" tIns="65014" rIns="130027" bIns="65014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21 July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253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1"/>
          <p:cNvSpPr txBox="1">
            <a:spLocks noChangeArrowheads="1"/>
          </p:cNvSpPr>
          <p:nvPr/>
        </p:nvSpPr>
        <p:spPr bwMode="auto">
          <a:xfrm>
            <a:off x="0" y="-51929"/>
            <a:ext cx="13004800" cy="134112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30046" tIns="65023" rIns="130046" bIns="65023" anchor="ctr"/>
          <a:lstStyle/>
          <a:p>
            <a:endParaRPr lang="de-DE"/>
          </a:p>
        </p:txBody>
      </p:sp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467"/>
            <a:ext cx="13004800" cy="99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17227" y="2350347"/>
            <a:ext cx="10677032" cy="5849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1070" tIns="65535" rIns="131070" bIns="655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the outline text format</a:t>
            </a:r>
          </a:p>
          <a:p>
            <a:pPr lvl="1"/>
            <a:r>
              <a:rPr lang="en-US" smtClean="0"/>
              <a:t>Second Outline Level</a:t>
            </a:r>
          </a:p>
          <a:p>
            <a:pPr lvl="2"/>
            <a:r>
              <a:rPr lang="en-US" smtClean="0"/>
              <a:t>Third Outline Level</a:t>
            </a:r>
          </a:p>
          <a:p>
            <a:pPr lvl="3"/>
            <a:r>
              <a:rPr lang="en-US" smtClean="0"/>
              <a:t>Fourth Outline Level</a:t>
            </a:r>
          </a:p>
          <a:p>
            <a:pPr lvl="4"/>
            <a:r>
              <a:rPr lang="en-US" smtClean="0"/>
              <a:t>Fifth Outline Level</a:t>
            </a:r>
          </a:p>
          <a:p>
            <a:pPr lvl="4"/>
            <a:r>
              <a:rPr lang="en-US" smtClean="0"/>
              <a:t>Sixth Outline Level</a:t>
            </a:r>
          </a:p>
          <a:p>
            <a:pPr lvl="4"/>
            <a:r>
              <a:rPr lang="en-US" smtClean="0"/>
              <a:t>Seventh Outline Level</a:t>
            </a:r>
          </a:p>
          <a:p>
            <a:pPr lvl="4"/>
            <a:r>
              <a:rPr lang="en-US" smtClean="0"/>
              <a:t>Eighth Outline Level</a:t>
            </a:r>
          </a:p>
          <a:p>
            <a:pPr lvl="4"/>
            <a:r>
              <a:rPr lang="en-US" smtClean="0"/>
              <a:t>Ninth Outline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42899" y="8468926"/>
            <a:ext cx="12961902" cy="12846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65535" tIns="65535" rIns="65535" bIns="65535" numCol="1" anchor="b" anchorCtr="0" compatLnSpc="1">
            <a:prstTxWarp prst="textNoShape">
              <a:avLst/>
            </a:prstTxWarp>
          </a:bodyPr>
          <a:lstStyle>
            <a:lvl1pPr algn="ctr">
              <a:defRPr sz="20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10977316" y="9333654"/>
            <a:ext cx="1896533" cy="3499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131070" tIns="0" rIns="131070" bIns="0" numCol="1" anchor="ctr" anchorCtr="0" compatLnSpc="1">
            <a:prstTxWarp prst="textNoShape">
              <a:avLst/>
            </a:prstTxWarp>
          </a:bodyPr>
          <a:lstStyle>
            <a:lvl1pPr algn="r">
              <a:defRPr sz="20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5930A18-79BC-4764-9EEA-AE74C441F6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70934" y="-6773"/>
            <a:ext cx="8674382" cy="1307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535" tIns="65535" rIns="65535" bIns="6553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the title text format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38384" y="9428480"/>
            <a:ext cx="3355058" cy="3002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51199" tIns="0" rIns="51199" bIns="0" numCol="1" anchor="ctr" anchorCtr="0" compatLnSpc="1">
            <a:prstTxWarp prst="textNoShape">
              <a:avLst/>
            </a:prstTxWarp>
          </a:bodyPr>
          <a:lstStyle>
            <a:lvl1pPr>
              <a:defRPr sz="2000" smtClean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21 July 2012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8" r:id="rId3"/>
    <p:sldLayoutId id="2147483699" r:id="rId4"/>
    <p:sldLayoutId id="2147483700" r:id="rId5"/>
  </p:sldLayoutIdLst>
  <p:hf sldNum="0" hdr="0" ftr="0"/>
  <p:txStyles>
    <p:titleStyle>
      <a:lvl1pPr algn="l" defTabSz="638942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000000"/>
          </a:solidFill>
          <a:latin typeface="Arial"/>
          <a:ea typeface="ＭＳ Ｐゴシック" charset="-128"/>
          <a:cs typeface="Arial"/>
        </a:defRPr>
      </a:lvl1pPr>
      <a:lvl2pPr algn="l" defTabSz="638942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000000"/>
          </a:solidFill>
          <a:latin typeface="Arial" charset="0"/>
          <a:ea typeface="ＭＳ Ｐゴシック" charset="-128"/>
          <a:cs typeface="Arial" pitchFamily="34" charset="0"/>
        </a:defRPr>
      </a:lvl2pPr>
      <a:lvl3pPr algn="l" defTabSz="638942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000000"/>
          </a:solidFill>
          <a:latin typeface="Arial" charset="0"/>
          <a:ea typeface="ＭＳ Ｐゴシック" charset="-128"/>
          <a:cs typeface="Arial" pitchFamily="34" charset="0"/>
        </a:defRPr>
      </a:lvl3pPr>
      <a:lvl4pPr algn="l" defTabSz="638942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000000"/>
          </a:solidFill>
          <a:latin typeface="Arial" charset="0"/>
          <a:ea typeface="ＭＳ Ｐゴシック" charset="-128"/>
          <a:cs typeface="Arial" pitchFamily="34" charset="0"/>
        </a:defRPr>
      </a:lvl4pPr>
      <a:lvl5pPr algn="l" defTabSz="638942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000000"/>
          </a:solidFill>
          <a:latin typeface="Arial" charset="0"/>
          <a:ea typeface="ＭＳ Ｐゴシック" charset="-128"/>
          <a:cs typeface="Arial" pitchFamily="34" charset="0"/>
        </a:defRPr>
      </a:lvl5pPr>
      <a:lvl6pPr marL="3576264" indent="-325115" algn="l" defTabSz="638942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000000"/>
          </a:solidFill>
          <a:latin typeface="HelveticaNeueLT Pro 55 Roman" pitchFamily="34" charset="0"/>
          <a:ea typeface="ＭＳ Ｐゴシック" charset="-128"/>
        </a:defRPr>
      </a:lvl6pPr>
      <a:lvl7pPr marL="4226494" indent="-325115" algn="l" defTabSz="638942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000000"/>
          </a:solidFill>
          <a:latin typeface="HelveticaNeueLT Pro 55 Roman" pitchFamily="34" charset="0"/>
          <a:ea typeface="ＭＳ Ｐゴシック" charset="-128"/>
        </a:defRPr>
      </a:lvl7pPr>
      <a:lvl8pPr marL="4876724" indent="-325115" algn="l" defTabSz="638942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000000"/>
          </a:solidFill>
          <a:latin typeface="HelveticaNeueLT Pro 55 Roman" pitchFamily="34" charset="0"/>
          <a:ea typeface="ＭＳ Ｐゴシック" charset="-128"/>
        </a:defRPr>
      </a:lvl8pPr>
      <a:lvl9pPr marL="5526954" indent="-325115" algn="l" defTabSz="638942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000000"/>
          </a:solidFill>
          <a:latin typeface="HelveticaNeueLT Pro 55 Roman" pitchFamily="34" charset="0"/>
          <a:ea typeface="ＭＳ Ｐゴシック" charset="-128"/>
        </a:defRPr>
      </a:lvl9pPr>
    </p:titleStyle>
    <p:bodyStyle>
      <a:lvl1pPr marL="487672" indent="-487672" algn="l" defTabSz="638942" rtl="0" eaLnBrk="0" fontAlgn="base" hangingPunct="0">
        <a:spcBef>
          <a:spcPts val="996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+mn-lt"/>
          <a:ea typeface="ＭＳ Ｐゴシック" charset="-128"/>
          <a:cs typeface="ＭＳ Ｐゴシック" charset="-128"/>
        </a:defRPr>
      </a:lvl1pPr>
      <a:lvl2pPr marL="1056623" indent="-406394" algn="l" defTabSz="638942" rtl="0" eaLnBrk="0" fontAlgn="base" hangingPunct="0">
        <a:spcBef>
          <a:spcPts val="853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400">
          <a:solidFill>
            <a:srgbClr val="000000"/>
          </a:solidFill>
          <a:latin typeface="+mn-lt"/>
          <a:ea typeface="ＭＳ Ｐゴシック" charset="-128"/>
        </a:defRPr>
      </a:lvl2pPr>
      <a:lvl3pPr marL="1625575" indent="-325115" algn="l" defTabSz="638942" rtl="0" eaLnBrk="0" fontAlgn="base" hangingPunct="0">
        <a:spcBef>
          <a:spcPts val="711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ＭＳ Ｐゴシック" charset="-128"/>
        </a:defRPr>
      </a:lvl3pPr>
      <a:lvl4pPr marL="2275804" indent="-325115" algn="l" defTabSz="638942" rtl="0" eaLnBrk="0" fontAlgn="base" hangingPunct="0">
        <a:spcBef>
          <a:spcPts val="49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ＭＳ Ｐゴシック" charset="-128"/>
        </a:defRPr>
      </a:lvl4pPr>
      <a:lvl5pPr marL="2926034" indent="-325115" algn="l" defTabSz="638942" rtl="0" eaLnBrk="0" fontAlgn="base" hangingPunct="0">
        <a:spcBef>
          <a:spcPts val="356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00">
          <a:solidFill>
            <a:srgbClr val="000000"/>
          </a:solidFill>
          <a:latin typeface="+mn-lt"/>
          <a:ea typeface="ＭＳ Ｐゴシック" charset="-128"/>
        </a:defRPr>
      </a:lvl5pPr>
      <a:lvl6pPr marL="3576264" indent="-325115" algn="l" defTabSz="638942" rtl="0" eaLnBrk="0" fontAlgn="base" hangingPunct="0">
        <a:spcBef>
          <a:spcPts val="356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000000"/>
          </a:solidFill>
          <a:latin typeface="+mn-lt"/>
          <a:ea typeface="ＭＳ Ｐゴシック" charset="-128"/>
        </a:defRPr>
      </a:lvl6pPr>
      <a:lvl7pPr marL="4226494" indent="-325115" algn="l" defTabSz="638942" rtl="0" eaLnBrk="0" fontAlgn="base" hangingPunct="0">
        <a:spcBef>
          <a:spcPts val="356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000000"/>
          </a:solidFill>
          <a:latin typeface="+mn-lt"/>
          <a:ea typeface="ＭＳ Ｐゴシック" charset="-128"/>
        </a:defRPr>
      </a:lvl7pPr>
      <a:lvl8pPr marL="4876724" indent="-325115" algn="l" defTabSz="638942" rtl="0" eaLnBrk="0" fontAlgn="base" hangingPunct="0">
        <a:spcBef>
          <a:spcPts val="356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000000"/>
          </a:solidFill>
          <a:latin typeface="+mn-lt"/>
          <a:ea typeface="ＭＳ Ｐゴシック" charset="-128"/>
        </a:defRPr>
      </a:lvl8pPr>
      <a:lvl9pPr marL="5526954" indent="-325115" algn="l" defTabSz="638942" rtl="0" eaLnBrk="0" fontAlgn="base" hangingPunct="0">
        <a:spcBef>
          <a:spcPts val="356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000000"/>
          </a:solidFill>
          <a:latin typeface="+mn-lt"/>
          <a:ea typeface="ＭＳ Ｐゴシック" charset="-128"/>
        </a:defRPr>
      </a:lvl9pPr>
    </p:bodyStyle>
    <p:otherStyle>
      <a:defPPr>
        <a:defRPr lang="de-DE"/>
      </a:defPPr>
      <a:lvl1pPr marL="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539616" y="3303133"/>
            <a:ext cx="11984284" cy="2892213"/>
          </a:xfrm>
        </p:spPr>
        <p:txBody>
          <a:bodyPr lIns="130013" tIns="65007" rIns="130013" bIns="65007" anchor="ctr"/>
          <a:lstStyle/>
          <a:p>
            <a:pPr algn="ctr">
              <a:spcAft>
                <a:spcPts val="7111"/>
              </a:spcAft>
              <a:tabLst>
                <a:tab pos="0" algn="l"/>
                <a:tab pos="1300154" algn="l"/>
                <a:tab pos="2600309" algn="l"/>
                <a:tab pos="3900462" algn="l"/>
                <a:tab pos="5200616" algn="l"/>
                <a:tab pos="6500770" algn="l"/>
                <a:tab pos="7800922" algn="l"/>
                <a:tab pos="9101079" algn="l"/>
                <a:tab pos="10401231" algn="l"/>
                <a:tab pos="11701384" algn="l"/>
                <a:tab pos="13001538" algn="l"/>
                <a:tab pos="14301692" algn="l"/>
              </a:tabLst>
            </a:pPr>
            <a:r>
              <a:rPr lang="en-US" sz="4800" dirty="0" smtClean="0">
                <a:latin typeface="Arial" pitchFamily="34" charset="0"/>
                <a:ea typeface="ＭＳ Ｐゴシック" pitchFamily="34" charset="-128"/>
              </a:rPr>
              <a:t>Status of PREMOS data</a:t>
            </a:r>
            <a:endParaRPr lang="en-US" sz="4800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4487910" y="1747531"/>
            <a:ext cx="4083200" cy="186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7968" tIns="66542" rIns="127968" bIns="66542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ts val="996"/>
              </a:spcBef>
            </a:pPr>
            <a:r>
              <a:rPr lang="en-US" sz="3200" dirty="0" smtClean="0">
                <a:solidFill>
                  <a:srgbClr val="000000"/>
                </a:solidFill>
                <a:latin typeface="Arial" pitchFamily="34" charset="0"/>
              </a:rPr>
              <a:t>ESWW 10</a:t>
            </a:r>
          </a:p>
          <a:p>
            <a:pPr algn="ctr" eaLnBrk="1" hangingPunct="1">
              <a:spcBef>
                <a:spcPts val="996"/>
              </a:spcBef>
            </a:pPr>
            <a:r>
              <a:rPr lang="en-US" sz="3200" dirty="0" smtClean="0">
                <a:solidFill>
                  <a:srgbClr val="000000"/>
                </a:solidFill>
                <a:latin typeface="Arial" pitchFamily="34" charset="0"/>
              </a:rPr>
              <a:t>Splinter Session</a:t>
            </a:r>
            <a:endParaRPr lang="en-US" sz="3200" dirty="0">
              <a:solidFill>
                <a:srgbClr val="000000"/>
              </a:solidFill>
              <a:latin typeface="Arial" pitchFamily="34" charset="0"/>
            </a:endParaRPr>
          </a:p>
          <a:p>
            <a:pPr algn="ctr" eaLnBrk="1" hangingPunct="1">
              <a:spcBef>
                <a:spcPts val="996"/>
              </a:spcBef>
            </a:pPr>
            <a:r>
              <a:rPr lang="en-US" sz="3200" dirty="0" smtClean="0">
                <a:solidFill>
                  <a:srgbClr val="000000"/>
                </a:solidFill>
                <a:latin typeface="Arial" pitchFamily="34" charset="0"/>
              </a:rPr>
              <a:t>19th November </a:t>
            </a:r>
            <a:r>
              <a:rPr lang="en-US" sz="3200" dirty="0" smtClean="0">
                <a:solidFill>
                  <a:srgbClr val="000000"/>
                </a:solidFill>
                <a:latin typeface="Arial" pitchFamily="34" charset="0"/>
              </a:rPr>
              <a:t>2013</a:t>
            </a:r>
            <a:endParaRPr lang="en-US" sz="32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1894276" y="6707862"/>
            <a:ext cx="9627164" cy="113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7968" tIns="66542" rIns="127968" bIns="66542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ts val="996"/>
              </a:spcBef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G.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</a:rPr>
              <a:t>Cessateur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 for the PREMOS team</a:t>
            </a:r>
            <a:endParaRPr lang="en-US" sz="2800" dirty="0">
              <a:solidFill>
                <a:srgbClr val="000000"/>
              </a:solidFill>
              <a:latin typeface="Arial" pitchFamily="34" charset="0"/>
            </a:endParaRPr>
          </a:p>
          <a:p>
            <a:pPr algn="ctr" eaLnBrk="1" hangingPunct="1">
              <a:spcBef>
                <a:spcPts val="996"/>
              </a:spcBef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PMOD/WRC, Switzerland</a:t>
            </a:r>
          </a:p>
        </p:txBody>
      </p:sp>
    </p:spTree>
    <p:extLst>
      <p:ext uri="{BB962C8B-B14F-4D97-AF65-F5344CB8AC3E}">
        <p14:creationId xmlns:p14="http://schemas.microsoft.com/office/powerpoint/2010/main" val="78431481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latin typeface="Calibri" pitchFamily="34" charset="0"/>
                <a:cs typeface="Calibri" pitchFamily="34" charset="0"/>
              </a:rPr>
              <a:t>Degradation</a:t>
            </a:r>
            <a:r>
              <a:rPr lang="fr-FR" dirty="0">
                <a:latin typeface="Calibri" pitchFamily="34" charset="0"/>
                <a:cs typeface="Calibri" pitchFamily="34" charset="0"/>
              </a:rPr>
              <a:t> Issues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256751" y="1408009"/>
            <a:ext cx="12809643" cy="656590"/>
          </a:xfrm>
          <a:prstGeom prst="rect">
            <a:avLst/>
          </a:prstGeom>
        </p:spPr>
        <p:txBody>
          <a:bodyPr wrap="square" lIns="130032" tIns="65017" rIns="130032" bIns="65017">
            <a:spAutoFit/>
          </a:bodyPr>
          <a:lstStyle/>
          <a:p>
            <a:pPr algn="ctr" defTabSz="1300326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de-CH" b="1" kern="0" dirty="0">
                <a:solidFill>
                  <a:srgbClr val="000000"/>
                </a:solidFill>
                <a:latin typeface="Calibri" pitchFamily="34" charset="0"/>
                <a:ea typeface="+mj-ea"/>
                <a:cs typeface="Calibri" pitchFamily="34" charset="0"/>
              </a:rPr>
              <a:t>Exposure time:  Operational vs. Backup</a:t>
            </a:r>
            <a:endParaRPr lang="en-US" kern="0" dirty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38504" y="2572544"/>
            <a:ext cx="5434894" cy="6767255"/>
          </a:xfrm>
          <a:prstGeom prst="rect">
            <a:avLst/>
          </a:prstGeom>
        </p:spPr>
        <p:txBody>
          <a:bodyPr wrap="square" lIns="130032" tIns="65017" rIns="130032" bIns="65017">
            <a:spAutoFit/>
          </a:bodyPr>
          <a:lstStyle/>
          <a:p>
            <a:pPr marL="487623" indent="-487623" defTabSz="1300326" eaLnBrk="1" hangingPunct="1"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de-CH" sz="28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Different behaviour according the time exposure</a:t>
            </a:r>
          </a:p>
          <a:p>
            <a:pPr marL="487623" indent="-487623" defTabSz="1300326" eaLnBrk="1" hangingPunct="1"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de-CH" sz="2800" kern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87623" indent="-487623" defTabSz="1300326" eaLnBrk="1" hangingPunct="1"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de-CH" sz="28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Degradation of filters according the exposure time (contamination) </a:t>
            </a:r>
          </a:p>
          <a:p>
            <a:pPr marL="487623" indent="-487623" defTabSz="1300326" eaLnBrk="1" hangingPunct="1"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de-CH" sz="2800" kern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87623" indent="-487623" defTabSz="1300326" eaLnBrk="1" hangingPunct="1"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de-CH" sz="28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Degradation of filters according real </a:t>
            </a:r>
            <a:r>
              <a:rPr lang="de-CH" sz="28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time</a:t>
            </a:r>
            <a:br>
              <a:rPr lang="de-CH" sz="28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de-CH" sz="28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(structural </a:t>
            </a:r>
            <a:r>
              <a:rPr lang="de-CH" sz="28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change, increasing of filters’ width,...)</a:t>
            </a:r>
          </a:p>
          <a:p>
            <a:pPr marL="487623" indent="-487623" defTabSz="1300326" eaLnBrk="1" hangingPunct="1"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de-CH" sz="2800" kern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defTabSz="1300326" eaLnBrk="1" hangingPunct="1">
              <a:spcBef>
                <a:spcPct val="20000"/>
              </a:spcBef>
              <a:buClrTx/>
              <a:buSzTx/>
              <a:defRPr/>
            </a:pPr>
            <a:endParaRPr lang="de-CH" sz="2800" kern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defTabSz="1300326" eaLnBrk="1" hangingPunct="1">
              <a:spcBef>
                <a:spcPct val="20000"/>
              </a:spcBef>
              <a:buClrTx/>
              <a:buSzTx/>
              <a:defRPr/>
            </a:pPr>
            <a:endParaRPr lang="en-US" sz="2300" kern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35" y="2064597"/>
            <a:ext cx="6656738" cy="6918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Connector 11"/>
          <p:cNvCxnSpPr/>
          <p:nvPr/>
        </p:nvCxnSpPr>
        <p:spPr bwMode="auto">
          <a:xfrm>
            <a:off x="972186" y="3340629"/>
            <a:ext cx="2560284" cy="112652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869774" y="3750275"/>
            <a:ext cx="2969930" cy="49241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94629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23334" y="145627"/>
            <a:ext cx="8674382" cy="1307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535" tIns="65535" rIns="65535" bIns="65535" numCol="1" anchor="ctr" anchorCtr="0" compatLnSpc="1">
            <a:prstTxWarp prst="textNoShape">
              <a:avLst/>
            </a:prstTxWarp>
          </a:bodyPr>
          <a:lstStyle>
            <a:lvl1pPr algn="l" defTabSz="638942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60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defRPr>
            </a:lvl1pPr>
            <a:lvl2pPr algn="l" defTabSz="638942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600">
                <a:solidFill>
                  <a:srgbClr val="000000"/>
                </a:solidFill>
                <a:latin typeface="Arial" charset="0"/>
                <a:ea typeface="ＭＳ Ｐゴシック" charset="-128"/>
                <a:cs typeface="Arial" pitchFamily="34" charset="0"/>
              </a:defRPr>
            </a:lvl2pPr>
            <a:lvl3pPr algn="l" defTabSz="638942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600">
                <a:solidFill>
                  <a:srgbClr val="000000"/>
                </a:solidFill>
                <a:latin typeface="Arial" charset="0"/>
                <a:ea typeface="ＭＳ Ｐゴシック" charset="-128"/>
                <a:cs typeface="Arial" pitchFamily="34" charset="0"/>
              </a:defRPr>
            </a:lvl3pPr>
            <a:lvl4pPr algn="l" defTabSz="638942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600">
                <a:solidFill>
                  <a:srgbClr val="000000"/>
                </a:solidFill>
                <a:latin typeface="Arial" charset="0"/>
                <a:ea typeface="ＭＳ Ｐゴシック" charset="-128"/>
                <a:cs typeface="Arial" pitchFamily="34" charset="0"/>
              </a:defRPr>
            </a:lvl4pPr>
            <a:lvl5pPr algn="l" defTabSz="638942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600">
                <a:solidFill>
                  <a:srgbClr val="000000"/>
                </a:solidFill>
                <a:latin typeface="Arial" charset="0"/>
                <a:ea typeface="ＭＳ Ｐゴシック" charset="-128"/>
                <a:cs typeface="Arial" pitchFamily="34" charset="0"/>
              </a:defRPr>
            </a:lvl5pPr>
            <a:lvl6pPr marL="3576264" indent="-325115" algn="l" defTabSz="638942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600">
                <a:solidFill>
                  <a:srgbClr val="000000"/>
                </a:solidFill>
                <a:latin typeface="HelveticaNeueLT Pro 55 Roman" pitchFamily="34" charset="0"/>
                <a:ea typeface="ＭＳ Ｐゴシック" charset="-128"/>
              </a:defRPr>
            </a:lvl6pPr>
            <a:lvl7pPr marL="4226494" indent="-325115" algn="l" defTabSz="638942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600">
                <a:solidFill>
                  <a:srgbClr val="000000"/>
                </a:solidFill>
                <a:latin typeface="HelveticaNeueLT Pro 55 Roman" pitchFamily="34" charset="0"/>
                <a:ea typeface="ＭＳ Ｐゴシック" charset="-128"/>
              </a:defRPr>
            </a:lvl7pPr>
            <a:lvl8pPr marL="4876724" indent="-325115" algn="l" defTabSz="638942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600">
                <a:solidFill>
                  <a:srgbClr val="000000"/>
                </a:solidFill>
                <a:latin typeface="HelveticaNeueLT Pro 55 Roman" pitchFamily="34" charset="0"/>
                <a:ea typeface="ＭＳ Ｐゴシック" charset="-128"/>
              </a:defRPr>
            </a:lvl8pPr>
            <a:lvl9pPr marL="5526954" indent="-325115" algn="l" defTabSz="638942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600">
                <a:solidFill>
                  <a:srgbClr val="000000"/>
                </a:solidFill>
                <a:latin typeface="HelveticaNeueLT Pro 55 Roman" pitchFamily="34" charset="0"/>
                <a:ea typeface="ＭＳ Ｐゴシック" charset="-128"/>
              </a:defRPr>
            </a:lvl9pPr>
          </a:lstStyle>
          <a:p>
            <a:r>
              <a:rPr lang="fr-FR" kern="0" smtClean="0">
                <a:latin typeface="Calibri" pitchFamily="34" charset="0"/>
                <a:cs typeface="Calibri" pitchFamily="34" charset="0"/>
              </a:rPr>
              <a:t>Degradation Issues</a:t>
            </a:r>
            <a:endParaRPr lang="en-US" kern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56751" y="1408009"/>
            <a:ext cx="12809643" cy="656590"/>
          </a:xfrm>
          <a:prstGeom prst="rect">
            <a:avLst/>
          </a:prstGeom>
        </p:spPr>
        <p:txBody>
          <a:bodyPr wrap="square" lIns="130032" tIns="65017" rIns="130032" bIns="65017">
            <a:spAutoFit/>
          </a:bodyPr>
          <a:lstStyle/>
          <a:p>
            <a:pPr algn="ctr" defTabSz="1300326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de-CH" b="1" kern="0" dirty="0" smtClean="0">
                <a:solidFill>
                  <a:srgbClr val="000000"/>
                </a:solidFill>
                <a:latin typeface="Calibri" pitchFamily="34" charset="0"/>
                <a:ea typeface="+mj-ea"/>
                <a:cs typeface="Calibri" pitchFamily="34" charset="0"/>
              </a:rPr>
              <a:t>UV Dose:  </a:t>
            </a:r>
            <a:r>
              <a:rPr lang="de-CH" b="1" kern="0" dirty="0">
                <a:solidFill>
                  <a:srgbClr val="000000"/>
                </a:solidFill>
                <a:latin typeface="Calibri" pitchFamily="34" charset="0"/>
                <a:ea typeface="+mj-ea"/>
                <a:cs typeface="Calibri" pitchFamily="34" charset="0"/>
              </a:rPr>
              <a:t>Operational vs. Backup</a:t>
            </a:r>
            <a:endParaRPr lang="en-US" kern="0" dirty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34" y="2178968"/>
            <a:ext cx="5152040" cy="5167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328" y="5461050"/>
            <a:ext cx="6990111" cy="385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203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Effect</a:t>
            </a:r>
            <a:r>
              <a:rPr lang="fr-FR" dirty="0" smtClean="0"/>
              <a:t> of the </a:t>
            </a:r>
            <a:r>
              <a:rPr lang="fr-FR" dirty="0" err="1" smtClean="0"/>
              <a:t>temperature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53" y="1584878"/>
            <a:ext cx="7276959" cy="3787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53" y="5491268"/>
            <a:ext cx="7276959" cy="3744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040425" y="2821813"/>
            <a:ext cx="3142955" cy="656585"/>
          </a:xfrm>
          <a:prstGeom prst="rect">
            <a:avLst/>
          </a:prstGeom>
          <a:noFill/>
        </p:spPr>
        <p:txBody>
          <a:bodyPr wrap="none" lIns="130032" tIns="65017" rIns="130032" bIns="65017" rtlCol="0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  <a:latin typeface="+mn-lt"/>
              </a:rPr>
              <a:t>Long </a:t>
            </a:r>
            <a:r>
              <a:rPr lang="fr-FR" dirty="0" err="1" smtClean="0">
                <a:solidFill>
                  <a:schemeClr val="tx1"/>
                </a:solidFill>
                <a:latin typeface="+mn-lt"/>
              </a:rPr>
              <a:t>term</a:t>
            </a:r>
            <a:r>
              <a:rPr lang="fr-FR" dirty="0" smtClean="0">
                <a:solidFill>
                  <a:schemeClr val="tx1"/>
                </a:solidFill>
                <a:latin typeface="+mn-lt"/>
              </a:rPr>
              <a:t> trend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707223" y="2685874"/>
            <a:ext cx="1024114" cy="928464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32" tIns="65017" rIns="130032" bIns="65017" numCol="1" rtlCol="0" anchor="t" anchorCtr="0" compatLnSpc="1">
            <a:prstTxWarp prst="textNoShape">
              <a:avLst/>
            </a:prstTxWarp>
          </a:bodyPr>
          <a:lstStyle/>
          <a:p>
            <a:pPr defTabSz="638876"/>
            <a:endParaRPr lang="en-US">
              <a:noFill/>
              <a:latin typeface="Times New Roman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996299" y="2747339"/>
            <a:ext cx="1024114" cy="928464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32" tIns="65017" rIns="130032" bIns="65017" numCol="1" rtlCol="0" anchor="t" anchorCtr="0" compatLnSpc="1">
            <a:prstTxWarp prst="textNoShape">
              <a:avLst/>
            </a:prstTxWarp>
          </a:bodyPr>
          <a:lstStyle/>
          <a:p>
            <a:pPr defTabSz="638876"/>
            <a:endParaRPr lang="en-US">
              <a:noFill/>
              <a:latin typeface="Times New Roman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707223" y="5798504"/>
            <a:ext cx="1234688" cy="1433759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32" tIns="65017" rIns="130032" bIns="65017" numCol="1" rtlCol="0" anchor="t" anchorCtr="0" compatLnSpc="1">
            <a:prstTxWarp prst="textNoShape">
              <a:avLst/>
            </a:prstTxWarp>
          </a:bodyPr>
          <a:lstStyle/>
          <a:p>
            <a:pPr defTabSz="638876"/>
            <a:endParaRPr lang="en-US">
              <a:noFill/>
              <a:latin typeface="Times New Roman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013414" y="6646724"/>
            <a:ext cx="699769" cy="71688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32" tIns="65017" rIns="130032" bIns="65017" numCol="1" rtlCol="0" anchor="t" anchorCtr="0" compatLnSpc="1">
            <a:prstTxWarp prst="textNoShape">
              <a:avLst/>
            </a:prstTxWarp>
          </a:bodyPr>
          <a:lstStyle/>
          <a:p>
            <a:pPr defTabSz="638876"/>
            <a:endParaRPr lang="en-US">
              <a:noFill/>
              <a:latin typeface="Times New Roman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 flipV="1">
            <a:off x="7526514" y="3675805"/>
            <a:ext cx="1957740" cy="140581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H="1" flipV="1">
            <a:off x="2815592" y="3675803"/>
            <a:ext cx="6668663" cy="162256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2713179" y="5562142"/>
            <a:ext cx="6771075" cy="136288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>
            <a:off x="8140982" y="5798502"/>
            <a:ext cx="1343272" cy="102411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9507502" y="4900337"/>
            <a:ext cx="3201186" cy="1181862"/>
          </a:xfrm>
          <a:prstGeom prst="rect">
            <a:avLst/>
          </a:prstGeom>
          <a:noFill/>
        </p:spPr>
        <p:txBody>
          <a:bodyPr wrap="square" lIns="130032" tIns="65017" rIns="130032" bIns="65017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+mn-lt"/>
              </a:rPr>
              <a:t>Occultation </a:t>
            </a:r>
            <a:r>
              <a:rPr lang="fr-FR" dirty="0" err="1" smtClean="0">
                <a:solidFill>
                  <a:schemeClr val="tx1"/>
                </a:solidFill>
                <a:latin typeface="+mn-lt"/>
              </a:rPr>
              <a:t>season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8383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alibri" pitchFamily="34" charset="0"/>
                <a:cs typeface="Calibri" pitchFamily="34" charset="0"/>
              </a:rPr>
              <a:t>PREMOS </a:t>
            </a:r>
            <a:r>
              <a:rPr lang="fr-FR" dirty="0">
                <a:latin typeface="Calibri" pitchFamily="34" charset="0"/>
                <a:cs typeface="Calibri" pitchFamily="34" charset="0"/>
              </a:rPr>
              <a:t>investigations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06" y="1599636"/>
            <a:ext cx="7508256" cy="7595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7838580" y="1454513"/>
            <a:ext cx="5193103" cy="8808202"/>
          </a:xfrm>
          <a:prstGeom prst="rect">
            <a:avLst/>
          </a:prstGeom>
        </p:spPr>
        <p:txBody>
          <a:bodyPr wrap="square" lIns="130020" tIns="65010" rIns="130020" bIns="65010">
            <a:spAutoFit/>
          </a:bodyPr>
          <a:lstStyle/>
          <a:p>
            <a:pPr marL="487626" indent="-487626" defTabSz="1300203" eaLnBrk="1" hangingPunct="1">
              <a:spcBef>
                <a:spcPct val="20000"/>
              </a:spcBef>
              <a:buClrTx/>
              <a:buSzTx/>
              <a:buFont typeface="Wingdings" pitchFamily="2" charset="2"/>
              <a:buChar char="ü"/>
              <a:defRPr/>
            </a:pPr>
            <a:r>
              <a:rPr lang="de-CH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Independant correction </a:t>
            </a:r>
          </a:p>
          <a:p>
            <a:pPr marL="487577" indent="-487577" defTabSz="1300203" eaLnBrk="1" hangingPunct="1"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de-CH" kern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87626" indent="-487626" defTabSz="1300203" eaLnBrk="1" hangingPunct="1">
              <a:spcBef>
                <a:spcPct val="20000"/>
              </a:spcBef>
              <a:buClrTx/>
              <a:buSzTx/>
              <a:buFont typeface="Wingdings" pitchFamily="2" charset="2"/>
              <a:buChar char="ü"/>
              <a:defRPr/>
            </a:pPr>
            <a:r>
              <a:rPr lang="de-CH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Strong correlation</a:t>
            </a:r>
          </a:p>
          <a:p>
            <a:pPr marL="487577" indent="-487577" defTabSz="1300203" eaLnBrk="1" hangingPunct="1"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de-CH" kern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87577" indent="-487577" defTabSz="1300203" eaLnBrk="1" hangingPunct="1"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de-CH" kern="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87626" indent="-487626" defTabSz="1300203" eaLnBrk="1" hangingPunct="1">
              <a:spcBef>
                <a:spcPct val="20000"/>
              </a:spcBef>
              <a:buClrTx/>
              <a:buSzTx/>
              <a:buFont typeface="Wingdings" pitchFamily="2" charset="2"/>
              <a:buChar char="ü"/>
              <a:defRPr/>
            </a:pPr>
            <a:r>
              <a:rPr lang="de-CH" b="1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Rotational  modulation more accurate</a:t>
            </a:r>
          </a:p>
          <a:p>
            <a:pPr marL="487577" indent="-487577" defTabSz="1300203" eaLnBrk="1" hangingPunct="1"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de-CH" kern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87626" indent="-487626" defTabSz="1300203" eaLnBrk="1" hangingPunct="1">
              <a:spcBef>
                <a:spcPct val="20000"/>
              </a:spcBef>
              <a:buClrTx/>
              <a:buSzTx/>
              <a:buFont typeface="Wingdings" pitchFamily="2" charset="2"/>
              <a:buChar char="ü"/>
              <a:defRPr/>
            </a:pPr>
            <a:r>
              <a:rPr lang="de-CH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Solar modelling : current work </a:t>
            </a:r>
            <a:r>
              <a:rPr lang="de-CH" sz="23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(paper in preparation)</a:t>
            </a:r>
          </a:p>
          <a:p>
            <a:pPr marL="487577" indent="-487577" defTabSz="1300203" eaLnBrk="1" hangingPunct="1"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de-CH" kern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87577" indent="-487577" defTabSz="1300203" eaLnBrk="1" hangingPunct="1">
              <a:spcBef>
                <a:spcPct val="20000"/>
              </a:spcBef>
              <a:buClrTx/>
              <a:buSzTx/>
              <a:buFont typeface="Wingdings" pitchFamily="2" charset="2"/>
              <a:buChar char="ü"/>
              <a:defRPr/>
            </a:pPr>
            <a:r>
              <a:rPr lang="de-CH" sz="26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Similar paper with PROBA2/LYRA data </a:t>
            </a:r>
            <a:r>
              <a:rPr lang="de-CH" sz="20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(Shapiro et al, Solar Physics, 2012)</a:t>
            </a:r>
          </a:p>
          <a:p>
            <a:pPr defTabSz="1300203" eaLnBrk="1" hangingPunct="1">
              <a:spcBef>
                <a:spcPct val="20000"/>
              </a:spcBef>
              <a:buClrTx/>
              <a:buSzTx/>
              <a:defRPr/>
            </a:pPr>
            <a:r>
              <a:rPr lang="de-CH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</a:t>
            </a:r>
          </a:p>
          <a:p>
            <a:pPr defTabSz="1300203" eaLnBrk="1" hangingPunct="1">
              <a:spcBef>
                <a:spcPct val="20000"/>
              </a:spcBef>
              <a:buClrTx/>
              <a:buSzTx/>
              <a:defRPr/>
            </a:pPr>
            <a:endParaRPr lang="en-US" kern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45806" y="3443040"/>
            <a:ext cx="4658995" cy="531426"/>
          </a:xfrm>
          <a:prstGeom prst="rect">
            <a:avLst/>
          </a:prstGeom>
        </p:spPr>
        <p:txBody>
          <a:bodyPr wrap="square" lIns="130020" tIns="65010" rIns="130020" bIns="65010">
            <a:spAutoFit/>
          </a:bodyPr>
          <a:lstStyle/>
          <a:p>
            <a:pPr defTabSz="1300203" eaLnBrk="1" hangingPunct="1">
              <a:spcBef>
                <a:spcPct val="20000"/>
              </a:spcBef>
              <a:buClrTx/>
              <a:buSzTx/>
              <a:defRPr/>
            </a:pPr>
            <a:r>
              <a:rPr lang="de-CH" sz="26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13.5 and 27 days modulation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2098712" y="3974469"/>
            <a:ext cx="512058" cy="39027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1544653" y="3545453"/>
            <a:ext cx="4929563" cy="481500"/>
          </a:xfrm>
          <a:prstGeom prst="rect">
            <a:avLst/>
          </a:prstGeom>
          <a:noFill/>
        </p:spPr>
        <p:txBody>
          <a:bodyPr wrap="square" lIns="130033" tIns="65017" rIns="130033" bIns="65017" rtlCol="0">
            <a:spAutoFit/>
          </a:bodyPr>
          <a:lstStyle/>
          <a:p>
            <a:r>
              <a:rPr lang="fr-FR" sz="23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PREMOS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2405946" y="2418927"/>
            <a:ext cx="512058" cy="40964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2918004" y="2142251"/>
            <a:ext cx="4929563" cy="481500"/>
          </a:xfrm>
          <a:prstGeom prst="rect">
            <a:avLst/>
          </a:prstGeom>
          <a:noFill/>
        </p:spPr>
        <p:txBody>
          <a:bodyPr wrap="square" lIns="130033" tIns="65017" rIns="130033" bIns="65017" rtlCol="0">
            <a:spAutoFit/>
          </a:bodyPr>
          <a:lstStyle/>
          <a:p>
            <a:r>
              <a:rPr lang="fr-FR" sz="23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SOLSTICE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5990343" y="6310559"/>
            <a:ext cx="1300480" cy="130048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33" tIns="65017" rIns="130033" bIns="65017" numCol="1" rtlCol="0" anchor="t" anchorCtr="0" compatLnSpc="1">
            <a:prstTxWarp prst="textNoShape">
              <a:avLst/>
            </a:prstTxWarp>
          </a:bodyPr>
          <a:lstStyle/>
          <a:p>
            <a:pPr defTabSz="638882"/>
            <a:endParaRPr lang="fr-FR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16" y="1804460"/>
            <a:ext cx="7839745" cy="3844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Straight Connector 14"/>
          <p:cNvCxnSpPr>
            <a:stCxn id="12" idx="1"/>
          </p:cNvCxnSpPr>
          <p:nvPr/>
        </p:nvCxnSpPr>
        <p:spPr bwMode="auto">
          <a:xfrm flipH="1" flipV="1">
            <a:off x="972187" y="4979212"/>
            <a:ext cx="5208609" cy="152179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12" idx="7"/>
          </p:cNvCxnSpPr>
          <p:nvPr/>
        </p:nvCxnSpPr>
        <p:spPr bwMode="auto">
          <a:xfrm flipV="1">
            <a:off x="7100373" y="5081623"/>
            <a:ext cx="417893" cy="141938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80791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87644" y="208281"/>
            <a:ext cx="8674382" cy="1307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529" tIns="65529" rIns="65529" bIns="65529" numCol="1" anchor="ctr" anchorCtr="0" compatLnSpc="1">
            <a:prstTxWarp prst="textNoShape">
              <a:avLst/>
            </a:prstTxWarp>
          </a:bodyPr>
          <a:lstStyle>
            <a:lvl1pPr algn="l" defTabSz="450774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defRPr>
            </a:lvl1pPr>
            <a:lvl2pPr algn="l" defTabSz="450774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Arial" pitchFamily="34" charset="0"/>
              </a:defRPr>
            </a:lvl2pPr>
            <a:lvl3pPr algn="l" defTabSz="450774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Arial" pitchFamily="34" charset="0"/>
              </a:defRPr>
            </a:lvl3pPr>
            <a:lvl4pPr algn="l" defTabSz="450774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Arial" pitchFamily="34" charset="0"/>
              </a:defRPr>
            </a:lvl4pPr>
            <a:lvl5pPr algn="l" defTabSz="450774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Arial" pitchFamily="34" charset="0"/>
              </a:defRPr>
            </a:lvl5pPr>
            <a:lvl6pPr marL="2523054" indent="-229369" algn="l" defTabSz="450774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000000"/>
                </a:solidFill>
                <a:latin typeface="HelveticaNeueLT Pro 55 Roman" pitchFamily="34" charset="0"/>
                <a:ea typeface="ＭＳ Ｐゴシック" charset="-128"/>
              </a:defRPr>
            </a:lvl6pPr>
            <a:lvl7pPr marL="2981792" indent="-229369" algn="l" defTabSz="450774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000000"/>
                </a:solidFill>
                <a:latin typeface="HelveticaNeueLT Pro 55 Roman" pitchFamily="34" charset="0"/>
                <a:ea typeface="ＭＳ Ｐゴシック" charset="-128"/>
              </a:defRPr>
            </a:lvl7pPr>
            <a:lvl8pPr marL="3440529" indent="-229369" algn="l" defTabSz="450774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000000"/>
                </a:solidFill>
                <a:latin typeface="HelveticaNeueLT Pro 55 Roman" pitchFamily="34" charset="0"/>
                <a:ea typeface="ＭＳ Ｐゴシック" charset="-128"/>
              </a:defRPr>
            </a:lvl8pPr>
            <a:lvl9pPr marL="3899266" indent="-229369" algn="l" defTabSz="450774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000000"/>
                </a:solidFill>
                <a:latin typeface="HelveticaNeueLT Pro 55 Roman" pitchFamily="34" charset="0"/>
                <a:ea typeface="ＭＳ Ｐゴシック" charset="-128"/>
              </a:defRPr>
            </a:lvl9pPr>
          </a:lstStyle>
          <a:p>
            <a:r>
              <a:rPr lang="fr-FR" kern="0" dirty="0" smtClean="0">
                <a:latin typeface="Calibri" pitchFamily="34" charset="0"/>
                <a:cs typeface="Calibri" pitchFamily="34" charset="0"/>
              </a:rPr>
              <a:t>PREMOS investigations</a:t>
            </a:r>
            <a:endParaRPr lang="en-US" kern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722" y="1420416"/>
            <a:ext cx="4316862" cy="678236"/>
          </a:xfrm>
          <a:prstGeom prst="rect">
            <a:avLst/>
          </a:prstGeom>
          <a:noFill/>
        </p:spPr>
        <p:txBody>
          <a:bodyPr wrap="none" lIns="91431" tIns="45715" rIns="91431" bIns="45715" rtlCol="0">
            <a:spAutoFit/>
          </a:bodyPr>
          <a:lstStyle/>
          <a:p>
            <a:r>
              <a:rPr lang="en-US" sz="3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Irradiance at 215 nm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7907788"/>
            <a:ext cx="12748409" cy="2041250"/>
          </a:xfrm>
          <a:prstGeom prst="rect">
            <a:avLst/>
          </a:prstGeom>
          <a:noFill/>
        </p:spPr>
        <p:txBody>
          <a:bodyPr wrap="square" lIns="129598" tIns="64799" rIns="129598" bIns="64799" rtlCol="0">
            <a:spAutoFit/>
          </a:bodyPr>
          <a:lstStyle/>
          <a:p>
            <a:pPr marL="647990" indent="-647990">
              <a:buFont typeface="Arial" pitchFamily="34" charset="0"/>
              <a:buChar char="•"/>
            </a:pPr>
            <a:r>
              <a:rPr lang="en-US" sz="31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Similar results for irradiance at 210 and 266 nm</a:t>
            </a:r>
          </a:p>
          <a:p>
            <a:pPr marL="647990" indent="-647990">
              <a:buFont typeface="Arial" pitchFamily="34" charset="0"/>
              <a:buChar char="•"/>
            </a:pPr>
            <a:r>
              <a:rPr lang="en-US" sz="31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PREMOS data could be </a:t>
            </a:r>
            <a:r>
              <a:rPr lang="en-US" sz="31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considered as reference </a:t>
            </a:r>
            <a:r>
              <a:rPr lang="en-US" sz="31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instead of SORCE data</a:t>
            </a:r>
          </a:p>
          <a:p>
            <a:pPr marL="647990" indent="-647990">
              <a:buFont typeface="Arial" pitchFamily="34" charset="0"/>
              <a:buChar char="•"/>
            </a:pPr>
            <a:r>
              <a:rPr lang="en-US" sz="31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Calibrated data available over 3 years</a:t>
            </a:r>
            <a:br>
              <a:rPr lang="en-US" sz="31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endParaRPr lang="en-US" sz="31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20" y="2336509"/>
            <a:ext cx="10669604" cy="5403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785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60" y="2788568"/>
            <a:ext cx="11345395" cy="515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721" y="1420416"/>
            <a:ext cx="10265549" cy="677098"/>
          </a:xfrm>
          <a:prstGeom prst="rect">
            <a:avLst/>
          </a:prstGeom>
          <a:noFill/>
        </p:spPr>
        <p:txBody>
          <a:bodyPr wrap="none" lIns="91431" tIns="45715" rIns="91431" bIns="45715" rtlCol="0">
            <a:spAutoFit/>
          </a:bodyPr>
          <a:lstStyle/>
          <a:p>
            <a:r>
              <a:rPr lang="en-US" sz="3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Irradiance at 607 </a:t>
            </a:r>
            <a:r>
              <a:rPr lang="en-US" sz="3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nm: influence of the temperature</a:t>
            </a:r>
            <a:endParaRPr lang="en-US" sz="3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87644" y="208281"/>
            <a:ext cx="8674382" cy="1307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529" tIns="65529" rIns="65529" bIns="65529" numCol="1" anchor="ctr" anchorCtr="0" compatLnSpc="1">
            <a:prstTxWarp prst="textNoShape">
              <a:avLst/>
            </a:prstTxWarp>
          </a:bodyPr>
          <a:lstStyle>
            <a:lvl1pPr algn="l" defTabSz="450774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defRPr>
            </a:lvl1pPr>
            <a:lvl2pPr algn="l" defTabSz="450774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Arial" pitchFamily="34" charset="0"/>
              </a:defRPr>
            </a:lvl2pPr>
            <a:lvl3pPr algn="l" defTabSz="450774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Arial" pitchFamily="34" charset="0"/>
              </a:defRPr>
            </a:lvl3pPr>
            <a:lvl4pPr algn="l" defTabSz="450774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Arial" pitchFamily="34" charset="0"/>
              </a:defRPr>
            </a:lvl4pPr>
            <a:lvl5pPr algn="l" defTabSz="450774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Arial" pitchFamily="34" charset="0"/>
              </a:defRPr>
            </a:lvl5pPr>
            <a:lvl6pPr marL="2523054" indent="-229369" algn="l" defTabSz="450774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000000"/>
                </a:solidFill>
                <a:latin typeface="HelveticaNeueLT Pro 55 Roman" pitchFamily="34" charset="0"/>
                <a:ea typeface="ＭＳ Ｐゴシック" charset="-128"/>
              </a:defRPr>
            </a:lvl6pPr>
            <a:lvl7pPr marL="2981792" indent="-229369" algn="l" defTabSz="450774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000000"/>
                </a:solidFill>
                <a:latin typeface="HelveticaNeueLT Pro 55 Roman" pitchFamily="34" charset="0"/>
                <a:ea typeface="ＭＳ Ｐゴシック" charset="-128"/>
              </a:defRPr>
            </a:lvl7pPr>
            <a:lvl8pPr marL="3440529" indent="-229369" algn="l" defTabSz="450774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000000"/>
                </a:solidFill>
                <a:latin typeface="HelveticaNeueLT Pro 55 Roman" pitchFamily="34" charset="0"/>
                <a:ea typeface="ＭＳ Ｐゴシック" charset="-128"/>
              </a:defRPr>
            </a:lvl8pPr>
            <a:lvl9pPr marL="3899266" indent="-229369" algn="l" defTabSz="450774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000000"/>
                </a:solidFill>
                <a:latin typeface="HelveticaNeueLT Pro 55 Roman" pitchFamily="34" charset="0"/>
                <a:ea typeface="ＭＳ Ｐゴシック" charset="-128"/>
              </a:defRPr>
            </a:lvl9pPr>
          </a:lstStyle>
          <a:p>
            <a:r>
              <a:rPr lang="fr-FR" kern="0" dirty="0" smtClean="0">
                <a:latin typeface="Calibri" pitchFamily="34" charset="0"/>
                <a:cs typeface="Calibri" pitchFamily="34" charset="0"/>
              </a:rPr>
              <a:t>PREMOS investigations</a:t>
            </a:r>
            <a:endParaRPr lang="en-US" kern="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72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87644" y="208281"/>
            <a:ext cx="8674382" cy="1307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529" tIns="65529" rIns="65529" bIns="65529" numCol="1" anchor="ctr" anchorCtr="0" compatLnSpc="1">
            <a:prstTxWarp prst="textNoShape">
              <a:avLst/>
            </a:prstTxWarp>
          </a:bodyPr>
          <a:lstStyle>
            <a:lvl1pPr algn="l" defTabSz="450774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defRPr>
            </a:lvl1pPr>
            <a:lvl2pPr algn="l" defTabSz="450774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Arial" pitchFamily="34" charset="0"/>
              </a:defRPr>
            </a:lvl2pPr>
            <a:lvl3pPr algn="l" defTabSz="450774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Arial" pitchFamily="34" charset="0"/>
              </a:defRPr>
            </a:lvl3pPr>
            <a:lvl4pPr algn="l" defTabSz="450774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Arial" pitchFamily="34" charset="0"/>
              </a:defRPr>
            </a:lvl4pPr>
            <a:lvl5pPr algn="l" defTabSz="450774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Arial" pitchFamily="34" charset="0"/>
              </a:defRPr>
            </a:lvl5pPr>
            <a:lvl6pPr marL="2523054" indent="-229369" algn="l" defTabSz="450774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000000"/>
                </a:solidFill>
                <a:latin typeface="HelveticaNeueLT Pro 55 Roman" pitchFamily="34" charset="0"/>
                <a:ea typeface="ＭＳ Ｐゴシック" charset="-128"/>
              </a:defRPr>
            </a:lvl6pPr>
            <a:lvl7pPr marL="2981792" indent="-229369" algn="l" defTabSz="450774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000000"/>
                </a:solidFill>
                <a:latin typeface="HelveticaNeueLT Pro 55 Roman" pitchFamily="34" charset="0"/>
                <a:ea typeface="ＭＳ Ｐゴシック" charset="-128"/>
              </a:defRPr>
            </a:lvl7pPr>
            <a:lvl8pPr marL="3440529" indent="-229369" algn="l" defTabSz="450774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000000"/>
                </a:solidFill>
                <a:latin typeface="HelveticaNeueLT Pro 55 Roman" pitchFamily="34" charset="0"/>
                <a:ea typeface="ＭＳ Ｐゴシック" charset="-128"/>
              </a:defRPr>
            </a:lvl8pPr>
            <a:lvl9pPr marL="3899266" indent="-229369" algn="l" defTabSz="450774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000000"/>
                </a:solidFill>
                <a:latin typeface="HelveticaNeueLT Pro 55 Roman" pitchFamily="34" charset="0"/>
                <a:ea typeface="ＭＳ Ｐゴシック" charset="-128"/>
              </a:defRPr>
            </a:lvl9pPr>
          </a:lstStyle>
          <a:p>
            <a:r>
              <a:rPr lang="fr-FR" kern="0" dirty="0" smtClean="0">
                <a:latin typeface="Calibri" pitchFamily="34" charset="0"/>
                <a:cs typeface="Calibri" pitchFamily="34" charset="0"/>
              </a:rPr>
              <a:t>PREMOS investigations</a:t>
            </a:r>
            <a:endParaRPr lang="en-US" kern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774" y="2284512"/>
            <a:ext cx="7684689" cy="737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721" y="1420416"/>
            <a:ext cx="4438908" cy="677109"/>
          </a:xfrm>
          <a:prstGeom prst="rect">
            <a:avLst/>
          </a:prstGeom>
          <a:noFill/>
        </p:spPr>
        <p:txBody>
          <a:bodyPr wrap="none" lIns="91431" tIns="45715" rIns="91431" bIns="45715" rtlCol="0">
            <a:spAutoFit/>
          </a:bodyPr>
          <a:lstStyle/>
          <a:p>
            <a:r>
              <a:rPr lang="en-US" sz="3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Irradiance at 607 nm</a:t>
            </a:r>
          </a:p>
        </p:txBody>
      </p:sp>
    </p:spTree>
    <p:extLst>
      <p:ext uri="{BB962C8B-B14F-4D97-AF65-F5344CB8AC3E}">
        <p14:creationId xmlns:p14="http://schemas.microsoft.com/office/powerpoint/2010/main" val="369862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57" y="2362717"/>
            <a:ext cx="11987176" cy="545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721" y="1420416"/>
            <a:ext cx="4438908" cy="677109"/>
          </a:xfrm>
          <a:prstGeom prst="rect">
            <a:avLst/>
          </a:prstGeom>
          <a:noFill/>
        </p:spPr>
        <p:txBody>
          <a:bodyPr wrap="none" lIns="91431" tIns="45715" rIns="91431" bIns="45715" rtlCol="0">
            <a:spAutoFit/>
          </a:bodyPr>
          <a:lstStyle/>
          <a:p>
            <a:r>
              <a:rPr lang="en-US" sz="3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Irradiance at 607 nm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3908" y="8229984"/>
            <a:ext cx="12623081" cy="613090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marL="457157" indent="-457157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Strong correlation for solar rotational variations !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87644" y="208281"/>
            <a:ext cx="8674382" cy="1307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529" tIns="65529" rIns="65529" bIns="65529" numCol="1" anchor="ctr" anchorCtr="0" compatLnSpc="1">
            <a:prstTxWarp prst="textNoShape">
              <a:avLst/>
            </a:prstTxWarp>
          </a:bodyPr>
          <a:lstStyle>
            <a:lvl1pPr algn="l" defTabSz="450774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defRPr>
            </a:lvl1pPr>
            <a:lvl2pPr algn="l" defTabSz="450774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Arial" pitchFamily="34" charset="0"/>
              </a:defRPr>
            </a:lvl2pPr>
            <a:lvl3pPr algn="l" defTabSz="450774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Arial" pitchFamily="34" charset="0"/>
              </a:defRPr>
            </a:lvl3pPr>
            <a:lvl4pPr algn="l" defTabSz="450774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Arial" pitchFamily="34" charset="0"/>
              </a:defRPr>
            </a:lvl4pPr>
            <a:lvl5pPr algn="l" defTabSz="450774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Arial" pitchFamily="34" charset="0"/>
              </a:defRPr>
            </a:lvl5pPr>
            <a:lvl6pPr marL="2523054" indent="-229369" algn="l" defTabSz="450774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000000"/>
                </a:solidFill>
                <a:latin typeface="HelveticaNeueLT Pro 55 Roman" pitchFamily="34" charset="0"/>
                <a:ea typeface="ＭＳ Ｐゴシック" charset="-128"/>
              </a:defRPr>
            </a:lvl6pPr>
            <a:lvl7pPr marL="2981792" indent="-229369" algn="l" defTabSz="450774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000000"/>
                </a:solidFill>
                <a:latin typeface="HelveticaNeueLT Pro 55 Roman" pitchFamily="34" charset="0"/>
                <a:ea typeface="ＭＳ Ｐゴシック" charset="-128"/>
              </a:defRPr>
            </a:lvl7pPr>
            <a:lvl8pPr marL="3440529" indent="-229369" algn="l" defTabSz="450774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000000"/>
                </a:solidFill>
                <a:latin typeface="HelveticaNeueLT Pro 55 Roman" pitchFamily="34" charset="0"/>
                <a:ea typeface="ＭＳ Ｐゴシック" charset="-128"/>
              </a:defRPr>
            </a:lvl8pPr>
            <a:lvl9pPr marL="3899266" indent="-229369" algn="l" defTabSz="450774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000000"/>
                </a:solidFill>
                <a:latin typeface="HelveticaNeueLT Pro 55 Roman" pitchFamily="34" charset="0"/>
                <a:ea typeface="ＭＳ Ｐゴシック" charset="-128"/>
              </a:defRPr>
            </a:lvl9pPr>
          </a:lstStyle>
          <a:p>
            <a:r>
              <a:rPr lang="fr-FR" kern="0" dirty="0" smtClean="0">
                <a:latin typeface="Calibri" pitchFamily="34" charset="0"/>
                <a:cs typeface="Calibri" pitchFamily="34" charset="0"/>
              </a:rPr>
              <a:t>PREMOS investigations</a:t>
            </a:r>
            <a:endParaRPr lang="en-US" kern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3837" y="2641344"/>
            <a:ext cx="2559840" cy="1172633"/>
          </a:xfrm>
          <a:prstGeom prst="rect">
            <a:avLst/>
          </a:prstGeom>
          <a:noFill/>
        </p:spPr>
        <p:txBody>
          <a:bodyPr wrap="square" lIns="129598" tIns="64799" rIns="129598" bIns="64799" rtlCol="0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COSI</a:t>
            </a:r>
          </a:p>
          <a:p>
            <a:r>
              <a:rPr lang="fr-FR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PREMOS</a:t>
            </a:r>
            <a:endParaRPr lang="fr-FR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39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816" y="1685923"/>
            <a:ext cx="10237430" cy="743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487644" y="208281"/>
            <a:ext cx="8674382" cy="1307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529" tIns="65529" rIns="65529" bIns="65529" numCol="1" anchor="ctr" anchorCtr="0" compatLnSpc="1">
            <a:prstTxWarp prst="textNoShape">
              <a:avLst/>
            </a:prstTxWarp>
          </a:bodyPr>
          <a:lstStyle>
            <a:lvl1pPr algn="l" defTabSz="450774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defRPr>
            </a:lvl1pPr>
            <a:lvl2pPr algn="l" defTabSz="450774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Arial" pitchFamily="34" charset="0"/>
              </a:defRPr>
            </a:lvl2pPr>
            <a:lvl3pPr algn="l" defTabSz="450774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Arial" pitchFamily="34" charset="0"/>
              </a:defRPr>
            </a:lvl3pPr>
            <a:lvl4pPr algn="l" defTabSz="450774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Arial" pitchFamily="34" charset="0"/>
              </a:defRPr>
            </a:lvl4pPr>
            <a:lvl5pPr algn="l" defTabSz="450774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Arial" pitchFamily="34" charset="0"/>
              </a:defRPr>
            </a:lvl5pPr>
            <a:lvl6pPr marL="2523054" indent="-229369" algn="l" defTabSz="450774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000000"/>
                </a:solidFill>
                <a:latin typeface="HelveticaNeueLT Pro 55 Roman" pitchFamily="34" charset="0"/>
                <a:ea typeface="ＭＳ Ｐゴシック" charset="-128"/>
              </a:defRPr>
            </a:lvl6pPr>
            <a:lvl7pPr marL="2981792" indent="-229369" algn="l" defTabSz="450774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000000"/>
                </a:solidFill>
                <a:latin typeface="HelveticaNeueLT Pro 55 Roman" pitchFamily="34" charset="0"/>
                <a:ea typeface="ＭＳ Ｐゴシック" charset="-128"/>
              </a:defRPr>
            </a:lvl7pPr>
            <a:lvl8pPr marL="3440529" indent="-229369" algn="l" defTabSz="450774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000000"/>
                </a:solidFill>
                <a:latin typeface="HelveticaNeueLT Pro 55 Roman" pitchFamily="34" charset="0"/>
                <a:ea typeface="ＭＳ Ｐゴシック" charset="-128"/>
              </a:defRPr>
            </a:lvl8pPr>
            <a:lvl9pPr marL="3899266" indent="-229369" algn="l" defTabSz="450774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000000"/>
                </a:solidFill>
                <a:latin typeface="HelveticaNeueLT Pro 55 Roman" pitchFamily="34" charset="0"/>
                <a:ea typeface="ＭＳ Ｐゴシック" charset="-128"/>
              </a:defRPr>
            </a:lvl9pPr>
          </a:lstStyle>
          <a:p>
            <a:r>
              <a:rPr lang="en-US" kern="0" dirty="0" smtClean="0">
                <a:latin typeface="Calibri" pitchFamily="34" charset="0"/>
                <a:cs typeface="Calibri" pitchFamily="34" charset="0"/>
              </a:rPr>
              <a:t>Irradiance at 215nm available (soon 607 nm)</a:t>
            </a:r>
            <a:endParaRPr lang="en-US" kern="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77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>
                <a:latin typeface="Calibri" pitchFamily="34" charset="0"/>
                <a:cs typeface="Calibri" pitchFamily="34" charset="0"/>
              </a:rPr>
              <a:t>Others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dirty="0" err="1" smtClean="0">
                <a:latin typeface="Calibri" pitchFamily="34" charset="0"/>
                <a:cs typeface="Calibri" pitchFamily="34" charset="0"/>
              </a:rPr>
              <a:t>channels</a:t>
            </a:r>
            <a:endParaRPr lang="fr-F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939" y="2428528"/>
            <a:ext cx="12281133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UV channels (210 and 266 nm): Degradation effect soon corrected; time series soon available.</a:t>
            </a:r>
          </a:p>
          <a:p>
            <a:endPara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Visible channels (535 nm): Back up and operational channels have both unpredicted  behavior on long term</a:t>
            </a:r>
          </a:p>
          <a:p>
            <a:endPara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Pretty soon: rotational variation will be available </a:t>
            </a:r>
          </a:p>
          <a:p>
            <a:endPara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Same conclusions for the infrared channel</a:t>
            </a:r>
          </a:p>
          <a:p>
            <a:endPara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Every irradiance time series will be distributed on the SOLID database</a:t>
            </a:r>
            <a:endParaRPr lang="en-US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04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PREMOS instrument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272" y="4084712"/>
            <a:ext cx="7554753" cy="523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5311224" y="1471738"/>
            <a:ext cx="7632848" cy="2461318"/>
            <a:chOff x="3738499" y="980728"/>
            <a:chExt cx="5303317" cy="1839100"/>
          </a:xfrm>
        </p:grpSpPr>
        <p:grpSp>
          <p:nvGrpSpPr>
            <p:cNvPr id="7" name="Group 6"/>
            <p:cNvGrpSpPr/>
            <p:nvPr/>
          </p:nvGrpSpPr>
          <p:grpSpPr>
            <a:xfrm>
              <a:off x="3738499" y="980728"/>
              <a:ext cx="5303317" cy="1839100"/>
              <a:chOff x="3813773" y="980728"/>
              <a:chExt cx="5303317" cy="1839100"/>
            </a:xfrm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3773" y="980728"/>
                <a:ext cx="5303317" cy="1839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07172" y="1475310"/>
                <a:ext cx="396086" cy="191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88281" y="1484784"/>
                <a:ext cx="396087" cy="191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4000" y="1314000"/>
              <a:ext cx="266700" cy="15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1484" y="1975530"/>
              <a:ext cx="266700" cy="15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36" y="3501007"/>
            <a:ext cx="4104456" cy="440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 bwMode="auto">
          <a:xfrm>
            <a:off x="2610640" y="3933056"/>
            <a:ext cx="1299472" cy="2801690"/>
          </a:xfrm>
          <a:prstGeom prst="ellipse">
            <a:avLst/>
          </a:prstGeom>
          <a:noFill/>
          <a:ln w="825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endParaRPr lang="de-CH">
              <a:latin typeface="Times New Roman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855" y="1887317"/>
            <a:ext cx="51064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CH" sz="3200" dirty="0">
                <a:solidFill>
                  <a:schemeClr val="tx1"/>
                </a:solidFill>
                <a:latin typeface="Calibri" pitchFamily="34" charset="0"/>
                <a:ea typeface="AR PL UMing HK" charset="0"/>
                <a:cs typeface="Calibri" pitchFamily="34" charset="0"/>
              </a:rPr>
              <a:t>SSI irradiance at 6 wavelengths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98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&amp; Perspectives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9071" y="2336185"/>
            <a:ext cx="12623080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PREMOS/PICARD is successfully operating after 3 years in space</a:t>
            </a:r>
          </a:p>
          <a:p>
            <a:pPr marL="457200" indent="-457200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Strong correlation between SORCE and PREMOS instruments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but we still have to attach the correct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W/m² 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to the curves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We 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are still working on the radiometric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calibration; Comparison with SODISM degradation</a:t>
            </a:r>
          </a:p>
          <a:p>
            <a:pPr marL="457200" indent="-457200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PREMOS data might be used as reference instead of SORCE for solar modeling purposes</a:t>
            </a:r>
          </a:p>
          <a:p>
            <a:pPr marL="457200" indent="-457200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endParaRPr lang="de-CH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29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6399"/>
            <a:ext cx="13004800" cy="8491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7704" y="193203"/>
            <a:ext cx="27678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Thank you</a:t>
            </a:r>
            <a:endParaRPr lang="en-US" sz="4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16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Comparison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smtClean="0"/>
              <a:t>SOLSTICE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311" y="1497228"/>
            <a:ext cx="9198187" cy="78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167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Behind the measure…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81720" y="4156720"/>
            <a:ext cx="12313368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An attempt to assess instrument degradation in a self consistent way by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32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referring operational measurements to occasional backup operations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32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correcting the backup channel by initial ageing of operational channel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61840" y="2428527"/>
            <a:ext cx="654980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… the observation strategy</a:t>
            </a:r>
            <a:endParaRPr lang="en-US" sz="4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87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933" y="-6772"/>
            <a:ext cx="10839979" cy="1307254"/>
          </a:xfrm>
        </p:spPr>
        <p:txBody>
          <a:bodyPr/>
          <a:lstStyle/>
          <a:p>
            <a:r>
              <a:rPr lang="en-US" sz="4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Redundancy strategies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1328" y="6028928"/>
            <a:ext cx="11545728" cy="2224184"/>
          </a:xfrm>
          <a:prstGeom prst="rect">
            <a:avLst/>
          </a:prstGeom>
          <a:noFill/>
        </p:spPr>
        <p:txBody>
          <a:bodyPr wrap="square" lIns="130032" tIns="65017" rIns="130032" bIns="65017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Head A: operational channel (1 measure every 10s)</a:t>
            </a:r>
          </a:p>
          <a:p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Head C: backup channel of Head A (1 measure every day)</a:t>
            </a:r>
          </a:p>
          <a:p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Head-B C1,C2 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measure during 1 minute (6 samples), about every second orbit</a:t>
            </a:r>
          </a:p>
          <a:p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Head-B C3,C4 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measure during 2 minutes (12 samples), about once a week </a:t>
            </a:r>
            <a:endParaRPr lang="en-US" sz="2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109909" y="2140496"/>
            <a:ext cx="8208915" cy="3312368"/>
            <a:chOff x="3813773" y="980728"/>
            <a:chExt cx="5303317" cy="1839100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3773" y="980728"/>
              <a:ext cx="5303317" cy="183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7172" y="1475310"/>
              <a:ext cx="396086" cy="191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8281" y="1484784"/>
              <a:ext cx="396087" cy="191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541" y="2756791"/>
            <a:ext cx="480351" cy="27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293" y="3940696"/>
            <a:ext cx="480351" cy="27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524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9712" y="268288"/>
            <a:ext cx="11054080" cy="1842347"/>
          </a:xfrm>
        </p:spPr>
        <p:txBody>
          <a:bodyPr/>
          <a:lstStyle/>
          <a:p>
            <a:pPr>
              <a:spcBef>
                <a:spcPct val="80000"/>
              </a:spcBef>
            </a:pPr>
            <a:r>
              <a:rPr lang="fr-CH" dirty="0" smtClean="0">
                <a:latin typeface="Calibri" pitchFamily="34" charset="0"/>
                <a:cs typeface="Calibri" pitchFamily="34" charset="0"/>
              </a:rPr>
              <a:t>PREMOS-VIS ‘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First Light’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sz="27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2700" dirty="0">
                <a:latin typeface="Calibri" pitchFamily="34" charset="0"/>
                <a:cs typeface="Calibri" pitchFamily="34" charset="0"/>
              </a:rPr>
            </a:br>
            <a:r>
              <a:rPr lang="en-US" sz="2700" dirty="0">
                <a:latin typeface="Calibri" pitchFamily="34" charset="0"/>
                <a:cs typeface="Calibri" pitchFamily="34" charset="0"/>
              </a:rPr>
              <a:t>ATLAS &amp; SIM spectra convoluted with actual </a:t>
            </a:r>
            <a:r>
              <a:rPr lang="en-US" sz="2700" dirty="0" smtClean="0">
                <a:latin typeface="Calibri" pitchFamily="34" charset="0"/>
                <a:cs typeface="Calibri" pitchFamily="34" charset="0"/>
              </a:rPr>
              <a:t>filter transmittance</a:t>
            </a:r>
            <a:endParaRPr lang="en-US" sz="27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65267" name="Group 5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76381706"/>
              </p:ext>
            </p:extLst>
          </p:nvPr>
        </p:nvGraphicFramePr>
        <p:xfrm>
          <a:off x="813768" y="2356520"/>
          <a:ext cx="11199968" cy="6123094"/>
        </p:xfrm>
        <a:graphic>
          <a:graphicData uri="http://schemas.openxmlformats.org/drawingml/2006/table">
            <a:tbl>
              <a:tblPr/>
              <a:tblGrid>
                <a:gridCol w="2801034"/>
                <a:gridCol w="2801034"/>
                <a:gridCol w="2796866"/>
                <a:gridCol w="2801034"/>
              </a:tblGrid>
              <a:tr h="100696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PREMOS FR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0044" marR="120044" marT="65024" marB="650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535nm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0044" marR="120044" marT="65024" marB="650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607nm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0044" marR="120044" marT="65024" marB="650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782nm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0044" marR="120044" marT="65024" marB="650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37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First Light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@1AU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0044" marR="120044" marT="65024" marB="650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1.913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0044" marR="120044" marT="65024" marB="650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1.858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0044" marR="120044" marT="65024" marB="650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1.174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0044" marR="120044" marT="65024" marB="650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92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@ T=20°</a:t>
                      </a:r>
                      <a:endParaRPr kumimoji="0" lang="en-GB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0044" marR="120044" marT="65024" marB="650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1.961</a:t>
                      </a:r>
                      <a:endParaRPr kumimoji="0" lang="en-GB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0044" marR="120044" marT="65024" marB="650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1.858</a:t>
                      </a:r>
                      <a:endParaRPr kumimoji="0" lang="en-GB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0044" marR="120044" marT="65024" marB="650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1.203</a:t>
                      </a:r>
                      <a:endParaRPr kumimoji="0" lang="en-GB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0044" marR="120044" marT="65024" marB="650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92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ATLAS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0044" marR="120044" marT="65024" marB="650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1.983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0044" marR="120044" marT="65024" marB="650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1.772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0044" marR="120044" marT="65024" marB="650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1.188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0044" marR="120044" marT="65024" marB="650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69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SORCE/SIM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0044" marR="120044" marT="65024" marB="650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1.918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0044" marR="120044" marT="65024" marB="650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1.731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0044" marR="120044" marT="65024" marB="650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1.169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0044" marR="120044" marT="65024" marB="650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69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0044" marR="120044" marT="65024" marB="650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Wingdings" pitchFamily="2" charset="2"/>
                        </a:rPr>
                        <a:t> 0.5%</a:t>
                      </a:r>
                    </a:p>
                  </a:txBody>
                  <a:tcPr marL="120044" marR="120044" marT="65024" marB="650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Wingdings" pitchFamily="2" charset="2"/>
                        </a:rPr>
                        <a:t> +6%</a:t>
                      </a:r>
                    </a:p>
                  </a:txBody>
                  <a:tcPr marL="120044" marR="120044" marT="65024" marB="650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Wingdings" pitchFamily="2" charset="2"/>
                        </a:rPr>
                        <a:t> +2%</a:t>
                      </a:r>
                    </a:p>
                  </a:txBody>
                  <a:tcPr marL="120044" marR="120044" marT="65024" marB="650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726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Venus Transit as seen by PREMOS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936" y="1564432"/>
            <a:ext cx="8531394" cy="16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12" y="3300106"/>
            <a:ext cx="9497242" cy="4233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44621" y="3438381"/>
            <a:ext cx="1497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535nm</a:t>
            </a:r>
            <a:endParaRPr lang="en-US" sz="3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4382460" y="3998591"/>
            <a:ext cx="0" cy="2736304"/>
          </a:xfrm>
          <a:prstGeom prst="straightConnector1">
            <a:avLst/>
          </a:prstGeom>
          <a:solidFill>
            <a:srgbClr val="00B8FF"/>
          </a:solidFill>
          <a:ln w="44450" cap="flat" cmpd="sng" algn="ctr">
            <a:solidFill>
              <a:schemeClr val="tx1"/>
            </a:solidFill>
            <a:prstDash val="solid"/>
            <a:round/>
            <a:headEnd type="arrow" w="sm" len="sm"/>
            <a:tailEnd type="arrow" w="sm" len="sm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4508659" y="4712677"/>
            <a:ext cx="206659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≈ 100 ppm</a:t>
            </a:r>
            <a:endParaRPr lang="en-US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2942" y="8208911"/>
            <a:ext cx="1245597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Similar results at 782 nm (and for SIM data), no signature in the UV</a:t>
            </a:r>
          </a:p>
        </p:txBody>
      </p:sp>
    </p:spTree>
    <p:extLst>
      <p:ext uri="{BB962C8B-B14F-4D97-AF65-F5344CB8AC3E}">
        <p14:creationId xmlns:p14="http://schemas.microsoft.com/office/powerpoint/2010/main" val="186416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>
                <a:latin typeface="Calibri" pitchFamily="34" charset="0"/>
                <a:cs typeface="Calibri" pitchFamily="34" charset="0"/>
              </a:rPr>
              <a:t>Degradation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 Issues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34037" y="3076600"/>
            <a:ext cx="5727518" cy="2707394"/>
          </a:xfrm>
          <a:prstGeom prst="rect">
            <a:avLst/>
          </a:prstGeom>
        </p:spPr>
        <p:txBody>
          <a:bodyPr wrap="square" lIns="130032" tIns="65017" rIns="130032" bIns="65017">
            <a:spAutoFit/>
          </a:bodyPr>
          <a:lstStyle/>
          <a:p>
            <a:pPr defTabSz="1300326" eaLnBrk="1" hangingPunct="1">
              <a:spcBef>
                <a:spcPct val="20000"/>
              </a:spcBef>
              <a:buClrTx/>
              <a:buSzTx/>
              <a:defRPr/>
            </a:pPr>
            <a:r>
              <a:rPr lang="de-CH" sz="2800" kern="0" dirty="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rPr>
              <a:t>Head-A, continuous operation</a:t>
            </a:r>
          </a:p>
          <a:p>
            <a:pPr marL="487623" indent="-487623" defTabSz="1300326" eaLnBrk="1" hangingPunct="1"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de-CH" sz="2800" kern="0" dirty="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rPr>
              <a:t>Strong degradation:</a:t>
            </a:r>
          </a:p>
          <a:p>
            <a:pPr lvl="1" defTabSz="1300326" eaLnBrk="1" hangingPunct="1">
              <a:spcBef>
                <a:spcPct val="20000"/>
              </a:spcBef>
              <a:buClrTx/>
              <a:buSzTx/>
              <a:buFontTx/>
              <a:buChar char="–"/>
              <a:defRPr/>
            </a:pPr>
            <a:r>
              <a:rPr lang="de-CH" sz="23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UV channels &lt;1% after </a:t>
            </a:r>
            <a:r>
              <a:rPr lang="de-CH" sz="23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720 </a:t>
            </a:r>
            <a:r>
              <a:rPr lang="de-CH" sz="23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days</a:t>
            </a:r>
          </a:p>
          <a:p>
            <a:pPr lvl="1" defTabSz="1300326" eaLnBrk="1" hangingPunct="1">
              <a:spcBef>
                <a:spcPct val="20000"/>
              </a:spcBef>
              <a:buClrTx/>
              <a:buSzTx/>
              <a:buFontTx/>
              <a:buChar char="–"/>
              <a:defRPr/>
            </a:pPr>
            <a:r>
              <a:rPr lang="de-CH" sz="23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VIS </a:t>
            </a:r>
            <a:r>
              <a:rPr lang="de-CH" sz="23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channel : 65 % left</a:t>
            </a:r>
          </a:p>
          <a:p>
            <a:pPr lvl="1" defTabSz="1300326" eaLnBrk="1" hangingPunct="1">
              <a:spcBef>
                <a:spcPct val="20000"/>
              </a:spcBef>
              <a:buClrTx/>
              <a:buSzTx/>
              <a:buFontTx/>
              <a:buChar char="–"/>
              <a:defRPr/>
            </a:pPr>
            <a:r>
              <a:rPr lang="de-CH" sz="23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IR channel &gt; 85 %</a:t>
            </a:r>
            <a:r>
              <a:rPr lang="en-US" sz="23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3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endParaRPr lang="en-US" sz="2300" kern="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54528" y="5884912"/>
            <a:ext cx="5206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Contamination under solar UV exposure</a:t>
            </a:r>
            <a:endParaRPr lang="en-US" sz="2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04" y="1708448"/>
            <a:ext cx="7128792" cy="7338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226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latin typeface="Calibri" pitchFamily="34" charset="0"/>
                <a:cs typeface="Calibri" pitchFamily="34" charset="0"/>
              </a:rPr>
              <a:t>Degradation</a:t>
            </a:r>
            <a:r>
              <a:rPr lang="fr-FR" dirty="0">
                <a:latin typeface="Calibri" pitchFamily="34" charset="0"/>
                <a:cs typeface="Calibri" pitchFamily="34" charset="0"/>
              </a:rPr>
              <a:t> Issues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02600" y="3292624"/>
            <a:ext cx="6554330" cy="6046329"/>
          </a:xfrm>
          <a:prstGeom prst="rect">
            <a:avLst/>
          </a:prstGeom>
        </p:spPr>
        <p:txBody>
          <a:bodyPr lIns="130032" tIns="65017" rIns="130032" bIns="65017"/>
          <a:lstStyle>
            <a:lvl1pPr marL="342900" indent="-34290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n-lt"/>
                <a:ea typeface="ＭＳ Ｐゴシック" charset="-128"/>
              </a:defRPr>
            </a:lvl2pPr>
            <a:lvl3pPr marL="1143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ＭＳ Ｐゴシック" charset="-128"/>
              </a:defRPr>
            </a:lvl3pPr>
            <a:lvl4pPr marL="1600200" indent="-228600" algn="l" defTabSz="449263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rgbClr val="000000"/>
                </a:solidFill>
                <a:latin typeface="+mn-lt"/>
                <a:ea typeface="ＭＳ Ｐゴシック" charset="-128"/>
              </a:defRPr>
            </a:lvl4pPr>
            <a:lvl5pPr marL="2057400" indent="-228600" algn="l" defTabSz="449263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000">
                <a:solidFill>
                  <a:srgbClr val="000000"/>
                </a:solidFill>
                <a:latin typeface="+mn-lt"/>
                <a:ea typeface="ＭＳ Ｐゴシック" charset="-128"/>
              </a:defRPr>
            </a:lvl5pPr>
            <a:lvl6pPr marL="2514600" indent="-228600" algn="l" defTabSz="449263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000">
                <a:solidFill>
                  <a:srgbClr val="000000"/>
                </a:solidFill>
                <a:latin typeface="+mn-lt"/>
                <a:ea typeface="ＭＳ Ｐゴシック" charset="-128"/>
              </a:defRPr>
            </a:lvl6pPr>
            <a:lvl7pPr marL="2971800" indent="-228600" algn="l" defTabSz="449263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000">
                <a:solidFill>
                  <a:srgbClr val="000000"/>
                </a:solidFill>
                <a:latin typeface="+mn-lt"/>
                <a:ea typeface="ＭＳ Ｐゴシック" charset="-128"/>
              </a:defRPr>
            </a:lvl7pPr>
            <a:lvl8pPr marL="3429000" indent="-228600" algn="l" defTabSz="449263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000">
                <a:solidFill>
                  <a:srgbClr val="000000"/>
                </a:solidFill>
                <a:latin typeface="+mn-lt"/>
                <a:ea typeface="ＭＳ Ｐゴシック" charset="-128"/>
              </a:defRPr>
            </a:lvl8pPr>
            <a:lvl9pPr marL="3886200" indent="-228600" algn="l" defTabSz="449263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000">
                <a:solidFill>
                  <a:srgbClr val="000000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defRPr/>
            </a:pPr>
            <a:r>
              <a:rPr lang="de-CH" dirty="0">
                <a:latin typeface="Calibri" pitchFamily="34" charset="0"/>
                <a:cs typeface="Calibri" pitchFamily="34" charset="0"/>
              </a:rPr>
              <a:t>Head-C, backup for Head-A</a:t>
            </a:r>
          </a:p>
          <a:p>
            <a:pPr>
              <a:defRPr/>
            </a:pPr>
            <a:endParaRPr lang="de-CH" dirty="0" smtClean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de-CH" dirty="0">
                <a:latin typeface="Calibri" pitchFamily="34" charset="0"/>
                <a:cs typeface="Calibri" pitchFamily="34" charset="0"/>
              </a:rPr>
              <a:t>	</a:t>
            </a:r>
            <a:r>
              <a:rPr lang="de-CH" dirty="0" smtClean="0">
                <a:latin typeface="Calibri" pitchFamily="34" charset="0"/>
                <a:cs typeface="Calibri" pitchFamily="34" charset="0"/>
              </a:rPr>
              <a:t>UV </a:t>
            </a:r>
            <a:r>
              <a:rPr lang="de-CH" dirty="0">
                <a:latin typeface="Calibri" pitchFamily="34" charset="0"/>
                <a:cs typeface="Calibri" pitchFamily="34" charset="0"/>
              </a:rPr>
              <a:t>channels </a:t>
            </a:r>
          </a:p>
          <a:p>
            <a:pPr lvl="1">
              <a:defRPr/>
            </a:pPr>
            <a:r>
              <a:rPr lang="de-CH" dirty="0" smtClean="0">
                <a:latin typeface="Calibri" pitchFamily="34" charset="0"/>
                <a:cs typeface="Calibri" pitchFamily="34" charset="0"/>
              </a:rPr>
              <a:t>210nm – 10 %</a:t>
            </a:r>
          </a:p>
          <a:p>
            <a:pPr lvl="1">
              <a:defRPr/>
            </a:pPr>
            <a:r>
              <a:rPr lang="de-CH" dirty="0" smtClean="0">
                <a:latin typeface="Calibri" pitchFamily="34" charset="0"/>
                <a:cs typeface="Calibri" pitchFamily="34" charset="0"/>
              </a:rPr>
              <a:t>266nm – 8 %</a:t>
            </a:r>
          </a:p>
          <a:p>
            <a:pPr>
              <a:defRPr/>
            </a:pPr>
            <a:r>
              <a:rPr lang="de-CH" dirty="0" smtClean="0">
                <a:latin typeface="Calibri" pitchFamily="34" charset="0"/>
                <a:cs typeface="Calibri" pitchFamily="34" charset="0"/>
              </a:rPr>
              <a:t>	VIS-NIR </a:t>
            </a:r>
            <a:r>
              <a:rPr lang="de-CH" dirty="0">
                <a:latin typeface="Calibri" pitchFamily="34" charset="0"/>
                <a:cs typeface="Calibri" pitchFamily="34" charset="0"/>
              </a:rPr>
              <a:t>channels</a:t>
            </a:r>
          </a:p>
          <a:p>
            <a:pPr lvl="1">
              <a:defRPr/>
            </a:pPr>
            <a:r>
              <a:rPr lang="de-CH" dirty="0" smtClean="0">
                <a:latin typeface="Calibri" pitchFamily="34" charset="0"/>
                <a:cs typeface="Calibri" pitchFamily="34" charset="0"/>
              </a:rPr>
              <a:t>535nm ≈ -1% </a:t>
            </a:r>
          </a:p>
          <a:p>
            <a:pPr lvl="1">
              <a:defRPr/>
            </a:pPr>
            <a:r>
              <a:rPr lang="de-CH" dirty="0" smtClean="0">
                <a:latin typeface="Calibri" pitchFamily="34" charset="0"/>
                <a:cs typeface="Calibri" pitchFamily="34" charset="0"/>
              </a:rPr>
              <a:t>782nm +2% </a:t>
            </a:r>
          </a:p>
          <a:p>
            <a:pPr lvl="1">
              <a:defRPr/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12" y="1708448"/>
            <a:ext cx="7560840" cy="7225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377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Degradation issues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60" y="3469537"/>
            <a:ext cx="6926957" cy="5237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3762" y="1564431"/>
            <a:ext cx="1171726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VIS and IR channels: contamination under solar UV exposure</a:t>
            </a:r>
            <a:endParaRPr lang="en-US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640" y="2846612"/>
            <a:ext cx="3024336" cy="3254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640" y="6388968"/>
            <a:ext cx="3024336" cy="3045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68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HelveticaNeueLT Pro 55 Roman"/>
        <a:ea typeface=""/>
        <a:cs typeface=""/>
      </a:majorFont>
      <a:minorFont>
        <a:latin typeface="HelveticaNeueLT Pro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6639</TotalTime>
  <Words>536</Words>
  <Application>Microsoft Office PowerPoint</Application>
  <PresentationFormat>Custom</PresentationFormat>
  <Paragraphs>132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Default Design</vt:lpstr>
      <vt:lpstr>Status of PREMOS data</vt:lpstr>
      <vt:lpstr>PREMOS instrument</vt:lpstr>
      <vt:lpstr>Behind the measure…</vt:lpstr>
      <vt:lpstr>Redundancy strategies</vt:lpstr>
      <vt:lpstr>PREMOS-VIS ‘First Light’  ATLAS &amp; SIM spectra convoluted with actual filter transmittance</vt:lpstr>
      <vt:lpstr>Venus Transit as seen by PREMOS</vt:lpstr>
      <vt:lpstr>Degradation Issues</vt:lpstr>
      <vt:lpstr>Degradation Issues</vt:lpstr>
      <vt:lpstr>Degradation issues</vt:lpstr>
      <vt:lpstr>Degradation Issues</vt:lpstr>
      <vt:lpstr>PowerPoint Presentation</vt:lpstr>
      <vt:lpstr>Effect of the temperature</vt:lpstr>
      <vt:lpstr>PREMOS investigations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Others channels</vt:lpstr>
      <vt:lpstr>Conclusions &amp; Perspectives</vt:lpstr>
      <vt:lpstr>PowerPoint Presentation</vt:lpstr>
      <vt:lpstr>Comparison with SOLSTICE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</dc:title>
  <dc:creator>Gaël Cessateur</dc:creator>
  <cp:lastModifiedBy>Gaël Cessateur</cp:lastModifiedBy>
  <cp:revision>387</cp:revision>
  <cp:lastPrinted>1996-09-10T13:20:06Z</cp:lastPrinted>
  <dcterms:created xsi:type="dcterms:W3CDTF">2011-11-27T17:04:57Z</dcterms:created>
  <dcterms:modified xsi:type="dcterms:W3CDTF">2013-11-19T16:23:33Z</dcterms:modified>
</cp:coreProperties>
</file>