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05" r:id="rId2"/>
    <p:sldId id="307" r:id="rId3"/>
    <p:sldId id="308" r:id="rId4"/>
    <p:sldId id="309" r:id="rId5"/>
    <p:sldId id="321" r:id="rId6"/>
    <p:sldId id="310" r:id="rId7"/>
    <p:sldId id="311" r:id="rId8"/>
    <p:sldId id="312" r:id="rId9"/>
    <p:sldId id="313" r:id="rId10"/>
    <p:sldId id="314" r:id="rId11"/>
    <p:sldId id="315" r:id="rId12"/>
    <p:sldId id="316" r:id="rId13"/>
    <p:sldId id="317" r:id="rId14"/>
    <p:sldId id="320" r:id="rId15"/>
    <p:sldId id="318" r:id="rId16"/>
    <p:sldId id="300" r:id="rId17"/>
    <p:sldId id="324" r:id="rId18"/>
    <p:sldId id="325" r:id="rId19"/>
    <p:sldId id="326" r:id="rId20"/>
    <p:sldId id="322"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9" d="100"/>
          <a:sy n="59" d="100"/>
        </p:scale>
        <p:origin x="-942" y="19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3B742D-4853-4A0F-AD9C-2374D44F5A8C}" type="datetimeFigureOut">
              <a:rPr lang="el-GR" smtClean="0"/>
              <a:pPr/>
              <a:t>11/12/2013</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24756D-1EA6-459A-AA73-CA018B54DAD4}"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4E8F066F-BC44-4F65-8FE5-AD669609A343}"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0124756D-1EA6-459A-AA73-CA018B54DAD4}"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0124756D-1EA6-459A-AA73-CA018B54DAD4}"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0124756D-1EA6-459A-AA73-CA018B54DAD4}"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0124756D-1EA6-459A-AA73-CA018B54DAD4}" type="slidenum">
              <a:rPr lang="el-GR" smtClean="0"/>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0124756D-1EA6-459A-AA73-CA018B54DAD4}" type="slidenum">
              <a:rPr lang="el-GR" smtClean="0"/>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0124756D-1EA6-459A-AA73-CA018B54DAD4}" type="slidenum">
              <a:rPr lang="el-GR" smtClean="0"/>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0124756D-1EA6-459A-AA73-CA018B54DAD4}" type="slidenum">
              <a:rPr lang="el-GR" smtClean="0"/>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0124756D-1EA6-459A-AA73-CA018B54DAD4}" type="slidenum">
              <a:rPr lang="el-GR" smtClean="0"/>
              <a:pPr/>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0124756D-1EA6-459A-AA73-CA018B54DAD4}" type="slidenum">
              <a:rPr lang="el-GR" smtClean="0"/>
              <a:pPr/>
              <a:t>18</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0124756D-1EA6-459A-AA73-CA018B54DAD4}" type="slidenum">
              <a:rPr lang="el-GR" smtClean="0"/>
              <a:pPr/>
              <a:t>19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7173E6E6-8EA7-474B-B1A6-7436E19525F2}" type="slidenum">
              <a:rPr lang="el-GR" smtClean="0"/>
              <a:pPr/>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0124756D-1EA6-459A-AA73-CA018B54DAD4}" type="slidenum">
              <a:rPr lang="el-GR" smtClean="0"/>
              <a:pPr/>
              <a:t>20</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7173E6E6-8EA7-474B-B1A6-7436E19525F2}" type="slidenum">
              <a:rPr lang="el-GR" smtClean="0"/>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4E8F066F-BC44-4F65-8FE5-AD669609A343}" type="slidenum">
              <a:rPr lang="el-GR" smtClean="0"/>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0124756D-1EA6-459A-AA73-CA018B54DAD4}" type="slidenum">
              <a:rPr lang="el-GR" smtClean="0"/>
              <a:pPr/>
              <a:t>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0124756D-1EA6-459A-AA73-CA018B54DAD4}" type="slidenum">
              <a:rPr lang="el-GR" smtClean="0"/>
              <a:pPr/>
              <a:t>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0124756D-1EA6-459A-AA73-CA018B54DAD4}"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0124756D-1EA6-459A-AA73-CA018B54DAD4}"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0124756D-1EA6-459A-AA73-CA018B54DAD4}"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F3850EC8-967A-426B-8E8E-EBA37B27B739}" type="datetimeFigureOut">
              <a:rPr lang="el-GR" smtClean="0"/>
              <a:pPr/>
              <a:t>11/12/2013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B649CFF-9E8D-4356-8A57-C1B2C72994E3}"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F3850EC8-967A-426B-8E8E-EBA37B27B739}" type="datetimeFigureOut">
              <a:rPr lang="el-GR" smtClean="0"/>
              <a:pPr/>
              <a:t>11/12/2013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B649CFF-9E8D-4356-8A57-C1B2C72994E3}"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F3850EC8-967A-426B-8E8E-EBA37B27B739}" type="datetimeFigureOut">
              <a:rPr lang="el-GR" smtClean="0"/>
              <a:pPr/>
              <a:t>11/12/2013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B649CFF-9E8D-4356-8A57-C1B2C72994E3}"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F3850EC8-967A-426B-8E8E-EBA37B27B739}" type="datetimeFigureOut">
              <a:rPr lang="el-GR" smtClean="0"/>
              <a:pPr/>
              <a:t>11/12/2013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B649CFF-9E8D-4356-8A57-C1B2C72994E3}"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850EC8-967A-426B-8E8E-EBA37B27B739}" type="datetimeFigureOut">
              <a:rPr lang="el-GR" smtClean="0"/>
              <a:pPr/>
              <a:t>11/12/2013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B649CFF-9E8D-4356-8A57-C1B2C72994E3}"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F3850EC8-967A-426B-8E8E-EBA37B27B739}" type="datetimeFigureOut">
              <a:rPr lang="el-GR" smtClean="0"/>
              <a:pPr/>
              <a:t>11/12/2013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B649CFF-9E8D-4356-8A57-C1B2C72994E3}"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F3850EC8-967A-426B-8E8E-EBA37B27B739}" type="datetimeFigureOut">
              <a:rPr lang="el-GR" smtClean="0"/>
              <a:pPr/>
              <a:t>11/12/2013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B649CFF-9E8D-4356-8A57-C1B2C72994E3}"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F3850EC8-967A-426B-8E8E-EBA37B27B739}" type="datetimeFigureOut">
              <a:rPr lang="el-GR" smtClean="0"/>
              <a:pPr/>
              <a:t>11/12/2013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B649CFF-9E8D-4356-8A57-C1B2C72994E3}"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850EC8-967A-426B-8E8E-EBA37B27B739}" type="datetimeFigureOut">
              <a:rPr lang="el-GR" smtClean="0"/>
              <a:pPr/>
              <a:t>11/12/2013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B649CFF-9E8D-4356-8A57-C1B2C72994E3}"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850EC8-967A-426B-8E8E-EBA37B27B739}" type="datetimeFigureOut">
              <a:rPr lang="el-GR" smtClean="0"/>
              <a:pPr/>
              <a:t>11/12/2013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B649CFF-9E8D-4356-8A57-C1B2C72994E3}"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850EC8-967A-426B-8E8E-EBA37B27B739}" type="datetimeFigureOut">
              <a:rPr lang="el-GR" smtClean="0"/>
              <a:pPr/>
              <a:t>11/12/2013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B649CFF-9E8D-4356-8A57-C1B2C72994E3}"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50EC8-967A-426B-8E8E-EBA37B27B739}" type="datetimeFigureOut">
              <a:rPr lang="el-GR" smtClean="0"/>
              <a:pPr/>
              <a:t>11/12/2013</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649CFF-9E8D-4356-8A57-C1B2C72994E3}"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0" y="1732533"/>
            <a:ext cx="9144000" cy="1768475"/>
          </a:xfrm>
          <a:prstGeom prst="rect">
            <a:avLst/>
          </a:prstGeom>
          <a:noFill/>
          <a:ln>
            <a:miter lim="800000"/>
            <a:headEnd/>
            <a:tailEnd/>
          </a:ln>
        </p:spPr>
        <p:txBody>
          <a:bodyPr>
            <a:normAutofit fontScale="92500" lnSpcReduction="20000"/>
          </a:bodyPr>
          <a:lstStyle/>
          <a:p>
            <a:pPr algn="ctr" fontAlgn="auto">
              <a:spcBef>
                <a:spcPct val="20000"/>
              </a:spcBef>
              <a:spcAft>
                <a:spcPts val="0"/>
              </a:spcAft>
              <a:buFont typeface="Arial" pitchFamily="34" charset="0"/>
              <a:buNone/>
              <a:defRPr/>
            </a:pPr>
            <a:r>
              <a:rPr lang="en-US" sz="3000" b="1" i="1" dirty="0" smtClean="0"/>
              <a:t>Neutron Monitor Splinter</a:t>
            </a:r>
            <a:endParaRPr lang="en-US" sz="3000" b="1" i="1" dirty="0" smtClean="0">
              <a:latin typeface="+mn-lt"/>
              <a:cs typeface="+mn-cs"/>
            </a:endParaRPr>
          </a:p>
          <a:p>
            <a:pPr algn="ctr" fontAlgn="auto">
              <a:spcBef>
                <a:spcPct val="20000"/>
              </a:spcBef>
              <a:spcAft>
                <a:spcPts val="0"/>
              </a:spcAft>
              <a:buFont typeface="Arial" pitchFamily="34" charset="0"/>
              <a:buNone/>
              <a:defRPr/>
            </a:pPr>
            <a:r>
              <a:rPr lang="en-US" sz="3000" b="1" i="1" dirty="0" smtClean="0">
                <a:latin typeface="+mn-lt"/>
                <a:cs typeface="+mn-cs"/>
              </a:rPr>
              <a:t>Neutron Monitor Data and the ESA SSA Program</a:t>
            </a:r>
          </a:p>
          <a:p>
            <a:pPr algn="ctr">
              <a:spcBef>
                <a:spcPct val="20000"/>
              </a:spcBef>
              <a:defRPr/>
            </a:pPr>
            <a:endParaRPr lang="en-US" sz="3000" b="1" i="1" dirty="0">
              <a:solidFill>
                <a:schemeClr val="bg1">
                  <a:lumMod val="50000"/>
                </a:schemeClr>
              </a:solidFill>
            </a:endParaRPr>
          </a:p>
          <a:p>
            <a:pPr algn="ctr">
              <a:spcBef>
                <a:spcPct val="20000"/>
              </a:spcBef>
              <a:defRPr/>
            </a:pPr>
            <a:r>
              <a:rPr lang="en-US" sz="3000" b="1" i="1" dirty="0">
                <a:solidFill>
                  <a:schemeClr val="bg1">
                    <a:lumMod val="50000"/>
                  </a:schemeClr>
                </a:solidFill>
              </a:rPr>
              <a:t> </a:t>
            </a:r>
            <a:r>
              <a:rPr lang="en-US" sz="3000" b="1" i="1" smtClean="0">
                <a:solidFill>
                  <a:schemeClr val="bg1">
                    <a:lumMod val="50000"/>
                  </a:schemeClr>
                </a:solidFill>
              </a:rPr>
              <a:t>European </a:t>
            </a:r>
            <a:r>
              <a:rPr lang="en-US" sz="3000" b="1" i="1" smtClean="0">
                <a:solidFill>
                  <a:schemeClr val="bg1">
                    <a:lumMod val="50000"/>
                  </a:schemeClr>
                </a:solidFill>
              </a:rPr>
              <a:t>Neutron </a:t>
            </a:r>
            <a:r>
              <a:rPr lang="en-US" sz="3000" b="1" i="1" dirty="0" smtClean="0">
                <a:solidFill>
                  <a:schemeClr val="bg1">
                    <a:lumMod val="50000"/>
                  </a:schemeClr>
                </a:solidFill>
              </a:rPr>
              <a:t>Monitor Service</a:t>
            </a:r>
            <a:endParaRPr lang="en-US" sz="3000" b="1" i="1" dirty="0">
              <a:solidFill>
                <a:schemeClr val="bg1">
                  <a:lumMod val="50000"/>
                </a:schemeClr>
              </a:solidFill>
              <a:latin typeface="+mn-lt"/>
              <a:cs typeface="+mn-cs"/>
            </a:endParaRPr>
          </a:p>
        </p:txBody>
      </p:sp>
      <p:sp>
        <p:nvSpPr>
          <p:cNvPr id="8" name="Text Box 17"/>
          <p:cNvSpPr txBox="1">
            <a:spLocks noChangeArrowheads="1"/>
          </p:cNvSpPr>
          <p:nvPr/>
        </p:nvSpPr>
        <p:spPr bwMode="auto">
          <a:xfrm>
            <a:off x="1187624" y="4365104"/>
            <a:ext cx="7315200" cy="1323439"/>
          </a:xfrm>
          <a:prstGeom prst="rect">
            <a:avLst/>
          </a:prstGeom>
          <a:noFill/>
          <a:ln w="12700" cap="sq" algn="ctr">
            <a:noFill/>
            <a:miter lim="800000"/>
            <a:headEnd/>
            <a:tailEnd/>
          </a:ln>
        </p:spPr>
        <p:txBody>
          <a:bodyPr>
            <a:spAutoFit/>
          </a:bodyPr>
          <a:lstStyle/>
          <a:p>
            <a:pPr algn="ctr"/>
            <a:r>
              <a:rPr lang="en-US" sz="2000" b="1" dirty="0">
                <a:solidFill>
                  <a:srgbClr val="002060"/>
                </a:solidFill>
                <a:latin typeface="Calibri" pitchFamily="34" charset="0"/>
              </a:rPr>
              <a:t>A</a:t>
            </a:r>
            <a:r>
              <a:rPr lang="en-US" sz="2000" dirty="0">
                <a:latin typeface="Calibri" pitchFamily="34" charset="0"/>
              </a:rPr>
              <a:t>THENS </a:t>
            </a:r>
            <a:r>
              <a:rPr lang="en-US" sz="2000" b="1" dirty="0">
                <a:solidFill>
                  <a:srgbClr val="002060"/>
                </a:solidFill>
                <a:latin typeface="Calibri" pitchFamily="34" charset="0"/>
              </a:rPr>
              <a:t>N</a:t>
            </a:r>
            <a:r>
              <a:rPr lang="en-US" sz="2000" dirty="0">
                <a:latin typeface="Calibri" pitchFamily="34" charset="0"/>
              </a:rPr>
              <a:t>EUTRON </a:t>
            </a:r>
            <a:r>
              <a:rPr lang="en-US" sz="2000" b="1" dirty="0">
                <a:solidFill>
                  <a:srgbClr val="002060"/>
                </a:solidFill>
                <a:latin typeface="Calibri" pitchFamily="34" charset="0"/>
              </a:rPr>
              <a:t>M</a:t>
            </a:r>
            <a:r>
              <a:rPr lang="en-US" sz="2000" dirty="0">
                <a:latin typeface="Calibri" pitchFamily="34" charset="0"/>
              </a:rPr>
              <a:t>ONITOR  </a:t>
            </a:r>
            <a:r>
              <a:rPr lang="en-US" sz="2000" b="1" dirty="0">
                <a:solidFill>
                  <a:srgbClr val="002060"/>
                </a:solidFill>
                <a:latin typeface="Calibri" pitchFamily="34" charset="0"/>
              </a:rPr>
              <a:t>S</a:t>
            </a:r>
            <a:r>
              <a:rPr lang="en-US" sz="2000" dirty="0">
                <a:latin typeface="Calibri" pitchFamily="34" charset="0"/>
              </a:rPr>
              <a:t>TATION</a:t>
            </a:r>
          </a:p>
          <a:p>
            <a:pPr algn="ctr"/>
            <a:r>
              <a:rPr lang="en-US" sz="2000" dirty="0">
                <a:latin typeface="Calibri" pitchFamily="34" charset="0"/>
              </a:rPr>
              <a:t>Nuclear &amp; Particle Physics Section</a:t>
            </a:r>
            <a:r>
              <a:rPr lang="en-US" sz="2000" dirty="0">
                <a:latin typeface="+mj-lt"/>
              </a:rPr>
              <a:t>, Physics Department</a:t>
            </a:r>
          </a:p>
          <a:p>
            <a:pPr algn="ctr"/>
            <a:r>
              <a:rPr lang="en-US" sz="2000" dirty="0">
                <a:latin typeface="+mj-lt"/>
              </a:rPr>
              <a:t>National &amp; </a:t>
            </a:r>
            <a:r>
              <a:rPr lang="en-US" sz="2000" dirty="0" err="1">
                <a:latin typeface="+mj-lt"/>
              </a:rPr>
              <a:t>Kapodistrian</a:t>
            </a:r>
            <a:r>
              <a:rPr lang="en-US" sz="2000" dirty="0">
                <a:latin typeface="+mj-lt"/>
              </a:rPr>
              <a:t> University of Athens</a:t>
            </a:r>
          </a:p>
          <a:p>
            <a:pPr algn="ctr"/>
            <a:endParaRPr lang="en-US" sz="2000" dirty="0">
              <a:latin typeface="Calibri" pitchFamily="34" charset="0"/>
            </a:endParaRPr>
          </a:p>
        </p:txBody>
      </p:sp>
      <p:sp>
        <p:nvSpPr>
          <p:cNvPr id="11" name="Text Box 17"/>
          <p:cNvSpPr txBox="1">
            <a:spLocks noChangeArrowheads="1"/>
          </p:cNvSpPr>
          <p:nvPr/>
        </p:nvSpPr>
        <p:spPr bwMode="auto">
          <a:xfrm>
            <a:off x="1143000" y="3604954"/>
            <a:ext cx="7315200" cy="400110"/>
          </a:xfrm>
          <a:prstGeom prst="rect">
            <a:avLst/>
          </a:prstGeom>
          <a:noFill/>
          <a:ln w="12700" cap="sq" algn="ctr">
            <a:noFill/>
            <a:miter lim="800000"/>
            <a:headEnd/>
            <a:tailEnd/>
          </a:ln>
        </p:spPr>
        <p:txBody>
          <a:bodyPr>
            <a:spAutoFit/>
          </a:bodyPr>
          <a:lstStyle/>
          <a:p>
            <a:pPr algn="ctr"/>
            <a:r>
              <a:rPr lang="en-US" sz="2000" b="1" dirty="0" smtClean="0">
                <a:latin typeface="Calibri" pitchFamily="34" charset="0"/>
              </a:rPr>
              <a:t>A. </a:t>
            </a:r>
            <a:r>
              <a:rPr lang="en-US" sz="2000" b="1" dirty="0" err="1" smtClean="0">
                <a:latin typeface="Calibri" pitchFamily="34" charset="0"/>
              </a:rPr>
              <a:t>Papaioannou</a:t>
            </a:r>
            <a:endParaRPr lang="en-US" sz="2000" b="1" dirty="0">
              <a:latin typeface="Calibri" pitchFamily="34" charset="0"/>
            </a:endParaRPr>
          </a:p>
        </p:txBody>
      </p:sp>
      <p:grpSp>
        <p:nvGrpSpPr>
          <p:cNvPr id="2" name="Group 11"/>
          <p:cNvGrpSpPr/>
          <p:nvPr/>
        </p:nvGrpSpPr>
        <p:grpSpPr>
          <a:xfrm>
            <a:off x="216118" y="381000"/>
            <a:ext cx="8820150" cy="981075"/>
            <a:chOff x="152400" y="4724400"/>
            <a:chExt cx="8820150" cy="981075"/>
          </a:xfrm>
        </p:grpSpPr>
        <p:sp>
          <p:nvSpPr>
            <p:cNvPr id="13" name="Rounded Rectangle 12"/>
            <p:cNvSpPr/>
            <p:nvPr/>
          </p:nvSpPr>
          <p:spPr>
            <a:xfrm>
              <a:off x="152400" y="4724400"/>
              <a:ext cx="8820150" cy="98107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cap="all" dirty="0"/>
            </a:p>
            <a:p>
              <a:pPr algn="r">
                <a:defRPr/>
              </a:pPr>
              <a:r>
                <a:rPr lang="en-US" sz="2400" dirty="0">
                  <a:solidFill>
                    <a:srgbClr val="F8F8F8"/>
                  </a:solidFill>
                  <a:latin typeface="Pristina" pitchFamily="66" charset="0"/>
                </a:rPr>
                <a:t>ESWW10 </a:t>
              </a:r>
              <a:r>
                <a:rPr lang="en-US" sz="2400" dirty="0" smtClean="0">
                  <a:solidFill>
                    <a:srgbClr val="F8F8F8"/>
                  </a:solidFill>
                  <a:latin typeface="Pristina" pitchFamily="66" charset="0"/>
                </a:rPr>
                <a:t>Session 13</a:t>
              </a:r>
              <a:endParaRPr lang="en-US" sz="2400" dirty="0">
                <a:solidFill>
                  <a:srgbClr val="F8F8F8"/>
                </a:solidFill>
                <a:latin typeface="Pristina" pitchFamily="66" charset="0"/>
              </a:endParaRPr>
            </a:p>
            <a:p>
              <a:pPr algn="r">
                <a:defRPr/>
              </a:pPr>
              <a:r>
                <a:rPr lang="en-US" sz="2400" dirty="0" smtClean="0">
                  <a:solidFill>
                    <a:srgbClr val="F8F8F8"/>
                  </a:solidFill>
                  <a:latin typeface="Pristina" pitchFamily="66" charset="0"/>
                </a:rPr>
                <a:t>Cosmic Ray Detectors</a:t>
              </a:r>
              <a:endParaRPr lang="en-US" sz="2400" dirty="0">
                <a:solidFill>
                  <a:srgbClr val="F8F8F8"/>
                </a:solidFill>
                <a:latin typeface="Pristina" pitchFamily="66" charset="0"/>
              </a:endParaRPr>
            </a:p>
            <a:p>
              <a:pPr algn="ctr">
                <a:defRPr/>
              </a:pPr>
              <a:endParaRPr lang="el-GR" dirty="0"/>
            </a:p>
          </p:txBody>
        </p:sp>
        <p:pic>
          <p:nvPicPr>
            <p:cNvPr id="14" name="Picture 12" descr="http://www.stce.be/esww10/images/esww10datesmall.png"/>
            <p:cNvPicPr>
              <a:picLocks noChangeAspect="1" noChangeArrowheads="1"/>
            </p:cNvPicPr>
            <p:nvPr/>
          </p:nvPicPr>
          <p:blipFill>
            <a:blip r:embed="rId3" cstate="print"/>
            <a:srcRect/>
            <a:stretch>
              <a:fillRect/>
            </a:stretch>
          </p:blipFill>
          <p:spPr bwMode="auto">
            <a:xfrm>
              <a:off x="152711" y="4724524"/>
              <a:ext cx="4582844" cy="9807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3" name="Group 14"/>
          <p:cNvGrpSpPr/>
          <p:nvPr/>
        </p:nvGrpSpPr>
        <p:grpSpPr>
          <a:xfrm>
            <a:off x="0" y="6038196"/>
            <a:ext cx="9144000" cy="722907"/>
            <a:chOff x="0" y="6038196"/>
            <a:chExt cx="9144000" cy="722907"/>
          </a:xfrm>
        </p:grpSpPr>
        <p:sp>
          <p:nvSpPr>
            <p:cNvPr id="16" name="TextBox 19"/>
            <p:cNvSpPr txBox="1">
              <a:spLocks noChangeArrowheads="1"/>
            </p:cNvSpPr>
            <p:nvPr/>
          </p:nvSpPr>
          <p:spPr bwMode="auto">
            <a:xfrm>
              <a:off x="3059832" y="6165304"/>
              <a:ext cx="3886200" cy="584775"/>
            </a:xfrm>
            <a:prstGeom prst="rect">
              <a:avLst/>
            </a:prstGeom>
            <a:noFill/>
            <a:ln w="9525">
              <a:noFill/>
              <a:miter lim="800000"/>
              <a:headEnd/>
              <a:tailEnd/>
            </a:ln>
          </p:spPr>
          <p:txBody>
            <a:bodyPr wrap="square">
              <a:spAutoFit/>
            </a:bodyPr>
            <a:lstStyle/>
            <a:p>
              <a:pPr algn="ctr">
                <a:defRPr/>
              </a:pPr>
              <a:r>
                <a:rPr lang="en-US" sz="1600" b="1" dirty="0" smtClean="0">
                  <a:solidFill>
                    <a:schemeClr val="accent1">
                      <a:lumMod val="50000"/>
                    </a:schemeClr>
                  </a:solidFill>
                  <a:latin typeface="Pristina" pitchFamily="66" charset="0"/>
                </a:rPr>
                <a:t>ESWW10 </a:t>
              </a:r>
              <a:r>
                <a:rPr lang="en-US" sz="1600" b="1" dirty="0" err="1" smtClean="0">
                  <a:solidFill>
                    <a:schemeClr val="accent1">
                      <a:lumMod val="50000"/>
                    </a:schemeClr>
                  </a:solidFill>
                  <a:latin typeface="Pristina" pitchFamily="66" charset="0"/>
                </a:rPr>
                <a:t>Seplinter</a:t>
              </a:r>
              <a:r>
                <a:rPr lang="en-US" sz="1600" b="1" dirty="0" smtClean="0">
                  <a:solidFill>
                    <a:schemeClr val="accent1">
                      <a:lumMod val="50000"/>
                    </a:schemeClr>
                  </a:solidFill>
                  <a:latin typeface="Pristina" pitchFamily="66" charset="0"/>
                </a:rPr>
                <a:t> on Neutron Monitors</a:t>
              </a:r>
            </a:p>
            <a:p>
              <a:pPr algn="ctr">
                <a:defRPr/>
              </a:pPr>
              <a:r>
                <a:rPr lang="en-US" sz="1600" b="1" dirty="0" smtClean="0">
                  <a:latin typeface="Pristina" pitchFamily="66" charset="0"/>
                </a:rPr>
                <a:t>Antwerp | 22.11.2013</a:t>
              </a:r>
            </a:p>
          </p:txBody>
        </p:sp>
        <p:pic>
          <p:nvPicPr>
            <p:cNvPr id="17" name="Picture 2" descr="C:\Research\Work\ESA\SN4\logo (2)\logo\cosray1.png"/>
            <p:cNvPicPr>
              <a:picLocks noChangeAspect="1" noChangeArrowheads="1"/>
            </p:cNvPicPr>
            <p:nvPr/>
          </p:nvPicPr>
          <p:blipFill>
            <a:blip r:embed="rId4" cstate="print"/>
            <a:srcRect/>
            <a:stretch>
              <a:fillRect/>
            </a:stretch>
          </p:blipFill>
          <p:spPr bwMode="auto">
            <a:xfrm>
              <a:off x="260132" y="6174830"/>
              <a:ext cx="1981200" cy="586273"/>
            </a:xfrm>
            <a:prstGeom prst="rect">
              <a:avLst/>
            </a:prstGeom>
            <a:noFill/>
          </p:spPr>
        </p:pic>
        <p:cxnSp>
          <p:nvCxnSpPr>
            <p:cNvPr id="19" name="Straight Connector 18"/>
            <p:cNvCxnSpPr/>
            <p:nvPr/>
          </p:nvCxnSpPr>
          <p:spPr>
            <a:xfrm>
              <a:off x="0" y="6038196"/>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 name="Picture 16" descr="Picture1.png"/>
          <p:cNvPicPr>
            <a:picLocks noChangeAspect="1"/>
          </p:cNvPicPr>
          <p:nvPr/>
        </p:nvPicPr>
        <p:blipFill>
          <a:blip r:embed="rId5" cstate="print"/>
          <a:srcRect/>
          <a:stretch>
            <a:fillRect/>
          </a:stretch>
        </p:blipFill>
        <p:spPr bwMode="auto">
          <a:xfrm>
            <a:off x="7086601" y="6093296"/>
            <a:ext cx="1828799" cy="764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p:cNvPicPr>
            <a:picLocks noChangeAspect="1" noChangeArrowheads="1"/>
          </p:cNvPicPr>
          <p:nvPr/>
        </p:nvPicPr>
        <p:blipFill>
          <a:blip r:embed="rId3" cstate="print"/>
          <a:srcRect t="10000" r="40625" b="12667"/>
          <a:stretch>
            <a:fillRect/>
          </a:stretch>
        </p:blipFill>
        <p:spPr bwMode="auto">
          <a:xfrm>
            <a:off x="228600" y="914400"/>
            <a:ext cx="4343400" cy="3314700"/>
          </a:xfrm>
          <a:prstGeom prst="rect">
            <a:avLst/>
          </a:prstGeom>
          <a:noFill/>
          <a:ln w="9525">
            <a:noFill/>
            <a:miter lim="800000"/>
            <a:headEnd/>
            <a:tailEnd/>
          </a:ln>
        </p:spPr>
      </p:pic>
      <p:sp>
        <p:nvSpPr>
          <p:cNvPr id="5" name="Rectangle 2"/>
          <p:cNvSpPr>
            <a:spLocks noChangeArrowheads="1"/>
          </p:cNvSpPr>
          <p:nvPr/>
        </p:nvSpPr>
        <p:spPr bwMode="auto">
          <a:xfrm>
            <a:off x="0" y="0"/>
            <a:ext cx="9144000" cy="798513"/>
          </a:xfrm>
          <a:prstGeom prst="rect">
            <a:avLst/>
          </a:prstGeom>
          <a:solidFill>
            <a:srgbClr val="D9D9D9"/>
          </a:solidFill>
          <a:ln w="9525">
            <a:noFill/>
            <a:round/>
            <a:headEnd/>
            <a:tailEnd/>
          </a:ln>
        </p:spPr>
        <p:txBody>
          <a:bodyPr wrap="none" lIns="90000" tIns="46800" rIns="90000" bIns="46800" anchor="ct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dirty="0" smtClean="0">
                <a:solidFill>
                  <a:srgbClr val="FF0000"/>
                </a:solidFill>
                <a:latin typeface="Calibri" pitchFamily="34" charset="0"/>
              </a:rPr>
              <a:t>European Neutron Monitor Service</a:t>
            </a:r>
            <a:endParaRPr lang="en-GB" sz="3600" b="1" dirty="0">
              <a:solidFill>
                <a:srgbClr val="FF0000"/>
              </a:solidFill>
              <a:latin typeface="Calibri" pitchFamily="34" charset="0"/>
            </a:endParaRPr>
          </a:p>
        </p:txBody>
      </p:sp>
      <p:grpSp>
        <p:nvGrpSpPr>
          <p:cNvPr id="6" name="Group 5"/>
          <p:cNvGrpSpPr/>
          <p:nvPr/>
        </p:nvGrpSpPr>
        <p:grpSpPr>
          <a:xfrm>
            <a:off x="0" y="6038196"/>
            <a:ext cx="9144000" cy="722907"/>
            <a:chOff x="0" y="6038196"/>
            <a:chExt cx="9144000" cy="722907"/>
          </a:xfrm>
        </p:grpSpPr>
        <p:sp>
          <p:nvSpPr>
            <p:cNvPr id="7" name="TextBox 19"/>
            <p:cNvSpPr txBox="1">
              <a:spLocks noChangeArrowheads="1"/>
            </p:cNvSpPr>
            <p:nvPr/>
          </p:nvSpPr>
          <p:spPr bwMode="auto">
            <a:xfrm>
              <a:off x="3059832" y="6165304"/>
              <a:ext cx="3886200" cy="584775"/>
            </a:xfrm>
            <a:prstGeom prst="rect">
              <a:avLst/>
            </a:prstGeom>
            <a:noFill/>
            <a:ln w="9525">
              <a:noFill/>
              <a:miter lim="800000"/>
              <a:headEnd/>
              <a:tailEnd/>
            </a:ln>
          </p:spPr>
          <p:txBody>
            <a:bodyPr wrap="square">
              <a:spAutoFit/>
            </a:bodyPr>
            <a:lstStyle/>
            <a:p>
              <a:pPr algn="ctr">
                <a:defRPr/>
              </a:pPr>
              <a:r>
                <a:rPr lang="en-US" sz="1600" b="1" dirty="0" smtClean="0">
                  <a:solidFill>
                    <a:schemeClr val="accent1">
                      <a:lumMod val="50000"/>
                    </a:schemeClr>
                  </a:solidFill>
                  <a:latin typeface="Pristina" pitchFamily="66" charset="0"/>
                </a:rPr>
                <a:t>ESWW10 </a:t>
              </a:r>
              <a:r>
                <a:rPr lang="en-US" sz="1600" b="1" dirty="0" err="1" smtClean="0">
                  <a:solidFill>
                    <a:schemeClr val="accent1">
                      <a:lumMod val="50000"/>
                    </a:schemeClr>
                  </a:solidFill>
                  <a:latin typeface="Pristina" pitchFamily="66" charset="0"/>
                </a:rPr>
                <a:t>Seplinter</a:t>
              </a:r>
              <a:r>
                <a:rPr lang="en-US" sz="1600" b="1" dirty="0" smtClean="0">
                  <a:solidFill>
                    <a:schemeClr val="accent1">
                      <a:lumMod val="50000"/>
                    </a:schemeClr>
                  </a:solidFill>
                  <a:latin typeface="Pristina" pitchFamily="66" charset="0"/>
                </a:rPr>
                <a:t> on Neutron Monitors</a:t>
              </a:r>
            </a:p>
            <a:p>
              <a:pPr algn="ctr">
                <a:defRPr/>
              </a:pPr>
              <a:r>
                <a:rPr lang="en-US" sz="1600" b="1" dirty="0" smtClean="0">
                  <a:latin typeface="Pristina" pitchFamily="66" charset="0"/>
                </a:rPr>
                <a:t>Antwerp | 22.11.2013</a:t>
              </a:r>
            </a:p>
          </p:txBody>
        </p:sp>
        <p:pic>
          <p:nvPicPr>
            <p:cNvPr id="8" name="Picture 2" descr="C:\Research\Work\ESA\SN4\logo (2)\logo\cosray1.png"/>
            <p:cNvPicPr>
              <a:picLocks noChangeAspect="1" noChangeArrowheads="1"/>
            </p:cNvPicPr>
            <p:nvPr/>
          </p:nvPicPr>
          <p:blipFill>
            <a:blip r:embed="rId4" cstate="print"/>
            <a:srcRect/>
            <a:stretch>
              <a:fillRect/>
            </a:stretch>
          </p:blipFill>
          <p:spPr bwMode="auto">
            <a:xfrm>
              <a:off x="260132" y="6174830"/>
              <a:ext cx="1981200" cy="586273"/>
            </a:xfrm>
            <a:prstGeom prst="rect">
              <a:avLst/>
            </a:prstGeom>
            <a:noFill/>
          </p:spPr>
        </p:pic>
        <p:cxnSp>
          <p:nvCxnSpPr>
            <p:cNvPr id="9" name="Straight Connector 8"/>
            <p:cNvCxnSpPr/>
            <p:nvPr/>
          </p:nvCxnSpPr>
          <p:spPr>
            <a:xfrm>
              <a:off x="0" y="6038196"/>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 name="Picture 9" descr="Picture1.png"/>
          <p:cNvPicPr>
            <a:picLocks noChangeAspect="1"/>
          </p:cNvPicPr>
          <p:nvPr/>
        </p:nvPicPr>
        <p:blipFill>
          <a:blip r:embed="rId5" cstate="print"/>
          <a:srcRect/>
          <a:stretch>
            <a:fillRect/>
          </a:stretch>
        </p:blipFill>
        <p:spPr bwMode="auto">
          <a:xfrm>
            <a:off x="7502255" y="6093296"/>
            <a:ext cx="1641745" cy="764704"/>
          </a:xfrm>
          <a:prstGeom prst="rect">
            <a:avLst/>
          </a:prstGeom>
          <a:noFill/>
          <a:ln w="9525">
            <a:noFill/>
            <a:miter lim="800000"/>
            <a:headEnd/>
            <a:tailEnd/>
          </a:ln>
        </p:spPr>
      </p:pic>
      <p:pic>
        <p:nvPicPr>
          <p:cNvPr id="60419" name="Picture 3"/>
          <p:cNvPicPr>
            <a:picLocks noChangeAspect="1" noChangeArrowheads="1"/>
          </p:cNvPicPr>
          <p:nvPr/>
        </p:nvPicPr>
        <p:blipFill>
          <a:blip r:embed="rId6" cstate="print"/>
          <a:srcRect t="20667" r="39063" b="15333"/>
          <a:stretch>
            <a:fillRect/>
          </a:stretch>
        </p:blipFill>
        <p:spPr bwMode="auto">
          <a:xfrm>
            <a:off x="4648200" y="1447800"/>
            <a:ext cx="4343400" cy="26728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798513"/>
          </a:xfrm>
          <a:prstGeom prst="rect">
            <a:avLst/>
          </a:prstGeom>
          <a:solidFill>
            <a:srgbClr val="D9D9D9"/>
          </a:solidFill>
          <a:ln w="9525">
            <a:noFill/>
            <a:round/>
            <a:headEnd/>
            <a:tailEnd/>
          </a:ln>
        </p:spPr>
        <p:txBody>
          <a:bodyPr wrap="none" lIns="90000" tIns="46800" rIns="90000" bIns="46800" anchor="ct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dirty="0" smtClean="0">
                <a:solidFill>
                  <a:srgbClr val="FF0000"/>
                </a:solidFill>
                <a:latin typeface="Calibri" pitchFamily="34" charset="0"/>
              </a:rPr>
              <a:t>European Neutron Monitor Service</a:t>
            </a:r>
            <a:endParaRPr lang="en-GB" sz="3600" b="1" dirty="0">
              <a:solidFill>
                <a:srgbClr val="FF0000"/>
              </a:solidFill>
              <a:latin typeface="Calibri" pitchFamily="34" charset="0"/>
            </a:endParaRPr>
          </a:p>
        </p:txBody>
      </p:sp>
      <p:grpSp>
        <p:nvGrpSpPr>
          <p:cNvPr id="5" name="Group 4"/>
          <p:cNvGrpSpPr/>
          <p:nvPr/>
        </p:nvGrpSpPr>
        <p:grpSpPr>
          <a:xfrm>
            <a:off x="0" y="6038196"/>
            <a:ext cx="9144000" cy="722907"/>
            <a:chOff x="0" y="6038196"/>
            <a:chExt cx="9144000" cy="722907"/>
          </a:xfrm>
        </p:grpSpPr>
        <p:sp>
          <p:nvSpPr>
            <p:cNvPr id="6" name="TextBox 19"/>
            <p:cNvSpPr txBox="1">
              <a:spLocks noChangeArrowheads="1"/>
            </p:cNvSpPr>
            <p:nvPr/>
          </p:nvSpPr>
          <p:spPr bwMode="auto">
            <a:xfrm>
              <a:off x="3059832" y="6165304"/>
              <a:ext cx="3886200" cy="584775"/>
            </a:xfrm>
            <a:prstGeom prst="rect">
              <a:avLst/>
            </a:prstGeom>
            <a:noFill/>
            <a:ln w="9525">
              <a:noFill/>
              <a:miter lim="800000"/>
              <a:headEnd/>
              <a:tailEnd/>
            </a:ln>
          </p:spPr>
          <p:txBody>
            <a:bodyPr wrap="square">
              <a:spAutoFit/>
            </a:bodyPr>
            <a:lstStyle/>
            <a:p>
              <a:pPr algn="ctr">
                <a:defRPr/>
              </a:pPr>
              <a:r>
                <a:rPr lang="en-US" sz="1600" b="1" dirty="0" smtClean="0">
                  <a:solidFill>
                    <a:schemeClr val="accent1">
                      <a:lumMod val="50000"/>
                    </a:schemeClr>
                  </a:solidFill>
                  <a:latin typeface="Pristina" pitchFamily="66" charset="0"/>
                </a:rPr>
                <a:t>ESWW10 </a:t>
              </a:r>
              <a:r>
                <a:rPr lang="en-US" sz="1600" b="1" dirty="0" err="1" smtClean="0">
                  <a:solidFill>
                    <a:schemeClr val="accent1">
                      <a:lumMod val="50000"/>
                    </a:schemeClr>
                  </a:solidFill>
                  <a:latin typeface="Pristina" pitchFamily="66" charset="0"/>
                </a:rPr>
                <a:t>Seplinter</a:t>
              </a:r>
              <a:r>
                <a:rPr lang="en-US" sz="1600" b="1" dirty="0" smtClean="0">
                  <a:solidFill>
                    <a:schemeClr val="accent1">
                      <a:lumMod val="50000"/>
                    </a:schemeClr>
                  </a:solidFill>
                  <a:latin typeface="Pristina" pitchFamily="66" charset="0"/>
                </a:rPr>
                <a:t> on Neutron Monitors</a:t>
              </a:r>
            </a:p>
            <a:p>
              <a:pPr algn="ctr">
                <a:defRPr/>
              </a:pPr>
              <a:r>
                <a:rPr lang="en-US" sz="1600" b="1" dirty="0" smtClean="0">
                  <a:latin typeface="Pristina" pitchFamily="66" charset="0"/>
                </a:rPr>
                <a:t>Antwerp | 22.11.2013</a:t>
              </a:r>
            </a:p>
          </p:txBody>
        </p:sp>
        <p:pic>
          <p:nvPicPr>
            <p:cNvPr id="7" name="Picture 2" descr="C:\Research\Work\ESA\SN4\logo (2)\logo\cosray1.png"/>
            <p:cNvPicPr>
              <a:picLocks noChangeAspect="1" noChangeArrowheads="1"/>
            </p:cNvPicPr>
            <p:nvPr/>
          </p:nvPicPr>
          <p:blipFill>
            <a:blip r:embed="rId3" cstate="print"/>
            <a:srcRect/>
            <a:stretch>
              <a:fillRect/>
            </a:stretch>
          </p:blipFill>
          <p:spPr bwMode="auto">
            <a:xfrm>
              <a:off x="260132" y="6174830"/>
              <a:ext cx="1981200" cy="586273"/>
            </a:xfrm>
            <a:prstGeom prst="rect">
              <a:avLst/>
            </a:prstGeom>
            <a:noFill/>
          </p:spPr>
        </p:pic>
        <p:cxnSp>
          <p:nvCxnSpPr>
            <p:cNvPr id="8" name="Straight Connector 7"/>
            <p:cNvCxnSpPr/>
            <p:nvPr/>
          </p:nvCxnSpPr>
          <p:spPr>
            <a:xfrm>
              <a:off x="0" y="6038196"/>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 name="Picture 8" descr="Picture1.png"/>
          <p:cNvPicPr>
            <a:picLocks noChangeAspect="1"/>
          </p:cNvPicPr>
          <p:nvPr/>
        </p:nvPicPr>
        <p:blipFill>
          <a:blip r:embed="rId4" cstate="print"/>
          <a:srcRect/>
          <a:stretch>
            <a:fillRect/>
          </a:stretch>
        </p:blipFill>
        <p:spPr bwMode="auto">
          <a:xfrm>
            <a:off x="7502255" y="6093296"/>
            <a:ext cx="1641745" cy="764704"/>
          </a:xfrm>
          <a:prstGeom prst="rect">
            <a:avLst/>
          </a:prstGeom>
          <a:noFill/>
          <a:ln w="9525">
            <a:noFill/>
            <a:miter lim="800000"/>
            <a:headEnd/>
            <a:tailEnd/>
          </a:ln>
        </p:spPr>
      </p:pic>
      <p:pic>
        <p:nvPicPr>
          <p:cNvPr id="61442" name="Picture 2"/>
          <p:cNvPicPr>
            <a:picLocks noChangeAspect="1" noChangeArrowheads="1"/>
          </p:cNvPicPr>
          <p:nvPr/>
        </p:nvPicPr>
        <p:blipFill>
          <a:blip r:embed="rId5" cstate="print"/>
          <a:srcRect l="12500" t="10000" r="11719" b="7333"/>
          <a:stretch>
            <a:fillRect/>
          </a:stretch>
        </p:blipFill>
        <p:spPr bwMode="auto">
          <a:xfrm>
            <a:off x="914400" y="990600"/>
            <a:ext cx="73914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798513"/>
          </a:xfrm>
          <a:prstGeom prst="rect">
            <a:avLst/>
          </a:prstGeom>
          <a:solidFill>
            <a:srgbClr val="D9D9D9"/>
          </a:solidFill>
          <a:ln w="9525">
            <a:noFill/>
            <a:round/>
            <a:headEnd/>
            <a:tailEnd/>
          </a:ln>
        </p:spPr>
        <p:txBody>
          <a:bodyPr wrap="none" lIns="90000" tIns="46800" rIns="90000" bIns="46800" anchor="ct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dirty="0" smtClean="0">
                <a:solidFill>
                  <a:srgbClr val="FF0000"/>
                </a:solidFill>
                <a:latin typeface="Calibri" pitchFamily="34" charset="0"/>
              </a:rPr>
              <a:t>European Neutron Monitor Service</a:t>
            </a:r>
            <a:endParaRPr lang="en-GB" sz="3600" b="1" dirty="0">
              <a:solidFill>
                <a:srgbClr val="FF0000"/>
              </a:solidFill>
              <a:latin typeface="Calibri" pitchFamily="34" charset="0"/>
            </a:endParaRPr>
          </a:p>
        </p:txBody>
      </p:sp>
      <p:grpSp>
        <p:nvGrpSpPr>
          <p:cNvPr id="5" name="Group 4"/>
          <p:cNvGrpSpPr/>
          <p:nvPr/>
        </p:nvGrpSpPr>
        <p:grpSpPr>
          <a:xfrm>
            <a:off x="0" y="6038196"/>
            <a:ext cx="9144000" cy="722907"/>
            <a:chOff x="0" y="6038196"/>
            <a:chExt cx="9144000" cy="722907"/>
          </a:xfrm>
        </p:grpSpPr>
        <p:sp>
          <p:nvSpPr>
            <p:cNvPr id="6" name="TextBox 19"/>
            <p:cNvSpPr txBox="1">
              <a:spLocks noChangeArrowheads="1"/>
            </p:cNvSpPr>
            <p:nvPr/>
          </p:nvSpPr>
          <p:spPr bwMode="auto">
            <a:xfrm>
              <a:off x="3059832" y="6165304"/>
              <a:ext cx="3886200" cy="584775"/>
            </a:xfrm>
            <a:prstGeom prst="rect">
              <a:avLst/>
            </a:prstGeom>
            <a:noFill/>
            <a:ln w="9525">
              <a:noFill/>
              <a:miter lim="800000"/>
              <a:headEnd/>
              <a:tailEnd/>
            </a:ln>
          </p:spPr>
          <p:txBody>
            <a:bodyPr wrap="square">
              <a:spAutoFit/>
            </a:bodyPr>
            <a:lstStyle/>
            <a:p>
              <a:pPr algn="ctr">
                <a:defRPr/>
              </a:pPr>
              <a:r>
                <a:rPr lang="en-US" sz="1600" b="1" dirty="0" smtClean="0">
                  <a:solidFill>
                    <a:schemeClr val="accent1">
                      <a:lumMod val="50000"/>
                    </a:schemeClr>
                  </a:solidFill>
                  <a:latin typeface="Pristina" pitchFamily="66" charset="0"/>
                </a:rPr>
                <a:t>ESWW10 </a:t>
              </a:r>
              <a:r>
                <a:rPr lang="en-US" sz="1600" b="1" dirty="0" err="1" smtClean="0">
                  <a:solidFill>
                    <a:schemeClr val="accent1">
                      <a:lumMod val="50000"/>
                    </a:schemeClr>
                  </a:solidFill>
                  <a:latin typeface="Pristina" pitchFamily="66" charset="0"/>
                </a:rPr>
                <a:t>Seplinter</a:t>
              </a:r>
              <a:r>
                <a:rPr lang="en-US" sz="1600" b="1" dirty="0" smtClean="0">
                  <a:solidFill>
                    <a:schemeClr val="accent1">
                      <a:lumMod val="50000"/>
                    </a:schemeClr>
                  </a:solidFill>
                  <a:latin typeface="Pristina" pitchFamily="66" charset="0"/>
                </a:rPr>
                <a:t> on Neutron Monitors</a:t>
              </a:r>
            </a:p>
            <a:p>
              <a:pPr algn="ctr">
                <a:defRPr/>
              </a:pPr>
              <a:r>
                <a:rPr lang="en-US" sz="1600" b="1" dirty="0" smtClean="0">
                  <a:latin typeface="Pristina" pitchFamily="66" charset="0"/>
                </a:rPr>
                <a:t>Antwerp | 22.11.2013</a:t>
              </a:r>
            </a:p>
          </p:txBody>
        </p:sp>
        <p:pic>
          <p:nvPicPr>
            <p:cNvPr id="7" name="Picture 2" descr="C:\Research\Work\ESA\SN4\logo (2)\logo\cosray1.png"/>
            <p:cNvPicPr>
              <a:picLocks noChangeAspect="1" noChangeArrowheads="1"/>
            </p:cNvPicPr>
            <p:nvPr/>
          </p:nvPicPr>
          <p:blipFill>
            <a:blip r:embed="rId3" cstate="print"/>
            <a:srcRect/>
            <a:stretch>
              <a:fillRect/>
            </a:stretch>
          </p:blipFill>
          <p:spPr bwMode="auto">
            <a:xfrm>
              <a:off x="260132" y="6174830"/>
              <a:ext cx="1981200" cy="586273"/>
            </a:xfrm>
            <a:prstGeom prst="rect">
              <a:avLst/>
            </a:prstGeom>
            <a:noFill/>
          </p:spPr>
        </p:pic>
        <p:cxnSp>
          <p:nvCxnSpPr>
            <p:cNvPr id="8" name="Straight Connector 7"/>
            <p:cNvCxnSpPr/>
            <p:nvPr/>
          </p:nvCxnSpPr>
          <p:spPr>
            <a:xfrm>
              <a:off x="0" y="6038196"/>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 name="Picture 8" descr="Picture1.png"/>
          <p:cNvPicPr>
            <a:picLocks noChangeAspect="1"/>
          </p:cNvPicPr>
          <p:nvPr/>
        </p:nvPicPr>
        <p:blipFill>
          <a:blip r:embed="rId4" cstate="print"/>
          <a:srcRect/>
          <a:stretch>
            <a:fillRect/>
          </a:stretch>
        </p:blipFill>
        <p:spPr bwMode="auto">
          <a:xfrm>
            <a:off x="7502255" y="6093296"/>
            <a:ext cx="1641745" cy="764704"/>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srcRect l="15238" t="8862" r="19048" b="8571"/>
          <a:stretch>
            <a:fillRect/>
          </a:stretch>
        </p:blipFill>
        <p:spPr bwMode="auto">
          <a:xfrm>
            <a:off x="1676400" y="990600"/>
            <a:ext cx="5888236" cy="46239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798513"/>
          </a:xfrm>
          <a:prstGeom prst="rect">
            <a:avLst/>
          </a:prstGeom>
          <a:solidFill>
            <a:srgbClr val="D9D9D9"/>
          </a:solidFill>
          <a:ln w="9525">
            <a:noFill/>
            <a:round/>
            <a:headEnd/>
            <a:tailEnd/>
          </a:ln>
        </p:spPr>
        <p:txBody>
          <a:bodyPr wrap="none" lIns="90000" tIns="46800" rIns="90000" bIns="46800" anchor="ct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dirty="0" smtClean="0">
                <a:solidFill>
                  <a:srgbClr val="FF0000"/>
                </a:solidFill>
                <a:latin typeface="Calibri" pitchFamily="34" charset="0"/>
              </a:rPr>
              <a:t>European Neutron Monitor Service</a:t>
            </a:r>
            <a:endParaRPr lang="en-GB" sz="3600" b="1" dirty="0">
              <a:solidFill>
                <a:srgbClr val="FF0000"/>
              </a:solidFill>
              <a:latin typeface="Calibri" pitchFamily="34" charset="0"/>
            </a:endParaRPr>
          </a:p>
        </p:txBody>
      </p:sp>
      <p:grpSp>
        <p:nvGrpSpPr>
          <p:cNvPr id="5" name="Group 4"/>
          <p:cNvGrpSpPr/>
          <p:nvPr/>
        </p:nvGrpSpPr>
        <p:grpSpPr>
          <a:xfrm>
            <a:off x="0" y="6038196"/>
            <a:ext cx="9144000" cy="722907"/>
            <a:chOff x="0" y="6038196"/>
            <a:chExt cx="9144000" cy="722907"/>
          </a:xfrm>
        </p:grpSpPr>
        <p:sp>
          <p:nvSpPr>
            <p:cNvPr id="6" name="TextBox 19"/>
            <p:cNvSpPr txBox="1">
              <a:spLocks noChangeArrowheads="1"/>
            </p:cNvSpPr>
            <p:nvPr/>
          </p:nvSpPr>
          <p:spPr bwMode="auto">
            <a:xfrm>
              <a:off x="3059832" y="6165304"/>
              <a:ext cx="3886200" cy="584775"/>
            </a:xfrm>
            <a:prstGeom prst="rect">
              <a:avLst/>
            </a:prstGeom>
            <a:noFill/>
            <a:ln w="9525">
              <a:noFill/>
              <a:miter lim="800000"/>
              <a:headEnd/>
              <a:tailEnd/>
            </a:ln>
          </p:spPr>
          <p:txBody>
            <a:bodyPr wrap="square">
              <a:spAutoFit/>
            </a:bodyPr>
            <a:lstStyle/>
            <a:p>
              <a:pPr algn="ctr">
                <a:defRPr/>
              </a:pPr>
              <a:r>
                <a:rPr lang="en-US" sz="1600" b="1" dirty="0" smtClean="0">
                  <a:solidFill>
                    <a:schemeClr val="accent1">
                      <a:lumMod val="50000"/>
                    </a:schemeClr>
                  </a:solidFill>
                  <a:latin typeface="Pristina" pitchFamily="66" charset="0"/>
                </a:rPr>
                <a:t>ESWW10 </a:t>
              </a:r>
              <a:r>
                <a:rPr lang="en-US" sz="1600" b="1" dirty="0" err="1" smtClean="0">
                  <a:solidFill>
                    <a:schemeClr val="accent1">
                      <a:lumMod val="50000"/>
                    </a:schemeClr>
                  </a:solidFill>
                  <a:latin typeface="Pristina" pitchFamily="66" charset="0"/>
                </a:rPr>
                <a:t>Seplinter</a:t>
              </a:r>
              <a:r>
                <a:rPr lang="en-US" sz="1600" b="1" dirty="0" smtClean="0">
                  <a:solidFill>
                    <a:schemeClr val="accent1">
                      <a:lumMod val="50000"/>
                    </a:schemeClr>
                  </a:solidFill>
                  <a:latin typeface="Pristina" pitchFamily="66" charset="0"/>
                </a:rPr>
                <a:t> on Neutron Monitors</a:t>
              </a:r>
            </a:p>
            <a:p>
              <a:pPr algn="ctr">
                <a:defRPr/>
              </a:pPr>
              <a:r>
                <a:rPr lang="en-US" sz="1600" b="1" dirty="0" smtClean="0">
                  <a:latin typeface="Pristina" pitchFamily="66" charset="0"/>
                </a:rPr>
                <a:t>Antwerp | 22.11.2013</a:t>
              </a:r>
            </a:p>
          </p:txBody>
        </p:sp>
        <p:pic>
          <p:nvPicPr>
            <p:cNvPr id="7" name="Picture 2" descr="C:\Research\Work\ESA\SN4\logo (2)\logo\cosray1.png"/>
            <p:cNvPicPr>
              <a:picLocks noChangeAspect="1" noChangeArrowheads="1"/>
            </p:cNvPicPr>
            <p:nvPr/>
          </p:nvPicPr>
          <p:blipFill>
            <a:blip r:embed="rId3" cstate="print"/>
            <a:srcRect/>
            <a:stretch>
              <a:fillRect/>
            </a:stretch>
          </p:blipFill>
          <p:spPr bwMode="auto">
            <a:xfrm>
              <a:off x="260132" y="6174830"/>
              <a:ext cx="1981200" cy="586273"/>
            </a:xfrm>
            <a:prstGeom prst="rect">
              <a:avLst/>
            </a:prstGeom>
            <a:noFill/>
          </p:spPr>
        </p:pic>
        <p:cxnSp>
          <p:nvCxnSpPr>
            <p:cNvPr id="8" name="Straight Connector 7"/>
            <p:cNvCxnSpPr/>
            <p:nvPr/>
          </p:nvCxnSpPr>
          <p:spPr>
            <a:xfrm>
              <a:off x="0" y="6038196"/>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 name="Picture 8" descr="Picture1.png"/>
          <p:cNvPicPr>
            <a:picLocks noChangeAspect="1"/>
          </p:cNvPicPr>
          <p:nvPr/>
        </p:nvPicPr>
        <p:blipFill>
          <a:blip r:embed="rId4" cstate="print"/>
          <a:srcRect/>
          <a:stretch>
            <a:fillRect/>
          </a:stretch>
        </p:blipFill>
        <p:spPr bwMode="auto">
          <a:xfrm>
            <a:off x="7502255" y="6093296"/>
            <a:ext cx="1641745" cy="764704"/>
          </a:xfrm>
          <a:prstGeom prst="rect">
            <a:avLst/>
          </a:prstGeom>
          <a:noFill/>
          <a:ln w="9525">
            <a:noFill/>
            <a:miter lim="800000"/>
            <a:headEnd/>
            <a:tailEnd/>
          </a:ln>
        </p:spPr>
      </p:pic>
      <p:pic>
        <p:nvPicPr>
          <p:cNvPr id="63490" name="Picture 2" descr="http://isbsbsis.dyndns.org:8080/images/SCIENCE_AND_MORE_BUTTON.png"/>
          <p:cNvPicPr>
            <a:picLocks noChangeAspect="1" noChangeArrowheads="1"/>
          </p:cNvPicPr>
          <p:nvPr/>
        </p:nvPicPr>
        <p:blipFill>
          <a:blip r:embed="rId5" cstate="print"/>
          <a:srcRect/>
          <a:stretch>
            <a:fillRect/>
          </a:stretch>
        </p:blipFill>
        <p:spPr bwMode="auto">
          <a:xfrm>
            <a:off x="2590800" y="1219200"/>
            <a:ext cx="3457575" cy="3918587"/>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798513"/>
          </a:xfrm>
          <a:prstGeom prst="rect">
            <a:avLst/>
          </a:prstGeom>
          <a:solidFill>
            <a:srgbClr val="D9D9D9"/>
          </a:solidFill>
          <a:ln w="9525">
            <a:noFill/>
            <a:round/>
            <a:headEnd/>
            <a:tailEnd/>
          </a:ln>
        </p:spPr>
        <p:txBody>
          <a:bodyPr wrap="none" lIns="90000" tIns="46800" rIns="90000" bIns="46800" anchor="ct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dirty="0" smtClean="0">
                <a:solidFill>
                  <a:srgbClr val="FF0000"/>
                </a:solidFill>
                <a:latin typeface="Calibri" pitchFamily="34" charset="0"/>
              </a:rPr>
              <a:t>Flashback from recent history II</a:t>
            </a:r>
            <a:endParaRPr lang="en-GB" sz="3600" b="1" dirty="0">
              <a:solidFill>
                <a:srgbClr val="FF0000"/>
              </a:solidFill>
              <a:latin typeface="Calibri" pitchFamily="34" charset="0"/>
            </a:endParaRPr>
          </a:p>
        </p:txBody>
      </p:sp>
      <p:grpSp>
        <p:nvGrpSpPr>
          <p:cNvPr id="2" name="Group 4"/>
          <p:cNvGrpSpPr/>
          <p:nvPr/>
        </p:nvGrpSpPr>
        <p:grpSpPr>
          <a:xfrm>
            <a:off x="0" y="6038196"/>
            <a:ext cx="9144000" cy="722907"/>
            <a:chOff x="0" y="6038196"/>
            <a:chExt cx="9144000" cy="722907"/>
          </a:xfrm>
        </p:grpSpPr>
        <p:sp>
          <p:nvSpPr>
            <p:cNvPr id="6" name="TextBox 19"/>
            <p:cNvSpPr txBox="1">
              <a:spLocks noChangeArrowheads="1"/>
            </p:cNvSpPr>
            <p:nvPr/>
          </p:nvSpPr>
          <p:spPr bwMode="auto">
            <a:xfrm>
              <a:off x="3059832" y="6165304"/>
              <a:ext cx="3886200" cy="584775"/>
            </a:xfrm>
            <a:prstGeom prst="rect">
              <a:avLst/>
            </a:prstGeom>
            <a:noFill/>
            <a:ln w="9525">
              <a:noFill/>
              <a:miter lim="800000"/>
              <a:headEnd/>
              <a:tailEnd/>
            </a:ln>
          </p:spPr>
          <p:txBody>
            <a:bodyPr wrap="square">
              <a:spAutoFit/>
            </a:bodyPr>
            <a:lstStyle/>
            <a:p>
              <a:pPr algn="ctr">
                <a:defRPr/>
              </a:pPr>
              <a:r>
                <a:rPr lang="en-US" sz="1600" b="1" dirty="0" smtClean="0">
                  <a:solidFill>
                    <a:schemeClr val="accent1">
                      <a:lumMod val="50000"/>
                    </a:schemeClr>
                  </a:solidFill>
                  <a:latin typeface="Pristina" pitchFamily="66" charset="0"/>
                </a:rPr>
                <a:t>ESWW10 </a:t>
              </a:r>
              <a:r>
                <a:rPr lang="en-US" sz="1600" b="1" dirty="0" err="1" smtClean="0">
                  <a:solidFill>
                    <a:schemeClr val="accent1">
                      <a:lumMod val="50000"/>
                    </a:schemeClr>
                  </a:solidFill>
                  <a:latin typeface="Pristina" pitchFamily="66" charset="0"/>
                </a:rPr>
                <a:t>Seplinter</a:t>
              </a:r>
              <a:r>
                <a:rPr lang="en-US" sz="1600" b="1" dirty="0" smtClean="0">
                  <a:solidFill>
                    <a:schemeClr val="accent1">
                      <a:lumMod val="50000"/>
                    </a:schemeClr>
                  </a:solidFill>
                  <a:latin typeface="Pristina" pitchFamily="66" charset="0"/>
                </a:rPr>
                <a:t> on Neutron Monitors</a:t>
              </a:r>
            </a:p>
            <a:p>
              <a:pPr algn="ctr">
                <a:defRPr/>
              </a:pPr>
              <a:r>
                <a:rPr lang="en-US" sz="1600" b="1" dirty="0" smtClean="0">
                  <a:latin typeface="Pristina" pitchFamily="66" charset="0"/>
                </a:rPr>
                <a:t>Antwerp | 22.11.2013</a:t>
              </a:r>
            </a:p>
          </p:txBody>
        </p:sp>
        <p:pic>
          <p:nvPicPr>
            <p:cNvPr id="7" name="Picture 2" descr="C:\Research\Work\ESA\SN4\logo (2)\logo\cosray1.png"/>
            <p:cNvPicPr>
              <a:picLocks noChangeAspect="1" noChangeArrowheads="1"/>
            </p:cNvPicPr>
            <p:nvPr/>
          </p:nvPicPr>
          <p:blipFill>
            <a:blip r:embed="rId3" cstate="print"/>
            <a:srcRect/>
            <a:stretch>
              <a:fillRect/>
            </a:stretch>
          </p:blipFill>
          <p:spPr bwMode="auto">
            <a:xfrm>
              <a:off x="260132" y="6174830"/>
              <a:ext cx="1981200" cy="586273"/>
            </a:xfrm>
            <a:prstGeom prst="rect">
              <a:avLst/>
            </a:prstGeom>
            <a:noFill/>
          </p:spPr>
        </p:pic>
        <p:cxnSp>
          <p:nvCxnSpPr>
            <p:cNvPr id="8" name="Straight Connector 7"/>
            <p:cNvCxnSpPr/>
            <p:nvPr/>
          </p:nvCxnSpPr>
          <p:spPr>
            <a:xfrm>
              <a:off x="0" y="6038196"/>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 name="Picture 8" descr="Picture1.png"/>
          <p:cNvPicPr>
            <a:picLocks noChangeAspect="1"/>
          </p:cNvPicPr>
          <p:nvPr/>
        </p:nvPicPr>
        <p:blipFill>
          <a:blip r:embed="rId4" cstate="print"/>
          <a:srcRect/>
          <a:stretch>
            <a:fillRect/>
          </a:stretch>
        </p:blipFill>
        <p:spPr bwMode="auto">
          <a:xfrm>
            <a:off x="7502255" y="6093296"/>
            <a:ext cx="1641745" cy="764704"/>
          </a:xfrm>
          <a:prstGeom prst="rect">
            <a:avLst/>
          </a:prstGeom>
          <a:noFill/>
          <a:ln w="9525">
            <a:noFill/>
            <a:miter lim="800000"/>
            <a:headEnd/>
            <a:tailEnd/>
          </a:ln>
        </p:spPr>
      </p:pic>
      <p:sp>
        <p:nvSpPr>
          <p:cNvPr id="10" name="Text Box 4"/>
          <p:cNvSpPr txBox="1">
            <a:spLocks noChangeArrowheads="1"/>
          </p:cNvSpPr>
          <p:nvPr/>
        </p:nvSpPr>
        <p:spPr bwMode="auto">
          <a:xfrm>
            <a:off x="3810000" y="2057400"/>
            <a:ext cx="2971800" cy="584775"/>
          </a:xfrm>
          <a:prstGeom prst="rect">
            <a:avLst/>
          </a:prstGeom>
          <a:noFill/>
          <a:ln w="9525">
            <a:noFill/>
            <a:miter lim="800000"/>
            <a:headEnd/>
            <a:tailEnd/>
          </a:ln>
          <a:effectLst/>
        </p:spPr>
        <p:txBody>
          <a:bodyPr wrap="square">
            <a:spAutoFit/>
          </a:bodyPr>
          <a:lstStyle/>
          <a:p>
            <a:pPr>
              <a:spcBef>
                <a:spcPct val="50000"/>
              </a:spcBef>
            </a:pPr>
            <a:r>
              <a:rPr lang="en-US" sz="3200" b="1" dirty="0" smtClean="0"/>
              <a:t>Data</a:t>
            </a:r>
            <a:endParaRPr lang="el-GR" sz="32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0"/>
            <a:ext cx="9144000" cy="798513"/>
          </a:xfrm>
          <a:prstGeom prst="rect">
            <a:avLst/>
          </a:prstGeom>
          <a:solidFill>
            <a:srgbClr val="D9D9D9"/>
          </a:solidFill>
          <a:ln w="9525">
            <a:noFill/>
            <a:round/>
            <a:headEnd/>
            <a:tailEnd/>
          </a:ln>
        </p:spPr>
        <p:txBody>
          <a:bodyPr wrap="none" lIns="90000" tIns="46800" rIns="90000" bIns="46800" anchor="ct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dirty="0" smtClean="0">
                <a:solidFill>
                  <a:srgbClr val="FF0000"/>
                </a:solidFill>
                <a:latin typeface="Calibri" pitchFamily="34" charset="0"/>
              </a:rPr>
              <a:t>NMDB (Data Providers)</a:t>
            </a:r>
            <a:endParaRPr lang="en-GB" sz="3600" b="1" dirty="0">
              <a:solidFill>
                <a:srgbClr val="FF0000"/>
              </a:solidFill>
              <a:latin typeface="Calibri" pitchFamily="34" charset="0"/>
            </a:endParaRPr>
          </a:p>
        </p:txBody>
      </p:sp>
      <p:sp>
        <p:nvSpPr>
          <p:cNvPr id="11" name="Rectangle 10"/>
          <p:cNvSpPr/>
          <p:nvPr/>
        </p:nvSpPr>
        <p:spPr>
          <a:xfrm>
            <a:off x="533400" y="990600"/>
            <a:ext cx="8382000" cy="646331"/>
          </a:xfrm>
          <a:prstGeom prst="rect">
            <a:avLst/>
          </a:prstGeom>
        </p:spPr>
        <p:txBody>
          <a:bodyPr wrap="square">
            <a:spAutoFit/>
          </a:bodyPr>
          <a:lstStyle/>
          <a:p>
            <a:pPr algn="just">
              <a:buFont typeface="Wingdings" pitchFamily="2" charset="2"/>
              <a:buChar char="ü"/>
            </a:pPr>
            <a:r>
              <a:rPr lang="en-US" dirty="0" smtClean="0">
                <a:latin typeface="+mj-lt"/>
              </a:rPr>
              <a:t>NMDB managed to collect all available NM data on a worldwide scale, thus it is the single point of access for the easy retrieval and usage of these data</a:t>
            </a:r>
            <a:endParaRPr lang="el-GR" b="1" dirty="0">
              <a:solidFill>
                <a:srgbClr val="0070C0"/>
              </a:solidFill>
              <a:effectLst>
                <a:outerShdw blurRad="38100" dist="38100" dir="2700000" algn="tl">
                  <a:srgbClr val="000000">
                    <a:alpha val="43137"/>
                  </a:srgbClr>
                </a:outerShdw>
              </a:effectLst>
              <a:latin typeface="+mj-lt"/>
            </a:endParaRPr>
          </a:p>
        </p:txBody>
      </p:sp>
      <p:sp>
        <p:nvSpPr>
          <p:cNvPr id="12" name="AutoShape 11"/>
          <p:cNvSpPr>
            <a:spLocks noChangeArrowheads="1"/>
          </p:cNvSpPr>
          <p:nvPr/>
        </p:nvSpPr>
        <p:spPr bwMode="auto">
          <a:xfrm>
            <a:off x="457200" y="1828800"/>
            <a:ext cx="8382000" cy="1464231"/>
          </a:xfrm>
          <a:prstGeom prst="roundRect">
            <a:avLst>
              <a:gd name="adj" fmla="val 16667"/>
            </a:avLst>
          </a:prstGeom>
          <a:solidFill>
            <a:srgbClr val="DDDDDD"/>
          </a:solidFill>
          <a:ln w="9525">
            <a:solidFill>
              <a:schemeClr val="tx1"/>
            </a:solidFill>
            <a:round/>
            <a:headEnd/>
            <a:tailEnd/>
          </a:ln>
          <a:effectLst/>
        </p:spPr>
        <p:txBody>
          <a:bodyPr wrap="square" anchor="ctr">
            <a:spAutoFit/>
          </a:bodyPr>
          <a:lstStyle/>
          <a:p>
            <a:pPr algn="ctr"/>
            <a:r>
              <a:rPr lang="en-US" sz="2000" b="1" dirty="0" smtClean="0">
                <a:solidFill>
                  <a:srgbClr val="FF0000"/>
                </a:solidFill>
                <a:effectLst>
                  <a:outerShdw blurRad="38100" dist="38100" dir="2700000" algn="tl">
                    <a:srgbClr val="000000">
                      <a:alpha val="43137"/>
                    </a:srgbClr>
                  </a:outerShdw>
                </a:effectLst>
                <a:latin typeface="+mj-lt"/>
              </a:rPr>
              <a:t>NMDB</a:t>
            </a:r>
            <a:r>
              <a:rPr lang="en-US" sz="2000" b="1" dirty="0" smtClean="0">
                <a:latin typeface="+mj-lt"/>
              </a:rPr>
              <a:t> is an </a:t>
            </a:r>
            <a:r>
              <a:rPr lang="en-US" sz="2000" b="1" dirty="0" smtClean="0">
                <a:solidFill>
                  <a:srgbClr val="0070C0"/>
                </a:solidFill>
                <a:effectLst>
                  <a:outerShdw blurRad="38100" dist="38100" dir="2700000" algn="tl">
                    <a:srgbClr val="000000">
                      <a:alpha val="43137"/>
                    </a:srgbClr>
                  </a:outerShdw>
                </a:effectLst>
                <a:latin typeface="+mj-lt"/>
              </a:rPr>
              <a:t>open tool </a:t>
            </a:r>
            <a:r>
              <a:rPr lang="en-US" sz="2000" b="1" dirty="0" smtClean="0">
                <a:latin typeface="+mj-lt"/>
              </a:rPr>
              <a:t>that brings together </a:t>
            </a:r>
            <a:r>
              <a:rPr lang="en-US" sz="2000" b="1" dirty="0" smtClean="0">
                <a:solidFill>
                  <a:srgbClr val="C00000"/>
                </a:solidFill>
                <a:effectLst>
                  <a:outerShdw blurRad="38100" dist="38100" dir="2700000" algn="tl">
                    <a:srgbClr val="000000">
                      <a:alpha val="43137"/>
                    </a:srgbClr>
                  </a:outerShdw>
                </a:effectLst>
                <a:latin typeface="+mj-lt"/>
              </a:rPr>
              <a:t>NMs from around the world</a:t>
            </a:r>
            <a:endParaRPr lang="en-US" sz="2000" b="1" dirty="0" smtClean="0">
              <a:latin typeface="+mj-lt"/>
            </a:endParaRPr>
          </a:p>
          <a:p>
            <a:pPr algn="ctr"/>
            <a:endParaRPr lang="en-US" sz="2000" b="1" dirty="0" smtClean="0">
              <a:latin typeface="+mj-lt"/>
            </a:endParaRPr>
          </a:p>
          <a:p>
            <a:pPr algn="ctr"/>
            <a:r>
              <a:rPr lang="en-US" sz="2000" b="1" dirty="0" smtClean="0">
                <a:solidFill>
                  <a:schemeClr val="accent1"/>
                </a:solidFill>
                <a:effectLst>
                  <a:outerShdw blurRad="38100" dist="38100" dir="2700000" algn="tl">
                    <a:srgbClr val="000000">
                      <a:alpha val="43137"/>
                    </a:srgbClr>
                  </a:outerShdw>
                </a:effectLst>
                <a:latin typeface="+mj-lt"/>
              </a:rPr>
              <a:t>Upgrading NMs within </a:t>
            </a:r>
            <a:r>
              <a:rPr lang="en-US" sz="2000" b="1" dirty="0" smtClean="0">
                <a:solidFill>
                  <a:srgbClr val="FF0000"/>
                </a:solidFill>
                <a:effectLst>
                  <a:outerShdw blurRad="38100" dist="38100" dir="2700000" algn="tl">
                    <a:srgbClr val="000000">
                      <a:alpha val="43137"/>
                    </a:srgbClr>
                  </a:outerShdw>
                </a:effectLst>
                <a:latin typeface="+mj-lt"/>
              </a:rPr>
              <a:t>NMDB</a:t>
            </a:r>
            <a:r>
              <a:rPr lang="en-US" sz="2000" b="1" dirty="0" smtClean="0">
                <a:solidFill>
                  <a:schemeClr val="accent1"/>
                </a:solidFill>
                <a:effectLst>
                  <a:outerShdw blurRad="38100" dist="38100" dir="2700000" algn="tl">
                    <a:srgbClr val="000000">
                      <a:alpha val="43137"/>
                    </a:srgbClr>
                  </a:outerShdw>
                </a:effectLst>
                <a:latin typeface="+mj-lt"/>
              </a:rPr>
              <a:t> re-enforces and enhances NMDB’s usability, and impact while is bringing forward the future of the NM community </a:t>
            </a:r>
            <a:r>
              <a:rPr lang="en-US" sz="2000" dirty="0" smtClean="0">
                <a:solidFill>
                  <a:schemeClr val="accent1"/>
                </a:solidFill>
                <a:effectLst>
                  <a:outerShdw blurRad="38100" dist="38100" dir="2700000" algn="tl">
                    <a:srgbClr val="000000">
                      <a:alpha val="43137"/>
                    </a:srgbClr>
                  </a:outerShdw>
                </a:effectLst>
                <a:latin typeface="+mj-lt"/>
              </a:rPr>
              <a:t> </a:t>
            </a:r>
            <a:endParaRPr lang="el-GR" sz="2000" dirty="0" smtClean="0">
              <a:solidFill>
                <a:schemeClr val="accent1"/>
              </a:solidFill>
              <a:effectLst>
                <a:outerShdw blurRad="38100" dist="38100" dir="2700000" algn="tl">
                  <a:srgbClr val="000000">
                    <a:alpha val="43137"/>
                  </a:srgbClr>
                </a:outerShdw>
              </a:effectLst>
              <a:latin typeface="+mj-lt"/>
            </a:endParaRPr>
          </a:p>
        </p:txBody>
      </p:sp>
      <p:sp>
        <p:nvSpPr>
          <p:cNvPr id="13" name="Rectangle 12"/>
          <p:cNvSpPr/>
          <p:nvPr/>
        </p:nvSpPr>
        <p:spPr>
          <a:xfrm>
            <a:off x="609600" y="3551872"/>
            <a:ext cx="8382000"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buFont typeface="Wingdings" pitchFamily="2" charset="2"/>
              <a:buChar char="ü"/>
            </a:pPr>
            <a:r>
              <a:rPr lang="en-US" dirty="0" smtClean="0">
                <a:latin typeface="+mj-lt"/>
              </a:rPr>
              <a:t>For the </a:t>
            </a:r>
            <a:r>
              <a:rPr lang="en-US" b="1" dirty="0" smtClean="0">
                <a:solidFill>
                  <a:srgbClr val="FF0000"/>
                </a:solidFill>
                <a:effectLst>
                  <a:outerShdw blurRad="38100" dist="38100" dir="2700000" algn="tl">
                    <a:srgbClr val="000000">
                      <a:alpha val="43137"/>
                    </a:srgbClr>
                  </a:outerShdw>
                </a:effectLst>
                <a:latin typeface="+mj-lt"/>
              </a:rPr>
              <a:t>current phase </a:t>
            </a:r>
            <a:r>
              <a:rPr lang="en-US" dirty="0" smtClean="0">
                <a:latin typeface="+mj-lt"/>
              </a:rPr>
              <a:t>of the testing and validating phase of the </a:t>
            </a:r>
            <a:r>
              <a:rPr lang="en-US" b="1" dirty="0" smtClean="0">
                <a:solidFill>
                  <a:srgbClr val="FF0000"/>
                </a:solidFill>
                <a:effectLst>
                  <a:outerShdw blurRad="38100" dist="38100" dir="2700000" algn="tl">
                    <a:srgbClr val="000000">
                      <a:alpha val="43137"/>
                    </a:srgbClr>
                  </a:outerShdw>
                </a:effectLst>
                <a:latin typeface="+mj-lt"/>
              </a:rPr>
              <a:t>ESA SSA SNIV-3 </a:t>
            </a:r>
            <a:r>
              <a:rPr lang="en-US" dirty="0" smtClean="0">
                <a:latin typeface="+mj-lt"/>
              </a:rPr>
              <a:t>project </a:t>
            </a:r>
            <a:r>
              <a:rPr lang="en-US" b="1" u="sng" dirty="0" smtClean="0">
                <a:latin typeface="+mj-lt"/>
              </a:rPr>
              <a:t>all stations </a:t>
            </a:r>
            <a:r>
              <a:rPr lang="en-US" dirty="0" smtClean="0">
                <a:latin typeface="+mj-lt"/>
              </a:rPr>
              <a:t>should try to :</a:t>
            </a:r>
          </a:p>
          <a:p>
            <a:pPr algn="just">
              <a:buFont typeface="Wingdings" pitchFamily="2" charset="2"/>
              <a:buChar char="ü"/>
            </a:pPr>
            <a:endParaRPr lang="en-US" b="1" dirty="0" smtClean="0">
              <a:solidFill>
                <a:srgbClr val="0070C0"/>
              </a:solidFill>
              <a:effectLst>
                <a:outerShdw blurRad="38100" dist="38100" dir="2700000" algn="tl">
                  <a:srgbClr val="000000">
                    <a:alpha val="43137"/>
                  </a:srgbClr>
                </a:outerShdw>
              </a:effectLst>
              <a:latin typeface="+mj-lt"/>
            </a:endParaRPr>
          </a:p>
          <a:p>
            <a:pPr algn="just">
              <a:buFont typeface="Wingdings" pitchFamily="2" charset="2"/>
              <a:buChar char="Ø"/>
            </a:pPr>
            <a:r>
              <a:rPr lang="en-US" b="1" dirty="0" smtClean="0">
                <a:solidFill>
                  <a:srgbClr val="0070C0"/>
                </a:solidFill>
                <a:effectLst>
                  <a:outerShdw blurRad="38100" dist="38100" dir="2700000" algn="tl">
                    <a:srgbClr val="000000">
                      <a:alpha val="43137"/>
                    </a:srgbClr>
                  </a:outerShdw>
                </a:effectLst>
                <a:latin typeface="+mj-lt"/>
              </a:rPr>
              <a:t>Provide to </a:t>
            </a:r>
            <a:r>
              <a:rPr lang="en-US" b="1" dirty="0" smtClean="0">
                <a:solidFill>
                  <a:srgbClr val="FF0000"/>
                </a:solidFill>
                <a:effectLst>
                  <a:outerShdw blurRad="38100" dist="38100" dir="2700000" algn="tl">
                    <a:srgbClr val="000000">
                      <a:alpha val="43137"/>
                    </a:srgbClr>
                  </a:outerShdw>
                </a:effectLst>
                <a:latin typeface="+mj-lt"/>
              </a:rPr>
              <a:t>NMDB </a:t>
            </a:r>
            <a:r>
              <a:rPr lang="en-US" b="1" dirty="0" smtClean="0">
                <a:solidFill>
                  <a:srgbClr val="0070C0"/>
                </a:solidFill>
                <a:effectLst>
                  <a:outerShdw blurRad="38100" dist="38100" dir="2700000" algn="tl">
                    <a:srgbClr val="000000">
                      <a:alpha val="43137"/>
                    </a:srgbClr>
                  </a:outerShdw>
                </a:effectLst>
                <a:latin typeface="+mj-lt"/>
              </a:rPr>
              <a:t>High Quality Data</a:t>
            </a:r>
          </a:p>
          <a:p>
            <a:pPr algn="just">
              <a:buFont typeface="Wingdings" pitchFamily="2" charset="2"/>
              <a:buChar char="Ø"/>
            </a:pPr>
            <a:r>
              <a:rPr lang="en-US" b="1" dirty="0" smtClean="0">
                <a:solidFill>
                  <a:srgbClr val="0070C0"/>
                </a:solidFill>
                <a:effectLst>
                  <a:outerShdw blurRad="38100" dist="38100" dir="2700000" algn="tl">
                    <a:srgbClr val="000000">
                      <a:alpha val="43137"/>
                    </a:srgbClr>
                  </a:outerShdw>
                </a:effectLst>
                <a:latin typeface="+mj-lt"/>
              </a:rPr>
              <a:t>Provide to </a:t>
            </a:r>
            <a:r>
              <a:rPr lang="en-US" b="1" dirty="0" smtClean="0">
                <a:solidFill>
                  <a:srgbClr val="FF0000"/>
                </a:solidFill>
                <a:effectLst>
                  <a:outerShdw blurRad="38100" dist="38100" dir="2700000" algn="tl">
                    <a:srgbClr val="000000">
                      <a:alpha val="43137"/>
                    </a:srgbClr>
                  </a:outerShdw>
                </a:effectLst>
                <a:latin typeface="+mj-lt"/>
              </a:rPr>
              <a:t>NMDB</a:t>
            </a:r>
            <a:r>
              <a:rPr lang="en-US" b="1" dirty="0" smtClean="0">
                <a:solidFill>
                  <a:srgbClr val="0070C0"/>
                </a:solidFill>
                <a:effectLst>
                  <a:outerShdw blurRad="38100" dist="38100" dir="2700000" algn="tl">
                    <a:srgbClr val="000000">
                      <a:alpha val="43137"/>
                    </a:srgbClr>
                  </a:outerShdw>
                </a:effectLst>
                <a:latin typeface="+mj-lt"/>
              </a:rPr>
              <a:t> High Resolution Data (1-min) Updated Every 1-min</a:t>
            </a:r>
            <a:endParaRPr lang="el-GR" b="1" dirty="0">
              <a:solidFill>
                <a:srgbClr val="0070C0"/>
              </a:solidFill>
              <a:effectLst>
                <a:outerShdw blurRad="38100" dist="38100" dir="2700000" algn="tl">
                  <a:srgbClr val="000000">
                    <a:alpha val="43137"/>
                  </a:srgbClr>
                </a:outerShdw>
              </a:effectLst>
              <a:latin typeface="+mj-lt"/>
            </a:endParaRPr>
          </a:p>
        </p:txBody>
      </p:sp>
      <p:grpSp>
        <p:nvGrpSpPr>
          <p:cNvPr id="2" name="Group 3"/>
          <p:cNvGrpSpPr/>
          <p:nvPr/>
        </p:nvGrpSpPr>
        <p:grpSpPr>
          <a:xfrm>
            <a:off x="0" y="6038196"/>
            <a:ext cx="9144000" cy="722907"/>
            <a:chOff x="0" y="6038196"/>
            <a:chExt cx="9144000" cy="722907"/>
          </a:xfrm>
        </p:grpSpPr>
        <p:sp>
          <p:nvSpPr>
            <p:cNvPr id="14" name="TextBox 19"/>
            <p:cNvSpPr txBox="1">
              <a:spLocks noChangeArrowheads="1"/>
            </p:cNvSpPr>
            <p:nvPr/>
          </p:nvSpPr>
          <p:spPr bwMode="auto">
            <a:xfrm>
              <a:off x="3059832" y="6165304"/>
              <a:ext cx="3886200" cy="584775"/>
            </a:xfrm>
            <a:prstGeom prst="rect">
              <a:avLst/>
            </a:prstGeom>
            <a:noFill/>
            <a:ln w="9525">
              <a:noFill/>
              <a:miter lim="800000"/>
              <a:headEnd/>
              <a:tailEnd/>
            </a:ln>
          </p:spPr>
          <p:txBody>
            <a:bodyPr wrap="square">
              <a:spAutoFit/>
            </a:bodyPr>
            <a:lstStyle/>
            <a:p>
              <a:pPr algn="ctr">
                <a:defRPr/>
              </a:pPr>
              <a:r>
                <a:rPr lang="en-US" sz="1600" b="1" dirty="0" smtClean="0">
                  <a:solidFill>
                    <a:schemeClr val="accent1">
                      <a:lumMod val="50000"/>
                    </a:schemeClr>
                  </a:solidFill>
                  <a:latin typeface="Pristina" pitchFamily="66" charset="0"/>
                </a:rPr>
                <a:t>ESWW10 </a:t>
              </a:r>
              <a:r>
                <a:rPr lang="en-US" sz="1600" b="1" dirty="0" err="1" smtClean="0">
                  <a:solidFill>
                    <a:schemeClr val="accent1">
                      <a:lumMod val="50000"/>
                    </a:schemeClr>
                  </a:solidFill>
                  <a:latin typeface="Pristina" pitchFamily="66" charset="0"/>
                </a:rPr>
                <a:t>Seplinter</a:t>
              </a:r>
              <a:r>
                <a:rPr lang="en-US" sz="1600" b="1" dirty="0" smtClean="0">
                  <a:solidFill>
                    <a:schemeClr val="accent1">
                      <a:lumMod val="50000"/>
                    </a:schemeClr>
                  </a:solidFill>
                  <a:latin typeface="Pristina" pitchFamily="66" charset="0"/>
                </a:rPr>
                <a:t> on Neutron Monitors</a:t>
              </a:r>
            </a:p>
            <a:p>
              <a:pPr algn="ctr">
                <a:defRPr/>
              </a:pPr>
              <a:r>
                <a:rPr lang="en-US" sz="1600" b="1" dirty="0" smtClean="0">
                  <a:latin typeface="Pristina" pitchFamily="66" charset="0"/>
                </a:rPr>
                <a:t>Antwerp | 22.11.2013</a:t>
              </a:r>
            </a:p>
          </p:txBody>
        </p:sp>
        <p:pic>
          <p:nvPicPr>
            <p:cNvPr id="15" name="Picture 2" descr="C:\Research\Work\ESA\SN4\logo (2)\logo\cosray1.png"/>
            <p:cNvPicPr>
              <a:picLocks noChangeAspect="1" noChangeArrowheads="1"/>
            </p:cNvPicPr>
            <p:nvPr/>
          </p:nvPicPr>
          <p:blipFill>
            <a:blip r:embed="rId3" cstate="print"/>
            <a:srcRect/>
            <a:stretch>
              <a:fillRect/>
            </a:stretch>
          </p:blipFill>
          <p:spPr bwMode="auto">
            <a:xfrm>
              <a:off x="260132" y="6174830"/>
              <a:ext cx="1981200" cy="586273"/>
            </a:xfrm>
            <a:prstGeom prst="rect">
              <a:avLst/>
            </a:prstGeom>
            <a:noFill/>
          </p:spPr>
        </p:pic>
        <p:cxnSp>
          <p:nvCxnSpPr>
            <p:cNvPr id="16" name="Straight Connector 15"/>
            <p:cNvCxnSpPr/>
            <p:nvPr/>
          </p:nvCxnSpPr>
          <p:spPr>
            <a:xfrm>
              <a:off x="0" y="6038196"/>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7" name="Picture 16" descr="Picture1.png"/>
          <p:cNvPicPr>
            <a:picLocks noChangeAspect="1"/>
          </p:cNvPicPr>
          <p:nvPr/>
        </p:nvPicPr>
        <p:blipFill>
          <a:blip r:embed="rId4" cstate="print"/>
          <a:srcRect/>
          <a:stretch>
            <a:fillRect/>
          </a:stretch>
        </p:blipFill>
        <p:spPr bwMode="auto">
          <a:xfrm>
            <a:off x="7502255" y="6093296"/>
            <a:ext cx="1641745" cy="764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0"/>
            <a:ext cx="9144000" cy="798513"/>
          </a:xfrm>
          <a:prstGeom prst="rect">
            <a:avLst/>
          </a:prstGeom>
          <a:solidFill>
            <a:srgbClr val="D9D9D9"/>
          </a:solidFill>
          <a:ln w="9525">
            <a:noFill/>
            <a:round/>
            <a:headEnd/>
            <a:tailEnd/>
          </a:ln>
        </p:spPr>
        <p:txBody>
          <a:bodyPr wrap="none" lIns="90000" tIns="46800" rIns="90000" bIns="46800" anchor="ct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dirty="0" smtClean="0">
                <a:solidFill>
                  <a:srgbClr val="FF0000"/>
                </a:solidFill>
                <a:latin typeface="Calibri" pitchFamily="34" charset="0"/>
              </a:rPr>
              <a:t>Agreements with the Data Providers</a:t>
            </a:r>
            <a:endParaRPr lang="en-GB" sz="3600" b="1" dirty="0">
              <a:solidFill>
                <a:srgbClr val="FF0000"/>
              </a:solidFill>
              <a:latin typeface="+mj-lt"/>
            </a:endParaRPr>
          </a:p>
        </p:txBody>
      </p:sp>
      <p:sp>
        <p:nvSpPr>
          <p:cNvPr id="10" name="Rectangle 9"/>
          <p:cNvSpPr/>
          <p:nvPr/>
        </p:nvSpPr>
        <p:spPr>
          <a:xfrm>
            <a:off x="457200" y="1066800"/>
            <a:ext cx="8534400" cy="646331"/>
          </a:xfrm>
          <a:prstGeom prst="rect">
            <a:avLst/>
          </a:prstGeom>
        </p:spPr>
        <p:txBody>
          <a:bodyPr wrap="square">
            <a:spAutoFit/>
          </a:bodyPr>
          <a:lstStyle/>
          <a:p>
            <a:pPr algn="just">
              <a:buFont typeface="Wingdings" pitchFamily="2" charset="2"/>
              <a:buChar char="ü"/>
            </a:pPr>
            <a:r>
              <a:rPr lang="en-US" dirty="0" smtClean="0">
                <a:latin typeface="+mj-lt"/>
              </a:rPr>
              <a:t> Within SNIV-3 project (the current phase of ESA SSA NM Service Development) </a:t>
            </a:r>
            <a:r>
              <a:rPr lang="en-US" b="1" dirty="0" smtClean="0">
                <a:solidFill>
                  <a:srgbClr val="FF0000"/>
                </a:solidFill>
                <a:effectLst>
                  <a:outerShdw blurRad="38100" dist="38100" dir="2700000" algn="tl">
                    <a:srgbClr val="000000">
                      <a:alpha val="43137"/>
                    </a:srgbClr>
                  </a:outerShdw>
                </a:effectLst>
                <a:latin typeface="+mj-lt"/>
              </a:rPr>
              <a:t>a coherent proposal</a:t>
            </a:r>
            <a:r>
              <a:rPr lang="en-US" dirty="0" smtClean="0">
                <a:latin typeface="+mj-lt"/>
              </a:rPr>
              <a:t> for the </a:t>
            </a:r>
            <a:r>
              <a:rPr lang="en-US" b="1" dirty="0" smtClean="0">
                <a:solidFill>
                  <a:srgbClr val="FF0000"/>
                </a:solidFill>
                <a:effectLst>
                  <a:outerShdw blurRad="38100" dist="38100" dir="2700000" algn="tl">
                    <a:srgbClr val="000000">
                      <a:alpha val="43137"/>
                    </a:srgbClr>
                  </a:outerShdw>
                </a:effectLst>
                <a:latin typeface="+mj-lt"/>
              </a:rPr>
              <a:t>Operational phase of the Service </a:t>
            </a:r>
            <a:r>
              <a:rPr lang="en-US" dirty="0" smtClean="0">
                <a:latin typeface="+mj-lt"/>
              </a:rPr>
              <a:t>will be submitted. </a:t>
            </a:r>
            <a:endParaRPr lang="el-GR" b="1" dirty="0">
              <a:solidFill>
                <a:srgbClr val="0070C0"/>
              </a:solidFill>
              <a:effectLst>
                <a:outerShdw blurRad="38100" dist="38100" dir="2700000" algn="tl">
                  <a:srgbClr val="000000">
                    <a:alpha val="43137"/>
                  </a:srgbClr>
                </a:outerShdw>
              </a:effectLst>
              <a:latin typeface="+mj-lt"/>
            </a:endParaRPr>
          </a:p>
        </p:txBody>
      </p:sp>
      <p:sp>
        <p:nvSpPr>
          <p:cNvPr id="11" name="Rectangle 10"/>
          <p:cNvSpPr/>
          <p:nvPr/>
        </p:nvSpPr>
        <p:spPr>
          <a:xfrm>
            <a:off x="457200" y="1905000"/>
            <a:ext cx="8458200" cy="923330"/>
          </a:xfrm>
          <a:prstGeom prst="rect">
            <a:avLst/>
          </a:prstGeom>
        </p:spPr>
        <p:txBody>
          <a:bodyPr wrap="square">
            <a:spAutoFit/>
          </a:bodyPr>
          <a:lstStyle/>
          <a:p>
            <a:pPr algn="just"/>
            <a:r>
              <a:rPr lang="en-US" dirty="0" smtClean="0">
                <a:latin typeface="+mj-lt"/>
              </a:rPr>
              <a:t>[1] The </a:t>
            </a:r>
            <a:r>
              <a:rPr lang="en-US" b="1" dirty="0" smtClean="0">
                <a:solidFill>
                  <a:srgbClr val="FF0000"/>
                </a:solidFill>
                <a:effectLst>
                  <a:outerShdw blurRad="38100" dist="38100" dir="2700000" algn="tl">
                    <a:srgbClr val="000000">
                      <a:alpha val="43137"/>
                    </a:srgbClr>
                  </a:outerShdw>
                </a:effectLst>
                <a:latin typeface="+mj-lt"/>
              </a:rPr>
              <a:t>impact of real-time data </a:t>
            </a:r>
            <a:r>
              <a:rPr lang="en-US" dirty="0" smtClean="0">
                <a:latin typeface="+mj-lt"/>
              </a:rPr>
              <a:t>in the </a:t>
            </a:r>
            <a:r>
              <a:rPr lang="en-US" b="1" dirty="0" smtClean="0">
                <a:solidFill>
                  <a:srgbClr val="0070C0"/>
                </a:solidFill>
                <a:effectLst>
                  <a:outerShdw blurRad="38100" dist="38100" dir="2700000" algn="tl">
                    <a:srgbClr val="000000">
                      <a:alpha val="43137"/>
                    </a:srgbClr>
                  </a:outerShdw>
                </a:effectLst>
                <a:latin typeface="+mj-lt"/>
              </a:rPr>
              <a:t>GLE Alert service </a:t>
            </a:r>
            <a:r>
              <a:rPr lang="en-US" dirty="0" smtClean="0">
                <a:latin typeface="+mj-lt"/>
              </a:rPr>
              <a:t>is very much important, thus high resolution data (</a:t>
            </a:r>
            <a:r>
              <a:rPr lang="en-US" b="1" dirty="0" smtClean="0">
                <a:latin typeface="+mj-lt"/>
              </a:rPr>
              <a:t>1-min</a:t>
            </a:r>
            <a:r>
              <a:rPr lang="en-US" dirty="0" smtClean="0">
                <a:latin typeface="+mj-lt"/>
              </a:rPr>
              <a:t>) updated every </a:t>
            </a:r>
            <a:r>
              <a:rPr lang="en-US" b="1" dirty="0" smtClean="0">
                <a:latin typeface="+mj-lt"/>
              </a:rPr>
              <a:t>1-min</a:t>
            </a:r>
            <a:r>
              <a:rPr lang="en-US" dirty="0" smtClean="0">
                <a:latin typeface="+mj-lt"/>
              </a:rPr>
              <a:t> are needed for the robust operation of the service </a:t>
            </a:r>
            <a:endParaRPr lang="el-GR" b="1" dirty="0">
              <a:solidFill>
                <a:srgbClr val="0070C0"/>
              </a:solidFill>
              <a:effectLst>
                <a:outerShdw blurRad="38100" dist="38100" dir="2700000" algn="tl">
                  <a:srgbClr val="000000">
                    <a:alpha val="43137"/>
                  </a:srgbClr>
                </a:outerShdw>
              </a:effectLst>
              <a:latin typeface="+mj-lt"/>
            </a:endParaRPr>
          </a:p>
        </p:txBody>
      </p:sp>
      <p:sp>
        <p:nvSpPr>
          <p:cNvPr id="12" name="Rectangle 11"/>
          <p:cNvSpPr/>
          <p:nvPr/>
        </p:nvSpPr>
        <p:spPr>
          <a:xfrm>
            <a:off x="457200" y="2831068"/>
            <a:ext cx="8458200" cy="369332"/>
          </a:xfrm>
          <a:prstGeom prst="rect">
            <a:avLst/>
          </a:prstGeom>
        </p:spPr>
        <p:txBody>
          <a:bodyPr wrap="square">
            <a:spAutoFit/>
          </a:bodyPr>
          <a:lstStyle/>
          <a:p>
            <a:pPr algn="just"/>
            <a:r>
              <a:rPr lang="en-US" dirty="0" smtClean="0">
                <a:latin typeface="+mj-lt"/>
              </a:rPr>
              <a:t>[2] The real-time high resolution data </a:t>
            </a:r>
            <a:r>
              <a:rPr lang="en-US" b="1" dirty="0" smtClean="0">
                <a:solidFill>
                  <a:srgbClr val="FF0000"/>
                </a:solidFill>
                <a:effectLst>
                  <a:outerShdw blurRad="38100" dist="38100" dir="2700000" algn="tl">
                    <a:srgbClr val="000000">
                      <a:alpha val="43137"/>
                    </a:srgbClr>
                  </a:outerShdw>
                </a:effectLst>
                <a:latin typeface="+mj-lt"/>
              </a:rPr>
              <a:t>availability</a:t>
            </a:r>
            <a:r>
              <a:rPr lang="en-US" dirty="0" smtClean="0">
                <a:latin typeface="+mj-lt"/>
              </a:rPr>
              <a:t> of each NM will be checked</a:t>
            </a:r>
            <a:endParaRPr lang="el-GR" b="1" dirty="0">
              <a:solidFill>
                <a:srgbClr val="0070C0"/>
              </a:solidFill>
              <a:effectLst>
                <a:outerShdw blurRad="38100" dist="38100" dir="2700000" algn="tl">
                  <a:srgbClr val="000000">
                    <a:alpha val="43137"/>
                  </a:srgbClr>
                </a:outerShdw>
              </a:effectLst>
              <a:latin typeface="+mj-lt"/>
            </a:endParaRPr>
          </a:p>
        </p:txBody>
      </p:sp>
      <p:sp>
        <p:nvSpPr>
          <p:cNvPr id="14" name="Rectangle 13"/>
          <p:cNvSpPr/>
          <p:nvPr/>
        </p:nvSpPr>
        <p:spPr>
          <a:xfrm>
            <a:off x="457200" y="3276600"/>
            <a:ext cx="8458200" cy="923330"/>
          </a:xfrm>
          <a:prstGeom prst="rect">
            <a:avLst/>
          </a:prstGeom>
        </p:spPr>
        <p:txBody>
          <a:bodyPr wrap="square">
            <a:spAutoFit/>
          </a:bodyPr>
          <a:lstStyle/>
          <a:p>
            <a:pPr algn="just"/>
            <a:r>
              <a:rPr lang="en-US" dirty="0" smtClean="0">
                <a:latin typeface="+mj-lt"/>
              </a:rPr>
              <a:t>[3] A </a:t>
            </a:r>
            <a:r>
              <a:rPr lang="en-US" b="1" dirty="0" smtClean="0">
                <a:solidFill>
                  <a:srgbClr val="0070C0"/>
                </a:solidFill>
                <a:effectLst>
                  <a:outerShdw blurRad="38100" dist="38100" dir="2700000" algn="tl">
                    <a:srgbClr val="000000">
                      <a:alpha val="43137"/>
                    </a:srgbClr>
                  </a:outerShdw>
                </a:effectLst>
                <a:latin typeface="+mj-lt"/>
              </a:rPr>
              <a:t>statistical survey based upon all historical data </a:t>
            </a:r>
            <a:r>
              <a:rPr lang="en-US" dirty="0" smtClean="0">
                <a:latin typeface="+mj-lt"/>
              </a:rPr>
              <a:t>within NMDB from 2000 to 2012 will be performed in order to re-validate the GLE Alert software and to perform fine tuning at its parameters</a:t>
            </a:r>
            <a:endParaRPr lang="el-GR" b="1" dirty="0">
              <a:solidFill>
                <a:srgbClr val="0070C0"/>
              </a:solidFill>
              <a:effectLst>
                <a:outerShdw blurRad="38100" dist="38100" dir="2700000" algn="tl">
                  <a:srgbClr val="000000">
                    <a:alpha val="43137"/>
                  </a:srgbClr>
                </a:outerShdw>
              </a:effectLst>
              <a:latin typeface="+mj-lt"/>
            </a:endParaRPr>
          </a:p>
        </p:txBody>
      </p:sp>
      <p:sp>
        <p:nvSpPr>
          <p:cNvPr id="15" name="AutoShape 11"/>
          <p:cNvSpPr>
            <a:spLocks noChangeArrowheads="1"/>
          </p:cNvSpPr>
          <p:nvPr/>
        </p:nvSpPr>
        <p:spPr bwMode="auto">
          <a:xfrm>
            <a:off x="457200" y="4343400"/>
            <a:ext cx="8534400" cy="1464231"/>
          </a:xfrm>
          <a:prstGeom prst="roundRect">
            <a:avLst>
              <a:gd name="adj" fmla="val 16667"/>
            </a:avLst>
          </a:prstGeom>
          <a:solidFill>
            <a:srgbClr val="DDDDDD"/>
          </a:solidFill>
          <a:ln w="9525">
            <a:solidFill>
              <a:schemeClr val="tx1"/>
            </a:solidFill>
            <a:round/>
            <a:headEnd/>
            <a:tailEnd/>
          </a:ln>
          <a:effectLst/>
        </p:spPr>
        <p:txBody>
          <a:bodyPr wrap="square" anchor="ctr">
            <a:spAutoFit/>
          </a:bodyPr>
          <a:lstStyle/>
          <a:p>
            <a:pPr algn="ctr"/>
            <a:r>
              <a:rPr lang="en-US" sz="2000" b="1" dirty="0" smtClean="0">
                <a:solidFill>
                  <a:srgbClr val="FF0000"/>
                </a:solidFill>
                <a:effectLst>
                  <a:outerShdw blurRad="38100" dist="38100" dir="2700000" algn="tl">
                    <a:srgbClr val="000000">
                      <a:alpha val="43137"/>
                    </a:srgbClr>
                  </a:outerShdw>
                </a:effectLst>
                <a:latin typeface="+mj-lt"/>
              </a:rPr>
              <a:t>ESA SSA program</a:t>
            </a:r>
            <a:r>
              <a:rPr lang="en-US" sz="2000" b="1" dirty="0" smtClean="0">
                <a:latin typeface="+mj-lt"/>
              </a:rPr>
              <a:t> requests a </a:t>
            </a:r>
            <a:r>
              <a:rPr lang="en-US" sz="2000" b="1" dirty="0" smtClean="0">
                <a:solidFill>
                  <a:srgbClr val="0070C0"/>
                </a:solidFill>
                <a:effectLst>
                  <a:outerShdw blurRad="38100" dist="38100" dir="2700000" algn="tl">
                    <a:srgbClr val="000000">
                      <a:alpha val="43137"/>
                    </a:srgbClr>
                  </a:outerShdw>
                </a:effectLst>
                <a:latin typeface="+mj-lt"/>
              </a:rPr>
              <a:t>robust </a:t>
            </a:r>
            <a:r>
              <a:rPr lang="en-US" sz="2000" b="1" dirty="0" smtClean="0">
                <a:latin typeface="+mj-lt"/>
              </a:rPr>
              <a:t>operational service for the </a:t>
            </a:r>
            <a:r>
              <a:rPr lang="en-US" sz="2000" b="1" dirty="0" smtClean="0">
                <a:solidFill>
                  <a:srgbClr val="FF0000"/>
                </a:solidFill>
                <a:effectLst>
                  <a:outerShdw blurRad="38100" dist="38100" dir="2700000" algn="tl">
                    <a:srgbClr val="000000">
                      <a:alpha val="43137"/>
                    </a:srgbClr>
                  </a:outerShdw>
                </a:effectLst>
                <a:latin typeface="+mj-lt"/>
              </a:rPr>
              <a:t>GLE Alert</a:t>
            </a:r>
          </a:p>
          <a:p>
            <a:pPr algn="ctr"/>
            <a:endParaRPr lang="en-US" sz="2000" b="1" dirty="0" smtClean="0">
              <a:latin typeface="+mj-lt"/>
            </a:endParaRPr>
          </a:p>
          <a:p>
            <a:pPr algn="ctr"/>
            <a:r>
              <a:rPr lang="en-US" sz="2000" b="1" dirty="0" smtClean="0">
                <a:effectLst>
                  <a:outerShdw blurRad="38100" dist="38100" dir="2700000" algn="tl">
                    <a:srgbClr val="000000">
                      <a:alpha val="43137"/>
                    </a:srgbClr>
                  </a:outerShdw>
                </a:effectLst>
                <a:latin typeface="+mj-lt"/>
              </a:rPr>
              <a:t>All </a:t>
            </a:r>
            <a:r>
              <a:rPr lang="en-US" sz="2000" b="1" dirty="0" smtClean="0">
                <a:solidFill>
                  <a:srgbClr val="0070C0"/>
                </a:solidFill>
                <a:effectLst>
                  <a:outerShdw blurRad="38100" dist="38100" dir="2700000" algn="tl">
                    <a:srgbClr val="000000">
                      <a:alpha val="43137"/>
                    </a:srgbClr>
                  </a:outerShdw>
                </a:effectLst>
                <a:latin typeface="+mj-lt"/>
              </a:rPr>
              <a:t>NM stations </a:t>
            </a:r>
            <a:r>
              <a:rPr lang="en-US" sz="2000" b="1" dirty="0" smtClean="0">
                <a:effectLst>
                  <a:outerShdw blurRad="38100" dist="38100" dir="2700000" algn="tl">
                    <a:srgbClr val="000000">
                      <a:alpha val="43137"/>
                    </a:srgbClr>
                  </a:outerShdw>
                </a:effectLst>
                <a:latin typeface="+mj-lt"/>
              </a:rPr>
              <a:t>that would like to take part in the </a:t>
            </a:r>
            <a:r>
              <a:rPr lang="en-US" sz="2000" b="1" dirty="0" smtClean="0">
                <a:solidFill>
                  <a:srgbClr val="FF0000"/>
                </a:solidFill>
                <a:effectLst>
                  <a:outerShdw blurRad="38100" dist="38100" dir="2700000" algn="tl">
                    <a:srgbClr val="000000">
                      <a:alpha val="43137"/>
                    </a:srgbClr>
                  </a:outerShdw>
                </a:effectLst>
                <a:latin typeface="+mj-lt"/>
              </a:rPr>
              <a:t>operational phase </a:t>
            </a:r>
            <a:r>
              <a:rPr lang="en-US" sz="2000" b="1" dirty="0" smtClean="0">
                <a:effectLst>
                  <a:outerShdw blurRad="38100" dist="38100" dir="2700000" algn="tl">
                    <a:srgbClr val="000000">
                      <a:alpha val="43137"/>
                    </a:srgbClr>
                  </a:outerShdw>
                </a:effectLst>
                <a:latin typeface="+mj-lt"/>
              </a:rPr>
              <a:t>should provide their </a:t>
            </a:r>
            <a:r>
              <a:rPr lang="en-US" sz="2000" b="1" dirty="0" smtClean="0">
                <a:solidFill>
                  <a:srgbClr val="FF0000"/>
                </a:solidFill>
                <a:effectLst>
                  <a:outerShdw blurRad="38100" dist="38100" dir="2700000" algn="tl">
                    <a:srgbClr val="000000">
                      <a:alpha val="43137"/>
                    </a:srgbClr>
                  </a:outerShdw>
                </a:effectLst>
                <a:latin typeface="+mj-lt"/>
              </a:rPr>
              <a:t>1-min data </a:t>
            </a:r>
            <a:r>
              <a:rPr lang="en-US" sz="2000" b="1" dirty="0" smtClean="0">
                <a:effectLst>
                  <a:outerShdw blurRad="38100" dist="38100" dir="2700000" algn="tl">
                    <a:srgbClr val="000000">
                      <a:alpha val="43137"/>
                    </a:srgbClr>
                  </a:outerShdw>
                </a:effectLst>
                <a:latin typeface="+mj-lt"/>
              </a:rPr>
              <a:t>to </a:t>
            </a:r>
            <a:r>
              <a:rPr lang="en-US" sz="2000" b="1" dirty="0" smtClean="0">
                <a:solidFill>
                  <a:srgbClr val="FF0000"/>
                </a:solidFill>
                <a:effectLst>
                  <a:outerShdw blurRad="38100" dist="38100" dir="2700000" algn="tl">
                    <a:srgbClr val="000000">
                      <a:alpha val="43137"/>
                    </a:srgbClr>
                  </a:outerShdw>
                </a:effectLst>
                <a:latin typeface="+mj-lt"/>
              </a:rPr>
              <a:t>NMDB</a:t>
            </a:r>
            <a:r>
              <a:rPr lang="en-US" sz="2000" b="1" dirty="0" smtClean="0">
                <a:effectLst>
                  <a:outerShdw blurRad="38100" dist="38100" dir="2700000" algn="tl">
                    <a:srgbClr val="000000">
                      <a:alpha val="43137"/>
                    </a:srgbClr>
                  </a:outerShdw>
                </a:effectLst>
                <a:latin typeface="+mj-lt"/>
              </a:rPr>
              <a:t> , </a:t>
            </a:r>
            <a:r>
              <a:rPr lang="en-US" sz="2000" b="1" dirty="0" smtClean="0">
                <a:solidFill>
                  <a:srgbClr val="FF0000"/>
                </a:solidFill>
                <a:effectLst>
                  <a:outerShdw blurRad="38100" dist="38100" dir="2700000" algn="tl">
                    <a:srgbClr val="000000">
                      <a:alpha val="43137"/>
                    </a:srgbClr>
                  </a:outerShdw>
                </a:effectLst>
                <a:latin typeface="+mj-lt"/>
              </a:rPr>
              <a:t>checked for quality</a:t>
            </a:r>
            <a:r>
              <a:rPr lang="en-US" sz="2000" b="1" dirty="0" smtClean="0">
                <a:effectLst>
                  <a:outerShdw blurRad="38100" dist="38100" dir="2700000" algn="tl">
                    <a:srgbClr val="000000">
                      <a:alpha val="43137"/>
                    </a:srgbClr>
                  </a:outerShdw>
                </a:effectLst>
                <a:latin typeface="+mj-lt"/>
              </a:rPr>
              <a:t>, updated every </a:t>
            </a:r>
            <a:r>
              <a:rPr lang="en-US" sz="2000" b="1" dirty="0" smtClean="0">
                <a:solidFill>
                  <a:srgbClr val="FF0000"/>
                </a:solidFill>
                <a:effectLst>
                  <a:outerShdw blurRad="38100" dist="38100" dir="2700000" algn="tl">
                    <a:srgbClr val="000000">
                      <a:alpha val="43137"/>
                    </a:srgbClr>
                  </a:outerShdw>
                </a:effectLst>
                <a:latin typeface="+mj-lt"/>
              </a:rPr>
              <a:t>1-min</a:t>
            </a:r>
            <a:r>
              <a:rPr lang="en-US" sz="2000" b="1" dirty="0" smtClean="0">
                <a:effectLst>
                  <a:outerShdw blurRad="38100" dist="38100" dir="2700000" algn="tl">
                    <a:srgbClr val="000000">
                      <a:alpha val="43137"/>
                    </a:srgbClr>
                  </a:outerShdw>
                </a:effectLst>
                <a:latin typeface="+mj-lt"/>
              </a:rPr>
              <a:t> </a:t>
            </a:r>
            <a:endParaRPr lang="el-GR" sz="2000" dirty="0" smtClean="0">
              <a:effectLst>
                <a:outerShdw blurRad="38100" dist="38100" dir="2700000" algn="tl">
                  <a:srgbClr val="000000">
                    <a:alpha val="43137"/>
                  </a:srgbClr>
                </a:outerShdw>
              </a:effectLst>
              <a:latin typeface="+mj-lt"/>
            </a:endParaRPr>
          </a:p>
        </p:txBody>
      </p:sp>
      <p:grpSp>
        <p:nvGrpSpPr>
          <p:cNvPr id="13" name="Group 3"/>
          <p:cNvGrpSpPr/>
          <p:nvPr/>
        </p:nvGrpSpPr>
        <p:grpSpPr>
          <a:xfrm>
            <a:off x="0" y="6038196"/>
            <a:ext cx="9144000" cy="722907"/>
            <a:chOff x="0" y="6038196"/>
            <a:chExt cx="9144000" cy="722907"/>
          </a:xfrm>
        </p:grpSpPr>
        <p:sp>
          <p:nvSpPr>
            <p:cNvPr id="16" name="TextBox 19"/>
            <p:cNvSpPr txBox="1">
              <a:spLocks noChangeArrowheads="1"/>
            </p:cNvSpPr>
            <p:nvPr/>
          </p:nvSpPr>
          <p:spPr bwMode="auto">
            <a:xfrm>
              <a:off x="3059832" y="6165304"/>
              <a:ext cx="3886200" cy="584775"/>
            </a:xfrm>
            <a:prstGeom prst="rect">
              <a:avLst/>
            </a:prstGeom>
            <a:noFill/>
            <a:ln w="9525">
              <a:noFill/>
              <a:miter lim="800000"/>
              <a:headEnd/>
              <a:tailEnd/>
            </a:ln>
          </p:spPr>
          <p:txBody>
            <a:bodyPr wrap="square">
              <a:spAutoFit/>
            </a:bodyPr>
            <a:lstStyle/>
            <a:p>
              <a:pPr algn="ctr">
                <a:defRPr/>
              </a:pPr>
              <a:r>
                <a:rPr lang="en-US" sz="1600" b="1" dirty="0" smtClean="0">
                  <a:solidFill>
                    <a:schemeClr val="accent1">
                      <a:lumMod val="50000"/>
                    </a:schemeClr>
                  </a:solidFill>
                  <a:latin typeface="Pristina" pitchFamily="66" charset="0"/>
                </a:rPr>
                <a:t>ESWW10 </a:t>
              </a:r>
              <a:r>
                <a:rPr lang="en-US" sz="1600" b="1" dirty="0" err="1" smtClean="0">
                  <a:solidFill>
                    <a:schemeClr val="accent1">
                      <a:lumMod val="50000"/>
                    </a:schemeClr>
                  </a:solidFill>
                  <a:latin typeface="Pristina" pitchFamily="66" charset="0"/>
                </a:rPr>
                <a:t>Seplinter</a:t>
              </a:r>
              <a:r>
                <a:rPr lang="en-US" sz="1600" b="1" dirty="0" smtClean="0">
                  <a:solidFill>
                    <a:schemeClr val="accent1">
                      <a:lumMod val="50000"/>
                    </a:schemeClr>
                  </a:solidFill>
                  <a:latin typeface="Pristina" pitchFamily="66" charset="0"/>
                </a:rPr>
                <a:t> on Neutron Monitors</a:t>
              </a:r>
            </a:p>
            <a:p>
              <a:pPr algn="ctr">
                <a:defRPr/>
              </a:pPr>
              <a:r>
                <a:rPr lang="en-US" sz="1600" b="1" dirty="0" smtClean="0">
                  <a:latin typeface="Pristina" pitchFamily="66" charset="0"/>
                </a:rPr>
                <a:t>Antwerp | 22.11.2013</a:t>
              </a:r>
            </a:p>
          </p:txBody>
        </p:sp>
        <p:pic>
          <p:nvPicPr>
            <p:cNvPr id="17" name="Picture 2" descr="C:\Research\Work\ESA\SN4\logo (2)\logo\cosray1.png"/>
            <p:cNvPicPr>
              <a:picLocks noChangeAspect="1" noChangeArrowheads="1"/>
            </p:cNvPicPr>
            <p:nvPr/>
          </p:nvPicPr>
          <p:blipFill>
            <a:blip r:embed="rId3" cstate="print"/>
            <a:srcRect/>
            <a:stretch>
              <a:fillRect/>
            </a:stretch>
          </p:blipFill>
          <p:spPr bwMode="auto">
            <a:xfrm>
              <a:off x="260132" y="6174830"/>
              <a:ext cx="1981200" cy="586273"/>
            </a:xfrm>
            <a:prstGeom prst="rect">
              <a:avLst/>
            </a:prstGeom>
            <a:noFill/>
          </p:spPr>
        </p:pic>
        <p:cxnSp>
          <p:nvCxnSpPr>
            <p:cNvPr id="18" name="Straight Connector 17"/>
            <p:cNvCxnSpPr/>
            <p:nvPr/>
          </p:nvCxnSpPr>
          <p:spPr>
            <a:xfrm>
              <a:off x="0" y="6038196"/>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9" name="Picture 16" descr="Picture1.png"/>
          <p:cNvPicPr>
            <a:picLocks noChangeAspect="1"/>
          </p:cNvPicPr>
          <p:nvPr/>
        </p:nvPicPr>
        <p:blipFill>
          <a:blip r:embed="rId4" cstate="print"/>
          <a:srcRect/>
          <a:stretch>
            <a:fillRect/>
          </a:stretch>
        </p:blipFill>
        <p:spPr bwMode="auto">
          <a:xfrm>
            <a:off x="7502255" y="6093296"/>
            <a:ext cx="1641745" cy="764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4572000"/>
            <a:ext cx="8839200" cy="1323439"/>
          </a:xfrm>
          <a:prstGeom prst="rect">
            <a:avLst/>
          </a:prstGeom>
        </p:spPr>
        <p:txBody>
          <a:bodyPr wrap="square">
            <a:spAutoFit/>
          </a:bodyPr>
          <a:lstStyle/>
          <a:p>
            <a:pPr algn="just">
              <a:buFont typeface="Wingdings" pitchFamily="2" charset="2"/>
              <a:buChar char="ü"/>
              <a:defRPr/>
            </a:pPr>
            <a:r>
              <a:rPr lang="en-US" sz="2000" dirty="0" smtClean="0"/>
              <a:t>How many minutes within the selected time frame (Jan-Aug 2013) a specific neutron monitor station was in </a:t>
            </a:r>
            <a:r>
              <a:rPr lang="en-US" sz="2000" b="1" dirty="0" smtClean="0"/>
              <a:t>“Real-time”</a:t>
            </a:r>
            <a:r>
              <a:rPr lang="en-US" sz="2000" dirty="0" smtClean="0"/>
              <a:t> mode, for how many minutes the station was in </a:t>
            </a:r>
            <a:r>
              <a:rPr lang="en-US" sz="2000" b="1" dirty="0" smtClean="0"/>
              <a:t>“Near real-time”</a:t>
            </a:r>
            <a:r>
              <a:rPr lang="en-US" sz="2000" dirty="0" smtClean="0"/>
              <a:t> mode or in </a:t>
            </a:r>
            <a:r>
              <a:rPr lang="en-US" sz="2000" b="1" dirty="0" smtClean="0"/>
              <a:t>“Not real-time” </a:t>
            </a:r>
            <a:r>
              <a:rPr lang="en-US" sz="2000" dirty="0" smtClean="0"/>
              <a:t>mode, based on the rate with which the station provided data into NMDB.</a:t>
            </a:r>
            <a:endParaRPr lang="el-GR" sz="2000" dirty="0">
              <a:latin typeface="Calibri" pitchFamily="34" charset="0"/>
            </a:endParaRPr>
          </a:p>
        </p:txBody>
      </p:sp>
      <p:sp>
        <p:nvSpPr>
          <p:cNvPr id="9" name="Rectangle 2"/>
          <p:cNvSpPr>
            <a:spLocks noChangeArrowheads="1"/>
          </p:cNvSpPr>
          <p:nvPr/>
        </p:nvSpPr>
        <p:spPr bwMode="auto">
          <a:xfrm>
            <a:off x="0" y="0"/>
            <a:ext cx="9144000" cy="798513"/>
          </a:xfrm>
          <a:prstGeom prst="rect">
            <a:avLst/>
          </a:prstGeom>
          <a:solidFill>
            <a:srgbClr val="D9D9D9"/>
          </a:solidFill>
          <a:ln w="9525">
            <a:noFill/>
            <a:round/>
            <a:headEnd/>
            <a:tailEnd/>
          </a:ln>
        </p:spPr>
        <p:txBody>
          <a:bodyPr wrap="none" lIns="90000" tIns="46800" rIns="90000" bIns="46800" anchor="ct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dirty="0" smtClean="0">
                <a:solidFill>
                  <a:srgbClr val="FF0000"/>
                </a:solidFill>
                <a:latin typeface="Calibri" pitchFamily="34" charset="0"/>
              </a:rPr>
              <a:t>Real-time data </a:t>
            </a:r>
            <a:endParaRPr lang="en-GB" sz="3600" b="1" dirty="0">
              <a:solidFill>
                <a:srgbClr val="FF0000"/>
              </a:solidFill>
              <a:latin typeface="+mj-lt"/>
            </a:endParaRPr>
          </a:p>
        </p:txBody>
      </p:sp>
      <p:grpSp>
        <p:nvGrpSpPr>
          <p:cNvPr id="10" name="Group 3"/>
          <p:cNvGrpSpPr/>
          <p:nvPr/>
        </p:nvGrpSpPr>
        <p:grpSpPr>
          <a:xfrm>
            <a:off x="0" y="6038196"/>
            <a:ext cx="9144000" cy="722907"/>
            <a:chOff x="0" y="6038196"/>
            <a:chExt cx="9144000" cy="722907"/>
          </a:xfrm>
        </p:grpSpPr>
        <p:sp>
          <p:nvSpPr>
            <p:cNvPr id="11" name="TextBox 19"/>
            <p:cNvSpPr txBox="1">
              <a:spLocks noChangeArrowheads="1"/>
            </p:cNvSpPr>
            <p:nvPr/>
          </p:nvSpPr>
          <p:spPr bwMode="auto">
            <a:xfrm>
              <a:off x="3059832" y="6165304"/>
              <a:ext cx="3886200" cy="584775"/>
            </a:xfrm>
            <a:prstGeom prst="rect">
              <a:avLst/>
            </a:prstGeom>
            <a:noFill/>
            <a:ln w="9525">
              <a:noFill/>
              <a:miter lim="800000"/>
              <a:headEnd/>
              <a:tailEnd/>
            </a:ln>
          </p:spPr>
          <p:txBody>
            <a:bodyPr wrap="square">
              <a:spAutoFit/>
            </a:bodyPr>
            <a:lstStyle/>
            <a:p>
              <a:pPr algn="ctr">
                <a:defRPr/>
              </a:pPr>
              <a:r>
                <a:rPr lang="en-US" sz="1600" b="1" dirty="0" smtClean="0">
                  <a:solidFill>
                    <a:schemeClr val="accent1">
                      <a:lumMod val="50000"/>
                    </a:schemeClr>
                  </a:solidFill>
                  <a:latin typeface="Pristina" pitchFamily="66" charset="0"/>
                </a:rPr>
                <a:t>ESWW10 </a:t>
              </a:r>
              <a:r>
                <a:rPr lang="en-US" sz="1600" b="1" dirty="0" err="1" smtClean="0">
                  <a:solidFill>
                    <a:schemeClr val="accent1">
                      <a:lumMod val="50000"/>
                    </a:schemeClr>
                  </a:solidFill>
                  <a:latin typeface="Pristina" pitchFamily="66" charset="0"/>
                </a:rPr>
                <a:t>Seplinter</a:t>
              </a:r>
              <a:r>
                <a:rPr lang="en-US" sz="1600" b="1" dirty="0" smtClean="0">
                  <a:solidFill>
                    <a:schemeClr val="accent1">
                      <a:lumMod val="50000"/>
                    </a:schemeClr>
                  </a:solidFill>
                  <a:latin typeface="Pristina" pitchFamily="66" charset="0"/>
                </a:rPr>
                <a:t> on Neutron Monitors</a:t>
              </a:r>
            </a:p>
            <a:p>
              <a:pPr algn="ctr">
                <a:defRPr/>
              </a:pPr>
              <a:r>
                <a:rPr lang="en-US" sz="1600" b="1" dirty="0" smtClean="0">
                  <a:latin typeface="Pristina" pitchFamily="66" charset="0"/>
                </a:rPr>
                <a:t>Antwerp | 22.11.2013</a:t>
              </a:r>
            </a:p>
          </p:txBody>
        </p:sp>
        <p:pic>
          <p:nvPicPr>
            <p:cNvPr id="12" name="Picture 2" descr="C:\Research\Work\ESA\SN4\logo (2)\logo\cosray1.png"/>
            <p:cNvPicPr>
              <a:picLocks noChangeAspect="1" noChangeArrowheads="1"/>
            </p:cNvPicPr>
            <p:nvPr/>
          </p:nvPicPr>
          <p:blipFill>
            <a:blip r:embed="rId3" cstate="print"/>
            <a:srcRect/>
            <a:stretch>
              <a:fillRect/>
            </a:stretch>
          </p:blipFill>
          <p:spPr bwMode="auto">
            <a:xfrm>
              <a:off x="260132" y="6174830"/>
              <a:ext cx="1981200" cy="586273"/>
            </a:xfrm>
            <a:prstGeom prst="rect">
              <a:avLst/>
            </a:prstGeom>
            <a:noFill/>
          </p:spPr>
        </p:pic>
        <p:cxnSp>
          <p:nvCxnSpPr>
            <p:cNvPr id="13" name="Straight Connector 12"/>
            <p:cNvCxnSpPr/>
            <p:nvPr/>
          </p:nvCxnSpPr>
          <p:spPr>
            <a:xfrm>
              <a:off x="0" y="6038196"/>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4" name="Picture 16" descr="Picture1.png"/>
          <p:cNvPicPr>
            <a:picLocks noChangeAspect="1"/>
          </p:cNvPicPr>
          <p:nvPr/>
        </p:nvPicPr>
        <p:blipFill>
          <a:blip r:embed="rId4" cstate="print"/>
          <a:srcRect/>
          <a:stretch>
            <a:fillRect/>
          </a:stretch>
        </p:blipFill>
        <p:spPr bwMode="auto">
          <a:xfrm>
            <a:off x="7502255" y="6093296"/>
            <a:ext cx="1641745" cy="764704"/>
          </a:xfrm>
          <a:prstGeom prst="rect">
            <a:avLst/>
          </a:prstGeom>
          <a:noFill/>
          <a:ln w="9525">
            <a:noFill/>
            <a:miter lim="800000"/>
            <a:headEnd/>
            <a:tailEnd/>
          </a:ln>
        </p:spPr>
      </p:pic>
      <p:pic>
        <p:nvPicPr>
          <p:cNvPr id="15" name="Picture 14"/>
          <p:cNvPicPr/>
          <p:nvPr/>
        </p:nvPicPr>
        <p:blipFill>
          <a:blip r:embed="rId5" cstate="print"/>
          <a:srcRect/>
          <a:stretch>
            <a:fillRect/>
          </a:stretch>
        </p:blipFill>
        <p:spPr bwMode="auto">
          <a:xfrm>
            <a:off x="1143000" y="838200"/>
            <a:ext cx="7010400" cy="37338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798513"/>
          </a:xfrm>
          <a:prstGeom prst="rect">
            <a:avLst/>
          </a:prstGeom>
          <a:solidFill>
            <a:srgbClr val="D9D9D9"/>
          </a:solidFill>
          <a:ln w="9525">
            <a:noFill/>
            <a:round/>
            <a:headEnd/>
            <a:tailEnd/>
          </a:ln>
        </p:spPr>
        <p:txBody>
          <a:bodyPr wrap="none" lIns="90000" tIns="46800" rIns="90000" bIns="46800" anchor="ct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dirty="0" smtClean="0">
                <a:solidFill>
                  <a:srgbClr val="FF0000"/>
                </a:solidFill>
                <a:latin typeface="Calibri" pitchFamily="34" charset="0"/>
              </a:rPr>
              <a:t>Data flow</a:t>
            </a:r>
            <a:endParaRPr lang="en-GB" sz="3600" b="1" dirty="0">
              <a:solidFill>
                <a:srgbClr val="FF0000"/>
              </a:solidFill>
              <a:latin typeface="+mj-lt"/>
            </a:endParaRPr>
          </a:p>
        </p:txBody>
      </p:sp>
      <p:grpSp>
        <p:nvGrpSpPr>
          <p:cNvPr id="5" name="Group 3"/>
          <p:cNvGrpSpPr/>
          <p:nvPr/>
        </p:nvGrpSpPr>
        <p:grpSpPr>
          <a:xfrm>
            <a:off x="0" y="6038196"/>
            <a:ext cx="9144000" cy="722907"/>
            <a:chOff x="0" y="6038196"/>
            <a:chExt cx="9144000" cy="722907"/>
          </a:xfrm>
        </p:grpSpPr>
        <p:sp>
          <p:nvSpPr>
            <p:cNvPr id="6" name="TextBox 19"/>
            <p:cNvSpPr txBox="1">
              <a:spLocks noChangeArrowheads="1"/>
            </p:cNvSpPr>
            <p:nvPr/>
          </p:nvSpPr>
          <p:spPr bwMode="auto">
            <a:xfrm>
              <a:off x="3059832" y="6165304"/>
              <a:ext cx="3886200" cy="584775"/>
            </a:xfrm>
            <a:prstGeom prst="rect">
              <a:avLst/>
            </a:prstGeom>
            <a:noFill/>
            <a:ln w="9525">
              <a:noFill/>
              <a:miter lim="800000"/>
              <a:headEnd/>
              <a:tailEnd/>
            </a:ln>
          </p:spPr>
          <p:txBody>
            <a:bodyPr wrap="square">
              <a:spAutoFit/>
            </a:bodyPr>
            <a:lstStyle/>
            <a:p>
              <a:pPr algn="ctr">
                <a:defRPr/>
              </a:pPr>
              <a:r>
                <a:rPr lang="en-US" sz="1600" b="1" dirty="0" smtClean="0">
                  <a:solidFill>
                    <a:schemeClr val="accent1">
                      <a:lumMod val="50000"/>
                    </a:schemeClr>
                  </a:solidFill>
                  <a:latin typeface="Pristina" pitchFamily="66" charset="0"/>
                </a:rPr>
                <a:t>ESWW10 </a:t>
              </a:r>
              <a:r>
                <a:rPr lang="en-US" sz="1600" b="1" dirty="0" err="1" smtClean="0">
                  <a:solidFill>
                    <a:schemeClr val="accent1">
                      <a:lumMod val="50000"/>
                    </a:schemeClr>
                  </a:solidFill>
                  <a:latin typeface="Pristina" pitchFamily="66" charset="0"/>
                </a:rPr>
                <a:t>Seplinter</a:t>
              </a:r>
              <a:r>
                <a:rPr lang="en-US" sz="1600" b="1" dirty="0" smtClean="0">
                  <a:solidFill>
                    <a:schemeClr val="accent1">
                      <a:lumMod val="50000"/>
                    </a:schemeClr>
                  </a:solidFill>
                  <a:latin typeface="Pristina" pitchFamily="66" charset="0"/>
                </a:rPr>
                <a:t> on Neutron Monitors</a:t>
              </a:r>
            </a:p>
            <a:p>
              <a:pPr algn="ctr">
                <a:defRPr/>
              </a:pPr>
              <a:r>
                <a:rPr lang="en-US" sz="1600" b="1" dirty="0" smtClean="0">
                  <a:latin typeface="Pristina" pitchFamily="66" charset="0"/>
                </a:rPr>
                <a:t>Antwerp | 22.11.2013</a:t>
              </a:r>
            </a:p>
          </p:txBody>
        </p:sp>
        <p:pic>
          <p:nvPicPr>
            <p:cNvPr id="7" name="Picture 2" descr="C:\Research\Work\ESA\SN4\logo (2)\logo\cosray1.png"/>
            <p:cNvPicPr>
              <a:picLocks noChangeAspect="1" noChangeArrowheads="1"/>
            </p:cNvPicPr>
            <p:nvPr/>
          </p:nvPicPr>
          <p:blipFill>
            <a:blip r:embed="rId3" cstate="print"/>
            <a:srcRect/>
            <a:stretch>
              <a:fillRect/>
            </a:stretch>
          </p:blipFill>
          <p:spPr bwMode="auto">
            <a:xfrm>
              <a:off x="260132" y="6174830"/>
              <a:ext cx="1981200" cy="586273"/>
            </a:xfrm>
            <a:prstGeom prst="rect">
              <a:avLst/>
            </a:prstGeom>
            <a:noFill/>
          </p:spPr>
        </p:pic>
        <p:cxnSp>
          <p:nvCxnSpPr>
            <p:cNvPr id="8" name="Straight Connector 7"/>
            <p:cNvCxnSpPr/>
            <p:nvPr/>
          </p:nvCxnSpPr>
          <p:spPr>
            <a:xfrm>
              <a:off x="0" y="6038196"/>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 name="Picture 16" descr="Picture1.png"/>
          <p:cNvPicPr>
            <a:picLocks noChangeAspect="1"/>
          </p:cNvPicPr>
          <p:nvPr/>
        </p:nvPicPr>
        <p:blipFill>
          <a:blip r:embed="rId4" cstate="print"/>
          <a:srcRect/>
          <a:stretch>
            <a:fillRect/>
          </a:stretch>
        </p:blipFill>
        <p:spPr bwMode="auto">
          <a:xfrm>
            <a:off x="7502255" y="6093296"/>
            <a:ext cx="1641745" cy="764704"/>
          </a:xfrm>
          <a:prstGeom prst="rect">
            <a:avLst/>
          </a:prstGeom>
          <a:noFill/>
          <a:ln w="9525">
            <a:noFill/>
            <a:miter lim="800000"/>
            <a:headEnd/>
            <a:tailEnd/>
          </a:ln>
        </p:spPr>
      </p:pic>
      <p:pic>
        <p:nvPicPr>
          <p:cNvPr id="10" name="Picture 9"/>
          <p:cNvPicPr/>
          <p:nvPr/>
        </p:nvPicPr>
        <p:blipFill>
          <a:blip r:embed="rId5" cstate="print"/>
          <a:srcRect/>
          <a:stretch>
            <a:fillRect/>
          </a:stretch>
        </p:blipFill>
        <p:spPr bwMode="auto">
          <a:xfrm>
            <a:off x="838200" y="1066800"/>
            <a:ext cx="6858000" cy="3429000"/>
          </a:xfrm>
          <a:prstGeom prst="rect">
            <a:avLst/>
          </a:prstGeom>
          <a:noFill/>
        </p:spPr>
      </p:pic>
      <p:sp>
        <p:nvSpPr>
          <p:cNvPr id="11" name="Rectangle 10"/>
          <p:cNvSpPr/>
          <p:nvPr/>
        </p:nvSpPr>
        <p:spPr>
          <a:xfrm>
            <a:off x="304800" y="4467761"/>
            <a:ext cx="8610600" cy="1323439"/>
          </a:xfrm>
          <a:prstGeom prst="rect">
            <a:avLst/>
          </a:prstGeom>
        </p:spPr>
        <p:txBody>
          <a:bodyPr wrap="square">
            <a:spAutoFit/>
          </a:bodyPr>
          <a:lstStyle/>
          <a:p>
            <a:pPr algn="just">
              <a:buFont typeface="Wingdings" pitchFamily="2" charset="2"/>
              <a:buChar char="ü"/>
              <a:defRPr/>
            </a:pPr>
            <a:r>
              <a:rPr lang="en-US" sz="2000" dirty="0" smtClean="0">
                <a:latin typeface="Calibri" pitchFamily="34" charset="0"/>
              </a:rPr>
              <a:t>The data flow of the measurements is being defined as the time difference of the neutron monitor measurement clock to the clock of the GLE Alert Server. The smaller this time difference is the closer to the robust behavior of the neutron monitor station in terms of its data flow.</a:t>
            </a:r>
            <a:endParaRPr lang="el-GR" sz="2000" dirty="0">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798513"/>
          </a:xfrm>
          <a:prstGeom prst="rect">
            <a:avLst/>
          </a:prstGeom>
          <a:solidFill>
            <a:srgbClr val="D9D9D9"/>
          </a:solidFill>
          <a:ln w="9525">
            <a:noFill/>
            <a:round/>
            <a:headEnd/>
            <a:tailEnd/>
          </a:ln>
        </p:spPr>
        <p:txBody>
          <a:bodyPr wrap="none" lIns="90000" tIns="46800" rIns="90000" bIns="46800" anchor="ct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dirty="0" smtClean="0">
                <a:solidFill>
                  <a:srgbClr val="FF0000"/>
                </a:solidFill>
                <a:latin typeface="Calibri" pitchFamily="34" charset="0"/>
              </a:rPr>
              <a:t>Go-Back N</a:t>
            </a:r>
            <a:endParaRPr lang="en-GB" sz="3600" b="1" dirty="0">
              <a:solidFill>
                <a:srgbClr val="FF0000"/>
              </a:solidFill>
              <a:latin typeface="+mj-lt"/>
            </a:endParaRPr>
          </a:p>
        </p:txBody>
      </p:sp>
      <p:grpSp>
        <p:nvGrpSpPr>
          <p:cNvPr id="5" name="Group 3"/>
          <p:cNvGrpSpPr/>
          <p:nvPr/>
        </p:nvGrpSpPr>
        <p:grpSpPr>
          <a:xfrm>
            <a:off x="0" y="6038196"/>
            <a:ext cx="9144000" cy="722907"/>
            <a:chOff x="0" y="6038196"/>
            <a:chExt cx="9144000" cy="722907"/>
          </a:xfrm>
        </p:grpSpPr>
        <p:sp>
          <p:nvSpPr>
            <p:cNvPr id="6" name="TextBox 19"/>
            <p:cNvSpPr txBox="1">
              <a:spLocks noChangeArrowheads="1"/>
            </p:cNvSpPr>
            <p:nvPr/>
          </p:nvSpPr>
          <p:spPr bwMode="auto">
            <a:xfrm>
              <a:off x="3059832" y="6165304"/>
              <a:ext cx="3886200" cy="584775"/>
            </a:xfrm>
            <a:prstGeom prst="rect">
              <a:avLst/>
            </a:prstGeom>
            <a:noFill/>
            <a:ln w="9525">
              <a:noFill/>
              <a:miter lim="800000"/>
              <a:headEnd/>
              <a:tailEnd/>
            </a:ln>
          </p:spPr>
          <p:txBody>
            <a:bodyPr wrap="square">
              <a:spAutoFit/>
            </a:bodyPr>
            <a:lstStyle/>
            <a:p>
              <a:pPr algn="ctr">
                <a:defRPr/>
              </a:pPr>
              <a:r>
                <a:rPr lang="en-US" sz="1600" b="1" dirty="0" smtClean="0">
                  <a:solidFill>
                    <a:schemeClr val="accent1">
                      <a:lumMod val="50000"/>
                    </a:schemeClr>
                  </a:solidFill>
                  <a:latin typeface="Pristina" pitchFamily="66" charset="0"/>
                </a:rPr>
                <a:t>ESWW10 </a:t>
              </a:r>
              <a:r>
                <a:rPr lang="en-US" sz="1600" b="1" dirty="0" err="1" smtClean="0">
                  <a:solidFill>
                    <a:schemeClr val="accent1">
                      <a:lumMod val="50000"/>
                    </a:schemeClr>
                  </a:solidFill>
                  <a:latin typeface="Pristina" pitchFamily="66" charset="0"/>
                </a:rPr>
                <a:t>Seplinter</a:t>
              </a:r>
              <a:r>
                <a:rPr lang="en-US" sz="1600" b="1" dirty="0" smtClean="0">
                  <a:solidFill>
                    <a:schemeClr val="accent1">
                      <a:lumMod val="50000"/>
                    </a:schemeClr>
                  </a:solidFill>
                  <a:latin typeface="Pristina" pitchFamily="66" charset="0"/>
                </a:rPr>
                <a:t> on Neutron Monitors</a:t>
              </a:r>
            </a:p>
            <a:p>
              <a:pPr algn="ctr">
                <a:defRPr/>
              </a:pPr>
              <a:r>
                <a:rPr lang="en-US" sz="1600" b="1" dirty="0" smtClean="0">
                  <a:latin typeface="Pristina" pitchFamily="66" charset="0"/>
                </a:rPr>
                <a:t>Antwerp | 22.11.2013</a:t>
              </a:r>
            </a:p>
          </p:txBody>
        </p:sp>
        <p:pic>
          <p:nvPicPr>
            <p:cNvPr id="7" name="Picture 2" descr="C:\Research\Work\ESA\SN4\logo (2)\logo\cosray1.png"/>
            <p:cNvPicPr>
              <a:picLocks noChangeAspect="1" noChangeArrowheads="1"/>
            </p:cNvPicPr>
            <p:nvPr/>
          </p:nvPicPr>
          <p:blipFill>
            <a:blip r:embed="rId3" cstate="print"/>
            <a:srcRect/>
            <a:stretch>
              <a:fillRect/>
            </a:stretch>
          </p:blipFill>
          <p:spPr bwMode="auto">
            <a:xfrm>
              <a:off x="260132" y="6174830"/>
              <a:ext cx="1981200" cy="586273"/>
            </a:xfrm>
            <a:prstGeom prst="rect">
              <a:avLst/>
            </a:prstGeom>
            <a:noFill/>
          </p:spPr>
        </p:pic>
        <p:cxnSp>
          <p:nvCxnSpPr>
            <p:cNvPr id="8" name="Straight Connector 7"/>
            <p:cNvCxnSpPr/>
            <p:nvPr/>
          </p:nvCxnSpPr>
          <p:spPr>
            <a:xfrm>
              <a:off x="0" y="6038196"/>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 name="Picture 16" descr="Picture1.png"/>
          <p:cNvPicPr>
            <a:picLocks noChangeAspect="1"/>
          </p:cNvPicPr>
          <p:nvPr/>
        </p:nvPicPr>
        <p:blipFill>
          <a:blip r:embed="rId4" cstate="print"/>
          <a:srcRect/>
          <a:stretch>
            <a:fillRect/>
          </a:stretch>
        </p:blipFill>
        <p:spPr bwMode="auto">
          <a:xfrm>
            <a:off x="7502255" y="6093296"/>
            <a:ext cx="1641745" cy="764704"/>
          </a:xfrm>
          <a:prstGeom prst="rect">
            <a:avLst/>
          </a:prstGeom>
          <a:noFill/>
          <a:ln w="9525">
            <a:noFill/>
            <a:miter lim="800000"/>
            <a:headEnd/>
            <a:tailEnd/>
          </a:ln>
        </p:spPr>
      </p:pic>
      <p:pic>
        <p:nvPicPr>
          <p:cNvPr id="10" name="Picture 9"/>
          <p:cNvPicPr/>
          <p:nvPr/>
        </p:nvPicPr>
        <p:blipFill>
          <a:blip r:embed="rId5" cstate="print"/>
          <a:srcRect/>
          <a:stretch>
            <a:fillRect/>
          </a:stretch>
        </p:blipFill>
        <p:spPr bwMode="auto">
          <a:xfrm>
            <a:off x="990600" y="990600"/>
            <a:ext cx="7010400" cy="3505200"/>
          </a:xfrm>
          <a:prstGeom prst="rect">
            <a:avLst/>
          </a:prstGeom>
          <a:noFill/>
        </p:spPr>
      </p:pic>
      <p:sp>
        <p:nvSpPr>
          <p:cNvPr id="11" name="Rectangle 10"/>
          <p:cNvSpPr/>
          <p:nvPr/>
        </p:nvSpPr>
        <p:spPr>
          <a:xfrm>
            <a:off x="0" y="4495800"/>
            <a:ext cx="9144000" cy="1477328"/>
          </a:xfrm>
          <a:prstGeom prst="rect">
            <a:avLst/>
          </a:prstGeom>
        </p:spPr>
        <p:txBody>
          <a:bodyPr wrap="square">
            <a:spAutoFit/>
          </a:bodyPr>
          <a:lstStyle/>
          <a:p>
            <a:pPr algn="just">
              <a:buFont typeface="Wingdings" pitchFamily="2" charset="2"/>
              <a:buChar char="ü"/>
              <a:defRPr/>
            </a:pPr>
            <a:r>
              <a:rPr lang="en-US" dirty="0" smtClean="0">
                <a:latin typeface="Calibri" pitchFamily="34" charset="0"/>
              </a:rPr>
              <a:t>The basic advantage of </a:t>
            </a:r>
            <a:r>
              <a:rPr lang="en-US" b="1" dirty="0" smtClean="0">
                <a:solidFill>
                  <a:srgbClr val="FF0000"/>
                </a:solidFill>
                <a:latin typeface="Calibri" pitchFamily="34" charset="0"/>
              </a:rPr>
              <a:t>Go-Back-N</a:t>
            </a:r>
            <a:r>
              <a:rPr lang="en-US" dirty="0" smtClean="0">
                <a:latin typeface="Calibri" pitchFamily="34" charset="0"/>
              </a:rPr>
              <a:t> is that we define a time window within which the algorithm goes back N minutes in time in order to take into account delayed measurements of a specific NM station. The application of this algorithm leads to both the usage of plenty more data measurements of a single neutron monitor station and to the usage of more (previously discarded) neutron monitor stations into the establishment of a GLE Alert.</a:t>
            </a:r>
            <a:endParaRPr lang="el-GR" dirty="0">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798513"/>
          </a:xfrm>
          <a:prstGeom prst="rect">
            <a:avLst/>
          </a:prstGeom>
          <a:solidFill>
            <a:srgbClr val="D9D9D9"/>
          </a:solidFill>
          <a:ln w="9525">
            <a:noFill/>
            <a:round/>
            <a:headEnd/>
            <a:tailEnd/>
          </a:ln>
        </p:spPr>
        <p:txBody>
          <a:bodyPr wrap="none" lIns="90000" tIns="46800" rIns="90000" bIns="46800" anchor="ct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dirty="0" smtClean="0">
                <a:solidFill>
                  <a:srgbClr val="FF0000"/>
                </a:solidFill>
                <a:latin typeface="Calibri" pitchFamily="34" charset="0"/>
              </a:rPr>
              <a:t>The European Neutron Monitor Service</a:t>
            </a:r>
            <a:endParaRPr lang="en-GB" sz="3600" b="1" dirty="0">
              <a:solidFill>
                <a:srgbClr val="FF0000"/>
              </a:solidFill>
              <a:latin typeface="Calibri" pitchFamily="34" charset="0"/>
            </a:endParaRPr>
          </a:p>
        </p:txBody>
      </p:sp>
      <p:cxnSp>
        <p:nvCxnSpPr>
          <p:cNvPr id="11" name="Elbow Connector 10"/>
          <p:cNvCxnSpPr/>
          <p:nvPr/>
        </p:nvCxnSpPr>
        <p:spPr>
          <a:xfrm rot="5400000">
            <a:off x="2908086" y="2349714"/>
            <a:ext cx="405950" cy="2412123"/>
          </a:xfrm>
          <a:prstGeom prst="bentConnector3">
            <a:avLst>
              <a:gd name="adj1" fmla="val 46871"/>
            </a:avLst>
          </a:prstGeom>
          <a:ln w="25400">
            <a:solidFill>
              <a:srgbClr val="00006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16200000" flipH="1">
            <a:off x="5464472" y="2231728"/>
            <a:ext cx="404492" cy="2646636"/>
          </a:xfrm>
          <a:prstGeom prst="bentConnector3">
            <a:avLst>
              <a:gd name="adj1" fmla="val 46102"/>
            </a:avLst>
          </a:prstGeom>
          <a:ln w="25400">
            <a:solidFill>
              <a:srgbClr val="000066"/>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2514600" y="2343150"/>
            <a:ext cx="3810000" cy="9906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solidFill>
                  <a:srgbClr val="0070C0"/>
                </a:solidFill>
                <a:effectLst>
                  <a:outerShdw blurRad="38100" dist="38100" dir="2700000" algn="tl">
                    <a:srgbClr val="000000">
                      <a:alpha val="43137"/>
                    </a:srgbClr>
                  </a:outerShdw>
                </a:effectLst>
              </a:rPr>
              <a:t>Products of the ENM Service</a:t>
            </a:r>
            <a:endParaRPr lang="el-GR" sz="2800" b="1" dirty="0">
              <a:solidFill>
                <a:srgbClr val="0070C0"/>
              </a:solidFill>
              <a:effectLst>
                <a:outerShdw blurRad="38100" dist="38100" dir="2700000" algn="tl">
                  <a:srgbClr val="000000">
                    <a:alpha val="43137"/>
                  </a:srgbClr>
                </a:outerShdw>
              </a:effectLst>
            </a:endParaRPr>
          </a:p>
        </p:txBody>
      </p:sp>
      <p:sp>
        <p:nvSpPr>
          <p:cNvPr id="19" name="Rectangle 18"/>
          <p:cNvSpPr/>
          <p:nvPr/>
        </p:nvSpPr>
        <p:spPr>
          <a:xfrm>
            <a:off x="762000" y="990600"/>
            <a:ext cx="7543800" cy="1123950"/>
          </a:xfrm>
          <a:prstGeom prst="rect">
            <a:avLst/>
          </a:prstGeom>
        </p:spPr>
        <p:style>
          <a:lnRef idx="2">
            <a:schemeClr val="accent1"/>
          </a:lnRef>
          <a:fillRef idx="1">
            <a:schemeClr val="lt1"/>
          </a:fillRef>
          <a:effectRef idx="0">
            <a:schemeClr val="accent1"/>
          </a:effectRef>
          <a:fontRef idx="minor">
            <a:schemeClr val="dk1"/>
          </a:fontRef>
        </p:style>
        <p:txBody>
          <a:bodyPr wrap="square">
            <a:noAutofit/>
          </a:bodyPr>
          <a:lstStyle/>
          <a:p>
            <a:pPr algn="ctr">
              <a:buFont typeface="Wingdings" pitchFamily="2" charset="2"/>
              <a:buChar char="ü"/>
            </a:pPr>
            <a:r>
              <a:rPr lang="en-US" sz="2200" b="1" dirty="0" smtClean="0">
                <a:solidFill>
                  <a:srgbClr val="0070C0"/>
                </a:solidFill>
                <a:effectLst>
                  <a:outerShdw blurRad="38100" dist="38100" dir="2700000" algn="tl">
                    <a:srgbClr val="000000">
                      <a:alpha val="43137"/>
                    </a:srgbClr>
                  </a:outerShdw>
                </a:effectLst>
              </a:rPr>
              <a:t> This is a </a:t>
            </a:r>
            <a:r>
              <a:rPr lang="en-US" sz="2200" b="1" dirty="0" smtClean="0">
                <a:solidFill>
                  <a:srgbClr val="C00000"/>
                </a:solidFill>
                <a:effectLst>
                  <a:outerShdw blurRad="38100" dist="38100" dir="2700000" algn="tl">
                    <a:srgbClr val="000000">
                      <a:alpha val="43137"/>
                    </a:srgbClr>
                  </a:outerShdw>
                </a:effectLst>
              </a:rPr>
              <a:t>scientific research pilot </a:t>
            </a:r>
            <a:r>
              <a:rPr lang="en-US" sz="2200" b="1" dirty="0" smtClean="0">
                <a:solidFill>
                  <a:srgbClr val="0070C0"/>
                </a:solidFill>
                <a:effectLst>
                  <a:outerShdw blurRad="38100" dist="38100" dir="2700000" algn="tl">
                    <a:srgbClr val="000000">
                      <a:alpha val="43137"/>
                    </a:srgbClr>
                  </a:outerShdw>
                </a:effectLst>
              </a:rPr>
              <a:t>project during which the </a:t>
            </a:r>
            <a:r>
              <a:rPr lang="en-US" sz="2200" b="1" dirty="0" smtClean="0">
                <a:solidFill>
                  <a:srgbClr val="FF0000"/>
                </a:solidFill>
                <a:effectLst>
                  <a:outerShdw blurRad="38100" dist="38100" dir="2700000" algn="tl">
                    <a:srgbClr val="000000">
                      <a:alpha val="43137"/>
                    </a:srgbClr>
                  </a:outerShdw>
                </a:effectLst>
              </a:rPr>
              <a:t>Neutron Monitor Service </a:t>
            </a:r>
            <a:r>
              <a:rPr lang="en-US" sz="2200" b="1" dirty="0" smtClean="0">
                <a:solidFill>
                  <a:srgbClr val="0070C0"/>
                </a:solidFill>
                <a:effectLst>
                  <a:outerShdw blurRad="38100" dist="38100" dir="2700000" algn="tl">
                    <a:srgbClr val="000000">
                      <a:alpha val="43137"/>
                    </a:srgbClr>
                  </a:outerShdw>
                </a:effectLst>
              </a:rPr>
              <a:t>will be </a:t>
            </a:r>
            <a:r>
              <a:rPr lang="en-US" sz="2200" b="1" dirty="0" smtClean="0">
                <a:solidFill>
                  <a:srgbClr val="FF0000"/>
                </a:solidFill>
                <a:effectLst>
                  <a:outerShdw blurRad="38100" dist="38100" dir="2700000" algn="tl">
                    <a:srgbClr val="000000">
                      <a:alpha val="43137"/>
                    </a:srgbClr>
                  </a:outerShdw>
                </a:effectLst>
              </a:rPr>
              <a:t>established</a:t>
            </a:r>
            <a:r>
              <a:rPr lang="en-US" sz="2200" b="1" dirty="0" smtClean="0">
                <a:solidFill>
                  <a:srgbClr val="0070C0"/>
                </a:solidFill>
                <a:effectLst>
                  <a:outerShdw blurRad="38100" dist="38100" dir="2700000" algn="tl">
                    <a:srgbClr val="000000">
                      <a:alpha val="43137"/>
                    </a:srgbClr>
                  </a:outerShdw>
                </a:effectLst>
              </a:rPr>
              <a:t>, </a:t>
            </a:r>
            <a:r>
              <a:rPr lang="en-US" sz="2200" b="1" dirty="0" smtClean="0">
                <a:solidFill>
                  <a:srgbClr val="FF0000"/>
                </a:solidFill>
                <a:effectLst>
                  <a:outerShdw blurRad="38100" dist="38100" dir="2700000" algn="tl">
                    <a:srgbClr val="000000">
                      <a:alpha val="43137"/>
                    </a:srgbClr>
                  </a:outerShdw>
                </a:effectLst>
              </a:rPr>
              <a:t>tested </a:t>
            </a:r>
            <a:r>
              <a:rPr lang="en-US" sz="2200" b="1" dirty="0" smtClean="0">
                <a:solidFill>
                  <a:srgbClr val="0070C0"/>
                </a:solidFill>
                <a:effectLst>
                  <a:outerShdw blurRad="38100" dist="38100" dir="2700000" algn="tl">
                    <a:srgbClr val="000000">
                      <a:alpha val="43137"/>
                    </a:srgbClr>
                  </a:outerShdw>
                </a:effectLst>
              </a:rPr>
              <a:t>and </a:t>
            </a:r>
            <a:r>
              <a:rPr lang="en-US" sz="2200" b="1" dirty="0" smtClean="0">
                <a:solidFill>
                  <a:srgbClr val="FF0000"/>
                </a:solidFill>
                <a:effectLst>
                  <a:outerShdw blurRad="38100" dist="38100" dir="2700000" algn="tl">
                    <a:srgbClr val="000000">
                      <a:alpha val="43137"/>
                    </a:srgbClr>
                  </a:outerShdw>
                </a:effectLst>
              </a:rPr>
              <a:t>validated</a:t>
            </a:r>
            <a:endParaRPr lang="el-GR" sz="2200" dirty="0">
              <a:solidFill>
                <a:srgbClr val="FF0000"/>
              </a:solidFill>
            </a:endParaRPr>
          </a:p>
        </p:txBody>
      </p:sp>
      <p:grpSp>
        <p:nvGrpSpPr>
          <p:cNvPr id="2" name="Group 24"/>
          <p:cNvGrpSpPr/>
          <p:nvPr/>
        </p:nvGrpSpPr>
        <p:grpSpPr>
          <a:xfrm>
            <a:off x="1371600" y="3810000"/>
            <a:ext cx="2286000" cy="1600200"/>
            <a:chOff x="304800" y="2362200"/>
            <a:chExt cx="4075043" cy="2442410"/>
          </a:xfrm>
        </p:grpSpPr>
        <p:sp>
          <p:nvSpPr>
            <p:cNvPr id="20" name="Rounded Rectangle 19"/>
            <p:cNvSpPr/>
            <p:nvPr/>
          </p:nvSpPr>
          <p:spPr>
            <a:xfrm>
              <a:off x="323851" y="2628899"/>
              <a:ext cx="4055992" cy="2175711"/>
            </a:xfrm>
            <a:prstGeom prst="roundRect">
              <a:avLst/>
            </a:prstGeom>
            <a:noFill/>
            <a:ln>
              <a:solidFill>
                <a:schemeClr val="tx1">
                  <a:lumMod val="95000"/>
                  <a:lumOff val="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lvl="0" algn="ctr"/>
              <a:endParaRPr lang="en-US" sz="2300" b="1" dirty="0" smtClean="0">
                <a:solidFill>
                  <a:schemeClr val="tx1"/>
                </a:solidFill>
                <a:effectLst>
                  <a:outerShdw blurRad="38100" dist="38100" dir="2700000" algn="tl">
                    <a:srgbClr val="000000">
                      <a:alpha val="43137"/>
                    </a:srgbClr>
                  </a:outerShdw>
                </a:effectLst>
                <a:latin typeface="+mj-lt"/>
                <a:ea typeface="Calibri" pitchFamily="34" charset="0"/>
                <a:cs typeface="Times New Roman" pitchFamily="18" charset="0"/>
              </a:endParaRPr>
            </a:p>
            <a:p>
              <a:pPr lvl="0" algn="ctr"/>
              <a:r>
                <a:rPr lang="en-US" sz="1600" b="1" dirty="0" smtClean="0">
                  <a:solidFill>
                    <a:schemeClr val="tx1"/>
                  </a:solidFill>
                  <a:latin typeface="+mj-lt"/>
                  <a:ea typeface="Calibri" pitchFamily="34" charset="0"/>
                  <a:cs typeface="Times New Roman" pitchFamily="18" charset="0"/>
                </a:rPr>
                <a:t>Provide </a:t>
              </a:r>
              <a:endParaRPr lang="en-US" sz="1600" b="1" dirty="0" smtClean="0">
                <a:solidFill>
                  <a:schemeClr val="tx1"/>
                </a:solidFill>
                <a:effectLst>
                  <a:outerShdw blurRad="38100" dist="38100" dir="2700000" algn="tl">
                    <a:srgbClr val="000000">
                      <a:alpha val="43137"/>
                    </a:srgbClr>
                  </a:outerShdw>
                </a:effectLst>
                <a:latin typeface="+mj-lt"/>
                <a:ea typeface="Calibri" pitchFamily="34" charset="0"/>
                <a:cs typeface="Times New Roman" pitchFamily="18" charset="0"/>
              </a:endParaRPr>
            </a:p>
            <a:p>
              <a:pPr lvl="0" algn="ctr"/>
              <a:r>
                <a:rPr lang="en-US" sz="1600" b="1" dirty="0" smtClean="0">
                  <a:solidFill>
                    <a:schemeClr val="tx1"/>
                  </a:solidFill>
                  <a:latin typeface="+mj-lt"/>
                  <a:ea typeface="Calibri" pitchFamily="34" charset="0"/>
                  <a:cs typeface="Times New Roman" pitchFamily="18" charset="0"/>
                </a:rPr>
                <a:t>data from as many NMs as possible</a:t>
              </a:r>
            </a:p>
          </p:txBody>
        </p:sp>
        <p:sp>
          <p:nvSpPr>
            <p:cNvPr id="18" name="Rounded Rectangle 17"/>
            <p:cNvSpPr/>
            <p:nvPr/>
          </p:nvSpPr>
          <p:spPr>
            <a:xfrm>
              <a:off x="304800" y="2362200"/>
              <a:ext cx="4075043" cy="1046747"/>
            </a:xfrm>
            <a:prstGeom prst="roundRect">
              <a:avLst/>
            </a:prstGeom>
            <a:solidFill>
              <a:schemeClr val="bg1">
                <a:lumMod val="65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lgn="ctr"/>
              <a:r>
                <a:rPr lang="en-US" sz="1600" b="1" dirty="0" smtClean="0">
                  <a:solidFill>
                    <a:schemeClr val="bg1"/>
                  </a:solidFill>
                  <a:effectLst>
                    <a:outerShdw blurRad="38100" dist="38100" dir="2700000" algn="tl">
                      <a:srgbClr val="000000">
                        <a:alpha val="43137"/>
                      </a:srgbClr>
                    </a:outerShdw>
                  </a:effectLst>
                  <a:latin typeface="+mj-lt"/>
                  <a:ea typeface="Calibri" pitchFamily="34" charset="0"/>
                  <a:cs typeface="Times New Roman" pitchFamily="18" charset="0"/>
                </a:rPr>
                <a:t>Multi-station </a:t>
              </a:r>
            </a:p>
            <a:p>
              <a:pPr lvl="0" algn="ctr"/>
              <a:r>
                <a:rPr lang="en-US" sz="1600" b="1" dirty="0" smtClean="0">
                  <a:solidFill>
                    <a:schemeClr val="bg1"/>
                  </a:solidFill>
                  <a:effectLst>
                    <a:outerShdw blurRad="38100" dist="38100" dir="2700000" algn="tl">
                      <a:srgbClr val="000000">
                        <a:alpha val="43137"/>
                      </a:srgbClr>
                    </a:outerShdw>
                  </a:effectLst>
                  <a:latin typeface="+mj-lt"/>
                  <a:ea typeface="Calibri" pitchFamily="34" charset="0"/>
                  <a:cs typeface="Times New Roman" pitchFamily="18" charset="0"/>
                </a:rPr>
                <a:t>NM data</a:t>
              </a:r>
              <a:endParaRPr lang="el-GR" sz="1600" b="1" dirty="0">
                <a:solidFill>
                  <a:schemeClr val="bg1"/>
                </a:solidFill>
                <a:effectLst>
                  <a:outerShdw blurRad="38100" dist="38100" dir="2700000" algn="tl">
                    <a:srgbClr val="000000">
                      <a:alpha val="43137"/>
                    </a:srgbClr>
                  </a:outerShdw>
                </a:effectLst>
                <a:latin typeface="+mj-lt"/>
              </a:endParaRPr>
            </a:p>
          </p:txBody>
        </p:sp>
      </p:grpSp>
      <p:grpSp>
        <p:nvGrpSpPr>
          <p:cNvPr id="3" name="Group 25"/>
          <p:cNvGrpSpPr/>
          <p:nvPr/>
        </p:nvGrpSpPr>
        <p:grpSpPr>
          <a:xfrm>
            <a:off x="5334000" y="3733800"/>
            <a:ext cx="2286000" cy="1752600"/>
            <a:chOff x="6705600" y="2286000"/>
            <a:chExt cx="2286000" cy="2209800"/>
          </a:xfrm>
        </p:grpSpPr>
        <p:sp>
          <p:nvSpPr>
            <p:cNvPr id="23" name="Rounded Rectangle 22"/>
            <p:cNvSpPr/>
            <p:nvPr/>
          </p:nvSpPr>
          <p:spPr>
            <a:xfrm>
              <a:off x="6705600" y="2552700"/>
              <a:ext cx="2286000" cy="1943100"/>
            </a:xfrm>
            <a:prstGeom prst="roundRect">
              <a:avLst/>
            </a:prstGeom>
            <a:noFill/>
            <a:ln>
              <a:solidFill>
                <a:schemeClr val="tx1">
                  <a:lumMod val="95000"/>
                  <a:lumOff val="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lvl="0" algn="ctr"/>
              <a:endParaRPr lang="en-US" sz="2300" b="1" dirty="0" smtClean="0">
                <a:solidFill>
                  <a:schemeClr val="tx1"/>
                </a:solidFill>
                <a:effectLst>
                  <a:outerShdw blurRad="38100" dist="38100" dir="2700000" algn="tl">
                    <a:srgbClr val="000000">
                      <a:alpha val="43137"/>
                    </a:srgbClr>
                  </a:outerShdw>
                </a:effectLst>
                <a:latin typeface="Cambria" pitchFamily="18" charset="0"/>
                <a:ea typeface="Calibri" pitchFamily="34" charset="0"/>
                <a:cs typeface="Times New Roman" pitchFamily="18" charset="0"/>
              </a:endParaRPr>
            </a:p>
            <a:p>
              <a:pPr lvl="0" algn="ctr"/>
              <a:r>
                <a:rPr lang="en-US" sz="1600" b="1" dirty="0" smtClean="0">
                  <a:solidFill>
                    <a:schemeClr val="tx1"/>
                  </a:solidFill>
                  <a:effectLst>
                    <a:outerShdw blurRad="38100" dist="38100" dir="2700000" algn="tl">
                      <a:srgbClr val="000000">
                        <a:alpha val="43137"/>
                      </a:srgbClr>
                    </a:outerShdw>
                  </a:effectLst>
                  <a:latin typeface="+mj-lt"/>
                </a:rPr>
                <a:t>Provide timely GLE alerts of large SEPs/GLEs</a:t>
              </a:r>
            </a:p>
          </p:txBody>
        </p:sp>
        <p:sp>
          <p:nvSpPr>
            <p:cNvPr id="24" name="Rounded Rectangle 23"/>
            <p:cNvSpPr/>
            <p:nvPr/>
          </p:nvSpPr>
          <p:spPr>
            <a:xfrm>
              <a:off x="6705600" y="2286000"/>
              <a:ext cx="2286000" cy="838200"/>
            </a:xfrm>
            <a:prstGeom prst="roundRect">
              <a:avLst/>
            </a:prstGeom>
            <a:solidFill>
              <a:schemeClr val="bg1">
                <a:lumMod val="65000"/>
              </a:schemeClr>
            </a:solidFill>
          </p:spPr>
          <p:style>
            <a:lnRef idx="0">
              <a:schemeClr val="accent6"/>
            </a:lnRef>
            <a:fillRef idx="3">
              <a:schemeClr val="accent6"/>
            </a:fillRef>
            <a:effectRef idx="3">
              <a:schemeClr val="accent6"/>
            </a:effectRef>
            <a:fontRef idx="minor">
              <a:schemeClr val="lt1"/>
            </a:fontRef>
          </p:style>
          <p:txBody>
            <a:bodyPr rtlCol="0" anchor="ctr"/>
            <a:lstStyle/>
            <a:p>
              <a:pPr lvl="0" algn="ctr"/>
              <a:r>
                <a:rPr lang="en-US" sz="1600" b="1" dirty="0" smtClean="0">
                  <a:effectLst>
                    <a:outerShdw blurRad="38100" dist="38100" dir="2700000" algn="tl">
                      <a:srgbClr val="000000">
                        <a:alpha val="43137"/>
                      </a:srgbClr>
                    </a:outerShdw>
                  </a:effectLst>
                  <a:latin typeface="+mj-lt"/>
                </a:rPr>
                <a:t>GLE Alert</a:t>
              </a:r>
              <a:endParaRPr lang="el-GR" sz="1600" b="1" dirty="0">
                <a:effectLst>
                  <a:outerShdw blurRad="38100" dist="38100" dir="2700000" algn="tl">
                    <a:srgbClr val="000000">
                      <a:alpha val="43137"/>
                    </a:srgbClr>
                  </a:outerShdw>
                </a:effectLst>
                <a:latin typeface="+mj-lt"/>
              </a:endParaRPr>
            </a:p>
          </p:txBody>
        </p:sp>
      </p:grpSp>
      <p:grpSp>
        <p:nvGrpSpPr>
          <p:cNvPr id="21" name="Group 14"/>
          <p:cNvGrpSpPr/>
          <p:nvPr/>
        </p:nvGrpSpPr>
        <p:grpSpPr>
          <a:xfrm>
            <a:off x="0" y="6038196"/>
            <a:ext cx="9144000" cy="722907"/>
            <a:chOff x="0" y="6038196"/>
            <a:chExt cx="9144000" cy="722907"/>
          </a:xfrm>
        </p:grpSpPr>
        <p:sp>
          <p:nvSpPr>
            <p:cNvPr id="27" name="TextBox 19"/>
            <p:cNvSpPr txBox="1">
              <a:spLocks noChangeArrowheads="1"/>
            </p:cNvSpPr>
            <p:nvPr/>
          </p:nvSpPr>
          <p:spPr bwMode="auto">
            <a:xfrm>
              <a:off x="3059832" y="6165304"/>
              <a:ext cx="3886200" cy="584775"/>
            </a:xfrm>
            <a:prstGeom prst="rect">
              <a:avLst/>
            </a:prstGeom>
            <a:noFill/>
            <a:ln w="9525">
              <a:noFill/>
              <a:miter lim="800000"/>
              <a:headEnd/>
              <a:tailEnd/>
            </a:ln>
          </p:spPr>
          <p:txBody>
            <a:bodyPr wrap="square">
              <a:spAutoFit/>
            </a:bodyPr>
            <a:lstStyle/>
            <a:p>
              <a:pPr algn="ctr">
                <a:defRPr/>
              </a:pPr>
              <a:r>
                <a:rPr lang="en-US" sz="1600" b="1" dirty="0" smtClean="0">
                  <a:solidFill>
                    <a:schemeClr val="accent1">
                      <a:lumMod val="50000"/>
                    </a:schemeClr>
                  </a:solidFill>
                  <a:latin typeface="Pristina" pitchFamily="66" charset="0"/>
                </a:rPr>
                <a:t>ESWW10 </a:t>
              </a:r>
              <a:r>
                <a:rPr lang="en-US" sz="1600" b="1" dirty="0" err="1" smtClean="0">
                  <a:solidFill>
                    <a:schemeClr val="accent1">
                      <a:lumMod val="50000"/>
                    </a:schemeClr>
                  </a:solidFill>
                  <a:latin typeface="Pristina" pitchFamily="66" charset="0"/>
                </a:rPr>
                <a:t>Seplinter</a:t>
              </a:r>
              <a:r>
                <a:rPr lang="en-US" sz="1600" b="1" dirty="0" smtClean="0">
                  <a:solidFill>
                    <a:schemeClr val="accent1">
                      <a:lumMod val="50000"/>
                    </a:schemeClr>
                  </a:solidFill>
                  <a:latin typeface="Pristina" pitchFamily="66" charset="0"/>
                </a:rPr>
                <a:t> on Neutron Monitors</a:t>
              </a:r>
            </a:p>
            <a:p>
              <a:pPr algn="ctr">
                <a:defRPr/>
              </a:pPr>
              <a:r>
                <a:rPr lang="en-US" sz="1600" b="1" dirty="0" smtClean="0">
                  <a:latin typeface="Pristina" pitchFamily="66" charset="0"/>
                </a:rPr>
                <a:t>Antwerp | 22.11.2013</a:t>
              </a:r>
            </a:p>
          </p:txBody>
        </p:sp>
        <p:pic>
          <p:nvPicPr>
            <p:cNvPr id="28" name="Picture 2" descr="C:\Research\Work\ESA\SN4\logo (2)\logo\cosray1.png"/>
            <p:cNvPicPr>
              <a:picLocks noChangeAspect="1" noChangeArrowheads="1"/>
            </p:cNvPicPr>
            <p:nvPr/>
          </p:nvPicPr>
          <p:blipFill>
            <a:blip r:embed="rId3" cstate="print"/>
            <a:srcRect/>
            <a:stretch>
              <a:fillRect/>
            </a:stretch>
          </p:blipFill>
          <p:spPr bwMode="auto">
            <a:xfrm>
              <a:off x="260132" y="6174830"/>
              <a:ext cx="1981200" cy="586273"/>
            </a:xfrm>
            <a:prstGeom prst="rect">
              <a:avLst/>
            </a:prstGeom>
            <a:noFill/>
          </p:spPr>
        </p:pic>
        <p:cxnSp>
          <p:nvCxnSpPr>
            <p:cNvPr id="29" name="Straight Connector 28"/>
            <p:cNvCxnSpPr/>
            <p:nvPr/>
          </p:nvCxnSpPr>
          <p:spPr>
            <a:xfrm>
              <a:off x="0" y="6038196"/>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0" name="Picture 16" descr="Picture1.png"/>
          <p:cNvPicPr>
            <a:picLocks noChangeAspect="1"/>
          </p:cNvPicPr>
          <p:nvPr/>
        </p:nvPicPr>
        <p:blipFill>
          <a:blip r:embed="rId4" cstate="print"/>
          <a:srcRect/>
          <a:stretch>
            <a:fillRect/>
          </a:stretch>
        </p:blipFill>
        <p:spPr bwMode="auto">
          <a:xfrm>
            <a:off x="7502255" y="6093296"/>
            <a:ext cx="1641745" cy="764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798513"/>
          </a:xfrm>
          <a:prstGeom prst="rect">
            <a:avLst/>
          </a:prstGeom>
          <a:solidFill>
            <a:srgbClr val="D9D9D9"/>
          </a:solidFill>
          <a:ln w="9525">
            <a:noFill/>
            <a:round/>
            <a:headEnd/>
            <a:tailEnd/>
          </a:ln>
        </p:spPr>
        <p:txBody>
          <a:bodyPr wrap="none" lIns="90000" tIns="46800" rIns="90000" bIns="46800" anchor="ct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dirty="0" smtClean="0">
                <a:solidFill>
                  <a:srgbClr val="FF0000"/>
                </a:solidFill>
                <a:latin typeface="Calibri" pitchFamily="34" charset="0"/>
              </a:rPr>
              <a:t>Conclusions</a:t>
            </a:r>
            <a:endParaRPr lang="en-GB" sz="3600" b="1" dirty="0">
              <a:solidFill>
                <a:srgbClr val="FF0000"/>
              </a:solidFill>
              <a:latin typeface="+mj-lt"/>
            </a:endParaRPr>
          </a:p>
        </p:txBody>
      </p:sp>
      <p:grpSp>
        <p:nvGrpSpPr>
          <p:cNvPr id="5" name="Group 3"/>
          <p:cNvGrpSpPr/>
          <p:nvPr/>
        </p:nvGrpSpPr>
        <p:grpSpPr>
          <a:xfrm>
            <a:off x="0" y="6038196"/>
            <a:ext cx="9144000" cy="722907"/>
            <a:chOff x="0" y="6038196"/>
            <a:chExt cx="9144000" cy="722907"/>
          </a:xfrm>
        </p:grpSpPr>
        <p:sp>
          <p:nvSpPr>
            <p:cNvPr id="6" name="TextBox 19"/>
            <p:cNvSpPr txBox="1">
              <a:spLocks noChangeArrowheads="1"/>
            </p:cNvSpPr>
            <p:nvPr/>
          </p:nvSpPr>
          <p:spPr bwMode="auto">
            <a:xfrm>
              <a:off x="3059832" y="6165304"/>
              <a:ext cx="3886200" cy="584775"/>
            </a:xfrm>
            <a:prstGeom prst="rect">
              <a:avLst/>
            </a:prstGeom>
            <a:noFill/>
            <a:ln w="9525">
              <a:noFill/>
              <a:miter lim="800000"/>
              <a:headEnd/>
              <a:tailEnd/>
            </a:ln>
          </p:spPr>
          <p:txBody>
            <a:bodyPr wrap="square">
              <a:spAutoFit/>
            </a:bodyPr>
            <a:lstStyle/>
            <a:p>
              <a:pPr algn="ctr">
                <a:defRPr/>
              </a:pPr>
              <a:r>
                <a:rPr lang="en-US" sz="1600" b="1" dirty="0" smtClean="0">
                  <a:solidFill>
                    <a:schemeClr val="accent1">
                      <a:lumMod val="50000"/>
                    </a:schemeClr>
                  </a:solidFill>
                  <a:latin typeface="Pristina" pitchFamily="66" charset="0"/>
                </a:rPr>
                <a:t>ESWW10 </a:t>
              </a:r>
              <a:r>
                <a:rPr lang="en-US" sz="1600" b="1" dirty="0" err="1" smtClean="0">
                  <a:solidFill>
                    <a:schemeClr val="accent1">
                      <a:lumMod val="50000"/>
                    </a:schemeClr>
                  </a:solidFill>
                  <a:latin typeface="Pristina" pitchFamily="66" charset="0"/>
                </a:rPr>
                <a:t>Seplinter</a:t>
              </a:r>
              <a:r>
                <a:rPr lang="en-US" sz="1600" b="1" dirty="0" smtClean="0">
                  <a:solidFill>
                    <a:schemeClr val="accent1">
                      <a:lumMod val="50000"/>
                    </a:schemeClr>
                  </a:solidFill>
                  <a:latin typeface="Pristina" pitchFamily="66" charset="0"/>
                </a:rPr>
                <a:t> on Neutron Monitors</a:t>
              </a:r>
            </a:p>
            <a:p>
              <a:pPr algn="ctr">
                <a:defRPr/>
              </a:pPr>
              <a:r>
                <a:rPr lang="en-US" sz="1600" b="1" dirty="0" smtClean="0">
                  <a:latin typeface="Pristina" pitchFamily="66" charset="0"/>
                </a:rPr>
                <a:t>Antwerp | 22.11.2013</a:t>
              </a:r>
            </a:p>
          </p:txBody>
        </p:sp>
        <p:pic>
          <p:nvPicPr>
            <p:cNvPr id="7" name="Picture 2" descr="C:\Research\Work\ESA\SN4\logo (2)\logo\cosray1.png"/>
            <p:cNvPicPr>
              <a:picLocks noChangeAspect="1" noChangeArrowheads="1"/>
            </p:cNvPicPr>
            <p:nvPr/>
          </p:nvPicPr>
          <p:blipFill>
            <a:blip r:embed="rId3" cstate="print"/>
            <a:srcRect/>
            <a:stretch>
              <a:fillRect/>
            </a:stretch>
          </p:blipFill>
          <p:spPr bwMode="auto">
            <a:xfrm>
              <a:off x="260132" y="6174830"/>
              <a:ext cx="1981200" cy="586273"/>
            </a:xfrm>
            <a:prstGeom prst="rect">
              <a:avLst/>
            </a:prstGeom>
            <a:noFill/>
          </p:spPr>
        </p:pic>
        <p:cxnSp>
          <p:nvCxnSpPr>
            <p:cNvPr id="8" name="Straight Connector 7"/>
            <p:cNvCxnSpPr/>
            <p:nvPr/>
          </p:nvCxnSpPr>
          <p:spPr>
            <a:xfrm>
              <a:off x="0" y="6038196"/>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 name="Picture 16" descr="Picture1.png"/>
          <p:cNvPicPr>
            <a:picLocks noChangeAspect="1"/>
          </p:cNvPicPr>
          <p:nvPr/>
        </p:nvPicPr>
        <p:blipFill>
          <a:blip r:embed="rId4" cstate="print"/>
          <a:srcRect/>
          <a:stretch>
            <a:fillRect/>
          </a:stretch>
        </p:blipFill>
        <p:spPr bwMode="auto">
          <a:xfrm>
            <a:off x="7502255" y="6093296"/>
            <a:ext cx="1641745" cy="764704"/>
          </a:xfrm>
          <a:prstGeom prst="rect">
            <a:avLst/>
          </a:prstGeom>
          <a:noFill/>
          <a:ln w="9525">
            <a:noFill/>
            <a:miter lim="800000"/>
            <a:headEnd/>
            <a:tailEnd/>
          </a:ln>
        </p:spPr>
      </p:pic>
      <p:sp>
        <p:nvSpPr>
          <p:cNvPr id="10" name="Text Box 4"/>
          <p:cNvSpPr txBox="1">
            <a:spLocks noChangeArrowheads="1"/>
          </p:cNvSpPr>
          <p:nvPr/>
        </p:nvSpPr>
        <p:spPr bwMode="auto">
          <a:xfrm>
            <a:off x="228600" y="1600200"/>
            <a:ext cx="8686800" cy="523220"/>
          </a:xfrm>
          <a:prstGeom prst="rect">
            <a:avLst/>
          </a:prstGeom>
          <a:noFill/>
          <a:ln w="9525">
            <a:noFill/>
            <a:miter lim="800000"/>
            <a:headEnd/>
            <a:tailEnd/>
          </a:ln>
          <a:effectLst/>
        </p:spPr>
        <p:txBody>
          <a:bodyPr wrap="square">
            <a:spAutoFit/>
          </a:bodyPr>
          <a:lstStyle/>
          <a:p>
            <a:pPr>
              <a:spcBef>
                <a:spcPct val="50000"/>
              </a:spcBef>
            </a:pPr>
            <a:r>
              <a:rPr lang="en-US" sz="2800" b="1" dirty="0" smtClean="0"/>
              <a:t>The European Neutron Monitor Service is now a fact</a:t>
            </a:r>
            <a:endParaRPr lang="el-GR" sz="2800" b="1" dirty="0"/>
          </a:p>
        </p:txBody>
      </p:sp>
      <p:sp>
        <p:nvSpPr>
          <p:cNvPr id="11" name="Text Box 4"/>
          <p:cNvSpPr txBox="1">
            <a:spLocks noChangeArrowheads="1"/>
          </p:cNvSpPr>
          <p:nvPr/>
        </p:nvSpPr>
        <p:spPr bwMode="auto">
          <a:xfrm>
            <a:off x="228600" y="2895600"/>
            <a:ext cx="8686800" cy="523220"/>
          </a:xfrm>
          <a:prstGeom prst="rect">
            <a:avLst/>
          </a:prstGeom>
          <a:noFill/>
          <a:ln w="9525">
            <a:noFill/>
            <a:miter lim="800000"/>
            <a:headEnd/>
            <a:tailEnd/>
          </a:ln>
          <a:effectLst/>
        </p:spPr>
        <p:txBody>
          <a:bodyPr wrap="square">
            <a:spAutoFit/>
          </a:bodyPr>
          <a:lstStyle/>
          <a:p>
            <a:pPr>
              <a:spcBef>
                <a:spcPct val="50000"/>
              </a:spcBef>
            </a:pPr>
            <a:r>
              <a:rPr lang="en-US" sz="2800" b="1" dirty="0" smtClean="0">
                <a:solidFill>
                  <a:srgbClr val="FF0000"/>
                </a:solidFill>
              </a:rPr>
              <a:t>    Real-time</a:t>
            </a:r>
            <a:r>
              <a:rPr lang="en-US" sz="2800" b="1" dirty="0" smtClean="0"/>
              <a:t> </a:t>
            </a:r>
            <a:r>
              <a:rPr lang="en-US" sz="2800" b="1" dirty="0" smtClean="0"/>
              <a:t>services based upon </a:t>
            </a:r>
            <a:r>
              <a:rPr lang="en-US" sz="2800" b="1" dirty="0" smtClean="0"/>
              <a:t> </a:t>
            </a:r>
            <a:r>
              <a:rPr lang="en-US" sz="2800" b="1" dirty="0" smtClean="0">
                <a:solidFill>
                  <a:srgbClr val="FF0000"/>
                </a:solidFill>
              </a:rPr>
              <a:t>NMDB</a:t>
            </a:r>
            <a:r>
              <a:rPr lang="en-US" sz="2800" b="1" dirty="0" smtClean="0"/>
              <a:t> </a:t>
            </a:r>
            <a:r>
              <a:rPr lang="en-US" sz="2800" b="1" dirty="0" smtClean="0"/>
              <a:t>is </a:t>
            </a:r>
            <a:r>
              <a:rPr lang="en-US" sz="2800" b="1" dirty="0" smtClean="0"/>
              <a:t>the key</a:t>
            </a:r>
            <a:endParaRPr lang="el-GR" sz="2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0" y="0"/>
            <a:ext cx="9144000" cy="798513"/>
          </a:xfrm>
          <a:prstGeom prst="rect">
            <a:avLst/>
          </a:prstGeom>
          <a:solidFill>
            <a:srgbClr val="D9D9D9"/>
          </a:solidFill>
          <a:ln w="9525">
            <a:noFill/>
            <a:round/>
            <a:headEnd/>
            <a:tailEnd/>
          </a:ln>
        </p:spPr>
        <p:txBody>
          <a:bodyPr wrap="none" lIns="90000" tIns="46800" rIns="90000" bIns="46800" anchor="ct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dirty="0">
                <a:solidFill>
                  <a:srgbClr val="FF0000"/>
                </a:solidFill>
                <a:latin typeface="Calibri" pitchFamily="34" charset="0"/>
              </a:rPr>
              <a:t>A</a:t>
            </a:r>
            <a:r>
              <a:rPr lang="en-GB" sz="3600" b="1" dirty="0" smtClean="0">
                <a:solidFill>
                  <a:srgbClr val="FF0000"/>
                </a:solidFill>
                <a:latin typeface="Calibri" pitchFamily="34" charset="0"/>
              </a:rPr>
              <a:t>rchitecture of the NM Service</a:t>
            </a:r>
            <a:endParaRPr lang="en-GB" sz="3600" b="1" dirty="0">
              <a:solidFill>
                <a:srgbClr val="FF0000"/>
              </a:solidFill>
              <a:latin typeface="Calibri" pitchFamily="34" charset="0"/>
            </a:endParaRPr>
          </a:p>
        </p:txBody>
      </p:sp>
      <p:sp>
        <p:nvSpPr>
          <p:cNvPr id="10" name="Text Box 4"/>
          <p:cNvSpPr txBox="1">
            <a:spLocks noChangeArrowheads="1"/>
          </p:cNvSpPr>
          <p:nvPr/>
        </p:nvSpPr>
        <p:spPr bwMode="auto">
          <a:xfrm>
            <a:off x="5334000" y="914400"/>
            <a:ext cx="3150130" cy="366713"/>
          </a:xfrm>
          <a:prstGeom prst="rect">
            <a:avLst/>
          </a:prstGeom>
          <a:noFill/>
          <a:ln w="9525">
            <a:noFill/>
            <a:miter lim="800000"/>
            <a:headEnd/>
            <a:tailEnd/>
          </a:ln>
          <a:effectLst/>
        </p:spPr>
        <p:txBody>
          <a:bodyPr wrap="square">
            <a:spAutoFit/>
          </a:bodyPr>
          <a:lstStyle/>
          <a:p>
            <a:pPr>
              <a:spcBef>
                <a:spcPct val="50000"/>
              </a:spcBef>
            </a:pPr>
            <a:r>
              <a:rPr lang="en-US" b="1" dirty="0" smtClean="0"/>
              <a:t>Architecture:</a:t>
            </a:r>
            <a:endParaRPr lang="el-GR" b="1" dirty="0"/>
          </a:p>
        </p:txBody>
      </p:sp>
      <p:sp>
        <p:nvSpPr>
          <p:cNvPr id="11" name="Text Box 5"/>
          <p:cNvSpPr txBox="1">
            <a:spLocks noChangeArrowheads="1"/>
          </p:cNvSpPr>
          <p:nvPr/>
        </p:nvSpPr>
        <p:spPr bwMode="auto">
          <a:xfrm>
            <a:off x="5410200" y="1447800"/>
            <a:ext cx="3505200" cy="1569660"/>
          </a:xfrm>
          <a:prstGeom prst="rect">
            <a:avLst/>
          </a:prstGeom>
          <a:noFill/>
          <a:ln w="9525">
            <a:noFill/>
            <a:miter lim="800000"/>
            <a:headEnd/>
            <a:tailEnd/>
          </a:ln>
          <a:effectLst/>
        </p:spPr>
        <p:txBody>
          <a:bodyPr wrap="square">
            <a:spAutoFit/>
          </a:bodyPr>
          <a:lstStyle/>
          <a:p>
            <a:pPr algn="just">
              <a:spcBef>
                <a:spcPct val="50000"/>
              </a:spcBef>
            </a:pPr>
            <a:r>
              <a:rPr lang="en-US" sz="1600" b="1" dirty="0">
                <a:solidFill>
                  <a:srgbClr val="FF0000"/>
                </a:solidFill>
              </a:rPr>
              <a:t>Red </a:t>
            </a:r>
            <a:r>
              <a:rPr lang="en-US" sz="1600" dirty="0">
                <a:solidFill>
                  <a:srgbClr val="FF0000"/>
                </a:solidFill>
              </a:rPr>
              <a:t>: </a:t>
            </a:r>
            <a:r>
              <a:rPr lang="en-US" sz="1600" dirty="0" smtClean="0"/>
              <a:t>Communication with NMDB. </a:t>
            </a:r>
            <a:r>
              <a:rPr lang="en-US" sz="1600" dirty="0"/>
              <a:t>Data </a:t>
            </a:r>
            <a:r>
              <a:rPr lang="en-US" sz="1600" dirty="0" smtClean="0"/>
              <a:t>used for the GLE </a:t>
            </a:r>
            <a:r>
              <a:rPr lang="en-US" sz="1600" dirty="0"/>
              <a:t>Alert Process. The </a:t>
            </a:r>
            <a:r>
              <a:rPr lang="en-US" sz="1600" dirty="0" smtClean="0"/>
              <a:t>GLE </a:t>
            </a:r>
            <a:r>
              <a:rPr lang="en-US" sz="1600" dirty="0"/>
              <a:t>Calculation Server </a:t>
            </a:r>
            <a:r>
              <a:rPr lang="en-US" sz="1600" dirty="0" smtClean="0"/>
              <a:t>receives data </a:t>
            </a:r>
            <a:r>
              <a:rPr lang="en-US" sz="1600" dirty="0"/>
              <a:t>from </a:t>
            </a:r>
            <a:r>
              <a:rPr lang="en-US" sz="1600" dirty="0" smtClean="0"/>
              <a:t>the Athens </a:t>
            </a:r>
            <a:r>
              <a:rPr lang="en-US" sz="1600" dirty="0"/>
              <a:t>NMDB Mirror and </a:t>
            </a:r>
            <a:r>
              <a:rPr lang="en-US" sz="1600" dirty="0" smtClean="0"/>
              <a:t>executes </a:t>
            </a:r>
            <a:r>
              <a:rPr lang="en-US" sz="1600" dirty="0"/>
              <a:t>calculations in order to </a:t>
            </a:r>
            <a:r>
              <a:rPr lang="en-US" sz="1600" dirty="0" smtClean="0"/>
              <a:t>produce the  GLE </a:t>
            </a:r>
            <a:r>
              <a:rPr lang="en-US" sz="1600" dirty="0"/>
              <a:t>A</a:t>
            </a:r>
            <a:r>
              <a:rPr lang="en-US" sz="1600" dirty="0" smtClean="0"/>
              <a:t>lert </a:t>
            </a:r>
            <a:r>
              <a:rPr lang="en-US" sz="1600" dirty="0"/>
              <a:t>signal</a:t>
            </a:r>
            <a:endParaRPr lang="el-GR" sz="1600" dirty="0">
              <a:solidFill>
                <a:srgbClr val="FF0000"/>
              </a:solidFill>
            </a:endParaRPr>
          </a:p>
        </p:txBody>
      </p:sp>
      <p:sp>
        <p:nvSpPr>
          <p:cNvPr id="12" name="Text Box 6"/>
          <p:cNvSpPr txBox="1">
            <a:spLocks noChangeArrowheads="1"/>
          </p:cNvSpPr>
          <p:nvPr/>
        </p:nvSpPr>
        <p:spPr bwMode="auto">
          <a:xfrm>
            <a:off x="5486400" y="3230940"/>
            <a:ext cx="3576636" cy="1569660"/>
          </a:xfrm>
          <a:prstGeom prst="rect">
            <a:avLst/>
          </a:prstGeom>
          <a:noFill/>
          <a:ln w="9525">
            <a:noFill/>
            <a:miter lim="800000"/>
            <a:headEnd/>
            <a:tailEnd/>
          </a:ln>
          <a:effectLst/>
        </p:spPr>
        <p:txBody>
          <a:bodyPr wrap="square">
            <a:spAutoFit/>
          </a:bodyPr>
          <a:lstStyle/>
          <a:p>
            <a:pPr algn="just">
              <a:spcBef>
                <a:spcPct val="50000"/>
              </a:spcBef>
            </a:pPr>
            <a:r>
              <a:rPr lang="en-US" sz="1600" b="1" dirty="0">
                <a:solidFill>
                  <a:srgbClr val="008000"/>
                </a:solidFill>
              </a:rPr>
              <a:t>Green:</a:t>
            </a:r>
            <a:r>
              <a:rPr lang="en-US" sz="1600" b="1" dirty="0">
                <a:solidFill>
                  <a:srgbClr val="FF0000"/>
                </a:solidFill>
              </a:rPr>
              <a:t> </a:t>
            </a:r>
            <a:r>
              <a:rPr lang="en-US" sz="1600" dirty="0"/>
              <a:t>Inter-Athens Station communication. The central point is the </a:t>
            </a:r>
            <a:r>
              <a:rPr lang="en-US" sz="1600" dirty="0" smtClean="0"/>
              <a:t>Web-Server which communicated both with the NMDB mirror and the GLE Alert Server. It also provides the sharing point to the World Wide Web </a:t>
            </a:r>
            <a:endParaRPr lang="el-GR" sz="1600" dirty="0">
              <a:solidFill>
                <a:srgbClr val="FF0000"/>
              </a:solidFill>
            </a:endParaRPr>
          </a:p>
        </p:txBody>
      </p:sp>
      <p:sp>
        <p:nvSpPr>
          <p:cNvPr id="13" name="Text Box 7"/>
          <p:cNvSpPr txBox="1">
            <a:spLocks noChangeArrowheads="1"/>
          </p:cNvSpPr>
          <p:nvPr/>
        </p:nvSpPr>
        <p:spPr bwMode="auto">
          <a:xfrm>
            <a:off x="5486400" y="5029200"/>
            <a:ext cx="4346575" cy="338554"/>
          </a:xfrm>
          <a:prstGeom prst="rect">
            <a:avLst/>
          </a:prstGeom>
          <a:noFill/>
          <a:ln w="9525">
            <a:noFill/>
            <a:miter lim="800000"/>
            <a:headEnd/>
            <a:tailEnd/>
          </a:ln>
          <a:effectLst/>
        </p:spPr>
        <p:txBody>
          <a:bodyPr wrap="square">
            <a:spAutoFit/>
          </a:bodyPr>
          <a:lstStyle/>
          <a:p>
            <a:pPr>
              <a:spcBef>
                <a:spcPct val="50000"/>
              </a:spcBef>
            </a:pPr>
            <a:r>
              <a:rPr lang="en-US" sz="1600" b="1" dirty="0">
                <a:solidFill>
                  <a:srgbClr val="0033CC"/>
                </a:solidFill>
              </a:rPr>
              <a:t>Blue</a:t>
            </a:r>
            <a:r>
              <a:rPr lang="en-US" sz="1600" dirty="0">
                <a:solidFill>
                  <a:srgbClr val="0033CC"/>
                </a:solidFill>
              </a:rPr>
              <a:t>:</a:t>
            </a:r>
            <a:r>
              <a:rPr lang="en-US" sz="1600" dirty="0">
                <a:solidFill>
                  <a:srgbClr val="FF0000"/>
                </a:solidFill>
              </a:rPr>
              <a:t> </a:t>
            </a:r>
            <a:r>
              <a:rPr lang="en-US" sz="1600" dirty="0"/>
              <a:t>Specific portal for </a:t>
            </a:r>
            <a:r>
              <a:rPr lang="en-US" sz="1600" dirty="0" smtClean="0"/>
              <a:t>ESA</a:t>
            </a:r>
            <a:endParaRPr lang="el-GR" sz="1600" dirty="0">
              <a:solidFill>
                <a:srgbClr val="FF0000"/>
              </a:solidFill>
            </a:endParaRPr>
          </a:p>
        </p:txBody>
      </p:sp>
      <p:pic>
        <p:nvPicPr>
          <p:cNvPr id="72705" name="Object 1"/>
          <p:cNvPicPr>
            <a:picLocks noChangeArrowheads="1"/>
          </p:cNvPicPr>
          <p:nvPr/>
        </p:nvPicPr>
        <p:blipFill>
          <a:blip r:embed="rId3" cstate="print"/>
          <a:srcRect t="-505" b="-2512"/>
          <a:stretch>
            <a:fillRect/>
          </a:stretch>
        </p:blipFill>
        <p:spPr bwMode="auto">
          <a:xfrm>
            <a:off x="76200" y="1066800"/>
            <a:ext cx="5105400" cy="4800600"/>
          </a:xfrm>
          <a:prstGeom prst="rect">
            <a:avLst/>
          </a:prstGeom>
          <a:noFill/>
          <a:ln w="9525">
            <a:noFill/>
            <a:miter lim="800000"/>
            <a:headEnd/>
            <a:tailEnd/>
          </a:ln>
        </p:spPr>
      </p:pic>
      <p:grpSp>
        <p:nvGrpSpPr>
          <p:cNvPr id="14" name="Group 14"/>
          <p:cNvGrpSpPr/>
          <p:nvPr/>
        </p:nvGrpSpPr>
        <p:grpSpPr>
          <a:xfrm>
            <a:off x="0" y="6038196"/>
            <a:ext cx="9144000" cy="722907"/>
            <a:chOff x="0" y="6038196"/>
            <a:chExt cx="9144000" cy="722907"/>
          </a:xfrm>
        </p:grpSpPr>
        <p:sp>
          <p:nvSpPr>
            <p:cNvPr id="19" name="TextBox 19"/>
            <p:cNvSpPr txBox="1">
              <a:spLocks noChangeArrowheads="1"/>
            </p:cNvSpPr>
            <p:nvPr/>
          </p:nvSpPr>
          <p:spPr bwMode="auto">
            <a:xfrm>
              <a:off x="3059832" y="6165304"/>
              <a:ext cx="3886200" cy="584775"/>
            </a:xfrm>
            <a:prstGeom prst="rect">
              <a:avLst/>
            </a:prstGeom>
            <a:noFill/>
            <a:ln w="9525">
              <a:noFill/>
              <a:miter lim="800000"/>
              <a:headEnd/>
              <a:tailEnd/>
            </a:ln>
          </p:spPr>
          <p:txBody>
            <a:bodyPr wrap="square">
              <a:spAutoFit/>
            </a:bodyPr>
            <a:lstStyle/>
            <a:p>
              <a:pPr algn="ctr">
                <a:defRPr/>
              </a:pPr>
              <a:r>
                <a:rPr lang="en-US" sz="1600" b="1" dirty="0" smtClean="0">
                  <a:solidFill>
                    <a:schemeClr val="accent1">
                      <a:lumMod val="50000"/>
                    </a:schemeClr>
                  </a:solidFill>
                  <a:latin typeface="Pristina" pitchFamily="66" charset="0"/>
                </a:rPr>
                <a:t>ESWW10 </a:t>
              </a:r>
              <a:r>
                <a:rPr lang="en-US" sz="1600" b="1" dirty="0" err="1" smtClean="0">
                  <a:solidFill>
                    <a:schemeClr val="accent1">
                      <a:lumMod val="50000"/>
                    </a:schemeClr>
                  </a:solidFill>
                  <a:latin typeface="Pristina" pitchFamily="66" charset="0"/>
                </a:rPr>
                <a:t>Seplinter</a:t>
              </a:r>
              <a:r>
                <a:rPr lang="en-US" sz="1600" b="1" dirty="0" smtClean="0">
                  <a:solidFill>
                    <a:schemeClr val="accent1">
                      <a:lumMod val="50000"/>
                    </a:schemeClr>
                  </a:solidFill>
                  <a:latin typeface="Pristina" pitchFamily="66" charset="0"/>
                </a:rPr>
                <a:t> on Neutron Monitors</a:t>
              </a:r>
            </a:p>
            <a:p>
              <a:pPr algn="ctr">
                <a:defRPr/>
              </a:pPr>
              <a:r>
                <a:rPr lang="en-US" sz="1600" b="1" dirty="0" smtClean="0">
                  <a:latin typeface="Pristina" pitchFamily="66" charset="0"/>
                </a:rPr>
                <a:t>Antwerp | 22.11.2013</a:t>
              </a:r>
            </a:p>
          </p:txBody>
        </p:sp>
        <p:pic>
          <p:nvPicPr>
            <p:cNvPr id="20" name="Picture 2" descr="C:\Research\Work\ESA\SN4\logo (2)\logo\cosray1.png"/>
            <p:cNvPicPr>
              <a:picLocks noChangeAspect="1" noChangeArrowheads="1"/>
            </p:cNvPicPr>
            <p:nvPr/>
          </p:nvPicPr>
          <p:blipFill>
            <a:blip r:embed="rId4" cstate="print"/>
            <a:srcRect/>
            <a:stretch>
              <a:fillRect/>
            </a:stretch>
          </p:blipFill>
          <p:spPr bwMode="auto">
            <a:xfrm>
              <a:off x="260132" y="6174830"/>
              <a:ext cx="1981200" cy="586273"/>
            </a:xfrm>
            <a:prstGeom prst="rect">
              <a:avLst/>
            </a:prstGeom>
            <a:noFill/>
          </p:spPr>
        </p:pic>
        <p:cxnSp>
          <p:nvCxnSpPr>
            <p:cNvPr id="21" name="Straight Connector 20"/>
            <p:cNvCxnSpPr/>
            <p:nvPr/>
          </p:nvCxnSpPr>
          <p:spPr>
            <a:xfrm>
              <a:off x="0" y="6038196"/>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2" name="Picture 16" descr="Picture1.png"/>
          <p:cNvPicPr>
            <a:picLocks noChangeAspect="1"/>
          </p:cNvPicPr>
          <p:nvPr/>
        </p:nvPicPr>
        <p:blipFill>
          <a:blip r:embed="rId5" cstate="print"/>
          <a:srcRect/>
          <a:stretch>
            <a:fillRect/>
          </a:stretch>
        </p:blipFill>
        <p:spPr bwMode="auto">
          <a:xfrm>
            <a:off x="7502255" y="6093296"/>
            <a:ext cx="1641745" cy="7647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0" y="6038196"/>
            <a:ext cx="9144000" cy="722907"/>
            <a:chOff x="0" y="6038196"/>
            <a:chExt cx="9144000" cy="722907"/>
          </a:xfrm>
        </p:grpSpPr>
        <p:sp>
          <p:nvSpPr>
            <p:cNvPr id="5" name="TextBox 19"/>
            <p:cNvSpPr txBox="1">
              <a:spLocks noChangeArrowheads="1"/>
            </p:cNvSpPr>
            <p:nvPr/>
          </p:nvSpPr>
          <p:spPr bwMode="auto">
            <a:xfrm>
              <a:off x="3059832" y="6165304"/>
              <a:ext cx="3886200" cy="584775"/>
            </a:xfrm>
            <a:prstGeom prst="rect">
              <a:avLst/>
            </a:prstGeom>
            <a:noFill/>
            <a:ln w="9525">
              <a:noFill/>
              <a:miter lim="800000"/>
              <a:headEnd/>
              <a:tailEnd/>
            </a:ln>
          </p:spPr>
          <p:txBody>
            <a:bodyPr wrap="square">
              <a:spAutoFit/>
            </a:bodyPr>
            <a:lstStyle/>
            <a:p>
              <a:pPr algn="ctr">
                <a:defRPr/>
              </a:pPr>
              <a:r>
                <a:rPr lang="en-US" sz="1600" b="1" dirty="0" smtClean="0">
                  <a:solidFill>
                    <a:schemeClr val="accent1">
                      <a:lumMod val="50000"/>
                    </a:schemeClr>
                  </a:solidFill>
                  <a:latin typeface="Pristina" pitchFamily="66" charset="0"/>
                </a:rPr>
                <a:t>ESWW10 </a:t>
              </a:r>
              <a:r>
                <a:rPr lang="en-US" sz="1600" b="1" dirty="0" err="1" smtClean="0">
                  <a:solidFill>
                    <a:schemeClr val="accent1">
                      <a:lumMod val="50000"/>
                    </a:schemeClr>
                  </a:solidFill>
                  <a:latin typeface="Pristina" pitchFamily="66" charset="0"/>
                </a:rPr>
                <a:t>Seplinter</a:t>
              </a:r>
              <a:r>
                <a:rPr lang="en-US" sz="1600" b="1" dirty="0" smtClean="0">
                  <a:solidFill>
                    <a:schemeClr val="accent1">
                      <a:lumMod val="50000"/>
                    </a:schemeClr>
                  </a:solidFill>
                  <a:latin typeface="Pristina" pitchFamily="66" charset="0"/>
                </a:rPr>
                <a:t> on Neutron Monitors</a:t>
              </a:r>
            </a:p>
            <a:p>
              <a:pPr algn="ctr">
                <a:defRPr/>
              </a:pPr>
              <a:r>
                <a:rPr lang="en-US" sz="1600" b="1" dirty="0" smtClean="0">
                  <a:latin typeface="Pristina" pitchFamily="66" charset="0"/>
                </a:rPr>
                <a:t>Antwerp | 22.11.2013</a:t>
              </a:r>
            </a:p>
          </p:txBody>
        </p:sp>
        <p:pic>
          <p:nvPicPr>
            <p:cNvPr id="6" name="Picture 2" descr="C:\Research\Work\ESA\SN4\logo (2)\logo\cosray1.png"/>
            <p:cNvPicPr>
              <a:picLocks noChangeAspect="1" noChangeArrowheads="1"/>
            </p:cNvPicPr>
            <p:nvPr/>
          </p:nvPicPr>
          <p:blipFill>
            <a:blip r:embed="rId3" cstate="print"/>
            <a:srcRect/>
            <a:stretch>
              <a:fillRect/>
            </a:stretch>
          </p:blipFill>
          <p:spPr bwMode="auto">
            <a:xfrm>
              <a:off x="260132" y="6174830"/>
              <a:ext cx="1981200" cy="586273"/>
            </a:xfrm>
            <a:prstGeom prst="rect">
              <a:avLst/>
            </a:prstGeom>
            <a:noFill/>
          </p:spPr>
        </p:pic>
        <p:cxnSp>
          <p:nvCxnSpPr>
            <p:cNvPr id="7" name="Straight Connector 6"/>
            <p:cNvCxnSpPr/>
            <p:nvPr/>
          </p:nvCxnSpPr>
          <p:spPr>
            <a:xfrm>
              <a:off x="0" y="6038196"/>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16" descr="Picture1.png"/>
          <p:cNvPicPr>
            <a:picLocks noChangeAspect="1"/>
          </p:cNvPicPr>
          <p:nvPr/>
        </p:nvPicPr>
        <p:blipFill>
          <a:blip r:embed="rId4" cstate="print"/>
          <a:srcRect/>
          <a:stretch>
            <a:fillRect/>
          </a:stretch>
        </p:blipFill>
        <p:spPr bwMode="auto">
          <a:xfrm>
            <a:off x="7502255" y="6093296"/>
            <a:ext cx="1641745" cy="764704"/>
          </a:xfrm>
          <a:prstGeom prst="rect">
            <a:avLst/>
          </a:prstGeom>
          <a:noFill/>
          <a:ln w="9525">
            <a:noFill/>
            <a:miter lim="800000"/>
            <a:headEnd/>
            <a:tailEnd/>
          </a:ln>
        </p:spPr>
      </p:pic>
      <p:sp>
        <p:nvSpPr>
          <p:cNvPr id="9" name="Rectangle 2"/>
          <p:cNvSpPr>
            <a:spLocks noChangeArrowheads="1"/>
          </p:cNvSpPr>
          <p:nvPr/>
        </p:nvSpPr>
        <p:spPr bwMode="auto">
          <a:xfrm>
            <a:off x="0" y="0"/>
            <a:ext cx="9144000" cy="798513"/>
          </a:xfrm>
          <a:prstGeom prst="rect">
            <a:avLst/>
          </a:prstGeom>
          <a:solidFill>
            <a:srgbClr val="D9D9D9"/>
          </a:solidFill>
          <a:ln w="9525">
            <a:noFill/>
            <a:round/>
            <a:headEnd/>
            <a:tailEnd/>
          </a:ln>
        </p:spPr>
        <p:txBody>
          <a:bodyPr wrap="none" lIns="90000" tIns="46800" rIns="90000" bIns="46800" anchor="ct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600" b="1" dirty="0" smtClean="0">
                <a:solidFill>
                  <a:srgbClr val="FF0000"/>
                </a:solidFill>
                <a:latin typeface="+mj-lt"/>
              </a:rPr>
              <a:t>Flash back to recent history I</a:t>
            </a:r>
            <a:endParaRPr lang="en-GB" sz="3600" b="1" dirty="0">
              <a:solidFill>
                <a:srgbClr val="FF0000"/>
              </a:solidFill>
              <a:latin typeface="+mj-lt"/>
            </a:endParaRPr>
          </a:p>
        </p:txBody>
      </p:sp>
      <p:sp>
        <p:nvSpPr>
          <p:cNvPr id="20" name="Text Box 17"/>
          <p:cNvSpPr txBox="1">
            <a:spLocks noChangeArrowheads="1"/>
          </p:cNvSpPr>
          <p:nvPr/>
        </p:nvSpPr>
        <p:spPr bwMode="auto">
          <a:xfrm>
            <a:off x="6096000" y="4419600"/>
            <a:ext cx="3048000" cy="1015663"/>
          </a:xfrm>
          <a:prstGeom prst="rect">
            <a:avLst/>
          </a:prstGeom>
          <a:noFill/>
          <a:ln w="12700" cap="sq" algn="ctr">
            <a:noFill/>
            <a:miter lim="800000"/>
            <a:headEnd/>
            <a:tailEnd/>
          </a:ln>
        </p:spPr>
        <p:txBody>
          <a:bodyPr wrap="square">
            <a:spAutoFit/>
          </a:bodyPr>
          <a:lstStyle/>
          <a:p>
            <a:pPr algn="ctr"/>
            <a:r>
              <a:rPr lang="en-US" sz="2000" b="1" dirty="0" smtClean="0">
                <a:solidFill>
                  <a:srgbClr val="FF0000"/>
                </a:solidFill>
                <a:latin typeface="Calibri" pitchFamily="34" charset="0"/>
              </a:rPr>
              <a:t>November 2013</a:t>
            </a:r>
            <a:r>
              <a:rPr lang="en-US" sz="2000" b="1" dirty="0" smtClean="0">
                <a:latin typeface="Calibri" pitchFamily="34" charset="0"/>
              </a:rPr>
              <a:t>: Athens Meeting on ESA SSA SN-IV3 Project  </a:t>
            </a:r>
            <a:endParaRPr lang="en-US" sz="2000" b="1" dirty="0">
              <a:latin typeface="Calibri" pitchFamily="34" charset="0"/>
            </a:endParaRPr>
          </a:p>
        </p:txBody>
      </p:sp>
      <p:graphicFrame>
        <p:nvGraphicFramePr>
          <p:cNvPr id="10" name="Table 9"/>
          <p:cNvGraphicFramePr>
            <a:graphicFrameLocks noGrp="1"/>
          </p:cNvGraphicFramePr>
          <p:nvPr/>
        </p:nvGraphicFramePr>
        <p:xfrm>
          <a:off x="304800" y="914400"/>
          <a:ext cx="5572164" cy="4877241"/>
        </p:xfrm>
        <a:graphic>
          <a:graphicData uri="http://schemas.openxmlformats.org/drawingml/2006/table">
            <a:tbl>
              <a:tblPr/>
              <a:tblGrid>
                <a:gridCol w="241507"/>
                <a:gridCol w="1491043"/>
                <a:gridCol w="1795553"/>
                <a:gridCol w="2044061"/>
              </a:tblGrid>
              <a:tr h="172782">
                <a:tc>
                  <a:txBody>
                    <a:bodyPr/>
                    <a:lstStyle/>
                    <a:p>
                      <a:pPr algn="l" fontAlgn="b"/>
                      <a:endParaRPr lang="el-GR" sz="1000" b="0" i="0" u="none" strike="noStrike" dirty="0">
                        <a:solidFill>
                          <a:srgbClr val="000000"/>
                        </a:solidFill>
                        <a:latin typeface="Calibri"/>
                      </a:endParaRPr>
                    </a:p>
                  </a:txBody>
                  <a:tcPr marL="0" marR="0" marT="0"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latin typeface="Calibri"/>
                        </a:rPr>
                        <a:t>Names</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latin typeface="Calibri"/>
                        </a:rPr>
                        <a:t>Affiliation</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latin typeface="Calibri"/>
                        </a:rPr>
                        <a:t>NM Stations</a:t>
                      </a:r>
                    </a:p>
                  </a:txBody>
                  <a:tcPr marL="0" marR="0" marT="0" marB="0" anchor="ctr">
                    <a:lnL>
                      <a:noFill/>
                    </a:lnL>
                    <a:lnR>
                      <a:noFill/>
                    </a:lnR>
                    <a:lnT>
                      <a:noFill/>
                    </a:lnT>
                    <a:lnB w="25400" cap="flat" cmpd="dbl" algn="ctr">
                      <a:solidFill>
                        <a:srgbClr val="000000"/>
                      </a:solidFill>
                      <a:prstDash val="solid"/>
                      <a:round/>
                      <a:headEnd type="none" w="med" len="med"/>
                      <a:tailEnd type="none" w="med" len="med"/>
                    </a:lnB>
                  </a:tcPr>
                </a:tc>
              </a:tr>
              <a:tr h="153583">
                <a:tc>
                  <a:txBody>
                    <a:bodyPr/>
                    <a:lstStyle/>
                    <a:p>
                      <a:pPr algn="r" fontAlgn="b"/>
                      <a:r>
                        <a:rPr lang="el-GR" sz="1000" b="0" i="0" u="none" strike="noStrike">
                          <a:solidFill>
                            <a:srgbClr val="000000"/>
                          </a:solidFill>
                          <a:latin typeface="Calibri"/>
                        </a:rPr>
                        <a:t>1</a:t>
                      </a:r>
                    </a:p>
                  </a:txBody>
                  <a:tcPr marL="0" marR="0" marT="0" marB="0" anchor="b">
                    <a:lnL w="6350" cap="flat" cmpd="sng" algn="ctr">
                      <a:solidFill>
                        <a:srgbClr val="000000"/>
                      </a:solidFill>
                      <a:prstDash val="solid"/>
                      <a:round/>
                      <a:headEnd type="none" w="med" len="med"/>
                      <a:tailEnd type="none" w="med" len="med"/>
                    </a:lnL>
                    <a:lnR>
                      <a:noFill/>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Christian     Steigies</a:t>
                      </a:r>
                    </a:p>
                  </a:txBody>
                  <a:tcPr marL="0" marR="0" marT="0" marB="0" anchor="b">
                    <a:lnL>
                      <a:noFill/>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en-US" sz="1000" b="0" i="0" u="none" strike="noStrike">
                          <a:solidFill>
                            <a:srgbClr val="000000"/>
                          </a:solidFill>
                          <a:latin typeface="Calibri"/>
                        </a:rPr>
                        <a:t>Kiel Unviversity, Germany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KIEL 1 and KIEL2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782">
                <a:tc>
                  <a:txBody>
                    <a:bodyPr/>
                    <a:lstStyle/>
                    <a:p>
                      <a:pPr algn="r" fontAlgn="b"/>
                      <a:r>
                        <a:rPr lang="el-GR" sz="1000" b="0" i="0" u="none" strike="noStrike">
                          <a:solidFill>
                            <a:srgbClr val="000000"/>
                          </a:solidFill>
                          <a:latin typeface="Calibri"/>
                        </a:rPr>
                        <a:t>2</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Rolf Buetikofer</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en-US" sz="1000" b="0" i="0" u="none" strike="noStrike">
                          <a:solidFill>
                            <a:srgbClr val="000000"/>
                          </a:solidFill>
                          <a:latin typeface="Calibri"/>
                        </a:rPr>
                        <a:t>Bern University, Switzerland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en-US" sz="1000" b="0" i="0" u="none" strike="noStrike">
                          <a:solidFill>
                            <a:srgbClr val="000000"/>
                          </a:solidFill>
                          <a:latin typeface="Calibri"/>
                        </a:rPr>
                        <a:t>IGY NM Jungfraujoch (JUNG1),  NM 64 Jungfraujoch (JUNG2)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782">
                <a:tc>
                  <a:txBody>
                    <a:bodyPr/>
                    <a:lstStyle/>
                    <a:p>
                      <a:pPr algn="r" fontAlgn="b"/>
                      <a:r>
                        <a:rPr lang="el-GR" sz="1000" b="0" i="0" u="none" strike="noStrike">
                          <a:solidFill>
                            <a:srgbClr val="000000"/>
                          </a:solidFill>
                          <a:latin typeface="Calibri"/>
                        </a:rPr>
                        <a:t>3</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Karel Kudela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en-US" sz="1000" b="0" i="0" u="none" strike="noStrike">
                          <a:solidFill>
                            <a:srgbClr val="000000"/>
                          </a:solidFill>
                          <a:latin typeface="Calibri"/>
                        </a:rPr>
                        <a:t>Kosice University, Slovakia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Lomnicky Stit (LMKS)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1297">
                <a:tc>
                  <a:txBody>
                    <a:bodyPr/>
                    <a:lstStyle/>
                    <a:p>
                      <a:pPr algn="r" fontAlgn="b"/>
                      <a:r>
                        <a:rPr lang="el-GR" sz="1000" b="0" i="0" u="none" strike="noStrike">
                          <a:solidFill>
                            <a:srgbClr val="000000"/>
                          </a:solidFill>
                          <a:latin typeface="Calibri"/>
                        </a:rPr>
                        <a:t>4</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Roger  Pyle</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en-US" sz="1000" b="0" i="0" u="none" strike="noStrike">
                          <a:solidFill>
                            <a:srgbClr val="000000"/>
                          </a:solidFill>
                          <a:latin typeface="Calibri"/>
                        </a:rPr>
                        <a:t>Bartol University, USA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b"/>
                      <a:r>
                        <a:rPr lang="en-US" sz="1000" b="0" i="0" u="none" strike="noStrike">
                          <a:solidFill>
                            <a:srgbClr val="000000"/>
                          </a:solidFill>
                          <a:latin typeface="Calibri"/>
                        </a:rPr>
                        <a:t>Fort Smith NM (FSMT), Inuvik (INVK), McMurdo NM (MCMD), Nain NM (NAIN),Newark NM (NEW), Peawanuck (PWNK), South Pole Bare NM (SOPB), South Pole NM (SOPO), Thule (THUL)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9261">
                <a:tc>
                  <a:txBody>
                    <a:bodyPr/>
                    <a:lstStyle/>
                    <a:p>
                      <a:pPr algn="r" fontAlgn="b"/>
                      <a:r>
                        <a:rPr lang="el-GR" sz="1000" b="0" i="0" u="none" strike="noStrike">
                          <a:solidFill>
                            <a:srgbClr val="000000"/>
                          </a:solidFill>
                          <a:latin typeface="Calibri"/>
                        </a:rPr>
                        <a:t>5</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Artem  Abunin</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en-US" sz="1000" b="0" i="0" u="none" strike="noStrike">
                          <a:solidFill>
                            <a:srgbClr val="000000"/>
                          </a:solidFill>
                          <a:latin typeface="Calibri"/>
                        </a:rPr>
                        <a:t>IZMIRAN, Russia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just" fontAlgn="ctr"/>
                      <a:r>
                        <a:rPr lang="en-US" sz="1000" b="0" i="0" u="none" strike="noStrike" dirty="0">
                          <a:solidFill>
                            <a:srgbClr val="000000"/>
                          </a:solidFill>
                          <a:latin typeface="Calibri"/>
                        </a:rPr>
                        <a:t>MOSCOW NM (MOSC), Mobile Cosmic Ray Laboratory (MCRL), MIRNY NM, </a:t>
                      </a:r>
                      <a:r>
                        <a:rPr lang="en-US" sz="1000" b="0" i="0" u="none" strike="noStrike" dirty="0" err="1">
                          <a:solidFill>
                            <a:srgbClr val="000000"/>
                          </a:solidFill>
                          <a:latin typeface="Calibri"/>
                        </a:rPr>
                        <a:t>Baksan</a:t>
                      </a:r>
                      <a:r>
                        <a:rPr lang="en-US" sz="1000" b="0" i="0" u="none" strike="noStrike" dirty="0">
                          <a:solidFill>
                            <a:srgbClr val="000000"/>
                          </a:solidFill>
                          <a:latin typeface="Calibri"/>
                        </a:rPr>
                        <a:t> NM (BKSN), </a:t>
                      </a:r>
                      <a:r>
                        <a:rPr lang="en-US" sz="1000" b="0" i="0" u="none" strike="noStrike" dirty="0" err="1">
                          <a:solidFill>
                            <a:srgbClr val="000000"/>
                          </a:solidFill>
                          <a:latin typeface="Calibri"/>
                        </a:rPr>
                        <a:t>Magadan</a:t>
                      </a:r>
                      <a:r>
                        <a:rPr lang="en-US" sz="1000" b="0" i="0" u="none" strike="noStrike" dirty="0">
                          <a:solidFill>
                            <a:srgbClr val="000000"/>
                          </a:solidFill>
                          <a:latin typeface="Calibri"/>
                        </a:rPr>
                        <a:t> NM (MGDN), Norilsk (NRLK), Novosibirsk (NVBK), TIXIE NM (TXBY),Yakutsk NM (YKTK)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2782">
                <a:tc>
                  <a:txBody>
                    <a:bodyPr/>
                    <a:lstStyle/>
                    <a:p>
                      <a:pPr algn="r" fontAlgn="b"/>
                      <a:r>
                        <a:rPr lang="el-GR" sz="1000" b="0" i="0" u="none" strike="noStrike">
                          <a:solidFill>
                            <a:srgbClr val="000000"/>
                          </a:solidFill>
                          <a:latin typeface="Calibri"/>
                        </a:rPr>
                        <a:t>6</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Masha  Abunina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en-US" sz="1000" b="0" i="0" u="none" strike="noStrike">
                          <a:solidFill>
                            <a:srgbClr val="000000"/>
                          </a:solidFill>
                          <a:latin typeface="Calibri"/>
                        </a:rPr>
                        <a:t>IZMIRAN, Russia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tc>
              </a:tr>
              <a:tr h="280930">
                <a:tc>
                  <a:txBody>
                    <a:bodyPr/>
                    <a:lstStyle/>
                    <a:p>
                      <a:pPr algn="r" fontAlgn="b"/>
                      <a:r>
                        <a:rPr lang="el-GR" sz="1000" b="0" i="0" u="none" strike="noStrike">
                          <a:solidFill>
                            <a:srgbClr val="000000"/>
                          </a:solidFill>
                          <a:latin typeface="Calibri"/>
                        </a:rPr>
                        <a:t>7</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Eugenia  Eroshenko</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en-US" sz="1000" b="0" i="0" u="none" strike="noStrike">
                          <a:solidFill>
                            <a:srgbClr val="000000"/>
                          </a:solidFill>
                          <a:latin typeface="Calibri"/>
                        </a:rPr>
                        <a:t>IZMIRAN, Russia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tc>
              </a:tr>
              <a:tr h="237734">
                <a:tc>
                  <a:txBody>
                    <a:bodyPr/>
                    <a:lstStyle/>
                    <a:p>
                      <a:pPr algn="r" fontAlgn="b"/>
                      <a:r>
                        <a:rPr lang="el-GR" sz="1000" b="0" i="0" u="none" strike="noStrike">
                          <a:solidFill>
                            <a:srgbClr val="000000"/>
                          </a:solidFill>
                          <a:latin typeface="Calibri"/>
                        </a:rPr>
                        <a:t>8</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Anatoly  Belov</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en-US" sz="1000" b="0" i="0" u="none" strike="noStrike">
                          <a:solidFill>
                            <a:srgbClr val="000000"/>
                          </a:solidFill>
                          <a:latin typeface="Calibri"/>
                        </a:rPr>
                        <a:t>IZMIRAN, Russia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tc>
              </a:tr>
              <a:tr h="207658">
                <a:tc>
                  <a:txBody>
                    <a:bodyPr/>
                    <a:lstStyle/>
                    <a:p>
                      <a:pPr algn="r" fontAlgn="b"/>
                      <a:r>
                        <a:rPr lang="el-GR" sz="1000" b="0" i="0" u="none" strike="noStrike">
                          <a:solidFill>
                            <a:srgbClr val="000000"/>
                          </a:solidFill>
                          <a:latin typeface="Calibri"/>
                        </a:rPr>
                        <a:t>9</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Victor  Yanke</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en-US" sz="1000" b="0" i="0" u="none" strike="noStrike">
                          <a:solidFill>
                            <a:srgbClr val="000000"/>
                          </a:solidFill>
                          <a:latin typeface="Calibri"/>
                        </a:rPr>
                        <a:t>IZMIRAN, Russia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tc>
              </a:tr>
              <a:tr h="163182">
                <a:tc>
                  <a:txBody>
                    <a:bodyPr/>
                    <a:lstStyle/>
                    <a:p>
                      <a:pPr algn="r" fontAlgn="b"/>
                      <a:r>
                        <a:rPr lang="el-GR" sz="1000" b="0" i="0" u="none" strike="noStrike">
                          <a:solidFill>
                            <a:srgbClr val="000000"/>
                          </a:solidFill>
                          <a:latin typeface="Calibri"/>
                        </a:rPr>
                        <a:t>10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Yuri Baladin</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en-US" sz="1000" b="0" i="0" u="none" strike="noStrike">
                          <a:solidFill>
                            <a:srgbClr val="000000"/>
                          </a:solidFill>
                          <a:latin typeface="Calibri"/>
                        </a:rPr>
                        <a:t>University of Apatity, Russia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Apatity NM (APTY)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578">
                <a:tc>
                  <a:txBody>
                    <a:bodyPr/>
                    <a:lstStyle/>
                    <a:p>
                      <a:pPr algn="r" fontAlgn="b"/>
                      <a:r>
                        <a:rPr lang="el-GR" sz="1000" b="0" i="0" u="none" strike="noStrike">
                          <a:solidFill>
                            <a:srgbClr val="000000"/>
                          </a:solidFill>
                          <a:latin typeface="Calibri"/>
                        </a:rPr>
                        <a:t>11</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Oscar Garcia Poblacion</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en-US" sz="1000" b="0" i="0" u="none" strike="noStrike">
                          <a:solidFill>
                            <a:srgbClr val="000000"/>
                          </a:solidFill>
                          <a:latin typeface="Calibri"/>
                        </a:rPr>
                        <a:t>Alcala University, Spain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Alcala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2381">
                <a:tc>
                  <a:txBody>
                    <a:bodyPr/>
                    <a:lstStyle/>
                    <a:p>
                      <a:pPr algn="r" fontAlgn="b"/>
                      <a:r>
                        <a:rPr lang="el-GR" sz="1000" b="0" i="0" u="none" strike="noStrike">
                          <a:solidFill>
                            <a:srgbClr val="000000"/>
                          </a:solidFill>
                          <a:latin typeface="Calibri"/>
                        </a:rPr>
                        <a:t>12</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Juan Jose Blanco Avalos</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en-US" sz="1000" b="0" i="0" u="none" strike="noStrike">
                          <a:solidFill>
                            <a:srgbClr val="000000"/>
                          </a:solidFill>
                          <a:latin typeface="Calibri"/>
                        </a:rPr>
                        <a:t>Alcala University, Spain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182">
                <a:tc>
                  <a:txBody>
                    <a:bodyPr/>
                    <a:lstStyle/>
                    <a:p>
                      <a:pPr algn="r" fontAlgn="b"/>
                      <a:r>
                        <a:rPr lang="el-GR" sz="1000" b="0" i="0" u="none" strike="noStrike">
                          <a:solidFill>
                            <a:srgbClr val="000000"/>
                          </a:solidFill>
                          <a:latin typeface="Calibri"/>
                        </a:rPr>
                        <a:t>13</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Ignacio Garcia Tejedor</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en-US" sz="1000" b="0" i="0" u="none" strike="noStrike">
                          <a:solidFill>
                            <a:srgbClr val="000000"/>
                          </a:solidFill>
                          <a:latin typeface="Calibri"/>
                        </a:rPr>
                        <a:t>Alcala University, Spain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0565">
                <a:tc>
                  <a:txBody>
                    <a:bodyPr/>
                    <a:lstStyle/>
                    <a:p>
                      <a:pPr algn="r" fontAlgn="b"/>
                      <a:r>
                        <a:rPr lang="el-GR" sz="1000" b="0" i="0" u="none" strike="noStrike">
                          <a:solidFill>
                            <a:srgbClr val="000000"/>
                          </a:solidFill>
                          <a:latin typeface="Calibri"/>
                        </a:rPr>
                        <a:t>14</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Anna Lukonivkova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en-US" sz="1000" b="0" i="0" u="none" strike="noStrike">
                          <a:solidFill>
                            <a:srgbClr val="000000"/>
                          </a:solidFill>
                          <a:latin typeface="Calibri"/>
                        </a:rPr>
                        <a:t>Irkutzk, Russia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Irkutsk,Irkutsk2,</a:t>
                      </a:r>
                      <a:br>
                        <a:rPr lang="en-US" sz="1000" b="0" i="0" u="none" strike="noStrike">
                          <a:solidFill>
                            <a:srgbClr val="000000"/>
                          </a:solidFill>
                          <a:latin typeface="Calibri"/>
                        </a:rPr>
                      </a:br>
                      <a:r>
                        <a:rPr lang="en-US" sz="1000" b="0" i="0" u="none" strike="noStrike">
                          <a:solidFill>
                            <a:srgbClr val="000000"/>
                          </a:solidFill>
                          <a:latin typeface="Calibri"/>
                        </a:rPr>
                        <a:t>Irkutsk3,Norilsk </a:t>
                      </a:r>
                      <a:br>
                        <a:rPr lang="en-US" sz="1000" b="0" i="0" u="none" strike="noStrike">
                          <a:solidFill>
                            <a:srgbClr val="000000"/>
                          </a:solidFill>
                          <a:latin typeface="Calibri"/>
                        </a:rPr>
                      </a:br>
                      <a:endParaRPr lang="en-US" sz="1000" b="0" i="0"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182">
                <a:tc>
                  <a:txBody>
                    <a:bodyPr/>
                    <a:lstStyle/>
                    <a:p>
                      <a:pPr algn="r" fontAlgn="b"/>
                      <a:r>
                        <a:rPr lang="el-GR" sz="1000" b="0" i="0" u="none" strike="noStrike">
                          <a:solidFill>
                            <a:srgbClr val="000000"/>
                          </a:solidFill>
                          <a:latin typeface="Calibri"/>
                        </a:rPr>
                        <a:t>15</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Olga Kryakunova</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en-US" sz="1000" b="0" i="0" u="none" strike="noStrike">
                          <a:solidFill>
                            <a:srgbClr val="000000"/>
                          </a:solidFill>
                          <a:latin typeface="Calibri"/>
                        </a:rPr>
                        <a:t>Almaty , Kazahkstan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000" b="0" i="0" u="none" strike="noStrike">
                          <a:solidFill>
                            <a:srgbClr val="000000"/>
                          </a:solidFill>
                          <a:latin typeface="Calibri"/>
                        </a:rPr>
                        <a:t>Almaty NM (AATA-B)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180">
                <a:tc>
                  <a:txBody>
                    <a:bodyPr/>
                    <a:lstStyle/>
                    <a:p>
                      <a:pPr algn="r" fontAlgn="b"/>
                      <a:r>
                        <a:rPr lang="el-GR" sz="1000" b="0" i="0" u="none" strike="noStrike">
                          <a:solidFill>
                            <a:srgbClr val="000000"/>
                          </a:solidFill>
                          <a:latin typeface="Calibri"/>
                        </a:rPr>
                        <a:t>16</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Nikolayevskiy Nikolay</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en-US" sz="1000" b="0" i="0" u="none" strike="noStrike">
                          <a:solidFill>
                            <a:srgbClr val="000000"/>
                          </a:solidFill>
                          <a:latin typeface="Calibri"/>
                        </a:rPr>
                        <a:t>Almaty , Kazahkstan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tc>
              </a:tr>
              <a:tr h="172782">
                <a:tc>
                  <a:txBody>
                    <a:bodyPr/>
                    <a:lstStyle/>
                    <a:p>
                      <a:pPr algn="r" fontAlgn="b"/>
                      <a:r>
                        <a:rPr lang="el-GR" sz="1000" b="0" i="0" u="none" strike="noStrike">
                          <a:solidFill>
                            <a:srgbClr val="000000"/>
                          </a:solidFill>
                          <a:latin typeface="Calibri"/>
                        </a:rPr>
                        <a:t>17</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Zhumabayev Beibit</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en-US" sz="1000" b="0" i="0" u="none" strike="noStrike">
                          <a:solidFill>
                            <a:srgbClr val="000000"/>
                          </a:solidFill>
                          <a:latin typeface="Calibri"/>
                        </a:rPr>
                        <a:t>Almaty , Kazahkstan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l-GR"/>
                    </a:p>
                  </a:txBody>
                  <a:tcPr/>
                </a:tc>
              </a:tr>
              <a:tr h="172782">
                <a:tc>
                  <a:txBody>
                    <a:bodyPr/>
                    <a:lstStyle/>
                    <a:p>
                      <a:pPr algn="r" fontAlgn="b"/>
                      <a:r>
                        <a:rPr lang="el-GR" sz="1000" b="0" i="0" u="none" strike="noStrike">
                          <a:solidFill>
                            <a:srgbClr val="000000"/>
                          </a:solidFill>
                          <a:latin typeface="Calibri"/>
                        </a:rPr>
                        <a:t>18</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Sardrieva Irina</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en-US" sz="1000" b="0" i="0" u="none" strike="noStrike">
                          <a:solidFill>
                            <a:srgbClr val="000000"/>
                          </a:solidFill>
                          <a:latin typeface="Calibri"/>
                        </a:rPr>
                        <a:t>Russian Airlines Center, Russia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l-GR" sz="1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8537">
                <a:tc>
                  <a:txBody>
                    <a:bodyPr/>
                    <a:lstStyle/>
                    <a:p>
                      <a:pPr algn="r" fontAlgn="b"/>
                      <a:r>
                        <a:rPr lang="el-GR" sz="1000" b="0" i="0" u="none" strike="noStrike">
                          <a:solidFill>
                            <a:srgbClr val="000000"/>
                          </a:solidFill>
                          <a:latin typeface="Calibri"/>
                        </a:rPr>
                        <a:t>19</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Laurenza Monica</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en-US" sz="1000" b="0" i="0" u="none" strike="noStrike">
                          <a:solidFill>
                            <a:srgbClr val="000000"/>
                          </a:solidFill>
                          <a:latin typeface="Calibri"/>
                        </a:rPr>
                        <a:t>IAP,Roma, Italy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auto"/>
                      <a:r>
                        <a:rPr lang="en-US" sz="1000" b="0" i="0" u="none" strike="noStrike">
                          <a:solidFill>
                            <a:srgbClr val="000000"/>
                          </a:solidFill>
                          <a:latin typeface="Calibri"/>
                        </a:rPr>
                        <a:t>Rome-SVIRCO Observatory, (ROME)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0943">
                <a:tc>
                  <a:txBody>
                    <a:bodyPr/>
                    <a:lstStyle/>
                    <a:p>
                      <a:pPr algn="r" fontAlgn="b"/>
                      <a:r>
                        <a:rPr lang="el-GR" sz="1000" b="0" i="0" u="none" strike="noStrike">
                          <a:solidFill>
                            <a:srgbClr val="000000"/>
                          </a:solidFill>
                          <a:latin typeface="Calibri"/>
                        </a:rPr>
                        <a:t>20</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Dorman Lev.</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auto"/>
                      <a:r>
                        <a:rPr lang="en-US" sz="1000" b="0" i="0" u="none" strike="noStrike">
                          <a:solidFill>
                            <a:srgbClr val="000000"/>
                          </a:solidFill>
                          <a:latin typeface="Calibri"/>
                        </a:rPr>
                        <a:t>Tel Aviv University, Israel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latin typeface="Calibri"/>
                        </a:rPr>
                        <a:t>ESOI-TAU (ESOI)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sp>
        <p:nvSpPr>
          <p:cNvPr id="11" name="Rectangle 10"/>
          <p:cNvSpPr/>
          <p:nvPr/>
        </p:nvSpPr>
        <p:spPr>
          <a:xfrm>
            <a:off x="6286512" y="1285860"/>
            <a:ext cx="2705088" cy="923330"/>
          </a:xfrm>
          <a:prstGeom prst="rect">
            <a:avLst/>
          </a:prstGeom>
        </p:spPr>
        <p:txBody>
          <a:bodyPr wrap="square">
            <a:spAutoFit/>
          </a:bodyPr>
          <a:lstStyle/>
          <a:p>
            <a:pPr algn="just">
              <a:buFont typeface="Wingdings" pitchFamily="2" charset="2"/>
              <a:buChar char="ü"/>
            </a:pPr>
            <a:r>
              <a:rPr lang="en-US" dirty="0" smtClean="0">
                <a:latin typeface="+mj-lt"/>
              </a:rPr>
              <a:t> </a:t>
            </a:r>
            <a:r>
              <a:rPr lang="el-GR" b="1" i="1" dirty="0" err="1" smtClean="0">
                <a:latin typeface="+mj-lt"/>
              </a:rPr>
              <a:t>Participation</a:t>
            </a:r>
            <a:r>
              <a:rPr lang="el-GR" b="1" i="1" dirty="0" smtClean="0">
                <a:latin typeface="+mj-lt"/>
              </a:rPr>
              <a:t> </a:t>
            </a:r>
            <a:r>
              <a:rPr lang="el-GR" b="1" i="1" dirty="0" err="1" smtClean="0">
                <a:latin typeface="+mj-lt"/>
              </a:rPr>
              <a:t>from</a:t>
            </a:r>
            <a:r>
              <a:rPr lang="el-GR" b="1" i="1" dirty="0" smtClean="0">
                <a:latin typeface="+mj-lt"/>
              </a:rPr>
              <a:t> </a:t>
            </a:r>
            <a:r>
              <a:rPr lang="el-GR" b="1" i="1" dirty="0" smtClean="0">
                <a:solidFill>
                  <a:srgbClr val="FF0000"/>
                </a:solidFill>
                <a:latin typeface="+mj-lt"/>
              </a:rPr>
              <a:t>12 </a:t>
            </a:r>
            <a:r>
              <a:rPr lang="el-GR" b="1" i="1" dirty="0" err="1" smtClean="0">
                <a:solidFill>
                  <a:srgbClr val="FF0000"/>
                </a:solidFill>
                <a:latin typeface="+mj-lt"/>
              </a:rPr>
              <a:t>institutes</a:t>
            </a:r>
            <a:r>
              <a:rPr lang="el-GR" b="1" i="1" dirty="0" smtClean="0">
                <a:latin typeface="+mj-lt"/>
              </a:rPr>
              <a:t> / </a:t>
            </a:r>
            <a:r>
              <a:rPr lang="el-GR" b="1" i="1" dirty="0" err="1" smtClean="0">
                <a:latin typeface="+mj-lt"/>
              </a:rPr>
              <a:t>representing</a:t>
            </a:r>
            <a:r>
              <a:rPr lang="el-GR" b="1" i="1" dirty="0" smtClean="0">
                <a:latin typeface="+mj-lt"/>
              </a:rPr>
              <a:t> </a:t>
            </a:r>
            <a:r>
              <a:rPr lang="el-GR" b="1" i="1" dirty="0" smtClean="0">
                <a:solidFill>
                  <a:srgbClr val="FF0000"/>
                </a:solidFill>
                <a:latin typeface="+mj-lt"/>
              </a:rPr>
              <a:t>20+</a:t>
            </a:r>
            <a:r>
              <a:rPr lang="el-GR" b="1" i="1" dirty="0" smtClean="0">
                <a:latin typeface="+mj-lt"/>
              </a:rPr>
              <a:t> NM </a:t>
            </a:r>
            <a:r>
              <a:rPr lang="el-GR" b="1" i="1" dirty="0" err="1" smtClean="0">
                <a:latin typeface="+mj-lt"/>
              </a:rPr>
              <a:t>stations</a:t>
            </a:r>
            <a:endParaRPr lang="el-GR" b="1" i="1" dirty="0">
              <a:latin typeface="+mj-lt"/>
            </a:endParaRPr>
          </a:p>
        </p:txBody>
      </p:sp>
      <p:sp>
        <p:nvSpPr>
          <p:cNvPr id="12" name="Down Arrow 11"/>
          <p:cNvSpPr/>
          <p:nvPr/>
        </p:nvSpPr>
        <p:spPr>
          <a:xfrm>
            <a:off x="7423996" y="2428868"/>
            <a:ext cx="291276" cy="7620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l-GR"/>
          </a:p>
        </p:txBody>
      </p:sp>
      <p:sp>
        <p:nvSpPr>
          <p:cNvPr id="13" name="Rectangle 12"/>
          <p:cNvSpPr/>
          <p:nvPr/>
        </p:nvSpPr>
        <p:spPr>
          <a:xfrm>
            <a:off x="6643702" y="3286124"/>
            <a:ext cx="2143108" cy="36933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buSzPct val="122000"/>
            </a:pPr>
            <a:r>
              <a:rPr lang="el-GR" b="1" dirty="0" err="1" smtClean="0">
                <a:solidFill>
                  <a:schemeClr val="tx1"/>
                </a:solidFill>
              </a:rPr>
              <a:t>Thank</a:t>
            </a:r>
            <a:r>
              <a:rPr lang="el-GR" b="1" dirty="0" smtClean="0">
                <a:solidFill>
                  <a:schemeClr val="tx1"/>
                </a:solidFill>
              </a:rPr>
              <a:t> </a:t>
            </a:r>
            <a:r>
              <a:rPr lang="el-GR" b="1" dirty="0" err="1" smtClean="0">
                <a:solidFill>
                  <a:schemeClr val="tx1"/>
                </a:solidFill>
              </a:rPr>
              <a:t>you</a:t>
            </a:r>
            <a:r>
              <a:rPr lang="el-GR" b="1" dirty="0" smtClean="0">
                <a:solidFill>
                  <a:schemeClr val="tx1"/>
                </a:solidFill>
              </a:rPr>
              <a:t> </a:t>
            </a:r>
            <a:r>
              <a:rPr lang="el-GR" b="1" dirty="0" err="1" smtClean="0">
                <a:solidFill>
                  <a:schemeClr val="tx1"/>
                </a:solidFill>
              </a:rPr>
              <a:t>all</a:t>
            </a:r>
            <a:r>
              <a:rPr lang="el-GR" b="1" dirty="0" smtClean="0">
                <a:solidFill>
                  <a:schemeClr val="tx1"/>
                </a:solidFill>
              </a:rPr>
              <a:t> !!</a:t>
            </a:r>
            <a:endParaRPr lang="en-US" b="1" dirty="0" smtClean="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798513"/>
          </a:xfrm>
          <a:prstGeom prst="rect">
            <a:avLst/>
          </a:prstGeom>
          <a:solidFill>
            <a:srgbClr val="D9D9D9"/>
          </a:solidFill>
          <a:ln w="9525">
            <a:noFill/>
            <a:round/>
            <a:headEnd/>
            <a:tailEnd/>
          </a:ln>
        </p:spPr>
        <p:txBody>
          <a:bodyPr wrap="none" lIns="90000" tIns="46800" rIns="90000" bIns="46800" anchor="ct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3600" b="1" dirty="0" smtClean="0">
                <a:solidFill>
                  <a:srgbClr val="FF0000"/>
                </a:solidFill>
                <a:latin typeface="+mj-lt"/>
              </a:rPr>
              <a:t>The future is here</a:t>
            </a:r>
            <a:endParaRPr lang="en-GB" sz="3600" b="1" dirty="0">
              <a:solidFill>
                <a:srgbClr val="FF0000"/>
              </a:solidFill>
              <a:latin typeface="+mj-lt"/>
            </a:endParaRPr>
          </a:p>
        </p:txBody>
      </p:sp>
      <p:grpSp>
        <p:nvGrpSpPr>
          <p:cNvPr id="5" name="Group 3"/>
          <p:cNvGrpSpPr/>
          <p:nvPr/>
        </p:nvGrpSpPr>
        <p:grpSpPr>
          <a:xfrm>
            <a:off x="0" y="6038196"/>
            <a:ext cx="9144000" cy="722907"/>
            <a:chOff x="0" y="6038196"/>
            <a:chExt cx="9144000" cy="722907"/>
          </a:xfrm>
        </p:grpSpPr>
        <p:sp>
          <p:nvSpPr>
            <p:cNvPr id="6" name="TextBox 19"/>
            <p:cNvSpPr txBox="1">
              <a:spLocks noChangeArrowheads="1"/>
            </p:cNvSpPr>
            <p:nvPr/>
          </p:nvSpPr>
          <p:spPr bwMode="auto">
            <a:xfrm>
              <a:off x="3059832" y="6165304"/>
              <a:ext cx="3886200" cy="584775"/>
            </a:xfrm>
            <a:prstGeom prst="rect">
              <a:avLst/>
            </a:prstGeom>
            <a:noFill/>
            <a:ln w="9525">
              <a:noFill/>
              <a:miter lim="800000"/>
              <a:headEnd/>
              <a:tailEnd/>
            </a:ln>
          </p:spPr>
          <p:txBody>
            <a:bodyPr wrap="square">
              <a:spAutoFit/>
            </a:bodyPr>
            <a:lstStyle/>
            <a:p>
              <a:pPr algn="ctr">
                <a:defRPr/>
              </a:pPr>
              <a:r>
                <a:rPr lang="en-US" sz="1600" b="1" dirty="0" smtClean="0">
                  <a:solidFill>
                    <a:schemeClr val="accent1">
                      <a:lumMod val="50000"/>
                    </a:schemeClr>
                  </a:solidFill>
                  <a:latin typeface="Pristina" pitchFamily="66" charset="0"/>
                </a:rPr>
                <a:t>ESWW10 </a:t>
              </a:r>
              <a:r>
                <a:rPr lang="en-US" sz="1600" b="1" dirty="0" err="1" smtClean="0">
                  <a:solidFill>
                    <a:schemeClr val="accent1">
                      <a:lumMod val="50000"/>
                    </a:schemeClr>
                  </a:solidFill>
                  <a:latin typeface="Pristina" pitchFamily="66" charset="0"/>
                </a:rPr>
                <a:t>Seplinter</a:t>
              </a:r>
              <a:r>
                <a:rPr lang="en-US" sz="1600" b="1" dirty="0" smtClean="0">
                  <a:solidFill>
                    <a:schemeClr val="accent1">
                      <a:lumMod val="50000"/>
                    </a:schemeClr>
                  </a:solidFill>
                  <a:latin typeface="Pristina" pitchFamily="66" charset="0"/>
                </a:rPr>
                <a:t> on Neutron Monitors</a:t>
              </a:r>
            </a:p>
            <a:p>
              <a:pPr algn="ctr">
                <a:defRPr/>
              </a:pPr>
              <a:r>
                <a:rPr lang="en-US" sz="1600" b="1" dirty="0" smtClean="0">
                  <a:latin typeface="Pristina" pitchFamily="66" charset="0"/>
                </a:rPr>
                <a:t>Antwerp | 22.11.2013</a:t>
              </a:r>
            </a:p>
          </p:txBody>
        </p:sp>
        <p:pic>
          <p:nvPicPr>
            <p:cNvPr id="7" name="Picture 2" descr="C:\Research\Work\ESA\SN4\logo (2)\logo\cosray1.png"/>
            <p:cNvPicPr>
              <a:picLocks noChangeAspect="1" noChangeArrowheads="1"/>
            </p:cNvPicPr>
            <p:nvPr/>
          </p:nvPicPr>
          <p:blipFill>
            <a:blip r:embed="rId3" cstate="print"/>
            <a:srcRect/>
            <a:stretch>
              <a:fillRect/>
            </a:stretch>
          </p:blipFill>
          <p:spPr bwMode="auto">
            <a:xfrm>
              <a:off x="260132" y="6174830"/>
              <a:ext cx="1981200" cy="586273"/>
            </a:xfrm>
            <a:prstGeom prst="rect">
              <a:avLst/>
            </a:prstGeom>
            <a:noFill/>
          </p:spPr>
        </p:pic>
        <p:cxnSp>
          <p:nvCxnSpPr>
            <p:cNvPr id="8" name="Straight Connector 7"/>
            <p:cNvCxnSpPr/>
            <p:nvPr/>
          </p:nvCxnSpPr>
          <p:spPr>
            <a:xfrm>
              <a:off x="0" y="6038196"/>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 name="Picture 16" descr="Picture1.png"/>
          <p:cNvPicPr>
            <a:picLocks noChangeAspect="1"/>
          </p:cNvPicPr>
          <p:nvPr/>
        </p:nvPicPr>
        <p:blipFill>
          <a:blip r:embed="rId4" cstate="print"/>
          <a:srcRect/>
          <a:stretch>
            <a:fillRect/>
          </a:stretch>
        </p:blipFill>
        <p:spPr bwMode="auto">
          <a:xfrm>
            <a:off x="7502255" y="6093296"/>
            <a:ext cx="1641745" cy="764704"/>
          </a:xfrm>
          <a:prstGeom prst="rect">
            <a:avLst/>
          </a:prstGeom>
          <a:noFill/>
          <a:ln w="9525">
            <a:noFill/>
            <a:miter lim="800000"/>
            <a:headEnd/>
            <a:tailEnd/>
          </a:ln>
        </p:spPr>
      </p:pic>
      <p:sp>
        <p:nvSpPr>
          <p:cNvPr id="10" name="Text Box 4"/>
          <p:cNvSpPr txBox="1">
            <a:spLocks noChangeArrowheads="1"/>
          </p:cNvSpPr>
          <p:nvPr/>
        </p:nvSpPr>
        <p:spPr bwMode="auto">
          <a:xfrm>
            <a:off x="3505200" y="2133600"/>
            <a:ext cx="2971800" cy="584775"/>
          </a:xfrm>
          <a:prstGeom prst="rect">
            <a:avLst/>
          </a:prstGeom>
          <a:noFill/>
          <a:ln w="9525">
            <a:noFill/>
            <a:miter lim="800000"/>
            <a:headEnd/>
            <a:tailEnd/>
          </a:ln>
          <a:effectLst/>
        </p:spPr>
        <p:txBody>
          <a:bodyPr wrap="square">
            <a:spAutoFit/>
          </a:bodyPr>
          <a:lstStyle/>
          <a:p>
            <a:pPr>
              <a:spcBef>
                <a:spcPct val="50000"/>
              </a:spcBef>
            </a:pPr>
            <a:r>
              <a:rPr lang="en-US" sz="3200" b="1" dirty="0" smtClean="0"/>
              <a:t>The Service</a:t>
            </a:r>
            <a:endParaRPr lang="el-GR" sz="32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6038196"/>
            <a:ext cx="9144000" cy="722907"/>
            <a:chOff x="0" y="6038196"/>
            <a:chExt cx="9144000" cy="722907"/>
          </a:xfrm>
        </p:grpSpPr>
        <p:sp>
          <p:nvSpPr>
            <p:cNvPr id="5" name="TextBox 19"/>
            <p:cNvSpPr txBox="1">
              <a:spLocks noChangeArrowheads="1"/>
            </p:cNvSpPr>
            <p:nvPr/>
          </p:nvSpPr>
          <p:spPr bwMode="auto">
            <a:xfrm>
              <a:off x="3059832" y="6165304"/>
              <a:ext cx="3886200" cy="584775"/>
            </a:xfrm>
            <a:prstGeom prst="rect">
              <a:avLst/>
            </a:prstGeom>
            <a:noFill/>
            <a:ln w="9525">
              <a:noFill/>
              <a:miter lim="800000"/>
              <a:headEnd/>
              <a:tailEnd/>
            </a:ln>
          </p:spPr>
          <p:txBody>
            <a:bodyPr wrap="square">
              <a:spAutoFit/>
            </a:bodyPr>
            <a:lstStyle/>
            <a:p>
              <a:pPr algn="ctr">
                <a:defRPr/>
              </a:pPr>
              <a:r>
                <a:rPr lang="en-US" sz="1600" b="1" dirty="0" smtClean="0">
                  <a:solidFill>
                    <a:schemeClr val="accent1">
                      <a:lumMod val="50000"/>
                    </a:schemeClr>
                  </a:solidFill>
                  <a:latin typeface="Pristina" pitchFamily="66" charset="0"/>
                </a:rPr>
                <a:t>ESWW10 </a:t>
              </a:r>
              <a:r>
                <a:rPr lang="en-US" sz="1600" b="1" dirty="0" err="1" smtClean="0">
                  <a:solidFill>
                    <a:schemeClr val="accent1">
                      <a:lumMod val="50000"/>
                    </a:schemeClr>
                  </a:solidFill>
                  <a:latin typeface="Pristina" pitchFamily="66" charset="0"/>
                </a:rPr>
                <a:t>Seplinter</a:t>
              </a:r>
              <a:r>
                <a:rPr lang="en-US" sz="1600" b="1" dirty="0" smtClean="0">
                  <a:solidFill>
                    <a:schemeClr val="accent1">
                      <a:lumMod val="50000"/>
                    </a:schemeClr>
                  </a:solidFill>
                  <a:latin typeface="Pristina" pitchFamily="66" charset="0"/>
                </a:rPr>
                <a:t> on Neutron Monitors</a:t>
              </a:r>
            </a:p>
            <a:p>
              <a:pPr algn="ctr">
                <a:defRPr/>
              </a:pPr>
              <a:r>
                <a:rPr lang="en-US" sz="1600" b="1" dirty="0" smtClean="0">
                  <a:latin typeface="Pristina" pitchFamily="66" charset="0"/>
                </a:rPr>
                <a:t>Antwerp | 22.11.2013</a:t>
              </a:r>
            </a:p>
          </p:txBody>
        </p:sp>
        <p:pic>
          <p:nvPicPr>
            <p:cNvPr id="6" name="Picture 2" descr="C:\Research\Work\ESA\SN4\logo (2)\logo\cosray1.png"/>
            <p:cNvPicPr>
              <a:picLocks noChangeAspect="1" noChangeArrowheads="1"/>
            </p:cNvPicPr>
            <p:nvPr/>
          </p:nvPicPr>
          <p:blipFill>
            <a:blip r:embed="rId3" cstate="print"/>
            <a:srcRect/>
            <a:stretch>
              <a:fillRect/>
            </a:stretch>
          </p:blipFill>
          <p:spPr bwMode="auto">
            <a:xfrm>
              <a:off x="260132" y="6174830"/>
              <a:ext cx="1981200" cy="586273"/>
            </a:xfrm>
            <a:prstGeom prst="rect">
              <a:avLst/>
            </a:prstGeom>
            <a:noFill/>
          </p:spPr>
        </p:pic>
        <p:cxnSp>
          <p:nvCxnSpPr>
            <p:cNvPr id="7" name="Straight Connector 6"/>
            <p:cNvCxnSpPr/>
            <p:nvPr/>
          </p:nvCxnSpPr>
          <p:spPr>
            <a:xfrm>
              <a:off x="0" y="6038196"/>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descr="Picture1.png"/>
          <p:cNvPicPr>
            <a:picLocks noChangeAspect="1"/>
          </p:cNvPicPr>
          <p:nvPr/>
        </p:nvPicPr>
        <p:blipFill>
          <a:blip r:embed="rId4" cstate="print"/>
          <a:srcRect/>
          <a:stretch>
            <a:fillRect/>
          </a:stretch>
        </p:blipFill>
        <p:spPr bwMode="auto">
          <a:xfrm>
            <a:off x="7502255" y="6093296"/>
            <a:ext cx="1641745" cy="764704"/>
          </a:xfrm>
          <a:prstGeom prst="rect">
            <a:avLst/>
          </a:prstGeom>
          <a:noFill/>
          <a:ln w="9525">
            <a:noFill/>
            <a:miter lim="800000"/>
            <a:headEnd/>
            <a:tailEnd/>
          </a:ln>
        </p:spPr>
      </p:pic>
      <p:sp>
        <p:nvSpPr>
          <p:cNvPr id="9" name="Rectangle 2"/>
          <p:cNvSpPr>
            <a:spLocks noChangeArrowheads="1"/>
          </p:cNvSpPr>
          <p:nvPr/>
        </p:nvSpPr>
        <p:spPr bwMode="auto">
          <a:xfrm>
            <a:off x="0" y="0"/>
            <a:ext cx="9144000" cy="798513"/>
          </a:xfrm>
          <a:prstGeom prst="rect">
            <a:avLst/>
          </a:prstGeom>
          <a:solidFill>
            <a:srgbClr val="D9D9D9"/>
          </a:solidFill>
          <a:ln w="9525">
            <a:noFill/>
            <a:round/>
            <a:headEnd/>
            <a:tailEnd/>
          </a:ln>
        </p:spPr>
        <p:txBody>
          <a:bodyPr wrap="none" lIns="90000" tIns="46800" rIns="90000" bIns="46800" anchor="ct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dirty="0" smtClean="0">
                <a:solidFill>
                  <a:srgbClr val="FF0000"/>
                </a:solidFill>
                <a:latin typeface="Calibri" pitchFamily="34" charset="0"/>
              </a:rPr>
              <a:t>European Neutron Monitor Service</a:t>
            </a:r>
            <a:endParaRPr lang="en-GB" sz="3600" b="1" dirty="0">
              <a:solidFill>
                <a:srgbClr val="FF0000"/>
              </a:solidFill>
              <a:latin typeface="Calibri" pitchFamily="34" charset="0"/>
            </a:endParaRPr>
          </a:p>
        </p:txBody>
      </p:sp>
      <p:pic>
        <p:nvPicPr>
          <p:cNvPr id="57346" name="Picture 2"/>
          <p:cNvPicPr>
            <a:picLocks noChangeAspect="1" noChangeArrowheads="1"/>
          </p:cNvPicPr>
          <p:nvPr/>
        </p:nvPicPr>
        <p:blipFill>
          <a:blip r:embed="rId5" cstate="print"/>
          <a:srcRect l="3125" t="10000" r="6250" b="12667"/>
          <a:stretch>
            <a:fillRect/>
          </a:stretch>
        </p:blipFill>
        <p:spPr bwMode="auto">
          <a:xfrm>
            <a:off x="152400" y="990600"/>
            <a:ext cx="8839200" cy="4419600"/>
          </a:xfrm>
          <a:prstGeom prst="rect">
            <a:avLst/>
          </a:prstGeom>
          <a:noFill/>
          <a:ln w="9525">
            <a:noFill/>
            <a:miter lim="800000"/>
            <a:headEnd/>
            <a:tailEnd/>
          </a:ln>
        </p:spPr>
      </p:pic>
      <p:sp>
        <p:nvSpPr>
          <p:cNvPr id="11" name="Oval 10"/>
          <p:cNvSpPr/>
          <p:nvPr/>
        </p:nvSpPr>
        <p:spPr>
          <a:xfrm>
            <a:off x="228600" y="3581400"/>
            <a:ext cx="1066800" cy="22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95301" y="914401"/>
            <a:ext cx="7810499" cy="5029199"/>
            <a:chOff x="1295400" y="457200"/>
            <a:chExt cx="7124699" cy="5030731"/>
          </a:xfrm>
        </p:grpSpPr>
        <p:pic>
          <p:nvPicPr>
            <p:cNvPr id="4" name="Picture 1"/>
            <p:cNvPicPr>
              <a:picLocks noChangeAspect="1" noChangeArrowheads="1"/>
            </p:cNvPicPr>
            <p:nvPr/>
          </p:nvPicPr>
          <p:blipFill>
            <a:blip r:embed="rId3" cstate="print"/>
            <a:srcRect l="2381" t="9143" r="3333" b="13905"/>
            <a:stretch>
              <a:fillRect/>
            </a:stretch>
          </p:blipFill>
          <p:spPr bwMode="auto">
            <a:xfrm>
              <a:off x="1676400" y="457200"/>
              <a:ext cx="6572816" cy="3352800"/>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l="1905" t="52286" r="8598" b="9619"/>
            <a:stretch>
              <a:fillRect/>
            </a:stretch>
          </p:blipFill>
          <p:spPr bwMode="auto">
            <a:xfrm>
              <a:off x="1295400" y="3276600"/>
              <a:ext cx="7124699" cy="2211331"/>
            </a:xfrm>
            <a:prstGeom prst="rect">
              <a:avLst/>
            </a:prstGeom>
            <a:noFill/>
            <a:ln w="9525">
              <a:noFill/>
              <a:miter lim="800000"/>
              <a:headEnd/>
              <a:tailEnd/>
            </a:ln>
          </p:spPr>
        </p:pic>
      </p:grpSp>
      <p:grpSp>
        <p:nvGrpSpPr>
          <p:cNvPr id="8" name="Group 7"/>
          <p:cNvGrpSpPr/>
          <p:nvPr/>
        </p:nvGrpSpPr>
        <p:grpSpPr>
          <a:xfrm>
            <a:off x="0" y="6038196"/>
            <a:ext cx="9144000" cy="722907"/>
            <a:chOff x="0" y="6038196"/>
            <a:chExt cx="9144000" cy="722907"/>
          </a:xfrm>
        </p:grpSpPr>
        <p:sp>
          <p:nvSpPr>
            <p:cNvPr id="9" name="TextBox 19"/>
            <p:cNvSpPr txBox="1">
              <a:spLocks noChangeArrowheads="1"/>
            </p:cNvSpPr>
            <p:nvPr/>
          </p:nvSpPr>
          <p:spPr bwMode="auto">
            <a:xfrm>
              <a:off x="3059832" y="6165304"/>
              <a:ext cx="3886200" cy="584775"/>
            </a:xfrm>
            <a:prstGeom prst="rect">
              <a:avLst/>
            </a:prstGeom>
            <a:noFill/>
            <a:ln w="9525">
              <a:noFill/>
              <a:miter lim="800000"/>
              <a:headEnd/>
              <a:tailEnd/>
            </a:ln>
          </p:spPr>
          <p:txBody>
            <a:bodyPr wrap="square">
              <a:spAutoFit/>
            </a:bodyPr>
            <a:lstStyle/>
            <a:p>
              <a:pPr algn="ctr">
                <a:defRPr/>
              </a:pPr>
              <a:r>
                <a:rPr lang="en-US" sz="1600" b="1" dirty="0" smtClean="0">
                  <a:solidFill>
                    <a:schemeClr val="accent1">
                      <a:lumMod val="50000"/>
                    </a:schemeClr>
                  </a:solidFill>
                  <a:latin typeface="Pristina" pitchFamily="66" charset="0"/>
                </a:rPr>
                <a:t>ESWW10 </a:t>
              </a:r>
              <a:r>
                <a:rPr lang="en-US" sz="1600" b="1" dirty="0" err="1" smtClean="0">
                  <a:solidFill>
                    <a:schemeClr val="accent1">
                      <a:lumMod val="50000"/>
                    </a:schemeClr>
                  </a:solidFill>
                  <a:latin typeface="Pristina" pitchFamily="66" charset="0"/>
                </a:rPr>
                <a:t>Seplinter</a:t>
              </a:r>
              <a:r>
                <a:rPr lang="en-US" sz="1600" b="1" dirty="0" smtClean="0">
                  <a:solidFill>
                    <a:schemeClr val="accent1">
                      <a:lumMod val="50000"/>
                    </a:schemeClr>
                  </a:solidFill>
                  <a:latin typeface="Pristina" pitchFamily="66" charset="0"/>
                </a:rPr>
                <a:t> on Neutron Monitors</a:t>
              </a:r>
            </a:p>
            <a:p>
              <a:pPr algn="ctr">
                <a:defRPr/>
              </a:pPr>
              <a:r>
                <a:rPr lang="en-US" sz="1600" b="1" dirty="0" smtClean="0">
                  <a:latin typeface="Pristina" pitchFamily="66" charset="0"/>
                </a:rPr>
                <a:t>Antwerp | 22.11.2013</a:t>
              </a:r>
            </a:p>
          </p:txBody>
        </p:sp>
        <p:pic>
          <p:nvPicPr>
            <p:cNvPr id="10" name="Picture 2" descr="C:\Research\Work\ESA\SN4\logo (2)\logo\cosray1.png"/>
            <p:cNvPicPr>
              <a:picLocks noChangeAspect="1" noChangeArrowheads="1"/>
            </p:cNvPicPr>
            <p:nvPr/>
          </p:nvPicPr>
          <p:blipFill>
            <a:blip r:embed="rId5" cstate="print"/>
            <a:srcRect/>
            <a:stretch>
              <a:fillRect/>
            </a:stretch>
          </p:blipFill>
          <p:spPr bwMode="auto">
            <a:xfrm>
              <a:off x="260132" y="6174830"/>
              <a:ext cx="1981200" cy="586273"/>
            </a:xfrm>
            <a:prstGeom prst="rect">
              <a:avLst/>
            </a:prstGeom>
            <a:noFill/>
          </p:spPr>
        </p:pic>
        <p:cxnSp>
          <p:nvCxnSpPr>
            <p:cNvPr id="11" name="Straight Connector 10"/>
            <p:cNvCxnSpPr/>
            <p:nvPr/>
          </p:nvCxnSpPr>
          <p:spPr>
            <a:xfrm>
              <a:off x="0" y="6038196"/>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2" name="Picture 11" descr="Picture1.png"/>
          <p:cNvPicPr>
            <a:picLocks noChangeAspect="1"/>
          </p:cNvPicPr>
          <p:nvPr/>
        </p:nvPicPr>
        <p:blipFill>
          <a:blip r:embed="rId6" cstate="print"/>
          <a:srcRect/>
          <a:stretch>
            <a:fillRect/>
          </a:stretch>
        </p:blipFill>
        <p:spPr bwMode="auto">
          <a:xfrm>
            <a:off x="7502255" y="6093296"/>
            <a:ext cx="1641745" cy="764704"/>
          </a:xfrm>
          <a:prstGeom prst="rect">
            <a:avLst/>
          </a:prstGeom>
          <a:noFill/>
          <a:ln w="9525">
            <a:noFill/>
            <a:miter lim="800000"/>
            <a:headEnd/>
            <a:tailEnd/>
          </a:ln>
        </p:spPr>
      </p:pic>
      <p:sp>
        <p:nvSpPr>
          <p:cNvPr id="13" name="Rectangle 2"/>
          <p:cNvSpPr>
            <a:spLocks noChangeArrowheads="1"/>
          </p:cNvSpPr>
          <p:nvPr/>
        </p:nvSpPr>
        <p:spPr bwMode="auto">
          <a:xfrm>
            <a:off x="0" y="0"/>
            <a:ext cx="9144000" cy="798513"/>
          </a:xfrm>
          <a:prstGeom prst="rect">
            <a:avLst/>
          </a:prstGeom>
          <a:solidFill>
            <a:srgbClr val="D9D9D9"/>
          </a:solidFill>
          <a:ln w="9525">
            <a:noFill/>
            <a:round/>
            <a:headEnd/>
            <a:tailEnd/>
          </a:ln>
        </p:spPr>
        <p:txBody>
          <a:bodyPr wrap="none" lIns="90000" tIns="46800" rIns="90000" bIns="46800" anchor="ct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dirty="0" smtClean="0">
                <a:solidFill>
                  <a:srgbClr val="FF0000"/>
                </a:solidFill>
                <a:latin typeface="Calibri" pitchFamily="34" charset="0"/>
              </a:rPr>
              <a:t>European Neutron Monitor Service</a:t>
            </a:r>
            <a:endParaRPr lang="en-GB" sz="3600" b="1" dirty="0">
              <a:solidFill>
                <a:srgbClr val="FF0000"/>
              </a:solidFill>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798513"/>
          </a:xfrm>
          <a:prstGeom prst="rect">
            <a:avLst/>
          </a:prstGeom>
          <a:solidFill>
            <a:srgbClr val="D9D9D9"/>
          </a:solidFill>
          <a:ln w="9525">
            <a:noFill/>
            <a:round/>
            <a:headEnd/>
            <a:tailEnd/>
          </a:ln>
        </p:spPr>
        <p:txBody>
          <a:bodyPr wrap="none" lIns="90000" tIns="46800" rIns="90000" bIns="46800" anchor="ct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dirty="0" smtClean="0">
                <a:solidFill>
                  <a:srgbClr val="FF0000"/>
                </a:solidFill>
                <a:latin typeface="Calibri" pitchFamily="34" charset="0"/>
              </a:rPr>
              <a:t>European Neutron Monitor Service</a:t>
            </a:r>
            <a:endParaRPr lang="en-GB" sz="3600" b="1" dirty="0">
              <a:solidFill>
                <a:srgbClr val="FF0000"/>
              </a:solidFill>
              <a:latin typeface="Calibri" pitchFamily="34" charset="0"/>
            </a:endParaRPr>
          </a:p>
        </p:txBody>
      </p:sp>
      <p:grpSp>
        <p:nvGrpSpPr>
          <p:cNvPr id="5" name="Group 4"/>
          <p:cNvGrpSpPr/>
          <p:nvPr/>
        </p:nvGrpSpPr>
        <p:grpSpPr>
          <a:xfrm>
            <a:off x="0" y="6038196"/>
            <a:ext cx="9144000" cy="722907"/>
            <a:chOff x="0" y="6038196"/>
            <a:chExt cx="9144000" cy="722907"/>
          </a:xfrm>
        </p:grpSpPr>
        <p:sp>
          <p:nvSpPr>
            <p:cNvPr id="6" name="TextBox 19"/>
            <p:cNvSpPr txBox="1">
              <a:spLocks noChangeArrowheads="1"/>
            </p:cNvSpPr>
            <p:nvPr/>
          </p:nvSpPr>
          <p:spPr bwMode="auto">
            <a:xfrm>
              <a:off x="3059832" y="6165304"/>
              <a:ext cx="3886200" cy="584775"/>
            </a:xfrm>
            <a:prstGeom prst="rect">
              <a:avLst/>
            </a:prstGeom>
            <a:noFill/>
            <a:ln w="9525">
              <a:noFill/>
              <a:miter lim="800000"/>
              <a:headEnd/>
              <a:tailEnd/>
            </a:ln>
          </p:spPr>
          <p:txBody>
            <a:bodyPr wrap="square">
              <a:spAutoFit/>
            </a:bodyPr>
            <a:lstStyle/>
            <a:p>
              <a:pPr algn="ctr">
                <a:defRPr/>
              </a:pPr>
              <a:r>
                <a:rPr lang="en-US" sz="1600" b="1" dirty="0" smtClean="0">
                  <a:solidFill>
                    <a:schemeClr val="accent1">
                      <a:lumMod val="50000"/>
                    </a:schemeClr>
                  </a:solidFill>
                  <a:latin typeface="Pristina" pitchFamily="66" charset="0"/>
                </a:rPr>
                <a:t>ESWW10 </a:t>
              </a:r>
              <a:r>
                <a:rPr lang="en-US" sz="1600" b="1" dirty="0" err="1" smtClean="0">
                  <a:solidFill>
                    <a:schemeClr val="accent1">
                      <a:lumMod val="50000"/>
                    </a:schemeClr>
                  </a:solidFill>
                  <a:latin typeface="Pristina" pitchFamily="66" charset="0"/>
                </a:rPr>
                <a:t>Seplinter</a:t>
              </a:r>
              <a:r>
                <a:rPr lang="en-US" sz="1600" b="1" dirty="0" smtClean="0">
                  <a:solidFill>
                    <a:schemeClr val="accent1">
                      <a:lumMod val="50000"/>
                    </a:schemeClr>
                  </a:solidFill>
                  <a:latin typeface="Pristina" pitchFamily="66" charset="0"/>
                </a:rPr>
                <a:t> on Neutron Monitors</a:t>
              </a:r>
            </a:p>
            <a:p>
              <a:pPr algn="ctr">
                <a:defRPr/>
              </a:pPr>
              <a:r>
                <a:rPr lang="en-US" sz="1600" b="1" dirty="0" smtClean="0">
                  <a:latin typeface="Pristina" pitchFamily="66" charset="0"/>
                </a:rPr>
                <a:t>Antwerp | 22.11.2013</a:t>
              </a:r>
            </a:p>
          </p:txBody>
        </p:sp>
        <p:pic>
          <p:nvPicPr>
            <p:cNvPr id="7" name="Picture 2" descr="C:\Research\Work\ESA\SN4\logo (2)\logo\cosray1.png"/>
            <p:cNvPicPr>
              <a:picLocks noChangeAspect="1" noChangeArrowheads="1"/>
            </p:cNvPicPr>
            <p:nvPr/>
          </p:nvPicPr>
          <p:blipFill>
            <a:blip r:embed="rId3" cstate="print"/>
            <a:srcRect/>
            <a:stretch>
              <a:fillRect/>
            </a:stretch>
          </p:blipFill>
          <p:spPr bwMode="auto">
            <a:xfrm>
              <a:off x="260132" y="6174830"/>
              <a:ext cx="1981200" cy="586273"/>
            </a:xfrm>
            <a:prstGeom prst="rect">
              <a:avLst/>
            </a:prstGeom>
            <a:noFill/>
          </p:spPr>
        </p:pic>
        <p:cxnSp>
          <p:nvCxnSpPr>
            <p:cNvPr id="8" name="Straight Connector 7"/>
            <p:cNvCxnSpPr/>
            <p:nvPr/>
          </p:nvCxnSpPr>
          <p:spPr>
            <a:xfrm>
              <a:off x="0" y="6038196"/>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 name="Picture 8" descr="Picture1.png"/>
          <p:cNvPicPr>
            <a:picLocks noChangeAspect="1"/>
          </p:cNvPicPr>
          <p:nvPr/>
        </p:nvPicPr>
        <p:blipFill>
          <a:blip r:embed="rId4" cstate="print"/>
          <a:srcRect/>
          <a:stretch>
            <a:fillRect/>
          </a:stretch>
        </p:blipFill>
        <p:spPr bwMode="auto">
          <a:xfrm>
            <a:off x="7502255" y="6093296"/>
            <a:ext cx="1641745" cy="764704"/>
          </a:xfrm>
          <a:prstGeom prst="rect">
            <a:avLst/>
          </a:prstGeom>
          <a:noFill/>
          <a:ln w="9525">
            <a:noFill/>
            <a:miter lim="800000"/>
            <a:headEnd/>
            <a:tailEnd/>
          </a:ln>
        </p:spPr>
      </p:pic>
      <p:pic>
        <p:nvPicPr>
          <p:cNvPr id="58370" name="Picture 2"/>
          <p:cNvPicPr>
            <a:picLocks noChangeAspect="1" noChangeArrowheads="1"/>
          </p:cNvPicPr>
          <p:nvPr/>
        </p:nvPicPr>
        <p:blipFill>
          <a:blip r:embed="rId5" cstate="print"/>
          <a:srcRect t="10000" r="3125" b="8667"/>
          <a:stretch>
            <a:fillRect/>
          </a:stretch>
        </p:blipFill>
        <p:spPr bwMode="auto">
          <a:xfrm>
            <a:off x="1295400" y="914400"/>
            <a:ext cx="6400800" cy="3148781"/>
          </a:xfrm>
          <a:prstGeom prst="rect">
            <a:avLst/>
          </a:prstGeom>
          <a:noFill/>
          <a:ln w="9525">
            <a:noFill/>
            <a:miter lim="800000"/>
            <a:headEnd/>
            <a:tailEnd/>
          </a:ln>
        </p:spPr>
      </p:pic>
      <p:pic>
        <p:nvPicPr>
          <p:cNvPr id="58371" name="Picture 3"/>
          <p:cNvPicPr>
            <a:picLocks noChangeAspect="1" noChangeArrowheads="1"/>
          </p:cNvPicPr>
          <p:nvPr/>
        </p:nvPicPr>
        <p:blipFill>
          <a:blip r:embed="rId6" cstate="print"/>
          <a:srcRect l="3125" t="11333" r="3125" b="12667"/>
          <a:stretch>
            <a:fillRect/>
          </a:stretch>
        </p:blipFill>
        <p:spPr bwMode="auto">
          <a:xfrm>
            <a:off x="1524000" y="3505200"/>
            <a:ext cx="6172200" cy="235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798513"/>
          </a:xfrm>
          <a:prstGeom prst="rect">
            <a:avLst/>
          </a:prstGeom>
          <a:solidFill>
            <a:srgbClr val="D9D9D9"/>
          </a:solidFill>
          <a:ln w="9525">
            <a:noFill/>
            <a:round/>
            <a:headEnd/>
            <a:tailEnd/>
          </a:ln>
        </p:spPr>
        <p:txBody>
          <a:bodyPr wrap="none" lIns="90000" tIns="46800" rIns="90000" bIns="46800" anchor="ctr"/>
          <a:lstStyle/>
          <a:p>
            <a:pPr algn="ct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b="1" dirty="0" smtClean="0">
                <a:solidFill>
                  <a:srgbClr val="FF0000"/>
                </a:solidFill>
                <a:latin typeface="Calibri" pitchFamily="34" charset="0"/>
              </a:rPr>
              <a:t>European Neutron Monitor Service</a:t>
            </a:r>
            <a:endParaRPr lang="en-GB" sz="3600" b="1" dirty="0">
              <a:solidFill>
                <a:srgbClr val="FF0000"/>
              </a:solidFill>
              <a:latin typeface="Calibri" pitchFamily="34" charset="0"/>
            </a:endParaRPr>
          </a:p>
        </p:txBody>
      </p:sp>
      <p:grpSp>
        <p:nvGrpSpPr>
          <p:cNvPr id="5" name="Group 4"/>
          <p:cNvGrpSpPr/>
          <p:nvPr/>
        </p:nvGrpSpPr>
        <p:grpSpPr>
          <a:xfrm>
            <a:off x="0" y="6038196"/>
            <a:ext cx="9144000" cy="722907"/>
            <a:chOff x="0" y="6038196"/>
            <a:chExt cx="9144000" cy="722907"/>
          </a:xfrm>
        </p:grpSpPr>
        <p:sp>
          <p:nvSpPr>
            <p:cNvPr id="6" name="TextBox 19"/>
            <p:cNvSpPr txBox="1">
              <a:spLocks noChangeArrowheads="1"/>
            </p:cNvSpPr>
            <p:nvPr/>
          </p:nvSpPr>
          <p:spPr bwMode="auto">
            <a:xfrm>
              <a:off x="3059832" y="6165304"/>
              <a:ext cx="3886200" cy="584775"/>
            </a:xfrm>
            <a:prstGeom prst="rect">
              <a:avLst/>
            </a:prstGeom>
            <a:noFill/>
            <a:ln w="9525">
              <a:noFill/>
              <a:miter lim="800000"/>
              <a:headEnd/>
              <a:tailEnd/>
            </a:ln>
          </p:spPr>
          <p:txBody>
            <a:bodyPr wrap="square">
              <a:spAutoFit/>
            </a:bodyPr>
            <a:lstStyle/>
            <a:p>
              <a:pPr algn="ctr">
                <a:defRPr/>
              </a:pPr>
              <a:r>
                <a:rPr lang="en-US" sz="1600" b="1" dirty="0" smtClean="0">
                  <a:solidFill>
                    <a:schemeClr val="accent1">
                      <a:lumMod val="50000"/>
                    </a:schemeClr>
                  </a:solidFill>
                  <a:latin typeface="Pristina" pitchFamily="66" charset="0"/>
                </a:rPr>
                <a:t>ESWW10 </a:t>
              </a:r>
              <a:r>
                <a:rPr lang="en-US" sz="1600" b="1" dirty="0" err="1" smtClean="0">
                  <a:solidFill>
                    <a:schemeClr val="accent1">
                      <a:lumMod val="50000"/>
                    </a:schemeClr>
                  </a:solidFill>
                  <a:latin typeface="Pristina" pitchFamily="66" charset="0"/>
                </a:rPr>
                <a:t>Seplinter</a:t>
              </a:r>
              <a:r>
                <a:rPr lang="en-US" sz="1600" b="1" dirty="0" smtClean="0">
                  <a:solidFill>
                    <a:schemeClr val="accent1">
                      <a:lumMod val="50000"/>
                    </a:schemeClr>
                  </a:solidFill>
                  <a:latin typeface="Pristina" pitchFamily="66" charset="0"/>
                </a:rPr>
                <a:t> on Neutron Monitors</a:t>
              </a:r>
            </a:p>
            <a:p>
              <a:pPr algn="ctr">
                <a:defRPr/>
              </a:pPr>
              <a:r>
                <a:rPr lang="en-US" sz="1600" b="1" dirty="0" smtClean="0">
                  <a:latin typeface="Pristina" pitchFamily="66" charset="0"/>
                </a:rPr>
                <a:t>Antwerp | 22.11.2013</a:t>
              </a:r>
            </a:p>
          </p:txBody>
        </p:sp>
        <p:pic>
          <p:nvPicPr>
            <p:cNvPr id="7" name="Picture 2" descr="C:\Research\Work\ESA\SN4\logo (2)\logo\cosray1.png"/>
            <p:cNvPicPr>
              <a:picLocks noChangeAspect="1" noChangeArrowheads="1"/>
            </p:cNvPicPr>
            <p:nvPr/>
          </p:nvPicPr>
          <p:blipFill>
            <a:blip r:embed="rId3" cstate="print"/>
            <a:srcRect/>
            <a:stretch>
              <a:fillRect/>
            </a:stretch>
          </p:blipFill>
          <p:spPr bwMode="auto">
            <a:xfrm>
              <a:off x="260132" y="6174830"/>
              <a:ext cx="1981200" cy="586273"/>
            </a:xfrm>
            <a:prstGeom prst="rect">
              <a:avLst/>
            </a:prstGeom>
            <a:noFill/>
          </p:spPr>
        </p:pic>
        <p:cxnSp>
          <p:nvCxnSpPr>
            <p:cNvPr id="8" name="Straight Connector 7"/>
            <p:cNvCxnSpPr/>
            <p:nvPr/>
          </p:nvCxnSpPr>
          <p:spPr>
            <a:xfrm>
              <a:off x="0" y="6038196"/>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 name="Picture 8" descr="Picture1.png"/>
          <p:cNvPicPr>
            <a:picLocks noChangeAspect="1"/>
          </p:cNvPicPr>
          <p:nvPr/>
        </p:nvPicPr>
        <p:blipFill>
          <a:blip r:embed="rId4" cstate="print"/>
          <a:srcRect/>
          <a:stretch>
            <a:fillRect/>
          </a:stretch>
        </p:blipFill>
        <p:spPr bwMode="auto">
          <a:xfrm>
            <a:off x="7502255" y="6093296"/>
            <a:ext cx="1641745" cy="764704"/>
          </a:xfrm>
          <a:prstGeom prst="rect">
            <a:avLst/>
          </a:prstGeom>
          <a:noFill/>
          <a:ln w="9525">
            <a:noFill/>
            <a:miter lim="800000"/>
            <a:headEnd/>
            <a:tailEnd/>
          </a:ln>
        </p:spPr>
      </p:pic>
      <p:pic>
        <p:nvPicPr>
          <p:cNvPr id="59394" name="Picture 2"/>
          <p:cNvPicPr>
            <a:picLocks noChangeAspect="1" noChangeArrowheads="1"/>
          </p:cNvPicPr>
          <p:nvPr/>
        </p:nvPicPr>
        <p:blipFill>
          <a:blip r:embed="rId5" cstate="print"/>
          <a:srcRect t="10000" r="39063" b="6000"/>
          <a:stretch>
            <a:fillRect/>
          </a:stretch>
        </p:blipFill>
        <p:spPr bwMode="auto">
          <a:xfrm>
            <a:off x="228600" y="1066800"/>
            <a:ext cx="4245428" cy="3429000"/>
          </a:xfrm>
          <a:prstGeom prst="rect">
            <a:avLst/>
          </a:prstGeom>
          <a:noFill/>
          <a:ln w="9525">
            <a:noFill/>
            <a:miter lim="800000"/>
            <a:headEnd/>
            <a:tailEnd/>
          </a:ln>
        </p:spPr>
      </p:pic>
      <p:pic>
        <p:nvPicPr>
          <p:cNvPr id="59395" name="Picture 3"/>
          <p:cNvPicPr>
            <a:picLocks noChangeAspect="1" noChangeArrowheads="1"/>
          </p:cNvPicPr>
          <p:nvPr/>
        </p:nvPicPr>
        <p:blipFill>
          <a:blip r:embed="rId6" cstate="print"/>
          <a:srcRect t="8667" r="39844" b="6000"/>
          <a:stretch>
            <a:fillRect/>
          </a:stretch>
        </p:blipFill>
        <p:spPr bwMode="auto">
          <a:xfrm>
            <a:off x="4560094" y="990600"/>
            <a:ext cx="4308872"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853</TotalTime>
  <Words>1194</Words>
  <Application>Microsoft Office PowerPoint</Application>
  <PresentationFormat>On-screen Show (4:3)</PresentationFormat>
  <Paragraphs>206</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athanasios</dc:creator>
  <cp:lastModifiedBy>Eleni</cp:lastModifiedBy>
  <cp:revision>85</cp:revision>
  <dcterms:created xsi:type="dcterms:W3CDTF">2012-11-11T11:19:57Z</dcterms:created>
  <dcterms:modified xsi:type="dcterms:W3CDTF">2013-12-11T12:44:39Z</dcterms:modified>
</cp:coreProperties>
</file>