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71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02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41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71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46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12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72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14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30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8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6006-B76E-4374-991D-3279CBA5FC73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5CB2D-2ABA-4B85-B510-4156BD3A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83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686988" y="1985191"/>
            <a:ext cx="7770024" cy="11025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Georgia" pitchFamily="18" charset="0"/>
              </a:rPr>
              <a:t>The SWENET Online Archive: 10 years of a European Space Weather Community Resource</a:t>
            </a:r>
            <a:endParaRPr lang="en-US" sz="3200" dirty="0">
              <a:latin typeface="Georgia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686988" y="3731341"/>
            <a:ext cx="7770024" cy="247772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H. Laurens¹, A. Glover¹², JP. Luntama¹, E.Amata³,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E.Clarke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⁴,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P. Beltrami⁵, A.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Hilgers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⁶</a:t>
            </a:r>
          </a:p>
          <a:p>
            <a:endParaRPr lang="en-US" sz="1650" dirty="0">
              <a:solidFill>
                <a:schemeClr val="bg2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SSA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Programme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Office/ESA, Germany¹, Rhea System, Belgium², IAPS/INAF, Italy³, British Geological Survey,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UK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⁴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etamax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 Space, Germany⁵, </a:t>
            </a:r>
          </a:p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Georgia" pitchFamily="18" charset="0"/>
              </a:rPr>
              <a:t>TEC-EES/ESA, Netherlands⁶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3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431" y="6439747"/>
            <a:ext cx="8406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European Space Weather Week, Liege, Belgium 17</a:t>
            </a:r>
            <a:r>
              <a:rPr lang="en-GB" sz="1400" baseline="300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th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– 21</a:t>
            </a:r>
            <a:r>
              <a:rPr lang="en-GB" sz="1400" baseline="300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st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November 2014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3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431" y="6439747"/>
            <a:ext cx="8406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European Space Weather Week, Liege, Belgium 17</a:t>
            </a:r>
            <a:r>
              <a:rPr lang="en-GB" sz="14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th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 – 21</a:t>
            </a:r>
            <a:r>
              <a:rPr lang="en-GB" sz="14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st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 November 2014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398" y="1155011"/>
            <a:ext cx="899160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eorgia" pitchFamily="18" charset="0"/>
              </a:rPr>
              <a:t>AIM: </a:t>
            </a:r>
            <a:r>
              <a:rPr lang="en-US" sz="1600" dirty="0" smtClean="0">
                <a:latin typeface="Georgia" pitchFamily="18" charset="0"/>
              </a:rPr>
              <a:t>To review the SWENET archive revisiting the existing metrics to assess the strengths and</a:t>
            </a:r>
            <a:br>
              <a:rPr lang="en-US" sz="1600" dirty="0" smtClean="0">
                <a:latin typeface="Georgia" pitchFamily="18" charset="0"/>
              </a:rPr>
            </a:br>
            <a:r>
              <a:rPr lang="en-US" sz="1600" dirty="0" smtClean="0">
                <a:latin typeface="Georgia" pitchFamily="18" charset="0"/>
              </a:rPr>
              <a:t>            limitations of a number of prototype services</a:t>
            </a:r>
            <a:endParaRPr lang="en-US" sz="1600" dirty="0">
              <a:latin typeface="Georg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8" y="2601414"/>
            <a:ext cx="5269641" cy="362575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398" y="2019508"/>
            <a:ext cx="8736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latin typeface="Georgia" pitchFamily="18" charset="0"/>
              </a:rPr>
              <a:t>The SWENET </a:t>
            </a:r>
            <a:r>
              <a:rPr lang="en-US" u="sng" dirty="0" smtClean="0">
                <a:latin typeface="Georgia" pitchFamily="18" charset="0"/>
              </a:rPr>
              <a:t>archive: Available via http://swe.ssa.esa.int</a:t>
            </a:r>
            <a:endParaRPr lang="en-US" u="sng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8248" y="2394699"/>
            <a:ext cx="321275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Georgia" panose="02040502050405020303" pitchFamily="18" charset="0"/>
              </a:rPr>
              <a:t>Initially established through the ESA Space Weather Pilot Project in 2003</a:t>
            </a:r>
          </a:p>
          <a:p>
            <a:endParaRPr lang="en-GB" sz="1600" dirty="0">
              <a:latin typeface="Georgia" panose="02040502050405020303" pitchFamily="18" charset="0"/>
            </a:endParaRPr>
          </a:p>
          <a:p>
            <a:r>
              <a:rPr lang="en-GB" sz="1600" dirty="0" smtClean="0">
                <a:latin typeface="Georgia" panose="02040502050405020303" pitchFamily="18" charset="0"/>
              </a:rPr>
              <a:t>Houses forecast/</a:t>
            </a:r>
            <a:r>
              <a:rPr lang="en-GB" sz="1600" dirty="0" err="1" smtClean="0">
                <a:latin typeface="Georgia" panose="02040502050405020303" pitchFamily="18" charset="0"/>
              </a:rPr>
              <a:t>nowcast</a:t>
            </a:r>
            <a:r>
              <a:rPr lang="en-GB" sz="1600" dirty="0" smtClean="0">
                <a:latin typeface="Georgia" panose="02040502050405020303" pitchFamily="18" charset="0"/>
              </a:rPr>
              <a:t> data from over 20 different service providers.</a:t>
            </a:r>
          </a:p>
          <a:p>
            <a:endParaRPr lang="en-GB" sz="1600" dirty="0">
              <a:latin typeface="Georgia" panose="02040502050405020303" pitchFamily="18" charset="0"/>
            </a:endParaRPr>
          </a:p>
          <a:p>
            <a:r>
              <a:rPr lang="en-GB" sz="1600" dirty="0" smtClean="0">
                <a:latin typeface="Georgia" panose="02040502050405020303" pitchFamily="18" charset="0"/>
              </a:rPr>
              <a:t>Collecting data for almost a complete solar cycle.</a:t>
            </a:r>
          </a:p>
          <a:p>
            <a:endParaRPr lang="en-GB" sz="1600" dirty="0">
              <a:latin typeface="Georgia" panose="02040502050405020303" pitchFamily="18" charset="0"/>
            </a:endParaRPr>
          </a:p>
          <a:p>
            <a:r>
              <a:rPr lang="en-GB" sz="1600" dirty="0" smtClean="0">
                <a:latin typeface="Georgia" panose="02040502050405020303" pitchFamily="18" charset="0"/>
              </a:rPr>
              <a:t>Accessed via the ESA SSA Space Weather portal.</a:t>
            </a:r>
          </a:p>
          <a:p>
            <a:endParaRPr lang="en-GB" dirty="0">
              <a:latin typeface="Georgia" panose="02040502050405020303" pitchFamily="18" charset="0"/>
            </a:endParaRPr>
          </a:p>
          <a:p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4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3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515028"/>
            <a:ext cx="8406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European Space Weather Week, Liege, Belgium 17</a:t>
            </a:r>
            <a:r>
              <a:rPr lang="en-GB" sz="14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th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 – 21</a:t>
            </a:r>
            <a:r>
              <a:rPr lang="en-GB" sz="14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st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 November 2014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512529"/>
              </p:ext>
            </p:extLst>
          </p:nvPr>
        </p:nvGraphicFramePr>
        <p:xfrm>
          <a:off x="296561" y="1625109"/>
          <a:ext cx="8353168" cy="1827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584"/>
                <a:gridCol w="4176584"/>
              </a:tblGrid>
              <a:tr h="3684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eorgia" panose="02040502050405020303" pitchFamily="18" charset="0"/>
                        </a:rPr>
                        <a:t>GIFINT Service</a:t>
                      </a:r>
                      <a:endParaRPr lang="en-GB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eorgia" panose="02040502050405020303" pitchFamily="18" charset="0"/>
                        </a:rPr>
                        <a:t>BINCASTS service</a:t>
                      </a:r>
                      <a:endParaRPr lang="en-GB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635939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Georgia" panose="02040502050405020303" pitchFamily="18" charset="0"/>
                        </a:rPr>
                        <a:t>Forecast:</a:t>
                      </a:r>
                      <a:r>
                        <a:rPr lang="en-GB" sz="1600" baseline="0" dirty="0" smtClean="0">
                          <a:latin typeface="Georgia" panose="02040502050405020303" pitchFamily="18" charset="0"/>
                        </a:rPr>
                        <a:t> Dst Index 1 hour in advance</a:t>
                      </a:r>
                      <a:endParaRPr lang="en-GB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latin typeface="Georgia" panose="02040502050405020303" pitchFamily="18" charset="0"/>
                        </a:rPr>
                        <a:t>Nowcast</a:t>
                      </a:r>
                      <a:r>
                        <a:rPr lang="en-GB" sz="1600" dirty="0" smtClean="0">
                          <a:latin typeface="Georgia" panose="02040502050405020303" pitchFamily="18" charset="0"/>
                        </a:rPr>
                        <a:t>: 3 Hourly and Daily </a:t>
                      </a:r>
                      <a:r>
                        <a:rPr lang="en-GB" sz="1600" dirty="0" err="1" smtClean="0">
                          <a:latin typeface="Georgia" panose="02040502050405020303" pitchFamily="18" charset="0"/>
                        </a:rPr>
                        <a:t>Ap</a:t>
                      </a:r>
                      <a:r>
                        <a:rPr lang="en-GB" sz="1600" dirty="0" smtClean="0">
                          <a:latin typeface="Georgia" panose="02040502050405020303" pitchFamily="18" charset="0"/>
                        </a:rPr>
                        <a:t> Index</a:t>
                      </a:r>
                      <a:endParaRPr lang="en-GB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6844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Georgia" panose="02040502050405020303" pitchFamily="18" charset="0"/>
                        </a:rPr>
                        <a:t>Artificial Neural</a:t>
                      </a:r>
                      <a:r>
                        <a:rPr lang="en-GB" sz="1600" baseline="0" dirty="0" smtClean="0">
                          <a:latin typeface="Georgia" panose="02040502050405020303" pitchFamily="18" charset="0"/>
                        </a:rPr>
                        <a:t> Network algorithm</a:t>
                      </a:r>
                      <a:endParaRPr lang="en-GB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Georgia" panose="02040502050405020303" pitchFamily="18" charset="0"/>
                        </a:rPr>
                        <a:t>Derived from</a:t>
                      </a:r>
                      <a:r>
                        <a:rPr lang="en-GB" sz="1600" baseline="0" dirty="0" smtClean="0">
                          <a:latin typeface="Georgia" panose="02040502050405020303" pitchFamily="18" charset="0"/>
                        </a:rPr>
                        <a:t> real time observations from as many official </a:t>
                      </a:r>
                      <a:r>
                        <a:rPr lang="en-GB" sz="1600" baseline="0" dirty="0" err="1" smtClean="0">
                          <a:latin typeface="Georgia" panose="02040502050405020303" pitchFamily="18" charset="0"/>
                        </a:rPr>
                        <a:t>Kp</a:t>
                      </a:r>
                      <a:r>
                        <a:rPr lang="en-GB" sz="1600" baseline="0" dirty="0" smtClean="0">
                          <a:latin typeface="Georgia" panose="02040502050405020303" pitchFamily="18" charset="0"/>
                        </a:rPr>
                        <a:t>/</a:t>
                      </a:r>
                      <a:r>
                        <a:rPr lang="en-GB" sz="1600" baseline="0" dirty="0" err="1" smtClean="0">
                          <a:latin typeface="Georgia" panose="02040502050405020303" pitchFamily="18" charset="0"/>
                        </a:rPr>
                        <a:t>Ap</a:t>
                      </a:r>
                      <a:r>
                        <a:rPr lang="en-GB" sz="1600" baseline="0" dirty="0" smtClean="0">
                          <a:latin typeface="Georgia" panose="02040502050405020303" pitchFamily="18" charset="0"/>
                        </a:rPr>
                        <a:t> observatories as possible.</a:t>
                      </a:r>
                      <a:endParaRPr lang="en-GB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6844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Georgia" panose="02040502050405020303" pitchFamily="18" charset="0"/>
                        </a:rPr>
                        <a:t>Uses only IMF</a:t>
                      </a:r>
                      <a:r>
                        <a:rPr lang="en-GB" sz="1600" baseline="0" dirty="0" smtClean="0">
                          <a:latin typeface="Georgia" panose="02040502050405020303" pitchFamily="18" charset="0"/>
                        </a:rPr>
                        <a:t> data inputs from ACE</a:t>
                      </a:r>
                      <a:endParaRPr lang="en-GB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03886" y="1039206"/>
            <a:ext cx="8736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latin typeface="Georgia" pitchFamily="18" charset="0"/>
              </a:rPr>
              <a:t>Chosen services for assessment</a:t>
            </a:r>
            <a:endParaRPr lang="en-US" u="sng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886" y="3806594"/>
            <a:ext cx="87362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Georgia" panose="02040502050405020303" pitchFamily="18" charset="0"/>
              </a:rPr>
              <a:t>Preliminary metrics: Percent Root Mean Square Error, Scatterplot with linear regression, prediction efficiency and correlation coefficient.</a:t>
            </a:r>
          </a:p>
          <a:p>
            <a:endParaRPr lang="en-GB" sz="1600" dirty="0">
              <a:latin typeface="Georgia" panose="02040502050405020303" pitchFamily="18" charset="0"/>
            </a:endParaRPr>
          </a:p>
          <a:p>
            <a:r>
              <a:rPr lang="en-GB" sz="1600" dirty="0" smtClean="0">
                <a:latin typeface="Georgia" panose="02040502050405020303" pitchFamily="18" charset="0"/>
              </a:rPr>
              <a:t>Overall model performance assessed before comparison with other similar models.</a:t>
            </a:r>
          </a:p>
          <a:p>
            <a:endParaRPr lang="en-GB" sz="1600" dirty="0">
              <a:latin typeface="Georgia" panose="02040502050405020303" pitchFamily="18" charset="0"/>
            </a:endParaRPr>
          </a:p>
          <a:p>
            <a:r>
              <a:rPr lang="en-GB" sz="1600" dirty="0" smtClean="0">
                <a:latin typeface="Georgia" panose="02040502050405020303" pitchFamily="18" charset="0"/>
              </a:rPr>
              <a:t>GIFINT service comparable to other models although using only IMF inputs may affect its ability to predict the largest geomagnetic storms.</a:t>
            </a:r>
          </a:p>
          <a:p>
            <a:endParaRPr lang="en-GB" sz="1600" dirty="0">
              <a:latin typeface="Georgia" panose="02040502050405020303" pitchFamily="18" charset="0"/>
            </a:endParaRPr>
          </a:p>
          <a:p>
            <a:r>
              <a:rPr lang="en-GB" sz="1600" dirty="0" smtClean="0">
                <a:latin typeface="Georgia" panose="02040502050405020303" pitchFamily="18" charset="0"/>
              </a:rPr>
              <a:t>BINCASTS performs well for all levels of geomagnetic activity and against comparable models.</a:t>
            </a:r>
          </a:p>
          <a:p>
            <a:endParaRPr lang="en-GB" dirty="0">
              <a:latin typeface="Georgia" panose="02040502050405020303" pitchFamily="18" charset="0"/>
            </a:endParaRPr>
          </a:p>
          <a:p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0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291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Laurens</dc:creator>
  <cp:lastModifiedBy>Alexi Glover</cp:lastModifiedBy>
  <cp:revision>14</cp:revision>
  <dcterms:created xsi:type="dcterms:W3CDTF">2014-11-16T21:12:54Z</dcterms:created>
  <dcterms:modified xsi:type="dcterms:W3CDTF">2014-11-18T16:18:32Z</dcterms:modified>
</cp:coreProperties>
</file>