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A"/>
    <a:srgbClr val="050018"/>
    <a:srgbClr val="6BFFFA"/>
    <a:srgbClr val="8BFFFC"/>
    <a:srgbClr val="B7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7" autoAdjust="0"/>
    <p:restoredTop sz="94660"/>
  </p:normalViewPr>
  <p:slideViewPr>
    <p:cSldViewPr>
      <p:cViewPr>
        <p:scale>
          <a:sx n="70" d="100"/>
          <a:sy n="70" d="100"/>
        </p:scale>
        <p:origin x="-1216" y="-4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4A2F1-7BD2-47B4-836E-2FD0C4FE5F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33B36-328A-4E7B-B854-F9580A5E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4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3B36-328A-4E7B-B854-F9580A5EB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5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3B36-328A-4E7B-B854-F9580A5EB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5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7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1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1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3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2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1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A">
                <a:lumMod val="100000"/>
                <a:alpha val="89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A4EE-7A46-4A0E-8017-653322910E9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9935-4A9F-4D5C-81B1-4F111B27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01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375"/>
            <a:ext cx="2228161" cy="58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607754"/>
            <a:ext cx="609782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566" y="3687874"/>
            <a:ext cx="792088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60" y="4653161"/>
            <a:ext cx="920236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46" y="3183818"/>
            <a:ext cx="472665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9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78" y="4155926"/>
            <a:ext cx="416290" cy="39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755577" y="924565"/>
            <a:ext cx="77768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Earth's Magnetosphere Model</a:t>
            </a:r>
          </a:p>
          <a:p>
            <a:pPr algn="ctr"/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Framework of the IMPEx Data Model:</a:t>
            </a:r>
          </a:p>
          <a:p>
            <a:pPr algn="ctr"/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Web-Services and Visualization Tools</a:t>
            </a:r>
            <a:endParaRPr lang="ru-RU" alt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2823195"/>
            <a:ext cx="67687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V. V. Kalegaev</a:t>
            </a:r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, I. I. Alexeev</a:t>
            </a:r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E. S. Belenkaya</a:t>
            </a:r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L.R. Mukhametdinova</a:t>
            </a:r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M. L. Khodachenko</a:t>
            </a:r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V. Génot</a:t>
            </a:r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E. J. Kallio</a:t>
            </a:r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T. Al-Ubaidi</a:t>
            </a:r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R. Modolo</a:t>
            </a:r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ru-RU" sz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Skobeltsyn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Lomonosov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(SINP</a:t>
            </a: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MSU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Austrian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Graz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IRAP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CNRS</a:t>
            </a: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Toulouse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Meteorological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Helsinki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LATMOS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CNRS/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Versailles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Saint-Quentin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Guyancourt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4797029"/>
            <a:ext cx="5616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100" b="1" u="sng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ru-RU" altLang="ru-RU" sz="1100" b="1" u="sng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impex-fp7.oeaw.ac.at</a:t>
            </a:r>
            <a:r>
              <a:rPr lang="en-US" altLang="ru-RU" sz="11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b="1" u="sng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altLang="ru-RU" sz="1100" b="1" u="sng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://smdc.sinp.msu.ru 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365"/>
            <a:ext cx="3594682" cy="6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251520" y="1881601"/>
            <a:ext cx="4248472" cy="168279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ctr">
              <a:defRPr/>
            </a:pPr>
            <a:endParaRPr lang="en-US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en-US" sz="1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Data </a:t>
            </a: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providers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70304"/>
            <a:ext cx="4364696" cy="132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25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defRPr/>
            </a:pPr>
            <a:r>
              <a:rPr lang="en-US" altLang="ru-RU" sz="2800" b="1" dirty="0" smtClean="0">
                <a:solidFill>
                  <a:schemeClr val="tx1"/>
                </a:solidFill>
              </a:rPr>
              <a:t>IMPEx project - </a:t>
            </a:r>
          </a:p>
          <a:p>
            <a:pPr algn="ctr">
              <a:buClrTx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Integrated </a:t>
            </a:r>
            <a:r>
              <a:rPr lang="en-US" sz="2800" dirty="0">
                <a:solidFill>
                  <a:schemeClr val="tx1"/>
                </a:solidFill>
              </a:rPr>
              <a:t>Medium </a:t>
            </a:r>
            <a:r>
              <a:rPr lang="en-US" sz="2800" dirty="0" smtClean="0">
                <a:solidFill>
                  <a:schemeClr val="tx1"/>
                </a:solidFill>
              </a:rPr>
              <a:t>for</a:t>
            </a:r>
          </a:p>
          <a:p>
            <a:pPr algn="ctr">
              <a:buClrTx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Planetary Exploration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23528" y="2061197"/>
            <a:ext cx="1552673" cy="1230633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>
              <a:defRPr/>
            </a:pPr>
            <a:endParaRPr lang="en-US" sz="1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endParaRPr lang="en-US" sz="14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Observational </a:t>
            </a:r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data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979712" y="2067195"/>
            <a:ext cx="2425035" cy="1040511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>
              <a:defRPr/>
            </a:pPr>
            <a:endParaRPr lang="en-US" sz="1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Simulation </a:t>
            </a:r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models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137395" y="2202104"/>
            <a:ext cx="675000" cy="554877"/>
          </a:xfrm>
          <a:prstGeom prst="round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SINP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PMM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926150" y="2323579"/>
            <a:ext cx="675000" cy="368700"/>
          </a:xfrm>
          <a:prstGeom prst="round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HMM</a:t>
            </a:r>
            <a:endParaRPr lang="en-US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702400" y="2333693"/>
            <a:ext cx="575984" cy="368700"/>
          </a:xfrm>
          <a:prstGeom prst="round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66132" y="2188364"/>
            <a:ext cx="1283965" cy="581053"/>
          </a:xfrm>
          <a:prstGeom prst="round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Spacecraft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measurements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87320" y="3992822"/>
            <a:ext cx="1032352" cy="39105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IMPEx</a:t>
            </a:r>
          </a:p>
        </p:txBody>
      </p:sp>
      <p:sp>
        <p:nvSpPr>
          <p:cNvPr id="14" name="Улыбающееся лицо 14"/>
          <p:cNvSpPr>
            <a:spLocks noChangeArrowheads="1"/>
          </p:cNvSpPr>
          <p:nvPr/>
        </p:nvSpPr>
        <p:spPr bwMode="auto">
          <a:xfrm>
            <a:off x="2324733" y="4000680"/>
            <a:ext cx="447068" cy="443278"/>
          </a:xfrm>
          <a:prstGeom prst="smileyFace">
            <a:avLst>
              <a:gd name="adj" fmla="val 4653"/>
            </a:avLst>
          </a:prstGeom>
          <a:solidFill>
            <a:schemeClr val="accent5">
              <a:lumMod val="75000"/>
            </a:schemeClr>
          </a:solidFill>
          <a:ln w="9525" algn="ctr">
            <a:noFill/>
            <a:round/>
            <a:headEnd/>
            <a:tailEnd/>
          </a:ln>
          <a:effectLst>
            <a:glow rad="254000">
              <a:schemeClr val="tx2">
                <a:lumMod val="90000"/>
                <a:alpha val="17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21002304" lon="1804604" rev="21247173"/>
            </a:camera>
            <a:lightRig rig="sunrise" dir="t">
              <a:rot lat="0" lon="0" rev="4800000"/>
            </a:lightRig>
          </a:scene3d>
          <a:sp3d extrusionH="63500" prstMaterial="plastic">
            <a:bevelT w="190500" h="38100"/>
            <a:bevelB w="0" h="0"/>
          </a:sp3d>
        </p:spPr>
        <p:txBody>
          <a:bodyPr/>
          <a:lstStyle/>
          <a:p>
            <a:endParaRPr lang="en-US" altLang="en-US" sz="1100"/>
          </a:p>
        </p:txBody>
      </p:sp>
      <p:sp>
        <p:nvSpPr>
          <p:cNvPr id="15" name="TextBox 14"/>
          <p:cNvSpPr txBox="1"/>
          <p:nvPr/>
        </p:nvSpPr>
        <p:spPr>
          <a:xfrm>
            <a:off x="2843808" y="4280197"/>
            <a:ext cx="573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User</a:t>
            </a:r>
          </a:p>
        </p:txBody>
      </p:sp>
      <p:cxnSp>
        <p:nvCxnSpPr>
          <p:cNvPr id="16" name="Прямая со стрелкой 17"/>
          <p:cNvCxnSpPr>
            <a:cxnSpLocks noChangeShapeType="1"/>
          </p:cNvCxnSpPr>
          <p:nvPr/>
        </p:nvCxnSpPr>
        <p:spPr bwMode="auto">
          <a:xfrm>
            <a:off x="1645645" y="4201347"/>
            <a:ext cx="6413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7" name="Прямая со стрелкой 157"/>
          <p:cNvCxnSpPr>
            <a:cxnSpLocks noChangeShapeType="1"/>
          </p:cNvCxnSpPr>
          <p:nvPr/>
        </p:nvCxnSpPr>
        <p:spPr bwMode="auto">
          <a:xfrm flipV="1">
            <a:off x="1075360" y="3579862"/>
            <a:ext cx="0" cy="36437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grpSp>
        <p:nvGrpSpPr>
          <p:cNvPr id="22" name="Group 99"/>
          <p:cNvGrpSpPr>
            <a:grpSpLocks/>
          </p:cNvGrpSpPr>
          <p:nvPr/>
        </p:nvGrpSpPr>
        <p:grpSpPr bwMode="auto">
          <a:xfrm>
            <a:off x="4708166" y="783239"/>
            <a:ext cx="4286473" cy="3808832"/>
            <a:chOff x="2651" y="19242"/>
            <a:chExt cx="4182" cy="3057"/>
          </a:xfrm>
        </p:grpSpPr>
        <p:grpSp>
          <p:nvGrpSpPr>
            <p:cNvPr id="23" name="Group 100"/>
            <p:cNvGrpSpPr>
              <a:grpSpLocks/>
            </p:cNvGrpSpPr>
            <p:nvPr/>
          </p:nvGrpSpPr>
          <p:grpSpPr bwMode="auto">
            <a:xfrm>
              <a:off x="2651" y="19242"/>
              <a:ext cx="4182" cy="3057"/>
              <a:chOff x="2651" y="19242"/>
              <a:chExt cx="4182" cy="3057"/>
            </a:xfrm>
          </p:grpSpPr>
          <p:grpSp>
            <p:nvGrpSpPr>
              <p:cNvPr id="25" name="Group 101"/>
              <p:cNvGrpSpPr>
                <a:grpSpLocks/>
              </p:cNvGrpSpPr>
              <p:nvPr/>
            </p:nvGrpSpPr>
            <p:grpSpPr bwMode="auto">
              <a:xfrm>
                <a:off x="2651" y="19242"/>
                <a:ext cx="4182" cy="3057"/>
                <a:chOff x="2651" y="19242"/>
                <a:chExt cx="4182" cy="3057"/>
              </a:xfrm>
            </p:grpSpPr>
            <p:grpSp>
              <p:nvGrpSpPr>
                <p:cNvPr id="27" name="Group 102"/>
                <p:cNvGrpSpPr>
                  <a:grpSpLocks/>
                </p:cNvGrpSpPr>
                <p:nvPr/>
              </p:nvGrpSpPr>
              <p:grpSpPr bwMode="auto">
                <a:xfrm>
                  <a:off x="2651" y="19242"/>
                  <a:ext cx="4182" cy="3057"/>
                  <a:chOff x="2651" y="19242"/>
                  <a:chExt cx="4182" cy="3057"/>
                </a:xfrm>
              </p:grpSpPr>
              <p:sp>
                <p:nvSpPr>
                  <p:cNvPr id="29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2651" y="19242"/>
                    <a:ext cx="4182" cy="30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57240">
                    <a:solidFill>
                      <a:srgbClr val="47FFD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altLang="en-US" sz="70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2785" y="19522"/>
                    <a:ext cx="3912" cy="75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B3B3B3"/>
                  </a:solidFill>
                  <a:ln w="19080" cap="flat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User</a:t>
                    </a:r>
                    <a:r>
                      <a:rPr lang="ru-RU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Layer</a:t>
                    </a:r>
                  </a:p>
                </p:txBody>
              </p:sp>
              <p:sp>
                <p:nvSpPr>
                  <p:cNvPr id="31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2785" y="20321"/>
                    <a:ext cx="3912" cy="89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B3B3B3"/>
                  </a:solidFill>
                  <a:ln w="1908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Tools</a:t>
                    </a:r>
                  </a:p>
                  <a:p>
                    <a:pPr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Layer</a:t>
                    </a:r>
                  </a:p>
                </p:txBody>
              </p:sp>
              <p:sp>
                <p:nvSpPr>
                  <p:cNvPr id="32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2785" y="21267"/>
                    <a:ext cx="3912" cy="89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B3B3B3"/>
                  </a:solidFill>
                  <a:ln w="1908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Resource</a:t>
                    </a:r>
                  </a:p>
                  <a:p>
                    <a:pPr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Layer</a:t>
                    </a:r>
                  </a:p>
                </p:txBody>
              </p:sp>
              <p:sp>
                <p:nvSpPr>
                  <p:cNvPr id="33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2831" y="19753"/>
                    <a:ext cx="2157" cy="45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5FFE0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  <a:defRPr/>
                    </a:pPr>
                    <a:r>
                      <a:rPr lang="ru-RU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 browser clients </a:t>
                    </a:r>
                  </a:p>
                </p:txBody>
              </p:sp>
              <p:sp>
                <p:nvSpPr>
                  <p:cNvPr id="34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19753"/>
                    <a:ext cx="807" cy="45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5FFE0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Java client</a:t>
                    </a:r>
                  </a:p>
                </p:txBody>
              </p:sp>
              <p:sp>
                <p:nvSpPr>
                  <p:cNvPr id="35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19974"/>
                    <a:ext cx="537" cy="17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58CFF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CLWeb</a:t>
                    </a:r>
                  </a:p>
                </p:txBody>
              </p:sp>
              <p:sp>
                <p:nvSpPr>
                  <p:cNvPr id="36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2920" y="19974"/>
                    <a:ext cx="537" cy="17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58CFF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AMDA</a:t>
                    </a:r>
                  </a:p>
                </p:txBody>
              </p:sp>
              <p:sp>
                <p:nvSpPr>
                  <p:cNvPr id="37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5170" y="19974"/>
                    <a:ext cx="582" cy="17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58CFF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ru-RU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3DView</a:t>
                    </a:r>
                  </a:p>
                </p:txBody>
              </p:sp>
              <p:sp>
                <p:nvSpPr>
                  <p:cNvPr id="38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5980" y="19753"/>
                    <a:ext cx="582" cy="45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5FFE0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can</a:t>
                    </a:r>
                  </a:p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be</a:t>
                    </a:r>
                  </a:p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more</a:t>
                    </a:r>
                  </a:p>
                </p:txBody>
              </p:sp>
              <p:sp>
                <p:nvSpPr>
                  <p:cNvPr id="39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3415" y="20529"/>
                    <a:ext cx="807" cy="142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5FFE0"/>
                  </a:solidFill>
                  <a:ln w="936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ru-RU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Virtual workspace</a:t>
                    </a:r>
                  </a:p>
                </p:txBody>
              </p:sp>
              <p:sp>
                <p:nvSpPr>
                  <p:cNvPr id="40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4222" y="20592"/>
                    <a:ext cx="225" cy="130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B7"/>
                  </a:solidFill>
                  <a:ln w="936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anchor="b"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 rtl="1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impexconf.xml</a:t>
                    </a:r>
                  </a:p>
                </p:txBody>
              </p:sp>
              <p:sp>
                <p:nvSpPr>
                  <p:cNvPr id="41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865"/>
                    <a:ext cx="582" cy="3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58CFF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AMDA</a:t>
                    </a:r>
                  </a:p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Server</a:t>
                    </a:r>
                  </a:p>
                </p:txBody>
              </p:sp>
              <p:sp>
                <p:nvSpPr>
                  <p:cNvPr id="42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1223"/>
                    <a:ext cx="582" cy="3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58CFF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CLWeb</a:t>
                    </a:r>
                  </a:p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Server</a:t>
                    </a:r>
                  </a:p>
                </p:txBody>
              </p:sp>
              <p:sp>
                <p:nvSpPr>
                  <p:cNvPr id="43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1569"/>
                    <a:ext cx="582" cy="3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58CFF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3DView</a:t>
                    </a:r>
                  </a:p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Server</a:t>
                    </a:r>
                  </a:p>
                </p:txBody>
              </p:sp>
              <p:sp>
                <p:nvSpPr>
                  <p:cNvPr id="44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4450" y="21222"/>
                    <a:ext cx="357" cy="89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5FFE0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anchor="b"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 rtl="1">
                      <a:buClrTx/>
                      <a:buFontTx/>
                      <a:buNone/>
                      <a:defRPr/>
                    </a:pPr>
                    <a:r>
                      <a:rPr lang="ru-RU" altLang="ru-RU" sz="700" b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Precalculated data access</a:t>
                    </a:r>
                  </a:p>
                </p:txBody>
              </p:sp>
              <p:sp>
                <p:nvSpPr>
                  <p:cNvPr id="45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5035" y="20367"/>
                    <a:ext cx="1617" cy="175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5FFE0"/>
                  </a:solidFill>
                  <a:ln w="936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HMM/PMM Environment</a:t>
                    </a:r>
                  </a:p>
                </p:txBody>
              </p:sp>
              <p:sp>
                <p:nvSpPr>
                  <p:cNvPr id="46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5890" y="21402"/>
                    <a:ext cx="627" cy="547"/>
                  </a:xfrm>
                  <a:prstGeom prst="flowChartMagneticDisk">
                    <a:avLst/>
                  </a:prstGeom>
                  <a:solidFill>
                    <a:srgbClr val="00B8FF"/>
                  </a:solidFill>
                  <a:ln w="9360" cap="flat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PMM/HMM</a:t>
                    </a:r>
                  </a:p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Simulation</a:t>
                    </a:r>
                  </a:p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Archives</a:t>
                    </a:r>
                  </a:p>
                </p:txBody>
              </p:sp>
              <p:sp>
                <p:nvSpPr>
                  <p:cNvPr id="48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5750" y="20694"/>
                    <a:ext cx="852" cy="38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58CFF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HMM/PMM</a:t>
                    </a:r>
                  </a:p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Computational</a:t>
                    </a:r>
                  </a:p>
                  <a:p>
                    <a:pPr algn="ctr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Services</a:t>
                    </a:r>
                  </a:p>
                </p:txBody>
              </p:sp>
              <p:sp>
                <p:nvSpPr>
                  <p:cNvPr id="49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4450" y="20367"/>
                    <a:ext cx="357" cy="80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5FFE0"/>
                  </a:solidFill>
                  <a:ln w="12600" cap="flat">
                    <a:solidFill>
                      <a:srgbClr val="B3B3B3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anchor="b"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 algn="ctr" rtl="1">
                      <a:buClrTx/>
                      <a:buFontTx/>
                      <a:buNone/>
                      <a:defRPr/>
                    </a:pPr>
                    <a:r>
                      <a:rPr lang="en-US" altLang="ru-RU" sz="7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Compute Services</a:t>
                    </a:r>
                  </a:p>
                </p:txBody>
              </p:sp>
              <p:cxnSp>
                <p:nvCxnSpPr>
                  <p:cNvPr id="47" name="AutoShape 121"/>
                  <p:cNvCxnSpPr>
                    <a:cxnSpLocks noChangeShapeType="1"/>
                    <a:endCxn id="46" idx="1"/>
                  </p:cNvCxnSpPr>
                  <p:nvPr/>
                </p:nvCxnSpPr>
                <p:spPr bwMode="auto">
                  <a:xfrm rot="5400000">
                    <a:off x="6016" y="21212"/>
                    <a:ext cx="378" cy="2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60" cap="flat">
                    <a:solidFill>
                      <a:srgbClr val="FFFFFF"/>
                    </a:solidFill>
                    <a:round/>
                    <a:headEnd type="arrow" w="med" len="med"/>
                    <a:tailEnd type="arrow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8" name="AutoShape 124"/>
                <p:cNvSpPr>
                  <a:spLocks noChangeArrowheads="1"/>
                </p:cNvSpPr>
                <p:nvPr/>
              </p:nvSpPr>
              <p:spPr bwMode="auto">
                <a:xfrm>
                  <a:off x="4807" y="20648"/>
                  <a:ext cx="1036" cy="492"/>
                </a:xfrm>
                <a:prstGeom prst="leftRightArrow">
                  <a:avLst>
                    <a:gd name="adj1" fmla="val 50000"/>
                    <a:gd name="adj2" fmla="val 41757"/>
                  </a:avLst>
                </a:prstGeom>
                <a:solidFill>
                  <a:srgbClr val="FFFFB7"/>
                </a:solidFill>
                <a:ln w="9360" cap="flat">
                  <a:solidFill>
                    <a:srgbClr val="B3B3B3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9pPr>
                </a:lstStyle>
                <a:p>
                  <a:pPr algn="ctr">
                    <a:buClrTx/>
                    <a:buFontTx/>
                    <a:buNone/>
                    <a:defRPr/>
                  </a:pPr>
                  <a:r>
                    <a:rPr lang="ru-RU" altLang="ru-RU" sz="700" b="1" dirty="0" smtClean="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SOAP methods.wsdl</a:t>
                  </a:r>
                </a:p>
              </p:txBody>
            </p:sp>
          </p:grpSp>
          <p:sp>
            <p:nvSpPr>
              <p:cNvPr id="26" name="AutoShape 125"/>
              <p:cNvSpPr>
                <a:spLocks noChangeArrowheads="1"/>
              </p:cNvSpPr>
              <p:nvPr/>
            </p:nvSpPr>
            <p:spPr bwMode="auto">
              <a:xfrm>
                <a:off x="4811" y="21582"/>
                <a:ext cx="1077" cy="312"/>
              </a:xfrm>
              <a:prstGeom prst="leftRightArrow">
                <a:avLst>
                  <a:gd name="adj1" fmla="val 50000"/>
                  <a:gd name="adj2" fmla="val 68719"/>
                </a:avLst>
              </a:prstGeom>
              <a:solidFill>
                <a:srgbClr val="FFFFB7"/>
              </a:solidFill>
              <a:ln w="9360" cap="flat">
                <a:solidFill>
                  <a:srgbClr val="B3B3B3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algn="ctr">
                  <a:buClrTx/>
                  <a:buFontTx/>
                  <a:buNone/>
                  <a:defRPr/>
                </a:pPr>
                <a:r>
                  <a:rPr lang="ru-RU" altLang="ru-RU" sz="700" b="1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tree.xml</a:t>
                </a:r>
              </a:p>
            </p:txBody>
          </p:sp>
        </p:grpSp>
        <p:sp>
          <p:nvSpPr>
            <p:cNvPr id="24" name="AutoShape 126"/>
            <p:cNvSpPr>
              <a:spLocks noChangeArrowheads="1"/>
            </p:cNvSpPr>
            <p:nvPr/>
          </p:nvSpPr>
          <p:spPr bwMode="auto">
            <a:xfrm>
              <a:off x="4091" y="19974"/>
              <a:ext cx="816" cy="177"/>
            </a:xfrm>
            <a:prstGeom prst="roundRect">
              <a:avLst>
                <a:gd name="adj" fmla="val 16667"/>
              </a:avLst>
            </a:prstGeom>
            <a:solidFill>
              <a:srgbClr val="958CFF"/>
            </a:solidFill>
            <a:ln w="12600" cap="flat">
              <a:solidFill>
                <a:srgbClr val="B3B3B3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r>
                <a:rPr lang="ru-RU" altLang="ru-RU" sz="7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IMPEx </a:t>
              </a:r>
              <a:r>
                <a:rPr lang="en-US" altLang="ru-RU" sz="7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portal</a:t>
              </a: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72" y="170304"/>
            <a:ext cx="1579116" cy="41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8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372" y="344079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Paraboloid model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30" y="994252"/>
            <a:ext cx="3528390" cy="38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ru-RU" sz="1300" dirty="0">
                <a:solidFill>
                  <a:schemeClr val="tx1"/>
                </a:solidFill>
              </a:rPr>
              <a:t>Paraboloid model of the Earth's magnetosphere has been developed at Moscow State University to represent correctly the electrodynamics processes in the near-Earth's space </a:t>
            </a:r>
            <a:r>
              <a:rPr lang="en-US" altLang="ru-RU" sz="1300" dirty="0" smtClean="0">
                <a:solidFill>
                  <a:schemeClr val="tx1"/>
                </a:solidFill>
              </a:rPr>
              <a:t>. </a:t>
            </a:r>
            <a:r>
              <a:rPr lang="en-US" altLang="ru-RU" sz="1300" dirty="0">
                <a:solidFill>
                  <a:schemeClr val="tx1"/>
                </a:solidFill>
              </a:rPr>
              <a:t>This model is intended to calculate the magnetic field generated by a variety of current systems located on the boundaries and within the boundaries of the Earth's magnetosphere under a wide range of environmental conditions, quiet and disturbed, affected by Solar-Terrestrial interactions simulated by Solar activity such as Solar Flares and related phenomena which induce terrestrial magnetic disturbances such as Magnetic Storms. The model depends on a small set of physical input parameters, which characterize the intensity of large-scale magnetospheric current systems and their location.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58207" y="344079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Tx/>
              <a:buFontTx/>
              <a:buNone/>
              <a:defRPr/>
            </a:pP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 </a:t>
            </a:r>
            <a:r>
              <a:rPr lang="en-GB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994252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</a:t>
            </a:r>
            <a:r>
              <a:rPr lang="en-US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B1+B2</a:t>
            </a:r>
          </a:p>
          <a:p>
            <a:pPr>
              <a:lnSpc>
                <a:spcPct val="125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 =</a:t>
            </a:r>
            <a:r>
              <a:rPr lang="en-US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Bsd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6" charset="0"/>
              </a:rPr>
              <a:t>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R1)</a:t>
            </a:r>
            <a:r>
              <a:rPr lang="en-US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6" charset="0"/>
              </a:rPr>
              <a:t>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R1,R2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6" charset="0"/>
              </a:rPr>
              <a:t> 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</a:t>
            </a:r>
            <a:r>
              <a:rPr lang="en-US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6" charset="0"/>
              </a:rPr>
              <a:t>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Bsr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6" charset="0"/>
              </a:rPr>
              <a:t>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R1,br)</a:t>
            </a:r>
            <a:r>
              <a:rPr lang="en-US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Bfac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(I||)</a:t>
            </a: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7654"/>
            <a:ext cx="1550801" cy="120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88177"/>
            <a:ext cx="1410908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00" y="1945184"/>
            <a:ext cx="1488280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90" y="3704201"/>
            <a:ext cx="1451218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11638" y="26344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2882" y="212774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BFF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9556" y="4563535"/>
            <a:ext cx="66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BFF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…</a:t>
            </a:r>
            <a:endParaRPr lang="en-US" b="1" dirty="0">
              <a:solidFill>
                <a:srgbClr val="6BFF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53377" y="3057101"/>
            <a:ext cx="20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BFF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b="1" dirty="0">
              <a:solidFill>
                <a:srgbClr val="6BFF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3856869"/>
            <a:ext cx="20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BFF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b="1" dirty="0">
              <a:solidFill>
                <a:srgbClr val="6BFF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4716016" y="3426433"/>
            <a:ext cx="0" cy="1506434"/>
          </a:xfrm>
          <a:prstGeom prst="line">
            <a:avLst/>
          </a:prstGeom>
          <a:ln>
            <a:solidFill>
              <a:srgbClr val="8BFF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Фигура, имеющая форму буквы L 44"/>
          <p:cNvSpPr/>
          <p:nvPr/>
        </p:nvSpPr>
        <p:spPr>
          <a:xfrm rot="16200000">
            <a:off x="5213298" y="1210371"/>
            <a:ext cx="3225212" cy="4219775"/>
          </a:xfrm>
          <a:prstGeom prst="corner">
            <a:avLst>
              <a:gd name="adj1" fmla="val 67291"/>
              <a:gd name="adj2" fmla="val 52749"/>
            </a:avLst>
          </a:prstGeom>
          <a:noFill/>
          <a:ln>
            <a:solidFill>
              <a:srgbClr val="6B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844176" y="194518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Bfac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91775" y="3211178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Bcfl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8592" y="341271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Btail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00" y="180000"/>
            <a:ext cx="609782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8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8" y="1202220"/>
            <a:ext cx="2242590" cy="23056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96" y="123478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set of </a:t>
            </a:r>
            <a:r>
              <a:rPr lang="en-US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web-services </a:t>
            </a:r>
            <a:r>
              <a:rPr lang="en-US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simulation databases and </a:t>
            </a:r>
            <a:r>
              <a:rPr lang="en-US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en-US" alt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267744" y="1089199"/>
            <a:ext cx="1691747" cy="10505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defRPr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Interpolation in the precalculated cubes: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cuts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763688" y="2334628"/>
            <a:ext cx="2664296" cy="26133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defRPr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magnetic field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points, in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time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moments;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points in one time moment;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lines from selected points;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spacecraft trajectories;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cube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Mercury, Saturn, Jupiter: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points,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different time moment;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cube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 bwMode="auto">
          <a:xfrm flipV="1">
            <a:off x="1403648" y="1614451"/>
            <a:ext cx="864096" cy="38123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 стрелкой 8"/>
          <p:cNvCxnSpPr>
            <a:endCxn id="7" idx="1"/>
          </p:cNvCxnSpPr>
          <p:nvPr/>
        </p:nvCxnSpPr>
        <p:spPr bwMode="auto">
          <a:xfrm>
            <a:off x="1043608" y="2334628"/>
            <a:ext cx="720080" cy="130669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354"/>
            <a:ext cx="4393895" cy="4771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8" y="3507854"/>
            <a:ext cx="911335" cy="2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113" y="189099"/>
            <a:ext cx="609782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1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83918"/>
            <a:ext cx="622643" cy="6262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4" y="316393"/>
            <a:ext cx="4242651" cy="8551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17" y="2184986"/>
            <a:ext cx="2116044" cy="15614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14" y="3453625"/>
            <a:ext cx="1437324" cy="1206357"/>
          </a:xfrm>
          <a:prstGeom prst="rect">
            <a:avLst/>
          </a:prstGeom>
        </p:spPr>
      </p:pic>
      <p:sp>
        <p:nvSpPr>
          <p:cNvPr id="5" name="Rectangle 78"/>
          <p:cNvSpPr>
            <a:spLocks noChangeArrowheads="1"/>
          </p:cNvSpPr>
          <p:nvPr/>
        </p:nvSpPr>
        <p:spPr bwMode="auto">
          <a:xfrm>
            <a:off x="685800" y="3507854"/>
            <a:ext cx="1437928" cy="117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altLang="ru-RU" sz="900" dirty="0"/>
              <a:t>Input parameters can be taken from OMNI by date, or inserted manually</a:t>
            </a:r>
          </a:p>
        </p:txBody>
      </p:sp>
      <p:sp>
        <p:nvSpPr>
          <p:cNvPr id="6" name="Line 79"/>
          <p:cNvSpPr>
            <a:spLocks noChangeShapeType="1"/>
          </p:cNvSpPr>
          <p:nvPr/>
        </p:nvSpPr>
        <p:spPr bwMode="auto">
          <a:xfrm flipV="1">
            <a:off x="827584" y="3492808"/>
            <a:ext cx="366395" cy="303078"/>
          </a:xfrm>
          <a:prstGeom prst="line">
            <a:avLst/>
          </a:prstGeom>
          <a:noFill/>
          <a:ln w="22320">
            <a:solidFill>
              <a:schemeClr val="bg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01" y="2153017"/>
            <a:ext cx="761090" cy="915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12" y="2920502"/>
            <a:ext cx="868172" cy="976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6930"/>
            <a:ext cx="1639231" cy="91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35" y="3724608"/>
            <a:ext cx="1194557" cy="11493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51" y="3336653"/>
            <a:ext cx="1803717" cy="1678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6" y="3057010"/>
            <a:ext cx="1218484" cy="11746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10195"/>
            <a:ext cx="928744" cy="16949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95" y="1594581"/>
            <a:ext cx="2238439" cy="16720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42946"/>
            <a:ext cx="1381091" cy="124027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5" y="1283116"/>
            <a:ext cx="2028984" cy="1727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>
          <a:xfrm>
            <a:off x="5796136" y="3746422"/>
            <a:ext cx="1366082" cy="12689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37" y="189976"/>
            <a:ext cx="2098770" cy="1963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57" y="1347614"/>
            <a:ext cx="1487631" cy="10475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42348" r="11395" b="4629"/>
          <a:stretch/>
        </p:blipFill>
        <p:spPr>
          <a:xfrm>
            <a:off x="4373183" y="2499742"/>
            <a:ext cx="702873" cy="7099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50921" r="19692" b="11161"/>
          <a:stretch/>
        </p:blipFill>
        <p:spPr>
          <a:xfrm>
            <a:off x="8087166" y="2362673"/>
            <a:ext cx="737439" cy="8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446</Words>
  <Application>Microsoft Office PowerPoint</Application>
  <PresentationFormat>Экран (16:9)</PresentationFormat>
  <Paragraphs>104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Lucy</dc:creator>
  <cp:lastModifiedBy>Lucy</cp:lastModifiedBy>
  <cp:revision>36</cp:revision>
  <dcterms:created xsi:type="dcterms:W3CDTF">2014-11-14T09:21:53Z</dcterms:created>
  <dcterms:modified xsi:type="dcterms:W3CDTF">2014-11-18T09:54:00Z</dcterms:modified>
</cp:coreProperties>
</file>