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Aurores_Bleue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04053"/>
            <a:ext cx="3775665" cy="42065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rcRect b="19637"/>
          <a:stretch>
            <a:fillRect/>
          </a:stretch>
        </p:blipFill>
        <p:spPr>
          <a:xfrm>
            <a:off x="4929311" y="1444996"/>
            <a:ext cx="3875864" cy="44653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02541"/>
            <a:ext cx="7772400" cy="1470025"/>
          </a:xfrm>
        </p:spPr>
        <p:txBody>
          <a:bodyPr>
            <a:normAutofit/>
          </a:bodyPr>
          <a:lstStyle/>
          <a:p>
            <a:r>
              <a:rPr lang="fr-FR" sz="2800" i="1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fr-FR" sz="2800" i="1" dirty="0" smtClean="0">
                <a:solidFill>
                  <a:schemeClr val="bg1">
                    <a:lumMod val="85000"/>
                  </a:schemeClr>
                </a:solidFill>
              </a:rPr>
              <a:t>Blue, </a:t>
            </a:r>
            <a:r>
              <a:rPr lang="fr-FR" sz="2800" i="1" dirty="0" err="1" smtClean="0">
                <a:solidFill>
                  <a:schemeClr val="bg1">
                    <a:lumMod val="85000"/>
                  </a:schemeClr>
                </a:solidFill>
              </a:rPr>
              <a:t>red</a:t>
            </a:r>
            <a:r>
              <a:rPr lang="fr-FR" sz="2800" i="1" dirty="0" smtClean="0">
                <a:solidFill>
                  <a:schemeClr val="bg1">
                    <a:lumMod val="85000"/>
                  </a:schemeClr>
                </a:solidFill>
              </a:rPr>
              <a:t>, and </a:t>
            </a:r>
            <a:r>
              <a:rPr lang="fr-FR" sz="2800" i="1" dirty="0">
                <a:solidFill>
                  <a:schemeClr val="bg1">
                    <a:lumMod val="85000"/>
                  </a:schemeClr>
                </a:solidFill>
              </a:rPr>
              <a:t>Green </a:t>
            </a:r>
            <a:r>
              <a:rPr lang="fr-FR" sz="2800" i="1" dirty="0" err="1">
                <a:solidFill>
                  <a:schemeClr val="bg1">
                    <a:lumMod val="85000"/>
                  </a:schemeClr>
                </a:solidFill>
              </a:rPr>
              <a:t>Aurorae</a:t>
            </a:r>
            <a:r>
              <a:rPr lang="fr-FR" sz="2800" i="1" dirty="0">
                <a:solidFill>
                  <a:schemeClr val="bg1">
                    <a:lumMod val="85000"/>
                  </a:schemeClr>
                </a:solidFill>
              </a:rPr>
              <a:t> of the </a:t>
            </a:r>
            <a:r>
              <a:rPr lang="fr-FR" sz="2800" i="1" dirty="0" err="1">
                <a:solidFill>
                  <a:schemeClr val="bg1">
                    <a:lumMod val="85000"/>
                  </a:schemeClr>
                </a:solidFill>
              </a:rPr>
              <a:t>Red</a:t>
            </a:r>
            <a:r>
              <a:rPr lang="fr-FR" sz="2800" i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800" i="1" dirty="0" err="1">
                <a:solidFill>
                  <a:schemeClr val="bg1">
                    <a:lumMod val="85000"/>
                  </a:schemeClr>
                </a:solidFill>
              </a:rPr>
              <a:t>Planet</a:t>
            </a:r>
            <a:r>
              <a:rPr lang="fr-FR" sz="2800" i="1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J. Lilensten, D. Bernard, M. Barthélemy, G. </a:t>
            </a:r>
            <a:r>
              <a:rPr lang="fr-FR" sz="1800" dirty="0" err="1" smtClean="0">
                <a:solidFill>
                  <a:schemeClr val="bg1">
                    <a:lumMod val="85000"/>
                  </a:schemeClr>
                </a:solidFill>
              </a:rPr>
              <a:t>Gronoff</a:t>
            </a: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, C. Simon </a:t>
            </a:r>
            <a:r>
              <a:rPr lang="fr-FR" sz="1800" dirty="0" err="1" smtClean="0">
                <a:solidFill>
                  <a:schemeClr val="bg1">
                    <a:lumMod val="85000"/>
                  </a:schemeClr>
                </a:solidFill>
              </a:rPr>
              <a:t>Wedlund</a:t>
            </a: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, A. Opitz</a:t>
            </a:r>
            <a:r>
              <a:rPr lang="fr-FR" sz="2000" b="1" baseline="300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fr-FR" sz="2000" b="1" baseline="30000" dirty="0" smtClean="0">
                <a:solidFill>
                  <a:schemeClr val="bg1">
                    <a:lumMod val="85000"/>
                  </a:schemeClr>
                </a:solidFill>
              </a:rPr>
            </a:b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392098" y="4898868"/>
            <a:ext cx="8208503" cy="1374222"/>
          </a:xfrm>
        </p:spPr>
        <p:txBody>
          <a:bodyPr>
            <a:noAutofit/>
          </a:bodyPr>
          <a:lstStyle/>
          <a:p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We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simulate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the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Martian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aurora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in the visible spectral range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both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with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an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experimental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setup (the Planeterrella) and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with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numerical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ionosphere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simulation.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We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show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that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the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electron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impact on CO</a:t>
            </a:r>
            <a:r>
              <a:rPr lang="fr-FR" sz="1400" baseline="-25000" dirty="0" smtClean="0">
                <a:solidFill>
                  <a:schemeClr val="bg1">
                    <a:lumMod val="95000"/>
                  </a:schemeClr>
                </a:solidFill>
              </a:rPr>
              <a:t>2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produces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strong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emissions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at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412 nm and 434 nm, i.e., in the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blue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part of the visible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spectrum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which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are due to the CO</a:t>
            </a:r>
            <a:r>
              <a:rPr lang="fr-FR" sz="1400" baseline="-25000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fr-FR" sz="1400" baseline="30000" dirty="0" smtClean="0">
                <a:solidFill>
                  <a:schemeClr val="bg1">
                    <a:lumMod val="95000"/>
                  </a:schemeClr>
                </a:solidFill>
              </a:rPr>
              <a:t>+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(A)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Fox-Duffendack-Barker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bands. The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modeling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of the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electron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transport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at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Mars shows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that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these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blue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emissions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as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well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as the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emissions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of the 630 nm (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red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) and 557.7 nm (green)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lines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of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atomic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oxygen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may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be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observable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several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times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during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solar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cycle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during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strong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solar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events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. The UV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aurorae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on Mars have a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counterpart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in the visible spectral range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which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should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be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detectable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under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the right conditions.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We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discuss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what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are the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most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favorable conditions to observe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these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aurorae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discernible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with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the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naked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eye</a:t>
            </a:r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fr-FR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200</Words>
  <Application>Microsoft Macintosh PowerPoint</Application>
  <PresentationFormat>Présentation à l'écran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The Blue, red, and Green Aurorae of the Red Planet. J. Lilensten, D. Bernard, M. Barthélemy, G. Gronoff, C. Simon Wedlund, A. Opitz </vt:lpstr>
    </vt:vector>
  </TitlesOfParts>
  <Company>CNRS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Blue and Green Aurorae of the Red Planet. J. Lilensten, D. Bernard, M. Barthélemy, G. Gronoff, C. Simon Wedlund, A. Opitz </dc:title>
  <dc:creator>Jean Lilensten</dc:creator>
  <cp:lastModifiedBy>Jean Lilensten</cp:lastModifiedBy>
  <cp:revision>2</cp:revision>
  <dcterms:created xsi:type="dcterms:W3CDTF">2014-11-12T15:04:53Z</dcterms:created>
  <dcterms:modified xsi:type="dcterms:W3CDTF">2014-11-12T15:05:52Z</dcterms:modified>
</cp:coreProperties>
</file>