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303" r:id="rId3"/>
    <p:sldId id="304" r:id="rId4"/>
    <p:sldId id="305" r:id="rId5"/>
    <p:sldId id="306" r:id="rId6"/>
    <p:sldId id="307" r:id="rId7"/>
    <p:sldId id="310" r:id="rId8"/>
  </p:sldIdLst>
  <p:sldSz cx="9144000" cy="6858000" type="screen4x3"/>
  <p:notesSz cx="6681788" cy="98171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1866" autoAdjust="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75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4438" y="0"/>
            <a:ext cx="29384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57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4438" y="9288463"/>
            <a:ext cx="29384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2EF9CA57-A072-4503-AE00-EBFA72183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8460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3C686-20EB-4D55-A96B-D8A87DF730CD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736600"/>
            <a:ext cx="4908550" cy="3681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8338" y="4662488"/>
            <a:ext cx="5345112" cy="441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24975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84600" y="9324975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2800-A70C-4CA7-9FB8-0B558C1A69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9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2800-A70C-4CA7-9FB8-0B558C1A696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7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8828"/>
            <a:ext cx="9144000" cy="1619172"/>
          </a:xfrm>
          <a:prstGeom prst="rect">
            <a:avLst/>
          </a:prstGeom>
        </p:spPr>
      </p:pic>
      <p:sp>
        <p:nvSpPr>
          <p:cNvPr id="11" name="Text Box 1040"/>
          <p:cNvSpPr txBox="1">
            <a:spLocks noChangeArrowheads="1"/>
          </p:cNvSpPr>
          <p:nvPr userDrawn="1"/>
        </p:nvSpPr>
        <p:spPr bwMode="auto">
          <a:xfrm>
            <a:off x="107504" y="6629400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GB" sz="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sz="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sz="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2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8829"/>
            <a:ext cx="9144000" cy="1619172"/>
          </a:xfrm>
          <a:prstGeom prst="rect">
            <a:avLst/>
          </a:prstGeom>
        </p:spPr>
      </p:pic>
      <p:sp>
        <p:nvSpPr>
          <p:cNvPr id="11" name="Text Box 1040"/>
          <p:cNvSpPr txBox="1">
            <a:spLocks noChangeArrowheads="1"/>
          </p:cNvSpPr>
          <p:nvPr/>
        </p:nvSpPr>
        <p:spPr bwMode="auto">
          <a:xfrm>
            <a:off x="107505" y="6629400"/>
            <a:ext cx="1431701" cy="2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0" tIns="45695" rIns="91390" bIns="45695">
            <a:spAutoFit/>
          </a:bodyPr>
          <a:lstStyle/>
          <a:p>
            <a:pPr algn="l" defTabSz="913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sz="800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sz="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9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1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500"/>
            </a:lvl4pPr>
            <a:lvl5pPr marL="1827802" indent="0">
              <a:buNone/>
              <a:defRPr sz="1500"/>
            </a:lvl5pPr>
            <a:lvl6pPr marL="2284753" indent="0">
              <a:buNone/>
              <a:defRPr sz="1500"/>
            </a:lvl6pPr>
            <a:lvl7pPr marL="2741704" indent="0">
              <a:buNone/>
              <a:defRPr sz="1500"/>
            </a:lvl7pPr>
            <a:lvl8pPr marL="3198655" indent="0">
              <a:buNone/>
              <a:defRPr sz="1500"/>
            </a:lvl8pPr>
            <a:lvl9pPr marL="36556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6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1"/>
            <a:ext cx="3416300" cy="3384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1"/>
            <a:ext cx="3416300" cy="3384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1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53" indent="0">
              <a:buNone/>
              <a:defRPr sz="1600" b="1"/>
            </a:lvl6pPr>
            <a:lvl7pPr marL="2741704" indent="0">
              <a:buNone/>
              <a:defRPr sz="1600" b="1"/>
            </a:lvl7pPr>
            <a:lvl8pPr marL="3198655" indent="0">
              <a:buNone/>
              <a:defRPr sz="1600" b="1"/>
            </a:lvl8pPr>
            <a:lvl9pPr marL="36556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1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53" indent="0">
              <a:buNone/>
              <a:defRPr sz="1600" b="1"/>
            </a:lvl6pPr>
            <a:lvl7pPr marL="2741704" indent="0">
              <a:buNone/>
              <a:defRPr sz="1600" b="1"/>
            </a:lvl7pPr>
            <a:lvl8pPr marL="3198655" indent="0">
              <a:buNone/>
              <a:defRPr sz="1600" b="1"/>
            </a:lvl8pPr>
            <a:lvl9pPr marL="36556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5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3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9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51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2" indent="0">
              <a:buNone/>
              <a:defRPr sz="900"/>
            </a:lvl5pPr>
            <a:lvl6pPr marL="2284753" indent="0">
              <a:buNone/>
              <a:defRPr sz="900"/>
            </a:lvl6pPr>
            <a:lvl7pPr marL="2741704" indent="0">
              <a:buNone/>
              <a:defRPr sz="900"/>
            </a:lvl7pPr>
            <a:lvl8pPr marL="3198655" indent="0">
              <a:buNone/>
              <a:defRPr sz="900"/>
            </a:lvl8pPr>
            <a:lvl9pPr marL="36556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09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−"/>
              <a:defRPr/>
            </a:lvl2pPr>
            <a:lvl3pPr>
              <a:buFont typeface="Arial" pitchFamily="34" charset="0"/>
              <a:buChar char="−"/>
              <a:defRPr/>
            </a:lvl3pPr>
            <a:lvl4pPr>
              <a:buFont typeface="Arial" pitchFamily="34" charset="0"/>
              <a:buChar char="−"/>
              <a:defRPr/>
            </a:lvl4pPr>
            <a:lvl5pPr>
              <a:buFont typeface="Arial" pitchFamily="34" charset="0"/>
              <a:buChar char="−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7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6951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53" indent="0">
              <a:buNone/>
              <a:defRPr sz="2000"/>
            </a:lvl6pPr>
            <a:lvl7pPr marL="2741704" indent="0">
              <a:buNone/>
              <a:defRPr sz="2000"/>
            </a:lvl7pPr>
            <a:lvl8pPr marL="3198655" indent="0">
              <a:buNone/>
              <a:defRPr sz="2000"/>
            </a:lvl8pPr>
            <a:lvl9pPr marL="365560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51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2" indent="0">
              <a:buNone/>
              <a:defRPr sz="900"/>
            </a:lvl5pPr>
            <a:lvl6pPr marL="2284753" indent="0">
              <a:buNone/>
              <a:defRPr sz="900"/>
            </a:lvl6pPr>
            <a:lvl7pPr marL="2741704" indent="0">
              <a:buNone/>
              <a:defRPr sz="900"/>
            </a:lvl7pPr>
            <a:lvl8pPr marL="3198655" indent="0">
              <a:buNone/>
              <a:defRPr sz="900"/>
            </a:lvl8pPr>
            <a:lvl9pPr marL="36556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99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7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1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5" y="260351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67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3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91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6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04043" y="6513513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charset="0"/>
              </a:rPr>
              <a:t>© </a:t>
            </a:r>
            <a:r>
              <a:rPr lang="en-GB" sz="800" dirty="0">
                <a:latin typeface="Arial" charset="0"/>
              </a:rPr>
              <a:t>NERC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5" y="4023312"/>
            <a:ext cx="2865120" cy="2834688"/>
          </a:xfrm>
          <a:prstGeom prst="rect">
            <a:avLst/>
          </a:prstGeom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51700"/>
            <a:ext cx="532324" cy="5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1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1"/>
            <a:ext cx="6985000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87736" y="6513514"/>
            <a:ext cx="1431701" cy="2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0" tIns="45695" rIns="91390" bIns="45695">
            <a:spAutoFit/>
          </a:bodyPr>
          <a:lstStyle/>
          <a:p>
            <a:pPr algn="l" defTabSz="913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srgbClr val="000000"/>
                </a:solidFill>
                <a:latin typeface="Arial" charset="0"/>
              </a:rPr>
              <a:t>© 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NERC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5" y="4023312"/>
            <a:ext cx="2865120" cy="2834688"/>
          </a:xfrm>
          <a:prstGeom prst="rect">
            <a:avLst/>
          </a:prstGeom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51701"/>
            <a:ext cx="532324" cy="52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0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6951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390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085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780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713" indent="-3427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2377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599328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6279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3229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0179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7130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4081" indent="-228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3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5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BGSSwFor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eomag.bgs.ac.uk/data_service/space_weather/3dforecas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Improving Operational Geomagnetic Index Forecasting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Laurence </a:t>
            </a:r>
            <a:r>
              <a:rPr lang="en-GB" dirty="0" err="1" smtClean="0"/>
              <a:t>Billingham</a:t>
            </a:r>
            <a:r>
              <a:rPr lang="en-GB" dirty="0" smtClean="0"/>
              <a:t> and Gemma Kelly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5496" y="465313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FontTx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British Geological </a:t>
            </a:r>
            <a:r>
              <a:rPr lang="en-GB" dirty="0" smtClean="0"/>
              <a:t>Survey</a:t>
            </a:r>
          </a:p>
          <a:p>
            <a:r>
              <a:rPr lang="en-GB" kern="0" dirty="0" smtClean="0"/>
              <a:t>ESWW11 2014-11-20</a:t>
            </a:r>
          </a:p>
          <a:p>
            <a:r>
              <a:rPr lang="en-GB" kern="0" dirty="0"/>
              <a:t>p</a:t>
            </a:r>
            <a:r>
              <a:rPr lang="en-GB" kern="0" dirty="0" smtClean="0"/>
              <a:t>oster 13-4e</a:t>
            </a:r>
            <a:endParaRPr lang="en-GB" kern="0" dirty="0"/>
          </a:p>
        </p:txBody>
      </p:sp>
      <p:pic>
        <p:nvPicPr>
          <p:cNvPr id="5" name="Picture 2" descr="http://www.stce.be/Symfony/web/bundles/quizbundle/Quiz/logoESWW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" y="1052736"/>
            <a:ext cx="1219052" cy="721762"/>
          </a:xfrm>
          <a:prstGeom prst="rect">
            <a:avLst/>
          </a:prstGeom>
          <a:solidFill>
            <a:schemeClr val="bg1">
              <a:alpha val="0"/>
            </a:schemeClr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Improving Operational Geomagnetic Index Forecasting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Laurence </a:t>
            </a:r>
            <a:r>
              <a:rPr lang="en-GB" dirty="0" err="1" smtClean="0"/>
              <a:t>Billingham</a:t>
            </a:r>
            <a:r>
              <a:rPr lang="en-GB" dirty="0" smtClean="0"/>
              <a:t> and Gemma Kelly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564285"/>
            <a:ext cx="8820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is more useful for predicting space weather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endParaRPr lang="en-GB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n-GB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GB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Lasso</a:t>
            </a:r>
            <a:r>
              <a:rPr lang="en-GB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or a </a:t>
            </a:r>
            <a:r>
              <a:rPr lang="en-GB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RandomForest</a:t>
            </a:r>
            <a:r>
              <a:rPr lang="en-GB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03648" y="1988840"/>
            <a:ext cx="6336704" cy="1368152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2" descr="http://www.stce.be/Symfony/web/bundles/quizbundle/Quiz/logoESWW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" y="1052736"/>
            <a:ext cx="1219052" cy="721762"/>
          </a:xfrm>
          <a:prstGeom prst="rect">
            <a:avLst/>
          </a:prstGeom>
          <a:solidFill>
            <a:schemeClr val="bg1">
              <a:alpha val="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2740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" y="-171400"/>
            <a:ext cx="7200900" cy="1143000"/>
          </a:xfrm>
        </p:spPr>
        <p:txBody>
          <a:bodyPr/>
          <a:lstStyle/>
          <a:p>
            <a:r>
              <a:rPr lang="en-GB" dirty="0" smtClean="0"/>
              <a:t>BGS forecasts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045" y="503560"/>
            <a:ext cx="4256459" cy="3645520"/>
          </a:xfrm>
        </p:spPr>
        <p:txBody>
          <a:bodyPr/>
          <a:lstStyle/>
          <a:p>
            <a:r>
              <a:rPr lang="en-GB" dirty="0" smtClean="0"/>
              <a:t>Daily geomagnetic forecast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ext 3 days</a:t>
            </a:r>
          </a:p>
          <a:p>
            <a:endParaRPr lang="en-GB" dirty="0"/>
          </a:p>
          <a:p>
            <a:r>
              <a:rPr lang="en-GB" dirty="0" smtClean="0"/>
              <a:t>Online: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tinyurl.com/BGSSwForc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www.geomag.bgs.ac.uk/data_service/space_weather/3dforecast.html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52135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9512" y="2780928"/>
            <a:ext cx="4320480" cy="2160240"/>
          </a:xfrm>
          <a:prstGeom prst="rect">
            <a:avLst/>
          </a:prstGeom>
          <a:gradFill flip="none" rotWithShape="1">
            <a:gsLst>
              <a:gs pos="27000">
                <a:srgbClr val="FFFFFF">
                  <a:alpha val="89000"/>
                </a:srgbClr>
              </a:gs>
              <a:gs pos="2000">
                <a:schemeClr val="bg1">
                  <a:alpha val="15000"/>
                </a:schemeClr>
              </a:gs>
              <a:gs pos="85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1" y="65973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Poster 13-4e</a:t>
            </a:r>
            <a:endParaRPr lang="en-GB" sz="1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221088"/>
            <a:ext cx="8725507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</a:rPr>
              <a:t>BGS </a:t>
            </a:r>
            <a:r>
              <a:rPr lang="en-GB" sz="2200" b="1" kern="0" dirty="0">
                <a:solidFill>
                  <a:srgbClr val="000000"/>
                </a:solidFill>
                <a:latin typeface="Arial"/>
              </a:rPr>
              <a:t>live forecast</a:t>
            </a:r>
            <a:r>
              <a:rPr lang="en-GB" sz="2200" kern="0" dirty="0">
                <a:solidFill>
                  <a:srgbClr val="000000"/>
                </a:solidFill>
                <a:latin typeface="Arial"/>
              </a:rPr>
              <a:t> in lobby </a:t>
            </a:r>
            <a:r>
              <a:rPr lang="en-GB" sz="2200" kern="0" dirty="0" smtClean="0">
                <a:solidFill>
                  <a:srgbClr val="000000"/>
                </a:solidFill>
                <a:latin typeface="Arial"/>
              </a:rPr>
              <a:t>today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endParaRPr lang="en-GB" sz="22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2200" kern="0" dirty="0">
                <a:solidFill>
                  <a:srgbClr val="000000"/>
                </a:solidFill>
                <a:latin typeface="Arial"/>
              </a:rPr>
              <a:t>We show scoping study for new tool to help </a:t>
            </a:r>
            <a:r>
              <a:rPr lang="en-GB" sz="2200" kern="0" dirty="0" smtClean="0">
                <a:solidFill>
                  <a:srgbClr val="000000"/>
                </a:solidFill>
                <a:latin typeface="Arial"/>
              </a:rPr>
              <a:t>human forecasters</a:t>
            </a:r>
            <a:endParaRPr lang="en-GB" sz="22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 typeface="Arial" pitchFamily="34" charset="0"/>
              <a:buChar char="−"/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</a:rPr>
              <a:t>automatic prediction of 3 </a:t>
            </a:r>
            <a:r>
              <a:rPr lang="en-GB" sz="2200" kern="0" dirty="0">
                <a:solidFill>
                  <a:srgbClr val="000000"/>
                </a:solidFill>
                <a:latin typeface="Arial"/>
              </a:rPr>
              <a:t>hourly </a:t>
            </a:r>
            <a:r>
              <a:rPr lang="en-GB" sz="2200" kern="0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en-GB" sz="2200" kern="0" baseline="-25000" dirty="0" err="1">
                <a:solidFill>
                  <a:srgbClr val="000000"/>
                </a:solidFill>
                <a:latin typeface="Arial"/>
              </a:rPr>
              <a:t>p</a:t>
            </a:r>
            <a:endParaRPr lang="en-GB" sz="2200" kern="0" baseline="-2500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endParaRPr lang="en-GB" sz="2200" kern="0" dirty="0">
              <a:solidFill>
                <a:srgbClr val="000000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347864" y="1052736"/>
            <a:ext cx="1152128" cy="216024"/>
          </a:xfrm>
          <a:prstGeom prst="rect">
            <a:avLst/>
          </a:prstGeom>
          <a:gradFill>
            <a:gsLst>
              <a:gs pos="11000">
                <a:schemeClr val="bg1">
                  <a:alpha val="62000"/>
                </a:schemeClr>
              </a:gs>
              <a:gs pos="22000">
                <a:schemeClr val="bg1">
                  <a:lumMod val="100000"/>
                  <a:alpha val="97000"/>
                </a:schemeClr>
              </a:gs>
              <a:gs pos="34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7384"/>
            <a:ext cx="8496944" cy="1143000"/>
          </a:xfrm>
        </p:spPr>
        <p:txBody>
          <a:bodyPr/>
          <a:lstStyle/>
          <a:p>
            <a:r>
              <a:rPr lang="en-GB" dirty="0" smtClean="0"/>
              <a:t>Space weather data assimilation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3992885" cy="5400600"/>
          </a:xfrm>
        </p:spPr>
        <p:txBody>
          <a:bodyPr/>
          <a:lstStyle/>
          <a:p>
            <a:r>
              <a:rPr lang="en-GB" dirty="0" smtClean="0"/>
              <a:t>Limited cf. NWP</a:t>
            </a:r>
          </a:p>
          <a:p>
            <a:r>
              <a:rPr lang="en-GB" dirty="0" smtClean="0"/>
              <a:t>Heterogeneous</a:t>
            </a:r>
          </a:p>
          <a:p>
            <a:r>
              <a:rPr lang="en-GB" dirty="0" smtClean="0"/>
              <a:t>Difficult to assimilate into physical models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Can we use different approach: </a:t>
            </a:r>
            <a:r>
              <a:rPr lang="en-GB" b="1" dirty="0"/>
              <a:t>M</a:t>
            </a:r>
            <a:r>
              <a:rPr lang="en-GB" b="1" dirty="0" smtClean="0"/>
              <a:t>achine </a:t>
            </a:r>
            <a:r>
              <a:rPr lang="en-GB" b="1" dirty="0"/>
              <a:t>L</a:t>
            </a:r>
            <a:r>
              <a:rPr lang="en-GB" b="1" dirty="0" smtClean="0"/>
              <a:t>earning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ML underpins our online lives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89" y="1992773"/>
            <a:ext cx="3416300" cy="1940283"/>
          </a:xfrm>
        </p:spPr>
      </p:pic>
      <p:sp>
        <p:nvSpPr>
          <p:cNvPr id="7" name="TextBox 6"/>
          <p:cNvSpPr txBox="1"/>
          <p:nvPr/>
        </p:nvSpPr>
        <p:spPr>
          <a:xfrm>
            <a:off x="7668344" y="2953639"/>
            <a:ext cx="1429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</a:rPr>
              <a:t>N.B. BGS NERC does not endorse these services</a:t>
            </a:r>
            <a:endParaRPr lang="en-GB" sz="8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7412"/>
            <a:ext cx="4557555" cy="16694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067944" y="3015195"/>
            <a:ext cx="3050948" cy="641942"/>
            <a:chOff x="4139952" y="2126792"/>
            <a:chExt cx="3050948" cy="641942"/>
          </a:xfrm>
        </p:grpSpPr>
        <p:grpSp>
          <p:nvGrpSpPr>
            <p:cNvPr id="12" name="Group 11"/>
            <p:cNvGrpSpPr/>
            <p:nvPr/>
          </p:nvGrpSpPr>
          <p:grpSpPr>
            <a:xfrm>
              <a:off x="4139952" y="2126792"/>
              <a:ext cx="2177988" cy="641942"/>
              <a:chOff x="4139952" y="2126792"/>
              <a:chExt cx="2177988" cy="64194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283968" y="2137792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</a:rPr>
                  <a:t>I’m a</a:t>
                </a:r>
                <a:endParaRPr lang="en-GB" sz="105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69868" y="212679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</a:rPr>
                  <a:t>looking for a</a:t>
                </a:r>
                <a:endParaRPr lang="en-GB" sz="9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39952" y="239940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</a:rPr>
                  <a:t>with at least</a:t>
                </a:r>
                <a:endParaRPr lang="en-GB" sz="9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80112" y="2468652"/>
                <a:ext cx="6480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</a:rPr>
                  <a:t>of</a:t>
                </a:r>
                <a:endParaRPr lang="en-GB" sz="9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44008" y="2144586"/>
              <a:ext cx="2546892" cy="564334"/>
              <a:chOff x="4644008" y="2144586"/>
              <a:chExt cx="2546892" cy="56433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644008" y="2172958"/>
                <a:ext cx="11192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magnetosphere</a:t>
                </a:r>
                <a:endParaRPr lang="en-GB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00192" y="2144586"/>
                <a:ext cx="518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CME</a:t>
                </a:r>
                <a:endParaRPr lang="en-GB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06466" y="2431921"/>
                <a:ext cx="6415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3 hours</a:t>
                </a:r>
                <a:endParaRPr lang="en-GB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94500" y="2430591"/>
                <a:ext cx="8964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 smtClean="0"/>
                  <a:t>B</a:t>
                </a:r>
                <a:r>
                  <a:rPr lang="en-GB" sz="1200" baseline="-25000" dirty="0" err="1" smtClean="0"/>
                  <a:t>z</a:t>
                </a:r>
                <a:r>
                  <a:rPr lang="en-GB" sz="1200" dirty="0" smtClean="0"/>
                  <a:t> &lt; -10nT</a:t>
                </a:r>
                <a:endParaRPr lang="en-GB" sz="1200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34985"/>
            <a:ext cx="6317957" cy="3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25476"/>
            <a:ext cx="5061478" cy="2431916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61" y="65973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Poster 13-4e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8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0950326">
            <a:off x="5697430" y="479579"/>
            <a:ext cx="10615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Lasso</a:t>
            </a:r>
            <a:endParaRPr lang="en-US" sz="4000" b="1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20272" y="5412205"/>
            <a:ext cx="2448272" cy="8251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-99392"/>
            <a:ext cx="5328592" cy="1143000"/>
          </a:xfrm>
        </p:spPr>
        <p:txBody>
          <a:bodyPr/>
          <a:lstStyle/>
          <a:p>
            <a:r>
              <a:rPr lang="en-GB" dirty="0" smtClean="0"/>
              <a:t>BGS’s next top model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496" y="980728"/>
            <a:ext cx="3992885" cy="5256584"/>
          </a:xfrm>
        </p:spPr>
        <p:txBody>
          <a:bodyPr/>
          <a:lstStyle/>
          <a:p>
            <a:r>
              <a:rPr lang="en-GB" dirty="0" smtClean="0"/>
              <a:t>Select data from ~15 years holdings</a:t>
            </a:r>
          </a:p>
          <a:p>
            <a:r>
              <a:rPr lang="en-GB" dirty="0" smtClean="0"/>
              <a:t>Train many ML algorithms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Competition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what is best at predicting when shown unseen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C000"/>
                </a:solidFill>
              </a:rPr>
              <a:t>Winner?</a:t>
            </a:r>
            <a:endParaRPr lang="en-GB" b="1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Any forecast skill?</a:t>
            </a:r>
            <a:endParaRPr lang="en-GB" b="1" dirty="0" smtClean="0"/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Come see poster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6" y="1203046"/>
            <a:ext cx="4024054" cy="4251324"/>
          </a:xfrm>
        </p:spPr>
      </p:pic>
      <p:grpSp>
        <p:nvGrpSpPr>
          <p:cNvPr id="11" name="Group 10"/>
          <p:cNvGrpSpPr/>
          <p:nvPr/>
        </p:nvGrpSpPr>
        <p:grpSpPr>
          <a:xfrm>
            <a:off x="6228184" y="5101813"/>
            <a:ext cx="2520280" cy="343411"/>
            <a:chOff x="5724128" y="5178678"/>
            <a:chExt cx="2520280" cy="343411"/>
          </a:xfrm>
        </p:grpSpPr>
        <p:sp>
          <p:nvSpPr>
            <p:cNvPr id="8" name="TextBox 7"/>
            <p:cNvSpPr txBox="1"/>
            <p:nvPr/>
          </p:nvSpPr>
          <p:spPr>
            <a:xfrm>
              <a:off x="5724128" y="517867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Lucida Calligraphy" panose="03010101010101010101" pitchFamily="66" charset="0"/>
                </a:rPr>
                <a:t>train</a:t>
              </a:r>
              <a:endParaRPr lang="en-GB" dirty="0">
                <a:latin typeface="Lucida Calligraphy" panose="03010101010101010101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0232" y="5183535"/>
              <a:ext cx="676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smtClean="0">
                  <a:latin typeface="Lucida Calligraphy" panose="03010101010101010101" pitchFamily="66" charset="0"/>
                </a:rPr>
                <a:t>tune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6296" y="517867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Lucida Calligraphy" panose="03010101010101010101" pitchFamily="66" charset="0"/>
                </a:rPr>
                <a:t>test</a:t>
              </a:r>
              <a:endParaRPr lang="en-GB" dirty="0">
                <a:latin typeface="Lucida Calligraphy" panose="03010101010101010101" pitchFamily="66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45480"/>
            <a:ext cx="1440160" cy="18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7020272" y="5417145"/>
            <a:ext cx="396044" cy="19494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740352" y="5412205"/>
            <a:ext cx="396044" cy="19494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656992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Image credit Nils Olsen and comic-vine</a:t>
            </a:r>
            <a:endParaRPr lang="en-GB" sz="11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28184" y="6157366"/>
            <a:ext cx="2340768" cy="8251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29200"/>
            <a:ext cx="2886596" cy="1137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90572">
            <a:off x="4788819" y="1283695"/>
            <a:ext cx="1584176" cy="64633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  <a:effectLst/>
              </a:rPr>
              <a:t>Ridge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13500000" scaled="1"/>
                <a:tileRect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 rot="1821254">
            <a:off x="5186989" y="174200"/>
            <a:ext cx="13083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ElasticNet</a:t>
            </a:r>
            <a:endParaRPr lang="en-US" sz="2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115213">
            <a:off x="5911698" y="1494795"/>
            <a:ext cx="2161682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DecisionTree</a:t>
            </a:r>
            <a:endParaRPr lang="en-US" sz="2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409631">
            <a:off x="5290157" y="840273"/>
            <a:ext cx="1096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SVM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61" y="65973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Poster 13-4e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7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83968" y="3501008"/>
            <a:ext cx="7416824" cy="36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4" y="908720"/>
            <a:ext cx="9222359" cy="5184576"/>
          </a:xfrm>
        </p:spPr>
      </p:pic>
    </p:spTree>
    <p:extLst>
      <p:ext uri="{BB962C8B-B14F-4D97-AF65-F5344CB8AC3E}">
        <p14:creationId xmlns:p14="http://schemas.microsoft.com/office/powerpoint/2010/main" val="40280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GSwelsh template 2012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GS2014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191</Words>
  <Application>Microsoft Office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NEW BGSwelsh template 2012</vt:lpstr>
      <vt:lpstr>BGS2014</vt:lpstr>
      <vt:lpstr>Improving Operational Geomagnetic Index Forecasting</vt:lpstr>
      <vt:lpstr>Improving Operational Geomagnetic Index Forecasting</vt:lpstr>
      <vt:lpstr>BGS forecasts</vt:lpstr>
      <vt:lpstr>Space weather data assimilation</vt:lpstr>
      <vt:lpstr>BGS’s next top model</vt:lpstr>
      <vt:lpstr>PowerPoint Presentation</vt:lpstr>
    </vt:vector>
  </TitlesOfParts>
  <Manager>Ian Jackson</Manager>
  <Company>The British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Rayner, Deborah C.</dc:creator>
  <cp:lastModifiedBy>Billingham, Laurence A.</cp:lastModifiedBy>
  <cp:revision>103</cp:revision>
  <cp:lastPrinted>2000-04-13T10:01:09Z</cp:lastPrinted>
  <dcterms:created xsi:type="dcterms:W3CDTF">2014-03-25T12:17:44Z</dcterms:created>
  <dcterms:modified xsi:type="dcterms:W3CDTF">2014-11-19T09:28:01Z</dcterms:modified>
</cp:coreProperties>
</file>