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9" r:id="rId2"/>
  </p:sldIdLst>
  <p:sldSz cx="33483550" cy="18830925"/>
  <p:notesSz cx="6858000" cy="9144000"/>
  <p:defaultTextStyle>
    <a:defPPr>
      <a:defRPr lang="en-US"/>
    </a:defPPr>
    <a:lvl1pPr marL="0" algn="l" defTabSz="2988560" rtl="0" eaLnBrk="1" latinLnBrk="0" hangingPunct="1">
      <a:defRPr sz="5900" kern="1200">
        <a:solidFill>
          <a:schemeClr val="tx1"/>
        </a:solidFill>
        <a:latin typeface="+mn-lt"/>
        <a:ea typeface="+mn-ea"/>
        <a:cs typeface="+mn-cs"/>
      </a:defRPr>
    </a:lvl1pPr>
    <a:lvl2pPr marL="1494280" algn="l" defTabSz="2988560" rtl="0" eaLnBrk="1" latinLnBrk="0" hangingPunct="1">
      <a:defRPr sz="5900" kern="1200">
        <a:solidFill>
          <a:schemeClr val="tx1"/>
        </a:solidFill>
        <a:latin typeface="+mn-lt"/>
        <a:ea typeface="+mn-ea"/>
        <a:cs typeface="+mn-cs"/>
      </a:defRPr>
    </a:lvl2pPr>
    <a:lvl3pPr marL="2988560" algn="l" defTabSz="2988560" rtl="0" eaLnBrk="1" latinLnBrk="0" hangingPunct="1">
      <a:defRPr sz="5900" kern="1200">
        <a:solidFill>
          <a:schemeClr val="tx1"/>
        </a:solidFill>
        <a:latin typeface="+mn-lt"/>
        <a:ea typeface="+mn-ea"/>
        <a:cs typeface="+mn-cs"/>
      </a:defRPr>
    </a:lvl3pPr>
    <a:lvl4pPr marL="4482840" algn="l" defTabSz="2988560" rtl="0" eaLnBrk="1" latinLnBrk="0" hangingPunct="1">
      <a:defRPr sz="5900" kern="1200">
        <a:solidFill>
          <a:schemeClr val="tx1"/>
        </a:solidFill>
        <a:latin typeface="+mn-lt"/>
        <a:ea typeface="+mn-ea"/>
        <a:cs typeface="+mn-cs"/>
      </a:defRPr>
    </a:lvl4pPr>
    <a:lvl5pPr marL="5977117" algn="l" defTabSz="2988560" rtl="0" eaLnBrk="1" latinLnBrk="0" hangingPunct="1">
      <a:defRPr sz="5900" kern="1200">
        <a:solidFill>
          <a:schemeClr val="tx1"/>
        </a:solidFill>
        <a:latin typeface="+mn-lt"/>
        <a:ea typeface="+mn-ea"/>
        <a:cs typeface="+mn-cs"/>
      </a:defRPr>
    </a:lvl5pPr>
    <a:lvl6pPr marL="7471397" algn="l" defTabSz="2988560" rtl="0" eaLnBrk="1" latinLnBrk="0" hangingPunct="1">
      <a:defRPr sz="5900" kern="1200">
        <a:solidFill>
          <a:schemeClr val="tx1"/>
        </a:solidFill>
        <a:latin typeface="+mn-lt"/>
        <a:ea typeface="+mn-ea"/>
        <a:cs typeface="+mn-cs"/>
      </a:defRPr>
    </a:lvl6pPr>
    <a:lvl7pPr marL="8965677" algn="l" defTabSz="2988560" rtl="0" eaLnBrk="1" latinLnBrk="0" hangingPunct="1">
      <a:defRPr sz="5900" kern="1200">
        <a:solidFill>
          <a:schemeClr val="tx1"/>
        </a:solidFill>
        <a:latin typeface="+mn-lt"/>
        <a:ea typeface="+mn-ea"/>
        <a:cs typeface="+mn-cs"/>
      </a:defRPr>
    </a:lvl7pPr>
    <a:lvl8pPr marL="10459957" algn="l" defTabSz="2988560" rtl="0" eaLnBrk="1" latinLnBrk="0" hangingPunct="1">
      <a:defRPr sz="5900" kern="1200">
        <a:solidFill>
          <a:schemeClr val="tx1"/>
        </a:solidFill>
        <a:latin typeface="+mn-lt"/>
        <a:ea typeface="+mn-ea"/>
        <a:cs typeface="+mn-cs"/>
      </a:defRPr>
    </a:lvl8pPr>
    <a:lvl9pPr marL="11954237" algn="l" defTabSz="2988560" rtl="0" eaLnBrk="1" latinLnBrk="0" hangingPunct="1">
      <a:defRPr sz="5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CC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00" autoAdjust="0"/>
  </p:normalViewPr>
  <p:slideViewPr>
    <p:cSldViewPr showGuides="1">
      <p:cViewPr>
        <p:scale>
          <a:sx n="32" d="100"/>
          <a:sy n="32" d="100"/>
        </p:scale>
        <p:origin x="-413" y="115"/>
      </p:cViewPr>
      <p:guideLst>
        <p:guide orient="horz" pos="5931"/>
        <p:guide pos="1054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D655C0-D310-41C9-B257-DACA1896B707}" type="datetimeFigureOut">
              <a:rPr lang="en-GB" smtClean="0"/>
              <a:pPr/>
              <a:t>18/11/2014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3C7CBB-DAC1-42D2-87E0-16DCF6396073}" type="slidenum">
              <a:rPr lang="en-GB" smtClean="0"/>
              <a:pPr/>
              <a:t>‹#›</a:t>
            </a:fld>
            <a:endParaRPr lang="en-GB"/>
          </a:p>
        </p:txBody>
      </p:sp>
    </p:spTree>
    <p:extLst>
      <p:ext uri="{BB962C8B-B14F-4D97-AF65-F5344CB8AC3E}">
        <p14:creationId xmlns:p14="http://schemas.microsoft.com/office/powerpoint/2010/main" val="3067723595"/>
      </p:ext>
    </p:extLst>
  </p:cSld>
  <p:clrMap bg1="lt1" tx1="dk1" bg2="lt2" tx2="dk2" accent1="accent1" accent2="accent2" accent3="accent3" accent4="accent4" accent5="accent5" accent6="accent6" hlink="hlink" folHlink="folHlink"/>
  <p:notesStyle>
    <a:lvl1pPr marL="0" algn="l" defTabSz="2988560" rtl="0" eaLnBrk="1" latinLnBrk="0" hangingPunct="1">
      <a:defRPr sz="4000" kern="1200">
        <a:solidFill>
          <a:schemeClr val="tx1"/>
        </a:solidFill>
        <a:latin typeface="+mn-lt"/>
        <a:ea typeface="+mn-ea"/>
        <a:cs typeface="+mn-cs"/>
      </a:defRPr>
    </a:lvl1pPr>
    <a:lvl2pPr marL="1494280" algn="l" defTabSz="2988560" rtl="0" eaLnBrk="1" latinLnBrk="0" hangingPunct="1">
      <a:defRPr sz="4000" kern="1200">
        <a:solidFill>
          <a:schemeClr val="tx1"/>
        </a:solidFill>
        <a:latin typeface="+mn-lt"/>
        <a:ea typeface="+mn-ea"/>
        <a:cs typeface="+mn-cs"/>
      </a:defRPr>
    </a:lvl2pPr>
    <a:lvl3pPr marL="2988560" algn="l" defTabSz="2988560" rtl="0" eaLnBrk="1" latinLnBrk="0" hangingPunct="1">
      <a:defRPr sz="4000" kern="1200">
        <a:solidFill>
          <a:schemeClr val="tx1"/>
        </a:solidFill>
        <a:latin typeface="+mn-lt"/>
        <a:ea typeface="+mn-ea"/>
        <a:cs typeface="+mn-cs"/>
      </a:defRPr>
    </a:lvl3pPr>
    <a:lvl4pPr marL="4482840" algn="l" defTabSz="2988560" rtl="0" eaLnBrk="1" latinLnBrk="0" hangingPunct="1">
      <a:defRPr sz="4000" kern="1200">
        <a:solidFill>
          <a:schemeClr val="tx1"/>
        </a:solidFill>
        <a:latin typeface="+mn-lt"/>
        <a:ea typeface="+mn-ea"/>
        <a:cs typeface="+mn-cs"/>
      </a:defRPr>
    </a:lvl4pPr>
    <a:lvl5pPr marL="5977117" algn="l" defTabSz="2988560" rtl="0" eaLnBrk="1" latinLnBrk="0" hangingPunct="1">
      <a:defRPr sz="4000" kern="1200">
        <a:solidFill>
          <a:schemeClr val="tx1"/>
        </a:solidFill>
        <a:latin typeface="+mn-lt"/>
        <a:ea typeface="+mn-ea"/>
        <a:cs typeface="+mn-cs"/>
      </a:defRPr>
    </a:lvl5pPr>
    <a:lvl6pPr marL="7471397" algn="l" defTabSz="2988560" rtl="0" eaLnBrk="1" latinLnBrk="0" hangingPunct="1">
      <a:defRPr sz="4000" kern="1200">
        <a:solidFill>
          <a:schemeClr val="tx1"/>
        </a:solidFill>
        <a:latin typeface="+mn-lt"/>
        <a:ea typeface="+mn-ea"/>
        <a:cs typeface="+mn-cs"/>
      </a:defRPr>
    </a:lvl6pPr>
    <a:lvl7pPr marL="8965677" algn="l" defTabSz="2988560" rtl="0" eaLnBrk="1" latinLnBrk="0" hangingPunct="1">
      <a:defRPr sz="4000" kern="1200">
        <a:solidFill>
          <a:schemeClr val="tx1"/>
        </a:solidFill>
        <a:latin typeface="+mn-lt"/>
        <a:ea typeface="+mn-ea"/>
        <a:cs typeface="+mn-cs"/>
      </a:defRPr>
    </a:lvl7pPr>
    <a:lvl8pPr marL="10459957" algn="l" defTabSz="2988560" rtl="0" eaLnBrk="1" latinLnBrk="0" hangingPunct="1">
      <a:defRPr sz="4000" kern="1200">
        <a:solidFill>
          <a:schemeClr val="tx1"/>
        </a:solidFill>
        <a:latin typeface="+mn-lt"/>
        <a:ea typeface="+mn-ea"/>
        <a:cs typeface="+mn-cs"/>
      </a:defRPr>
    </a:lvl8pPr>
    <a:lvl9pPr marL="11954237" algn="l" defTabSz="2988560" rtl="0" eaLnBrk="1" latinLnBrk="0" hangingPunct="1">
      <a:defRPr sz="4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43C7CBB-DAC1-42D2-87E0-16DCF6396073}"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4" name="Rectangle 1026"/>
          <p:cNvSpPr>
            <a:spLocks noGrp="1" noChangeArrowheads="1"/>
          </p:cNvSpPr>
          <p:nvPr>
            <p:ph type="ctrTitle"/>
          </p:nvPr>
        </p:nvSpPr>
        <p:spPr>
          <a:xfrm>
            <a:off x="0" y="5487994"/>
            <a:ext cx="33483550" cy="3138488"/>
          </a:xfrm>
        </p:spPr>
        <p:txBody>
          <a:bodyPr/>
          <a:lstStyle>
            <a:lvl1pPr algn="ctr">
              <a:defRPr sz="11700"/>
            </a:lvl1pPr>
          </a:lstStyle>
          <a:p>
            <a:r>
              <a:rPr lang="en-US" smtClean="0"/>
              <a:t>Click to edit Master title style</a:t>
            </a:r>
            <a:endParaRPr lang="en-GB"/>
          </a:p>
        </p:txBody>
      </p:sp>
      <p:sp>
        <p:nvSpPr>
          <p:cNvPr id="13315" name="Rectangle 1027"/>
          <p:cNvSpPr>
            <a:spLocks noGrp="1" noChangeArrowheads="1"/>
          </p:cNvSpPr>
          <p:nvPr>
            <p:ph type="subTitle" idx="1"/>
          </p:nvPr>
        </p:nvSpPr>
        <p:spPr>
          <a:xfrm>
            <a:off x="0" y="10287265"/>
            <a:ext cx="33483550" cy="2092325"/>
          </a:xfrm>
        </p:spPr>
        <p:txBody>
          <a:bodyPr/>
          <a:lstStyle>
            <a:lvl1pPr marL="0" indent="0" algn="ctr">
              <a:buFontTx/>
              <a:buNone/>
              <a:defRPr/>
            </a:lvl1pPr>
          </a:lstStyle>
          <a:p>
            <a:r>
              <a:rPr lang="en-US" smtClean="0"/>
              <a:t>Click to edit Master subtitle style</a:t>
            </a:r>
            <a:endParaRPr lang="en-GB"/>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3483550" cy="326496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 y="14384951"/>
            <a:ext cx="33483550" cy="4445976"/>
          </a:xfrm>
          <a:prstGeom prst="rect">
            <a:avLst/>
          </a:prstGeom>
        </p:spPr>
      </p:pic>
      <p:sp>
        <p:nvSpPr>
          <p:cNvPr id="11" name="Text Box 1040"/>
          <p:cNvSpPr txBox="1">
            <a:spLocks noChangeArrowheads="1"/>
          </p:cNvSpPr>
          <p:nvPr/>
        </p:nvSpPr>
        <p:spPr bwMode="auto">
          <a:xfrm>
            <a:off x="393661" y="18203229"/>
            <a:ext cx="4630049" cy="705390"/>
          </a:xfrm>
          <a:prstGeom prst="rect">
            <a:avLst/>
          </a:prstGeom>
          <a:noFill/>
          <a:ln w="9525">
            <a:noFill/>
            <a:miter lim="800000"/>
            <a:headEnd/>
            <a:tailEnd/>
          </a:ln>
          <a:effectLst/>
        </p:spPr>
        <p:txBody>
          <a:bodyPr wrap="none" lIns="298855" tIns="149429" rIns="298855" bIns="149429">
            <a:spAutoFit/>
          </a:bodyPr>
          <a:lstStyle/>
          <a:p>
            <a:pPr algn="l" eaLnBrk="1" hangingPunct="1">
              <a:defRPr/>
            </a:pPr>
            <a:r>
              <a:rPr lang="en-GB" sz="2600" b="1" dirty="0">
                <a:solidFill>
                  <a:schemeClr val="bg1"/>
                </a:solidFill>
                <a:latin typeface="Arial" charset="0"/>
                <a:cs typeface="Times New Roman" pitchFamily="18" charset="0"/>
              </a:rPr>
              <a:t>© </a:t>
            </a:r>
            <a:r>
              <a:rPr lang="en-GB" sz="2600" dirty="0">
                <a:solidFill>
                  <a:schemeClr val="bg1"/>
                </a:solidFill>
                <a:latin typeface="Arial" charset="0"/>
                <a:cs typeface="Times New Roman" pitchFamily="18" charset="0"/>
              </a:rPr>
              <a:t>NERC All rights reserved</a:t>
            </a:r>
            <a:endParaRPr lang="en-GB" sz="2600" dirty="0">
              <a:solidFill>
                <a:schemeClr val="bg1"/>
              </a:solidFill>
              <a:latin typeface="Arial" charset="0"/>
            </a:endParaRPr>
          </a:p>
        </p:txBody>
      </p:sp>
    </p:spTree>
    <p:extLst>
      <p:ext uri="{BB962C8B-B14F-4D97-AF65-F5344CB8AC3E}">
        <p14:creationId xmlns:p14="http://schemas.microsoft.com/office/powerpoint/2010/main" val="854484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024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072262" y="714879"/>
            <a:ext cx="6592074" cy="1443704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96044" y="714879"/>
            <a:ext cx="19218163" cy="144370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2822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467476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44970" y="12100617"/>
            <a:ext cx="28461018" cy="3740030"/>
          </a:xfrm>
        </p:spPr>
        <p:txBody>
          <a:bodyPr anchor="t"/>
          <a:lstStyle>
            <a:lvl1pPr algn="l">
              <a:defRPr sz="13200" b="1" cap="all"/>
            </a:lvl1pPr>
          </a:lstStyle>
          <a:p>
            <a:r>
              <a:rPr lang="en-US" smtClean="0"/>
              <a:t>Click to edit Master title style</a:t>
            </a:r>
            <a:endParaRPr lang="en-GB"/>
          </a:p>
        </p:txBody>
      </p:sp>
      <p:sp>
        <p:nvSpPr>
          <p:cNvPr id="3" name="Text Placeholder 2"/>
          <p:cNvSpPr>
            <a:spLocks noGrp="1"/>
          </p:cNvSpPr>
          <p:nvPr>
            <p:ph type="body" idx="1"/>
          </p:nvPr>
        </p:nvSpPr>
        <p:spPr>
          <a:xfrm>
            <a:off x="2644970" y="7981350"/>
            <a:ext cx="28461018" cy="4119263"/>
          </a:xfrm>
        </p:spPr>
        <p:txBody>
          <a:bodyPr anchor="b"/>
          <a:lstStyle>
            <a:lvl1pPr marL="0" indent="0">
              <a:buNone/>
              <a:defRPr sz="6600"/>
            </a:lvl1pPr>
            <a:lvl2pPr marL="1494280" indent="0">
              <a:buNone/>
              <a:defRPr sz="5900"/>
            </a:lvl2pPr>
            <a:lvl3pPr marL="2988560" indent="0">
              <a:buNone/>
              <a:defRPr sz="5100"/>
            </a:lvl3pPr>
            <a:lvl4pPr marL="4482840" indent="0">
              <a:buNone/>
              <a:defRPr sz="4800"/>
            </a:lvl4pPr>
            <a:lvl5pPr marL="5977117" indent="0">
              <a:buNone/>
              <a:defRPr sz="4800"/>
            </a:lvl5pPr>
            <a:lvl6pPr marL="7471397" indent="0">
              <a:buNone/>
              <a:defRPr sz="4800"/>
            </a:lvl6pPr>
            <a:lvl7pPr marL="8965677" indent="0">
              <a:buNone/>
              <a:defRPr sz="4800"/>
            </a:lvl7pPr>
            <a:lvl8pPr marL="10459957" indent="0">
              <a:buNone/>
              <a:defRPr sz="4800"/>
            </a:lvl8pPr>
            <a:lvl9pPr marL="11954237" indent="0">
              <a:buNone/>
              <a:defRPr sz="4800"/>
            </a:lvl9pPr>
          </a:lstStyle>
          <a:p>
            <a:pPr lvl="0"/>
            <a:r>
              <a:rPr lang="en-US" smtClean="0"/>
              <a:t>Click to edit Master text styles</a:t>
            </a:r>
          </a:p>
        </p:txBody>
      </p:sp>
    </p:spTree>
    <p:extLst>
      <p:ext uri="{BB962C8B-B14F-4D97-AF65-F5344CB8AC3E}">
        <p14:creationId xmlns:p14="http://schemas.microsoft.com/office/powerpoint/2010/main" val="40636776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96039" y="5858512"/>
            <a:ext cx="12509826" cy="9293412"/>
          </a:xfrm>
        </p:spPr>
        <p:txBody>
          <a:bodyPr/>
          <a:lstStyle>
            <a:lvl1pPr>
              <a:defRPr sz="9200"/>
            </a:lvl1pPr>
            <a:lvl2pPr>
              <a:defRPr sz="7700"/>
            </a:lvl2pPr>
            <a:lvl3pPr>
              <a:defRPr sz="6600"/>
            </a:lvl3pPr>
            <a:lvl4pPr>
              <a:defRPr sz="5900"/>
            </a:lvl4pPr>
            <a:lvl5pPr>
              <a:defRPr sz="5900"/>
            </a:lvl5pPr>
            <a:lvl6pPr>
              <a:defRPr sz="5900"/>
            </a:lvl6pPr>
            <a:lvl7pPr>
              <a:defRPr sz="5900"/>
            </a:lvl7pPr>
            <a:lvl8pPr>
              <a:defRPr sz="5900"/>
            </a:lvl8pPr>
            <a:lvl9pPr>
              <a:defRPr sz="5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6363924" y="5858512"/>
            <a:ext cx="12509826" cy="9293412"/>
          </a:xfrm>
        </p:spPr>
        <p:txBody>
          <a:bodyPr/>
          <a:lstStyle>
            <a:lvl1pPr>
              <a:defRPr sz="9200"/>
            </a:lvl1pPr>
            <a:lvl2pPr>
              <a:defRPr sz="7700"/>
            </a:lvl2pPr>
            <a:lvl3pPr>
              <a:defRPr sz="6600"/>
            </a:lvl3pPr>
            <a:lvl4pPr>
              <a:defRPr sz="5900"/>
            </a:lvl4pPr>
            <a:lvl5pPr>
              <a:defRPr sz="5900"/>
            </a:lvl5pPr>
            <a:lvl6pPr>
              <a:defRPr sz="5900"/>
            </a:lvl6pPr>
            <a:lvl7pPr>
              <a:defRPr sz="5900"/>
            </a:lvl7pPr>
            <a:lvl8pPr>
              <a:defRPr sz="5900"/>
            </a:lvl8pPr>
            <a:lvl9pPr>
              <a:defRPr sz="5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451308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4178" y="754108"/>
            <a:ext cx="30135195" cy="3138488"/>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674177" y="4215167"/>
            <a:ext cx="14794383" cy="1756678"/>
          </a:xfrm>
        </p:spPr>
        <p:txBody>
          <a:bodyPr anchor="b"/>
          <a:lstStyle>
            <a:lvl1pPr marL="0" indent="0">
              <a:buNone/>
              <a:defRPr sz="7700" b="1"/>
            </a:lvl1pPr>
            <a:lvl2pPr marL="1494280" indent="0">
              <a:buNone/>
              <a:defRPr sz="6600" b="1"/>
            </a:lvl2pPr>
            <a:lvl3pPr marL="2988560" indent="0">
              <a:buNone/>
              <a:defRPr sz="5900" b="1"/>
            </a:lvl3pPr>
            <a:lvl4pPr marL="4482840" indent="0">
              <a:buNone/>
              <a:defRPr sz="5100" b="1"/>
            </a:lvl4pPr>
            <a:lvl5pPr marL="5977117" indent="0">
              <a:buNone/>
              <a:defRPr sz="5100" b="1"/>
            </a:lvl5pPr>
            <a:lvl6pPr marL="7471397" indent="0">
              <a:buNone/>
              <a:defRPr sz="5100" b="1"/>
            </a:lvl6pPr>
            <a:lvl7pPr marL="8965677" indent="0">
              <a:buNone/>
              <a:defRPr sz="5100" b="1"/>
            </a:lvl7pPr>
            <a:lvl8pPr marL="10459957" indent="0">
              <a:buNone/>
              <a:defRPr sz="5100" b="1"/>
            </a:lvl8pPr>
            <a:lvl9pPr marL="11954237" indent="0">
              <a:buNone/>
              <a:defRPr sz="5100" b="1"/>
            </a:lvl9pPr>
          </a:lstStyle>
          <a:p>
            <a:pPr lvl="0"/>
            <a:r>
              <a:rPr lang="en-US" smtClean="0"/>
              <a:t>Click to edit Master text styles</a:t>
            </a:r>
          </a:p>
        </p:txBody>
      </p:sp>
      <p:sp>
        <p:nvSpPr>
          <p:cNvPr id="4" name="Content Placeholder 3"/>
          <p:cNvSpPr>
            <a:spLocks noGrp="1"/>
          </p:cNvSpPr>
          <p:nvPr>
            <p:ph sz="half" idx="2"/>
          </p:nvPr>
        </p:nvSpPr>
        <p:spPr>
          <a:xfrm>
            <a:off x="1674177" y="5971844"/>
            <a:ext cx="14794383" cy="10849578"/>
          </a:xfrm>
        </p:spPr>
        <p:txBody>
          <a:bodyPr/>
          <a:lstStyle>
            <a:lvl1pPr>
              <a:defRPr sz="7700"/>
            </a:lvl1pPr>
            <a:lvl2pPr>
              <a:defRPr sz="6600"/>
            </a:lvl2pPr>
            <a:lvl3pPr>
              <a:defRPr sz="5900"/>
            </a:lvl3pPr>
            <a:lvl4pPr>
              <a:defRPr sz="5100"/>
            </a:lvl4pPr>
            <a:lvl5pPr>
              <a:defRPr sz="5100"/>
            </a:lvl5pPr>
            <a:lvl6pPr>
              <a:defRPr sz="5100"/>
            </a:lvl6pPr>
            <a:lvl7pPr>
              <a:defRPr sz="5100"/>
            </a:lvl7pPr>
            <a:lvl8pPr>
              <a:defRPr sz="5100"/>
            </a:lvl8pPr>
            <a:lvl9pPr>
              <a:defRPr sz="5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7009180" y="4215167"/>
            <a:ext cx="14800194" cy="1756678"/>
          </a:xfrm>
        </p:spPr>
        <p:txBody>
          <a:bodyPr anchor="b"/>
          <a:lstStyle>
            <a:lvl1pPr marL="0" indent="0">
              <a:buNone/>
              <a:defRPr sz="7700" b="1"/>
            </a:lvl1pPr>
            <a:lvl2pPr marL="1494280" indent="0">
              <a:buNone/>
              <a:defRPr sz="6600" b="1"/>
            </a:lvl2pPr>
            <a:lvl3pPr marL="2988560" indent="0">
              <a:buNone/>
              <a:defRPr sz="5900" b="1"/>
            </a:lvl3pPr>
            <a:lvl4pPr marL="4482840" indent="0">
              <a:buNone/>
              <a:defRPr sz="5100" b="1"/>
            </a:lvl4pPr>
            <a:lvl5pPr marL="5977117" indent="0">
              <a:buNone/>
              <a:defRPr sz="5100" b="1"/>
            </a:lvl5pPr>
            <a:lvl6pPr marL="7471397" indent="0">
              <a:buNone/>
              <a:defRPr sz="5100" b="1"/>
            </a:lvl6pPr>
            <a:lvl7pPr marL="8965677" indent="0">
              <a:buNone/>
              <a:defRPr sz="5100" b="1"/>
            </a:lvl7pPr>
            <a:lvl8pPr marL="10459957" indent="0">
              <a:buNone/>
              <a:defRPr sz="5100" b="1"/>
            </a:lvl8pPr>
            <a:lvl9pPr marL="11954237" indent="0">
              <a:buNone/>
              <a:defRPr sz="5100" b="1"/>
            </a:lvl9pPr>
          </a:lstStyle>
          <a:p>
            <a:pPr lvl="0"/>
            <a:r>
              <a:rPr lang="en-US" smtClean="0"/>
              <a:t>Click to edit Master text styles</a:t>
            </a:r>
          </a:p>
        </p:txBody>
      </p:sp>
      <p:sp>
        <p:nvSpPr>
          <p:cNvPr id="6" name="Content Placeholder 5"/>
          <p:cNvSpPr>
            <a:spLocks noGrp="1"/>
          </p:cNvSpPr>
          <p:nvPr>
            <p:ph sz="quarter" idx="4"/>
          </p:nvPr>
        </p:nvSpPr>
        <p:spPr>
          <a:xfrm>
            <a:off x="17009180" y="5971844"/>
            <a:ext cx="14800194" cy="10849578"/>
          </a:xfrm>
        </p:spPr>
        <p:txBody>
          <a:bodyPr/>
          <a:lstStyle>
            <a:lvl1pPr>
              <a:defRPr sz="7700"/>
            </a:lvl1pPr>
            <a:lvl2pPr>
              <a:defRPr sz="6600"/>
            </a:lvl2pPr>
            <a:lvl3pPr>
              <a:defRPr sz="5900"/>
            </a:lvl3pPr>
            <a:lvl4pPr>
              <a:defRPr sz="5100"/>
            </a:lvl4pPr>
            <a:lvl5pPr>
              <a:defRPr sz="5100"/>
            </a:lvl5pPr>
            <a:lvl6pPr>
              <a:defRPr sz="5100"/>
            </a:lvl6pPr>
            <a:lvl7pPr>
              <a:defRPr sz="5100"/>
            </a:lvl7pPr>
            <a:lvl8pPr>
              <a:defRPr sz="5100"/>
            </a:lvl8pPr>
            <a:lvl9pPr>
              <a:defRPr sz="5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71093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91427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91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4183" y="749753"/>
            <a:ext cx="11015857" cy="3190794"/>
          </a:xfrm>
        </p:spPr>
        <p:txBody>
          <a:bodyPr anchor="b"/>
          <a:lstStyle>
            <a:lvl1pPr algn="l">
              <a:defRPr sz="6600" b="1"/>
            </a:lvl1pPr>
          </a:lstStyle>
          <a:p>
            <a:r>
              <a:rPr lang="en-US" smtClean="0"/>
              <a:t>Click to edit Master title style</a:t>
            </a:r>
            <a:endParaRPr lang="en-GB"/>
          </a:p>
        </p:txBody>
      </p:sp>
      <p:sp>
        <p:nvSpPr>
          <p:cNvPr id="3" name="Content Placeholder 2"/>
          <p:cNvSpPr>
            <a:spLocks noGrp="1"/>
          </p:cNvSpPr>
          <p:nvPr>
            <p:ph idx="1"/>
          </p:nvPr>
        </p:nvSpPr>
        <p:spPr>
          <a:xfrm>
            <a:off x="13091138" y="749753"/>
            <a:ext cx="18718235" cy="16071674"/>
          </a:xfrm>
        </p:spPr>
        <p:txBody>
          <a:bodyPr/>
          <a:lstStyle>
            <a:lvl1pPr>
              <a:defRPr sz="10300"/>
            </a:lvl1pPr>
            <a:lvl2pPr>
              <a:defRPr sz="9200"/>
            </a:lvl2pPr>
            <a:lvl3pPr>
              <a:defRPr sz="77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674183" y="3940547"/>
            <a:ext cx="11015857" cy="12880876"/>
          </a:xfrm>
        </p:spPr>
        <p:txBody>
          <a:bodyPr/>
          <a:lstStyle>
            <a:lvl1pPr marL="0" indent="0">
              <a:buNone/>
              <a:defRPr sz="4800"/>
            </a:lvl1pPr>
            <a:lvl2pPr marL="1494280" indent="0">
              <a:buNone/>
              <a:defRPr sz="4000"/>
            </a:lvl2pPr>
            <a:lvl3pPr marL="2988560" indent="0">
              <a:buNone/>
              <a:defRPr sz="3300"/>
            </a:lvl3pPr>
            <a:lvl4pPr marL="4482840" indent="0">
              <a:buNone/>
              <a:defRPr sz="2900"/>
            </a:lvl4pPr>
            <a:lvl5pPr marL="5977117" indent="0">
              <a:buNone/>
              <a:defRPr sz="2900"/>
            </a:lvl5pPr>
            <a:lvl6pPr marL="7471397" indent="0">
              <a:buNone/>
              <a:defRPr sz="2900"/>
            </a:lvl6pPr>
            <a:lvl7pPr marL="8965677" indent="0">
              <a:buNone/>
              <a:defRPr sz="2900"/>
            </a:lvl7pPr>
            <a:lvl8pPr marL="10459957" indent="0">
              <a:buNone/>
              <a:defRPr sz="2900"/>
            </a:lvl8pPr>
            <a:lvl9pPr marL="11954237" indent="0">
              <a:buNone/>
              <a:defRPr sz="2900"/>
            </a:lvl9pPr>
          </a:lstStyle>
          <a:p>
            <a:pPr lvl="0"/>
            <a:r>
              <a:rPr lang="en-US" smtClean="0"/>
              <a:t>Click to edit Master text styles</a:t>
            </a:r>
          </a:p>
        </p:txBody>
      </p:sp>
    </p:spTree>
    <p:extLst>
      <p:ext uri="{BB962C8B-B14F-4D97-AF65-F5344CB8AC3E}">
        <p14:creationId xmlns:p14="http://schemas.microsoft.com/office/powerpoint/2010/main" val="4016447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63010" y="13181649"/>
            <a:ext cx="20090130" cy="1556166"/>
          </a:xfrm>
        </p:spPr>
        <p:txBody>
          <a:bodyPr anchor="b"/>
          <a:lstStyle>
            <a:lvl1pPr algn="l">
              <a:defRPr sz="6600" b="1"/>
            </a:lvl1pPr>
          </a:lstStyle>
          <a:p>
            <a:r>
              <a:rPr lang="en-US" smtClean="0"/>
              <a:t>Click to edit Master title style</a:t>
            </a:r>
            <a:endParaRPr lang="en-GB"/>
          </a:p>
        </p:txBody>
      </p:sp>
      <p:sp>
        <p:nvSpPr>
          <p:cNvPr id="3" name="Picture Placeholder 2"/>
          <p:cNvSpPr>
            <a:spLocks noGrp="1"/>
          </p:cNvSpPr>
          <p:nvPr>
            <p:ph type="pic" idx="1"/>
          </p:nvPr>
        </p:nvSpPr>
        <p:spPr>
          <a:xfrm>
            <a:off x="6563010" y="1682577"/>
            <a:ext cx="20090130" cy="11298555"/>
          </a:xfrm>
        </p:spPr>
        <p:txBody>
          <a:bodyPr/>
          <a:lstStyle>
            <a:lvl1pPr marL="0" indent="0">
              <a:buNone/>
              <a:defRPr sz="10300"/>
            </a:lvl1pPr>
            <a:lvl2pPr marL="1494280" indent="0">
              <a:buNone/>
              <a:defRPr sz="9200"/>
            </a:lvl2pPr>
            <a:lvl3pPr marL="2988560" indent="0">
              <a:buNone/>
              <a:defRPr sz="7700"/>
            </a:lvl3pPr>
            <a:lvl4pPr marL="4482840" indent="0">
              <a:buNone/>
              <a:defRPr sz="6600"/>
            </a:lvl4pPr>
            <a:lvl5pPr marL="5977117" indent="0">
              <a:buNone/>
              <a:defRPr sz="6600"/>
            </a:lvl5pPr>
            <a:lvl6pPr marL="7471397" indent="0">
              <a:buNone/>
              <a:defRPr sz="6600"/>
            </a:lvl6pPr>
            <a:lvl7pPr marL="8965677" indent="0">
              <a:buNone/>
              <a:defRPr sz="6600"/>
            </a:lvl7pPr>
            <a:lvl8pPr marL="10459957" indent="0">
              <a:buNone/>
              <a:defRPr sz="6600"/>
            </a:lvl8pPr>
            <a:lvl9pPr marL="11954237" indent="0">
              <a:buNone/>
              <a:defRPr sz="66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6563010" y="14737815"/>
            <a:ext cx="20090130" cy="2210019"/>
          </a:xfrm>
        </p:spPr>
        <p:txBody>
          <a:bodyPr/>
          <a:lstStyle>
            <a:lvl1pPr marL="0" indent="0">
              <a:buNone/>
              <a:defRPr sz="4800"/>
            </a:lvl1pPr>
            <a:lvl2pPr marL="1494280" indent="0">
              <a:buNone/>
              <a:defRPr sz="4000"/>
            </a:lvl2pPr>
            <a:lvl3pPr marL="2988560" indent="0">
              <a:buNone/>
              <a:defRPr sz="3300"/>
            </a:lvl3pPr>
            <a:lvl4pPr marL="4482840" indent="0">
              <a:buNone/>
              <a:defRPr sz="2900"/>
            </a:lvl4pPr>
            <a:lvl5pPr marL="5977117" indent="0">
              <a:buNone/>
              <a:defRPr sz="2900"/>
            </a:lvl5pPr>
            <a:lvl6pPr marL="7471397" indent="0">
              <a:buNone/>
              <a:defRPr sz="2900"/>
            </a:lvl6pPr>
            <a:lvl7pPr marL="8965677" indent="0">
              <a:buNone/>
              <a:defRPr sz="2900"/>
            </a:lvl7pPr>
            <a:lvl8pPr marL="10459957" indent="0">
              <a:buNone/>
              <a:defRPr sz="2900"/>
            </a:lvl8pPr>
            <a:lvl9pPr marL="11954237" indent="0">
              <a:buNone/>
              <a:defRPr sz="2900"/>
            </a:lvl9pPr>
          </a:lstStyle>
          <a:p>
            <a:pPr lvl="0"/>
            <a:r>
              <a:rPr lang="en-US" smtClean="0"/>
              <a:t>Click to edit Master text styles</a:t>
            </a:r>
          </a:p>
        </p:txBody>
      </p:sp>
    </p:spTree>
    <p:extLst>
      <p:ext uri="{BB962C8B-B14F-4D97-AF65-F5344CB8AC3E}">
        <p14:creationId xmlns:p14="http://schemas.microsoft.com/office/powerpoint/2010/main" val="104168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6039" y="714879"/>
            <a:ext cx="26368296"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8855" tIns="149429" rIns="298855" bIns="149429"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3296039" y="5858512"/>
            <a:ext cx="25577712" cy="929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8855" tIns="149429" rIns="298855" bIns="149429"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53" name="Text Box 29"/>
          <p:cNvSpPr txBox="1">
            <a:spLocks noChangeArrowheads="1"/>
          </p:cNvSpPr>
          <p:nvPr/>
        </p:nvSpPr>
        <p:spPr bwMode="auto">
          <a:xfrm>
            <a:off x="687451" y="17885024"/>
            <a:ext cx="4630049" cy="705390"/>
          </a:xfrm>
          <a:prstGeom prst="rect">
            <a:avLst/>
          </a:prstGeom>
          <a:noFill/>
          <a:ln w="9525">
            <a:noFill/>
            <a:miter lim="800000"/>
            <a:headEnd/>
            <a:tailEnd/>
          </a:ln>
          <a:effectLst/>
        </p:spPr>
        <p:txBody>
          <a:bodyPr wrap="none" lIns="298855" tIns="149429" rIns="298855" bIns="149429">
            <a:spAutoFit/>
          </a:bodyPr>
          <a:lstStyle/>
          <a:p>
            <a:pPr>
              <a:defRPr/>
            </a:pPr>
            <a:r>
              <a:rPr lang="en-GB" sz="2600" b="1" dirty="0">
                <a:latin typeface="Arial" charset="0"/>
              </a:rPr>
              <a:t>© </a:t>
            </a:r>
            <a:r>
              <a:rPr lang="en-GB" sz="2600" dirty="0">
                <a:latin typeface="Arial" charset="0"/>
              </a:rPr>
              <a:t>NERC All rights reserved</a:t>
            </a:r>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999856" y="11047344"/>
            <a:ext cx="10491512" cy="7783581"/>
          </a:xfrm>
          <a:prstGeom prst="rect">
            <a:avLst/>
          </a:prstGeom>
        </p:spPr>
      </p:pic>
      <p:pic>
        <p:nvPicPr>
          <p:cNvPr id="1030" name="Picture 35" descr="bgsklrwo"/>
          <p:cNvPicPr>
            <a:picLocks noChangeAspect="1" noChangeArrowheads="1"/>
          </p:cNvPicPr>
          <p:nvPr/>
        </p:nvPicPr>
        <p:blipFill>
          <a:blip r:embed="rId1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1244136" y="17166128"/>
            <a:ext cx="1949267" cy="143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dt="0"/>
  <p:txStyles>
    <p:titleStyle>
      <a:lvl1pPr algn="l" rtl="0" eaLnBrk="1" fontAlgn="base" hangingPunct="1">
        <a:spcBef>
          <a:spcPct val="0"/>
        </a:spcBef>
        <a:spcAft>
          <a:spcPct val="0"/>
        </a:spcAft>
        <a:defRPr sz="13200">
          <a:solidFill>
            <a:schemeClr val="tx1"/>
          </a:solidFill>
          <a:latin typeface="+mj-lt"/>
          <a:ea typeface="+mj-ea"/>
          <a:cs typeface="+mj-cs"/>
        </a:defRPr>
      </a:lvl1pPr>
      <a:lvl2pPr algn="l" rtl="0" eaLnBrk="1" fontAlgn="base" hangingPunct="1">
        <a:spcBef>
          <a:spcPct val="0"/>
        </a:spcBef>
        <a:spcAft>
          <a:spcPct val="0"/>
        </a:spcAft>
        <a:defRPr sz="13200">
          <a:solidFill>
            <a:schemeClr val="tx1"/>
          </a:solidFill>
          <a:latin typeface="Arial" charset="0"/>
        </a:defRPr>
      </a:lvl2pPr>
      <a:lvl3pPr algn="l" rtl="0" eaLnBrk="1" fontAlgn="base" hangingPunct="1">
        <a:spcBef>
          <a:spcPct val="0"/>
        </a:spcBef>
        <a:spcAft>
          <a:spcPct val="0"/>
        </a:spcAft>
        <a:defRPr sz="13200">
          <a:solidFill>
            <a:schemeClr val="tx1"/>
          </a:solidFill>
          <a:latin typeface="Arial" charset="0"/>
        </a:defRPr>
      </a:lvl3pPr>
      <a:lvl4pPr algn="l" rtl="0" eaLnBrk="1" fontAlgn="base" hangingPunct="1">
        <a:spcBef>
          <a:spcPct val="0"/>
        </a:spcBef>
        <a:spcAft>
          <a:spcPct val="0"/>
        </a:spcAft>
        <a:defRPr sz="13200">
          <a:solidFill>
            <a:schemeClr val="tx1"/>
          </a:solidFill>
          <a:latin typeface="Arial" charset="0"/>
        </a:defRPr>
      </a:lvl4pPr>
      <a:lvl5pPr algn="l" rtl="0" eaLnBrk="1" fontAlgn="base" hangingPunct="1">
        <a:spcBef>
          <a:spcPct val="0"/>
        </a:spcBef>
        <a:spcAft>
          <a:spcPct val="0"/>
        </a:spcAft>
        <a:defRPr sz="13200">
          <a:solidFill>
            <a:schemeClr val="tx1"/>
          </a:solidFill>
          <a:latin typeface="Arial" charset="0"/>
        </a:defRPr>
      </a:lvl5pPr>
      <a:lvl6pPr marL="1494280" algn="l" rtl="0" eaLnBrk="1" fontAlgn="base" hangingPunct="1">
        <a:spcBef>
          <a:spcPct val="0"/>
        </a:spcBef>
        <a:spcAft>
          <a:spcPct val="0"/>
        </a:spcAft>
        <a:defRPr sz="13200">
          <a:solidFill>
            <a:schemeClr val="tx1"/>
          </a:solidFill>
          <a:latin typeface="Arial" charset="0"/>
        </a:defRPr>
      </a:lvl6pPr>
      <a:lvl7pPr marL="2988560" algn="l" rtl="0" eaLnBrk="1" fontAlgn="base" hangingPunct="1">
        <a:spcBef>
          <a:spcPct val="0"/>
        </a:spcBef>
        <a:spcAft>
          <a:spcPct val="0"/>
        </a:spcAft>
        <a:defRPr sz="13200">
          <a:solidFill>
            <a:schemeClr val="tx1"/>
          </a:solidFill>
          <a:latin typeface="Arial" charset="0"/>
        </a:defRPr>
      </a:lvl7pPr>
      <a:lvl8pPr marL="4482840" algn="l" rtl="0" eaLnBrk="1" fontAlgn="base" hangingPunct="1">
        <a:spcBef>
          <a:spcPct val="0"/>
        </a:spcBef>
        <a:spcAft>
          <a:spcPct val="0"/>
        </a:spcAft>
        <a:defRPr sz="13200">
          <a:solidFill>
            <a:schemeClr val="tx1"/>
          </a:solidFill>
          <a:latin typeface="Arial" charset="0"/>
        </a:defRPr>
      </a:lvl8pPr>
      <a:lvl9pPr marL="5977117" algn="l" rtl="0" eaLnBrk="1" fontAlgn="base" hangingPunct="1">
        <a:spcBef>
          <a:spcPct val="0"/>
        </a:spcBef>
        <a:spcAft>
          <a:spcPct val="0"/>
        </a:spcAft>
        <a:defRPr sz="13200">
          <a:solidFill>
            <a:schemeClr val="tx1"/>
          </a:solidFill>
          <a:latin typeface="Arial" charset="0"/>
        </a:defRPr>
      </a:lvl9pPr>
    </p:titleStyle>
    <p:bodyStyle>
      <a:lvl1pPr marL="1120708" indent="-1120708" algn="l" rtl="0" eaLnBrk="1" fontAlgn="base" hangingPunct="1">
        <a:spcBef>
          <a:spcPct val="20000"/>
        </a:spcBef>
        <a:spcAft>
          <a:spcPct val="0"/>
        </a:spcAft>
        <a:buClr>
          <a:schemeClr val="tx1"/>
        </a:buClr>
        <a:buSzPct val="130000"/>
        <a:buChar char="•"/>
        <a:defRPr sz="7300">
          <a:solidFill>
            <a:schemeClr val="tx1"/>
          </a:solidFill>
          <a:latin typeface="+mn-lt"/>
          <a:ea typeface="+mn-ea"/>
          <a:cs typeface="+mn-cs"/>
        </a:defRPr>
      </a:lvl1pPr>
      <a:lvl2pPr marL="2428204" indent="-933924" algn="l" rtl="0" eaLnBrk="1" fontAlgn="base" hangingPunct="1">
        <a:spcBef>
          <a:spcPct val="20000"/>
        </a:spcBef>
        <a:spcAft>
          <a:spcPct val="0"/>
        </a:spcAft>
        <a:buClr>
          <a:schemeClr val="tx1"/>
        </a:buClr>
        <a:buSzPct val="130000"/>
        <a:buChar char="•"/>
        <a:defRPr sz="7300">
          <a:solidFill>
            <a:schemeClr val="tx1"/>
          </a:solidFill>
          <a:latin typeface="+mn-lt"/>
        </a:defRPr>
      </a:lvl2pPr>
      <a:lvl3pPr marL="3735700" indent="-747140" algn="l" rtl="0" eaLnBrk="1" fontAlgn="base" hangingPunct="1">
        <a:spcBef>
          <a:spcPct val="20000"/>
        </a:spcBef>
        <a:spcAft>
          <a:spcPct val="0"/>
        </a:spcAft>
        <a:buClr>
          <a:schemeClr val="tx1"/>
        </a:buClr>
        <a:buSzPct val="130000"/>
        <a:buChar char="•"/>
        <a:defRPr sz="7300">
          <a:solidFill>
            <a:schemeClr val="tx1"/>
          </a:solidFill>
          <a:latin typeface="+mn-lt"/>
        </a:defRPr>
      </a:lvl3pPr>
      <a:lvl4pPr marL="5229980" indent="-747140" algn="l" rtl="0" eaLnBrk="1" fontAlgn="base" hangingPunct="1">
        <a:spcBef>
          <a:spcPct val="20000"/>
        </a:spcBef>
        <a:spcAft>
          <a:spcPct val="0"/>
        </a:spcAft>
        <a:buClr>
          <a:schemeClr val="tx1"/>
        </a:buClr>
        <a:buSzPct val="130000"/>
        <a:buChar char="•"/>
        <a:defRPr sz="7300">
          <a:solidFill>
            <a:schemeClr val="tx1"/>
          </a:solidFill>
          <a:latin typeface="+mn-lt"/>
        </a:defRPr>
      </a:lvl4pPr>
      <a:lvl5pPr marL="6724261" indent="-747140" algn="l" rtl="0" eaLnBrk="1" fontAlgn="base" hangingPunct="1">
        <a:spcBef>
          <a:spcPct val="20000"/>
        </a:spcBef>
        <a:spcAft>
          <a:spcPct val="0"/>
        </a:spcAft>
        <a:buClr>
          <a:schemeClr val="tx1"/>
        </a:buClr>
        <a:buSzPct val="130000"/>
        <a:buChar char="•"/>
        <a:defRPr sz="7300">
          <a:solidFill>
            <a:schemeClr val="tx1"/>
          </a:solidFill>
          <a:latin typeface="+mn-lt"/>
        </a:defRPr>
      </a:lvl5pPr>
      <a:lvl6pPr marL="8218537" indent="-747140" algn="l" rtl="0" eaLnBrk="1" fontAlgn="base" hangingPunct="1">
        <a:spcBef>
          <a:spcPct val="20000"/>
        </a:spcBef>
        <a:spcAft>
          <a:spcPct val="0"/>
        </a:spcAft>
        <a:buClr>
          <a:schemeClr val="tx1"/>
        </a:buClr>
        <a:buSzPct val="130000"/>
        <a:buChar char="•"/>
        <a:defRPr sz="7300">
          <a:solidFill>
            <a:schemeClr val="tx1"/>
          </a:solidFill>
          <a:latin typeface="+mn-lt"/>
        </a:defRPr>
      </a:lvl6pPr>
      <a:lvl7pPr marL="9712817" indent="-747140" algn="l" rtl="0" eaLnBrk="1" fontAlgn="base" hangingPunct="1">
        <a:spcBef>
          <a:spcPct val="20000"/>
        </a:spcBef>
        <a:spcAft>
          <a:spcPct val="0"/>
        </a:spcAft>
        <a:buClr>
          <a:schemeClr val="tx1"/>
        </a:buClr>
        <a:buSzPct val="130000"/>
        <a:buChar char="•"/>
        <a:defRPr sz="7300">
          <a:solidFill>
            <a:schemeClr val="tx1"/>
          </a:solidFill>
          <a:latin typeface="+mn-lt"/>
        </a:defRPr>
      </a:lvl7pPr>
      <a:lvl8pPr marL="11207097" indent="-747140" algn="l" rtl="0" eaLnBrk="1" fontAlgn="base" hangingPunct="1">
        <a:spcBef>
          <a:spcPct val="20000"/>
        </a:spcBef>
        <a:spcAft>
          <a:spcPct val="0"/>
        </a:spcAft>
        <a:buClr>
          <a:schemeClr val="tx1"/>
        </a:buClr>
        <a:buSzPct val="130000"/>
        <a:buChar char="•"/>
        <a:defRPr sz="7300">
          <a:solidFill>
            <a:schemeClr val="tx1"/>
          </a:solidFill>
          <a:latin typeface="+mn-lt"/>
        </a:defRPr>
      </a:lvl8pPr>
      <a:lvl9pPr marL="12701377" indent="-747140" algn="l" rtl="0" eaLnBrk="1" fontAlgn="base" hangingPunct="1">
        <a:spcBef>
          <a:spcPct val="20000"/>
        </a:spcBef>
        <a:spcAft>
          <a:spcPct val="0"/>
        </a:spcAft>
        <a:buClr>
          <a:schemeClr val="tx1"/>
        </a:buClr>
        <a:buSzPct val="130000"/>
        <a:buChar char="•"/>
        <a:defRPr sz="7300">
          <a:solidFill>
            <a:schemeClr val="tx1"/>
          </a:solidFill>
          <a:latin typeface="+mn-lt"/>
        </a:defRPr>
      </a:lvl9pPr>
    </p:bodyStyle>
    <p:otherStyle>
      <a:defPPr>
        <a:defRPr lang="en-US"/>
      </a:defPPr>
      <a:lvl1pPr marL="0" algn="l" defTabSz="2988560" rtl="0" eaLnBrk="1" latinLnBrk="0" hangingPunct="1">
        <a:defRPr sz="5900" kern="1200">
          <a:solidFill>
            <a:schemeClr val="tx1"/>
          </a:solidFill>
          <a:latin typeface="+mn-lt"/>
          <a:ea typeface="+mn-ea"/>
          <a:cs typeface="+mn-cs"/>
        </a:defRPr>
      </a:lvl1pPr>
      <a:lvl2pPr marL="1494280" algn="l" defTabSz="2988560" rtl="0" eaLnBrk="1" latinLnBrk="0" hangingPunct="1">
        <a:defRPr sz="5900" kern="1200">
          <a:solidFill>
            <a:schemeClr val="tx1"/>
          </a:solidFill>
          <a:latin typeface="+mn-lt"/>
          <a:ea typeface="+mn-ea"/>
          <a:cs typeface="+mn-cs"/>
        </a:defRPr>
      </a:lvl2pPr>
      <a:lvl3pPr marL="2988560" algn="l" defTabSz="2988560" rtl="0" eaLnBrk="1" latinLnBrk="0" hangingPunct="1">
        <a:defRPr sz="5900" kern="1200">
          <a:solidFill>
            <a:schemeClr val="tx1"/>
          </a:solidFill>
          <a:latin typeface="+mn-lt"/>
          <a:ea typeface="+mn-ea"/>
          <a:cs typeface="+mn-cs"/>
        </a:defRPr>
      </a:lvl3pPr>
      <a:lvl4pPr marL="4482840" algn="l" defTabSz="2988560" rtl="0" eaLnBrk="1" latinLnBrk="0" hangingPunct="1">
        <a:defRPr sz="5900" kern="1200">
          <a:solidFill>
            <a:schemeClr val="tx1"/>
          </a:solidFill>
          <a:latin typeface="+mn-lt"/>
          <a:ea typeface="+mn-ea"/>
          <a:cs typeface="+mn-cs"/>
        </a:defRPr>
      </a:lvl4pPr>
      <a:lvl5pPr marL="5977117" algn="l" defTabSz="2988560" rtl="0" eaLnBrk="1" latinLnBrk="0" hangingPunct="1">
        <a:defRPr sz="5900" kern="1200">
          <a:solidFill>
            <a:schemeClr val="tx1"/>
          </a:solidFill>
          <a:latin typeface="+mn-lt"/>
          <a:ea typeface="+mn-ea"/>
          <a:cs typeface="+mn-cs"/>
        </a:defRPr>
      </a:lvl5pPr>
      <a:lvl6pPr marL="7471397" algn="l" defTabSz="2988560" rtl="0" eaLnBrk="1" latinLnBrk="0" hangingPunct="1">
        <a:defRPr sz="5900" kern="1200">
          <a:solidFill>
            <a:schemeClr val="tx1"/>
          </a:solidFill>
          <a:latin typeface="+mn-lt"/>
          <a:ea typeface="+mn-ea"/>
          <a:cs typeface="+mn-cs"/>
        </a:defRPr>
      </a:lvl6pPr>
      <a:lvl7pPr marL="8965677" algn="l" defTabSz="2988560" rtl="0" eaLnBrk="1" latinLnBrk="0" hangingPunct="1">
        <a:defRPr sz="5900" kern="1200">
          <a:solidFill>
            <a:schemeClr val="tx1"/>
          </a:solidFill>
          <a:latin typeface="+mn-lt"/>
          <a:ea typeface="+mn-ea"/>
          <a:cs typeface="+mn-cs"/>
        </a:defRPr>
      </a:lvl7pPr>
      <a:lvl8pPr marL="10459957" algn="l" defTabSz="2988560" rtl="0" eaLnBrk="1" latinLnBrk="0" hangingPunct="1">
        <a:defRPr sz="5900" kern="1200">
          <a:solidFill>
            <a:schemeClr val="tx1"/>
          </a:solidFill>
          <a:latin typeface="+mn-lt"/>
          <a:ea typeface="+mn-ea"/>
          <a:cs typeface="+mn-cs"/>
        </a:defRPr>
      </a:lvl8pPr>
      <a:lvl9pPr marL="11954237" algn="l" defTabSz="2988560" rtl="0" eaLnBrk="1" latinLnBrk="0" hangingPunct="1">
        <a:defRPr sz="5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jpe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jpe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jpe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jpeg"/><Relationship Id="rId10" Type="http://schemas.openxmlformats.org/officeDocument/2006/relationships/image" Target="../media/image12.jpeg"/><Relationship Id="rId19" Type="http://schemas.openxmlformats.org/officeDocument/2006/relationships/image" Target="../media/image21.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31359399" y="17651669"/>
            <a:ext cx="1728192" cy="914400"/>
          </a:xfrm>
          <a:prstGeom prst="rect">
            <a:avLst/>
          </a:prstGeom>
          <a:noFill/>
          <a:ln w="9525">
            <a:noFill/>
            <a:miter lim="800000"/>
            <a:headEnd/>
            <a:tailEnd/>
          </a:ln>
        </p:spPr>
      </p:pic>
      <p:sp>
        <p:nvSpPr>
          <p:cNvPr id="19" name="Rectangle 18"/>
          <p:cNvSpPr/>
          <p:nvPr/>
        </p:nvSpPr>
        <p:spPr bwMode="auto">
          <a:xfrm>
            <a:off x="22790447" y="2596059"/>
            <a:ext cx="10297144" cy="8475587"/>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p:txBody>
      </p:sp>
      <p:sp>
        <p:nvSpPr>
          <p:cNvPr id="18" name="Rectangle 17"/>
          <p:cNvSpPr/>
          <p:nvPr/>
        </p:nvSpPr>
        <p:spPr bwMode="auto">
          <a:xfrm>
            <a:off x="11485191" y="2596059"/>
            <a:ext cx="11161240" cy="568863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54" name="TextBox 53"/>
          <p:cNvSpPr txBox="1"/>
          <p:nvPr/>
        </p:nvSpPr>
        <p:spPr>
          <a:xfrm>
            <a:off x="11485191" y="3532163"/>
            <a:ext cx="5328592" cy="4708981"/>
          </a:xfrm>
          <a:prstGeom prst="rect">
            <a:avLst/>
          </a:prstGeom>
          <a:noFill/>
        </p:spPr>
        <p:txBody>
          <a:bodyPr wrap="square" rtlCol="0">
            <a:spAutoFit/>
          </a:bodyPr>
          <a:lstStyle/>
          <a:p>
            <a:pPr>
              <a:buFont typeface="Arial" pitchFamily="34" charset="0"/>
              <a:buChar char="•"/>
            </a:pPr>
            <a:r>
              <a:rPr lang="en-GB" sz="2000" dirty="0" smtClean="0"/>
              <a:t> Storms rare but important</a:t>
            </a:r>
          </a:p>
          <a:p>
            <a:pPr marL="622300" lvl="1" indent="-177800">
              <a:buFont typeface="Arial" pitchFamily="34" charset="0"/>
              <a:buChar char="•"/>
            </a:pPr>
            <a:r>
              <a:rPr lang="en-GB" sz="2000" b="1" dirty="0" smtClean="0"/>
              <a:t>Balance dataset </a:t>
            </a:r>
            <a:r>
              <a:rPr lang="en-GB" sz="2000" dirty="0" smtClean="0"/>
              <a:t>otherwise storms  look like noise</a:t>
            </a:r>
          </a:p>
          <a:p>
            <a:pPr>
              <a:buFont typeface="Arial" pitchFamily="34" charset="0"/>
              <a:buChar char="•"/>
            </a:pPr>
            <a:r>
              <a:rPr lang="en-GB" sz="2000" dirty="0" smtClean="0"/>
              <a:t> </a:t>
            </a:r>
            <a:r>
              <a:rPr lang="en-GB" sz="2000" b="1" dirty="0" smtClean="0"/>
              <a:t>Features</a:t>
            </a:r>
            <a:r>
              <a:rPr lang="en-GB" sz="2000" dirty="0" smtClean="0"/>
              <a:t> selected  like</a:t>
            </a:r>
          </a:p>
          <a:p>
            <a:pPr>
              <a:buFont typeface="Arial" pitchFamily="34" charset="0"/>
              <a:buChar char="•"/>
            </a:pPr>
            <a:endParaRPr lang="en-GB" sz="2000" dirty="0" smtClean="0"/>
          </a:p>
          <a:p>
            <a:pPr>
              <a:buFont typeface="Arial" pitchFamily="34" charset="0"/>
              <a:buChar char="•"/>
            </a:pPr>
            <a:endParaRPr lang="en-GB" sz="2000" dirty="0" smtClean="0"/>
          </a:p>
          <a:p>
            <a:pPr>
              <a:buFont typeface="Arial" pitchFamily="34" charset="0"/>
              <a:buChar char="•"/>
            </a:pPr>
            <a:endParaRPr lang="en-GB" sz="2000" dirty="0" smtClean="0"/>
          </a:p>
          <a:p>
            <a:pPr>
              <a:buFont typeface="Arial" pitchFamily="34" charset="0"/>
              <a:buChar char="•"/>
            </a:pPr>
            <a:endParaRPr lang="en-GB" sz="2000" dirty="0" smtClean="0"/>
          </a:p>
          <a:p>
            <a:pPr>
              <a:buFont typeface="Arial" pitchFamily="34" charset="0"/>
              <a:buChar char="•"/>
            </a:pPr>
            <a:r>
              <a:rPr lang="en-GB" sz="2000" dirty="0" smtClean="0"/>
              <a:t> </a:t>
            </a:r>
            <a:r>
              <a:rPr lang="en-GB" sz="2000" b="1" dirty="0" smtClean="0"/>
              <a:t>Split</a:t>
            </a:r>
            <a:r>
              <a:rPr lang="en-GB" sz="2000" dirty="0" smtClean="0"/>
              <a:t>: training set, validation set, test set  </a:t>
            </a:r>
          </a:p>
          <a:p>
            <a:pPr>
              <a:buFont typeface="Arial" pitchFamily="34" charset="0"/>
              <a:buChar char="•"/>
            </a:pPr>
            <a:r>
              <a:rPr lang="en-GB" sz="2000" dirty="0" smtClean="0"/>
              <a:t> Training set </a:t>
            </a:r>
            <a:r>
              <a:rPr lang="en-GB" sz="2000" b="1" dirty="0" smtClean="0"/>
              <a:t>scaled </a:t>
            </a:r>
          </a:p>
          <a:p>
            <a:pPr>
              <a:buFont typeface="Arial" pitchFamily="34" charset="0"/>
              <a:buChar char="•"/>
            </a:pPr>
            <a:endParaRPr lang="en-GB" sz="2000" dirty="0" smtClean="0"/>
          </a:p>
          <a:p>
            <a:endParaRPr lang="en-GB" sz="2000" dirty="0" smtClean="0"/>
          </a:p>
          <a:p>
            <a:pPr>
              <a:buFont typeface="Arial" pitchFamily="34" charset="0"/>
              <a:buChar char="•"/>
            </a:pPr>
            <a:r>
              <a:rPr lang="en-GB" sz="2000" dirty="0" smtClean="0"/>
              <a:t> Some algorithms require </a:t>
            </a:r>
          </a:p>
          <a:p>
            <a:pPr marL="622300" lvl="1" indent="-177800">
              <a:buFont typeface="Arial" pitchFamily="34" charset="0"/>
              <a:buChar char="•"/>
            </a:pPr>
            <a:r>
              <a:rPr lang="en-GB" sz="2000" dirty="0" smtClean="0"/>
              <a:t>use </a:t>
            </a:r>
            <a:r>
              <a:rPr lang="en-GB" sz="2000" b="1" dirty="0" smtClean="0"/>
              <a:t>Principal Component Analysis</a:t>
            </a:r>
            <a:r>
              <a:rPr lang="en-GB" sz="2000" dirty="0" smtClean="0"/>
              <a:t> to decompose</a:t>
            </a:r>
          </a:p>
        </p:txBody>
      </p:sp>
      <p:sp>
        <p:nvSpPr>
          <p:cNvPr id="26" name="Rectangle 25"/>
          <p:cNvSpPr/>
          <p:nvPr/>
        </p:nvSpPr>
        <p:spPr bwMode="auto">
          <a:xfrm>
            <a:off x="323951" y="8407350"/>
            <a:ext cx="22322480" cy="928903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1" u="none" strike="noStrike" cap="none" normalizeH="0" baseline="0" dirty="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4284391" y="0"/>
            <a:ext cx="24554728" cy="1998638"/>
          </a:xfrm>
        </p:spPr>
        <p:txBody>
          <a:bodyPr/>
          <a:lstStyle/>
          <a:p>
            <a:r>
              <a:rPr lang="en-GB" sz="7200" b="1" dirty="0" smtClean="0"/>
              <a:t>Improving Operational Geomagnetic Index Forecasting</a:t>
            </a:r>
            <a:endParaRPr lang="en-GB" sz="7200" dirty="0"/>
          </a:p>
        </p:txBody>
      </p:sp>
      <p:pic>
        <p:nvPicPr>
          <p:cNvPr id="1026" name="Picture 2" descr="http://www.stce.be/Symfony/web/bundles/quizbundle/Quiz/logoESWWcol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953" y="424051"/>
            <a:ext cx="3024334" cy="17906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00415" y="1280714"/>
            <a:ext cx="24482720" cy="861940"/>
          </a:xfrm>
          <a:prstGeom prst="rect">
            <a:avLst/>
          </a:prstGeom>
        </p:spPr>
        <p:txBody>
          <a:bodyPr wrap="square" lIns="91603" tIns="45802" rIns="91603" bIns="45802">
            <a:spAutoFit/>
          </a:bodyPr>
          <a:lstStyle/>
          <a:p>
            <a:endParaRPr lang="en-GB" sz="1800" dirty="0"/>
          </a:p>
          <a:p>
            <a:r>
              <a:rPr lang="en-GB" sz="3200" dirty="0" smtClean="0"/>
              <a:t>Laurence Billingham [laurence@bgs.ac.uk], Gemma Kelly 	          British </a:t>
            </a:r>
            <a:r>
              <a:rPr lang="en-GB" sz="3200" dirty="0"/>
              <a:t>Geological </a:t>
            </a:r>
            <a:r>
              <a:rPr lang="en-GB" sz="3200" dirty="0" smtClean="0"/>
              <a:t>Survey, West Mains Road, Edinburgh, UK</a:t>
            </a:r>
            <a:endParaRPr lang="en-GB" sz="3200" dirty="0"/>
          </a:p>
        </p:txBody>
      </p:sp>
      <p:sp>
        <p:nvSpPr>
          <p:cNvPr id="16" name="Rectangle 15"/>
          <p:cNvSpPr/>
          <p:nvPr/>
        </p:nvSpPr>
        <p:spPr bwMode="auto">
          <a:xfrm>
            <a:off x="323951" y="2596059"/>
            <a:ext cx="11017224" cy="568863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17" name="TextBox 16"/>
          <p:cNvSpPr txBox="1"/>
          <p:nvPr/>
        </p:nvSpPr>
        <p:spPr>
          <a:xfrm>
            <a:off x="395959" y="2682583"/>
            <a:ext cx="10945216" cy="2554545"/>
          </a:xfrm>
          <a:prstGeom prst="rect">
            <a:avLst/>
          </a:prstGeom>
          <a:noFill/>
        </p:spPr>
        <p:txBody>
          <a:bodyPr wrap="square" rtlCol="0">
            <a:spAutoFit/>
          </a:bodyPr>
          <a:lstStyle/>
          <a:p>
            <a:r>
              <a:rPr lang="en-GB" sz="3200" b="1" dirty="0" smtClean="0"/>
              <a:t>1. Introduction</a:t>
            </a:r>
          </a:p>
          <a:p>
            <a:endParaRPr lang="en-GB" sz="1400" b="1" dirty="0" smtClean="0"/>
          </a:p>
          <a:p>
            <a:pPr>
              <a:spcAft>
                <a:spcPts val="600"/>
              </a:spcAft>
            </a:pPr>
            <a:r>
              <a:rPr lang="en-GB" sz="1800" dirty="0" smtClean="0"/>
              <a:t>The interest in space weather has never been greater, with society becoming ever more reliant upon technology and infrastructure which are potentially at risk. Geomagnetic storms are potentially damaging to power-grids, communication systems and oil and gas operations. </a:t>
            </a:r>
          </a:p>
          <a:p>
            <a:pPr>
              <a:spcAft>
                <a:spcPts val="600"/>
              </a:spcAft>
            </a:pPr>
            <a:endParaRPr lang="en-GB" sz="2000" dirty="0" smtClean="0"/>
          </a:p>
          <a:p>
            <a:endParaRPr lang="en-GB" sz="2400" dirty="0"/>
          </a:p>
        </p:txBody>
      </p:sp>
      <p:sp>
        <p:nvSpPr>
          <p:cNvPr id="20" name="TextBox 19"/>
          <p:cNvSpPr txBox="1"/>
          <p:nvPr/>
        </p:nvSpPr>
        <p:spPr>
          <a:xfrm>
            <a:off x="11629207" y="2668067"/>
            <a:ext cx="1656184" cy="584775"/>
          </a:xfrm>
          <a:prstGeom prst="rect">
            <a:avLst/>
          </a:prstGeom>
          <a:noFill/>
        </p:spPr>
        <p:txBody>
          <a:bodyPr wrap="square" rtlCol="0">
            <a:spAutoFit/>
          </a:bodyPr>
          <a:lstStyle/>
          <a:p>
            <a:r>
              <a:rPr lang="en-GB" sz="3200" b="1" dirty="0" smtClean="0"/>
              <a:t>2. Data</a:t>
            </a:r>
          </a:p>
        </p:txBody>
      </p:sp>
      <p:sp>
        <p:nvSpPr>
          <p:cNvPr id="23" name="TextBox 22"/>
          <p:cNvSpPr txBox="1"/>
          <p:nvPr/>
        </p:nvSpPr>
        <p:spPr>
          <a:xfrm>
            <a:off x="23006471" y="2740075"/>
            <a:ext cx="9649072" cy="8259563"/>
          </a:xfrm>
          <a:prstGeom prst="rect">
            <a:avLst/>
          </a:prstGeom>
          <a:noFill/>
        </p:spPr>
        <p:txBody>
          <a:bodyPr wrap="square" rtlCol="0">
            <a:spAutoFit/>
          </a:bodyPr>
          <a:lstStyle/>
          <a:p>
            <a:r>
              <a:rPr lang="en-GB" sz="3200" b="1" dirty="0" smtClean="0"/>
              <a:t>3. Techniques</a:t>
            </a:r>
          </a:p>
          <a:p>
            <a:endParaRPr lang="en-GB" sz="1800" b="1" dirty="0" smtClean="0"/>
          </a:p>
          <a:p>
            <a:r>
              <a:rPr lang="en-GB" sz="2400" b="1" i="1" dirty="0" smtClean="0"/>
              <a:t>Machine Learning</a:t>
            </a:r>
          </a:p>
          <a:p>
            <a:endParaRPr lang="en-GB" sz="1600" i="1" dirty="0" smtClean="0"/>
          </a:p>
          <a:p>
            <a:pPr marL="171450" indent="-171450">
              <a:buFont typeface="Arial" pitchFamily="34" charset="0"/>
              <a:buChar char="•"/>
            </a:pPr>
            <a:r>
              <a:rPr lang="en-GB" sz="2000" dirty="0" smtClean="0"/>
              <a:t>A branch of statistics</a:t>
            </a:r>
          </a:p>
          <a:p>
            <a:pPr marL="171450" indent="-171450">
              <a:buFont typeface="Arial" pitchFamily="34" charset="0"/>
              <a:buChar char="•"/>
            </a:pPr>
            <a:r>
              <a:rPr lang="en-GB" sz="2000" dirty="0" smtClean="0"/>
              <a:t>We use </a:t>
            </a:r>
            <a:r>
              <a:rPr lang="en-GB" sz="2000" b="1" dirty="0" smtClean="0"/>
              <a:t>regression</a:t>
            </a:r>
            <a:r>
              <a:rPr lang="en-GB" sz="2000" dirty="0" smtClean="0"/>
              <a:t> algorithms here </a:t>
            </a:r>
          </a:p>
          <a:p>
            <a:pPr marL="171450" indent="-171450">
              <a:buFont typeface="Arial" pitchFamily="34" charset="0"/>
              <a:buChar char="•"/>
            </a:pPr>
            <a:r>
              <a:rPr lang="en-GB" sz="2000" dirty="0" smtClean="0"/>
              <a:t>Data laid out as for matrix inversion (little like finding best fit line with 2D data)</a:t>
            </a:r>
          </a:p>
          <a:p>
            <a:pPr marL="171450" indent="-171450">
              <a:buFont typeface="Arial" pitchFamily="34" charset="0"/>
              <a:buChar char="•"/>
            </a:pPr>
            <a:r>
              <a:rPr lang="en-GB" sz="2000" dirty="0" smtClean="0"/>
              <a:t>Many algorithms (see [2] for an excellent introduction), some are like linear    regression e.g.</a:t>
            </a:r>
          </a:p>
          <a:p>
            <a:endParaRPr lang="en-GB" sz="2000" dirty="0" smtClean="0"/>
          </a:p>
          <a:p>
            <a:pPr marL="361950" lvl="1">
              <a:buFont typeface="Arial" pitchFamily="34" charset="0"/>
              <a:buChar char="•"/>
            </a:pPr>
            <a:endParaRPr lang="en-GB" sz="2000" dirty="0" smtClean="0"/>
          </a:p>
          <a:p>
            <a:pPr marL="361950" lvl="1">
              <a:buFont typeface="Arial" pitchFamily="34" charset="0"/>
              <a:buChar char="•"/>
            </a:pPr>
            <a:endParaRPr lang="en-GB" sz="2000" dirty="0" smtClean="0"/>
          </a:p>
          <a:p>
            <a:pPr marL="361950" lvl="1"/>
            <a:endParaRPr lang="en-GB" sz="1600" dirty="0" smtClean="0"/>
          </a:p>
          <a:p>
            <a:pPr marL="361950" lvl="1">
              <a:buFont typeface="Arial" pitchFamily="34" charset="0"/>
              <a:buChar char="•"/>
            </a:pPr>
            <a:endParaRPr lang="en-GB" sz="2000" dirty="0" smtClean="0"/>
          </a:p>
          <a:p>
            <a:pPr>
              <a:buFont typeface="Arial" pitchFamily="34" charset="0"/>
              <a:buChar char="•"/>
            </a:pPr>
            <a:r>
              <a:rPr lang="en-GB" sz="2000" dirty="0" smtClean="0"/>
              <a:t> Workflow:</a:t>
            </a:r>
          </a:p>
          <a:p>
            <a:pPr marL="444500" lvl="1" indent="177800">
              <a:buFont typeface="Arial" pitchFamily="34" charset="0"/>
              <a:buChar char="•"/>
            </a:pPr>
            <a:r>
              <a:rPr lang="en-GB" sz="2000" b="1" dirty="0" smtClean="0"/>
              <a:t>Training</a:t>
            </a:r>
            <a:r>
              <a:rPr lang="en-GB" sz="2000" dirty="0" smtClean="0"/>
              <a:t>: get coefficients     from</a:t>
            </a:r>
          </a:p>
          <a:p>
            <a:pPr marL="444500" lvl="1" indent="177800">
              <a:buFont typeface="Arial" pitchFamily="34" charset="0"/>
              <a:buChar char="•"/>
            </a:pPr>
            <a:r>
              <a:rPr lang="en-GB" sz="2000" b="1" dirty="0" smtClean="0"/>
              <a:t>Tune</a:t>
            </a:r>
            <a:r>
              <a:rPr lang="en-GB" sz="2000" dirty="0" smtClean="0"/>
              <a:t> model parameters against validation set </a:t>
            </a:r>
          </a:p>
          <a:p>
            <a:pPr marL="444500" lvl="1" indent="177800">
              <a:buFont typeface="Arial" pitchFamily="34" charset="0"/>
              <a:buChar char="•"/>
            </a:pPr>
            <a:r>
              <a:rPr lang="en-GB" sz="2000" b="1" dirty="0" smtClean="0"/>
              <a:t>Test and score </a:t>
            </a:r>
            <a:r>
              <a:rPr lang="en-GB" sz="2000" dirty="0" smtClean="0"/>
              <a:t>model</a:t>
            </a:r>
            <a:r>
              <a:rPr lang="en-GB" sz="2000" b="1" dirty="0" smtClean="0"/>
              <a:t> </a:t>
            </a:r>
            <a:r>
              <a:rPr lang="en-GB" sz="2000" dirty="0" smtClean="0"/>
              <a:t>with test set</a:t>
            </a:r>
          </a:p>
          <a:p>
            <a:pPr marL="444500" lvl="1" indent="177800">
              <a:buFont typeface="Arial" pitchFamily="34" charset="0"/>
              <a:buChar char="•"/>
            </a:pPr>
            <a:r>
              <a:rPr lang="en-GB" sz="2000" b="1" dirty="0" smtClean="0"/>
              <a:t>Predict</a:t>
            </a:r>
            <a:r>
              <a:rPr lang="en-GB" sz="2000" dirty="0" smtClean="0"/>
              <a:t> new </a:t>
            </a:r>
            <a:r>
              <a:rPr lang="en-GB" sz="2000" dirty="0" err="1" smtClean="0"/>
              <a:t>a</a:t>
            </a:r>
            <a:r>
              <a:rPr lang="en-GB" sz="2000" baseline="-25000" dirty="0" err="1" smtClean="0"/>
              <a:t>p</a:t>
            </a:r>
            <a:r>
              <a:rPr lang="en-GB" sz="2000" dirty="0" smtClean="0"/>
              <a:t> from unseen data </a:t>
            </a:r>
          </a:p>
          <a:p>
            <a:pPr marL="444500" lvl="1" indent="177800"/>
            <a:endParaRPr lang="en-GB" sz="2000" dirty="0" smtClean="0"/>
          </a:p>
          <a:p>
            <a:pPr marL="444500" lvl="1" indent="-444500"/>
            <a:r>
              <a:rPr lang="en-GB" sz="2000" b="1" i="1" dirty="0" smtClean="0"/>
              <a:t>ARIMA</a:t>
            </a:r>
          </a:p>
          <a:p>
            <a:pPr marL="444500" lvl="1" indent="-444500"/>
            <a:endParaRPr lang="en-GB" sz="2000" b="1" i="1" dirty="0" smtClean="0"/>
          </a:p>
          <a:p>
            <a:pPr marL="444500" lvl="1" indent="177800">
              <a:buFont typeface="Arial" pitchFamily="34" charset="0"/>
              <a:buChar char="•"/>
            </a:pPr>
            <a:r>
              <a:rPr lang="en-GB" sz="2000" dirty="0" smtClean="0"/>
              <a:t>Auto-regressive moving average </a:t>
            </a:r>
          </a:p>
          <a:p>
            <a:pPr marL="444500" lvl="1" indent="177800">
              <a:buFont typeface="Arial" pitchFamily="34" charset="0"/>
              <a:buChar char="•"/>
            </a:pPr>
            <a:r>
              <a:rPr lang="en-GB" sz="2000" dirty="0" smtClean="0"/>
              <a:t>A linear regression over a windowed average of </a:t>
            </a:r>
            <a:r>
              <a:rPr lang="en-GB" sz="2000" dirty="0" err="1" smtClean="0"/>
              <a:t>a</a:t>
            </a:r>
            <a:r>
              <a:rPr lang="en-GB" sz="2000" baseline="-25000" dirty="0" err="1" smtClean="0"/>
              <a:t>p</a:t>
            </a:r>
            <a:endParaRPr lang="en-GB" sz="2000" baseline="-25000" dirty="0" smtClean="0"/>
          </a:p>
          <a:p>
            <a:pPr marL="444500" lvl="1" indent="177800">
              <a:buFont typeface="Arial" pitchFamily="34" charset="0"/>
              <a:buChar char="•"/>
            </a:pPr>
            <a:r>
              <a:rPr lang="en-GB" sz="2000" dirty="0" smtClean="0"/>
              <a:t>Only input is </a:t>
            </a:r>
            <a:r>
              <a:rPr lang="en-GB" sz="2000" dirty="0" err="1" smtClean="0"/>
              <a:t>a</a:t>
            </a:r>
            <a:r>
              <a:rPr lang="en-GB" sz="2000" baseline="-25000" dirty="0" err="1" smtClean="0"/>
              <a:t>p</a:t>
            </a:r>
            <a:r>
              <a:rPr lang="en-GB" sz="2000" dirty="0" smtClean="0"/>
              <a:t> timeline</a:t>
            </a:r>
          </a:p>
          <a:p>
            <a:pPr marL="444500" lvl="1" indent="177800">
              <a:buFont typeface="Arial" pitchFamily="34" charset="0"/>
              <a:buChar char="•"/>
            </a:pPr>
            <a:r>
              <a:rPr lang="en-GB" sz="2000" dirty="0" smtClean="0"/>
              <a:t>Currently operational: used here as a baseline quality comparison</a:t>
            </a:r>
            <a:endParaRPr lang="en-GB" sz="2000" dirty="0"/>
          </a:p>
        </p:txBody>
      </p:sp>
      <p:sp>
        <p:nvSpPr>
          <p:cNvPr id="24" name="Rectangle 23"/>
          <p:cNvSpPr/>
          <p:nvPr/>
        </p:nvSpPr>
        <p:spPr bwMode="auto">
          <a:xfrm>
            <a:off x="22790447" y="11143654"/>
            <a:ext cx="10297286" cy="6552728"/>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25" name="TextBox 24"/>
          <p:cNvSpPr txBox="1"/>
          <p:nvPr/>
        </p:nvSpPr>
        <p:spPr>
          <a:xfrm>
            <a:off x="22790447" y="11287670"/>
            <a:ext cx="5760640" cy="584775"/>
          </a:xfrm>
          <a:prstGeom prst="rect">
            <a:avLst/>
          </a:prstGeom>
          <a:noFill/>
        </p:spPr>
        <p:txBody>
          <a:bodyPr wrap="square" rtlCol="0">
            <a:spAutoFit/>
          </a:bodyPr>
          <a:lstStyle/>
          <a:p>
            <a:r>
              <a:rPr lang="en-GB" sz="3200" b="1" dirty="0" smtClean="0"/>
              <a:t>5.Summary and Future Work</a:t>
            </a:r>
          </a:p>
        </p:txBody>
      </p:sp>
      <p:sp>
        <p:nvSpPr>
          <p:cNvPr id="27" name="TextBox 26"/>
          <p:cNvSpPr txBox="1"/>
          <p:nvPr/>
        </p:nvSpPr>
        <p:spPr>
          <a:xfrm>
            <a:off x="467967" y="8551366"/>
            <a:ext cx="8136904" cy="4401205"/>
          </a:xfrm>
          <a:prstGeom prst="rect">
            <a:avLst/>
          </a:prstGeom>
          <a:noFill/>
        </p:spPr>
        <p:txBody>
          <a:bodyPr wrap="square" rtlCol="0">
            <a:spAutoFit/>
          </a:bodyPr>
          <a:lstStyle/>
          <a:p>
            <a:r>
              <a:rPr lang="en-GB" sz="3200" b="1" dirty="0" smtClean="0"/>
              <a:t>4.Results</a:t>
            </a:r>
          </a:p>
          <a:p>
            <a:endParaRPr lang="en-GB" sz="800" b="1" dirty="0" smtClean="0"/>
          </a:p>
          <a:p>
            <a:pPr marL="174625" indent="-174625">
              <a:buFont typeface="Arial" pitchFamily="34" charset="0"/>
              <a:buChar char="•"/>
            </a:pPr>
            <a:r>
              <a:rPr lang="en-GB" sz="2000" dirty="0" smtClean="0"/>
              <a:t>Initial dataset with 205 samples </a:t>
            </a:r>
            <a:r>
              <a:rPr lang="en-GB" sz="2000" dirty="0" smtClean="0"/>
              <a:t>(small set)</a:t>
            </a:r>
            <a:endParaRPr lang="en-GB" sz="2000" dirty="0" smtClean="0"/>
          </a:p>
          <a:p>
            <a:pPr marL="536575" lvl="1" indent="-173038">
              <a:buFont typeface="Arial" pitchFamily="34" charset="0"/>
              <a:buChar char="•"/>
            </a:pPr>
            <a:r>
              <a:rPr lang="en-GB" sz="2000" dirty="0" smtClean="0"/>
              <a:t>Some models much better at identifying storms than others</a:t>
            </a:r>
          </a:p>
          <a:p>
            <a:pPr marL="536575" lvl="1" indent="-173038">
              <a:buFont typeface="Arial" pitchFamily="34" charset="0"/>
              <a:buChar char="•"/>
            </a:pPr>
            <a:r>
              <a:rPr lang="en-GB" sz="2000" dirty="0" smtClean="0"/>
              <a:t>Large range in </a:t>
            </a:r>
            <a:r>
              <a:rPr lang="en-GB" sz="2000" dirty="0" err="1" smtClean="0"/>
              <a:t>rms</a:t>
            </a:r>
            <a:r>
              <a:rPr lang="en-GB" sz="2000" dirty="0" smtClean="0"/>
              <a:t> values and percentage of predictions which are close to the true </a:t>
            </a:r>
            <a:r>
              <a:rPr lang="en-GB" sz="2000" dirty="0" smtClean="0"/>
              <a:t>value </a:t>
            </a:r>
          </a:p>
          <a:p>
            <a:pPr marL="536575" lvl="1" indent="-173038">
              <a:buFont typeface="Arial" pitchFamily="34" charset="0"/>
              <a:buChar char="•"/>
            </a:pPr>
            <a:endParaRPr lang="en-GB" sz="2000" dirty="0" smtClean="0"/>
          </a:p>
          <a:p>
            <a:pPr marL="171450" lvl="1" indent="-171450">
              <a:buFont typeface="Arial" pitchFamily="34" charset="0"/>
              <a:buChar char="•"/>
            </a:pPr>
            <a:r>
              <a:rPr lang="en-GB" sz="2000" dirty="0" smtClean="0"/>
              <a:t>We then increased the total dataset size to 1000 </a:t>
            </a:r>
            <a:r>
              <a:rPr lang="en-GB" sz="2000" dirty="0" smtClean="0"/>
              <a:t>samples (large set) </a:t>
            </a:r>
            <a:r>
              <a:rPr lang="en-GB" sz="2000" dirty="0" smtClean="0"/>
              <a:t>and tested the best performing models</a:t>
            </a:r>
          </a:p>
          <a:p>
            <a:pPr marL="533400" lvl="1" indent="190500">
              <a:buFont typeface="Arial" pitchFamily="34" charset="0"/>
              <a:buChar char="•"/>
            </a:pPr>
            <a:r>
              <a:rPr lang="en-GB" sz="2000" dirty="0" smtClean="0"/>
              <a:t>Again range of </a:t>
            </a:r>
            <a:r>
              <a:rPr lang="en-GB" sz="2000" dirty="0" err="1" smtClean="0"/>
              <a:t>rms</a:t>
            </a:r>
            <a:r>
              <a:rPr lang="en-GB" sz="2000" dirty="0" smtClean="0"/>
              <a:t> values</a:t>
            </a:r>
          </a:p>
          <a:p>
            <a:pPr marL="533400" lvl="1" indent="190500">
              <a:buFont typeface="Arial" pitchFamily="34" charset="0"/>
              <a:buChar char="•"/>
            </a:pPr>
            <a:r>
              <a:rPr lang="en-GB" sz="2000" dirty="0" smtClean="0"/>
              <a:t>All the machine learning models out perform the ARIMA model in terms of </a:t>
            </a:r>
            <a:r>
              <a:rPr lang="en-GB" sz="2000" dirty="0" err="1" smtClean="0"/>
              <a:t>rms</a:t>
            </a:r>
            <a:r>
              <a:rPr lang="en-GB" sz="2000" dirty="0" smtClean="0"/>
              <a:t>, </a:t>
            </a:r>
            <a:r>
              <a:rPr lang="en-GB" sz="2000" dirty="0" err="1" smtClean="0"/>
              <a:t>HitRate</a:t>
            </a:r>
            <a:r>
              <a:rPr lang="en-GB" sz="2000" dirty="0" smtClean="0"/>
              <a:t> and skill (HSS</a:t>
            </a:r>
            <a:r>
              <a:rPr lang="en-GB" sz="2000" dirty="0" smtClean="0"/>
              <a:t>)</a:t>
            </a:r>
          </a:p>
          <a:p>
            <a:pPr marL="533400" lvl="1" indent="190500">
              <a:buFont typeface="Arial" pitchFamily="34" charset="0"/>
              <a:buChar char="•"/>
            </a:pPr>
            <a:endParaRPr lang="en-GB" sz="2000" dirty="0"/>
          </a:p>
          <a:p>
            <a:pPr marL="0" lvl="1" indent="173038">
              <a:buFont typeface="Arial" pitchFamily="34" charset="0"/>
              <a:buChar char="•"/>
            </a:pPr>
            <a:r>
              <a:rPr lang="en-GB" sz="2000" dirty="0" smtClean="0"/>
              <a:t>Positive results: worth pursuing for production system</a:t>
            </a:r>
            <a:endParaRPr lang="en-GB" sz="2000" dirty="0" smtClean="0"/>
          </a:p>
        </p:txBody>
      </p:sp>
      <p:sp>
        <p:nvSpPr>
          <p:cNvPr id="33" name="Rectangle 32"/>
          <p:cNvSpPr/>
          <p:nvPr/>
        </p:nvSpPr>
        <p:spPr bwMode="auto">
          <a:xfrm>
            <a:off x="6156599" y="17896114"/>
            <a:ext cx="20522280" cy="79079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34" name="TextBox 33"/>
          <p:cNvSpPr txBox="1"/>
          <p:nvPr/>
        </p:nvSpPr>
        <p:spPr>
          <a:xfrm>
            <a:off x="6178713" y="17867086"/>
            <a:ext cx="12219246" cy="738664"/>
          </a:xfrm>
          <a:prstGeom prst="rect">
            <a:avLst/>
          </a:prstGeom>
          <a:noFill/>
        </p:spPr>
        <p:txBody>
          <a:bodyPr wrap="square" rtlCol="0">
            <a:spAutoFit/>
          </a:bodyPr>
          <a:lstStyle/>
          <a:p>
            <a:r>
              <a:rPr lang="en-GB" sz="1400" b="1" dirty="0" smtClean="0"/>
              <a:t>References</a:t>
            </a:r>
          </a:p>
          <a:p>
            <a:r>
              <a:rPr lang="en-GB" sz="1400" dirty="0" smtClean="0"/>
              <a:t>[1] </a:t>
            </a:r>
            <a:r>
              <a:rPr lang="en-GB" sz="1400" dirty="0" err="1" smtClean="0"/>
              <a:t>McPherron</a:t>
            </a:r>
            <a:r>
              <a:rPr lang="en-GB" sz="1400" dirty="0" smtClean="0"/>
              <a:t>, </a:t>
            </a:r>
            <a:r>
              <a:rPr lang="en-GB" sz="1400" dirty="0" err="1" smtClean="0"/>
              <a:t>Magnetospheric</a:t>
            </a:r>
            <a:r>
              <a:rPr lang="en-GB" sz="1400" dirty="0" smtClean="0"/>
              <a:t> Dynamics, in </a:t>
            </a:r>
            <a:r>
              <a:rPr lang="en-GB" sz="1400" i="1" dirty="0" smtClean="0"/>
              <a:t>Introduction to Space Physics</a:t>
            </a:r>
            <a:r>
              <a:rPr lang="en-GB" sz="1400" dirty="0" smtClean="0"/>
              <a:t>, edited by </a:t>
            </a:r>
            <a:r>
              <a:rPr lang="en-GB" sz="1400" dirty="0" err="1" smtClean="0"/>
              <a:t>Kivelson</a:t>
            </a:r>
            <a:r>
              <a:rPr lang="en-GB" sz="1400" dirty="0" smtClean="0"/>
              <a:t>, Russell, pp. 400-458, Cambridge University Press, 1995.</a:t>
            </a:r>
            <a:endParaRPr lang="en-GB" sz="1400" b="1" dirty="0" smtClean="0"/>
          </a:p>
          <a:p>
            <a:r>
              <a:rPr lang="en-GB" sz="1400" dirty="0" smtClean="0"/>
              <a:t>[2] Hastie </a:t>
            </a:r>
            <a:r>
              <a:rPr lang="en-GB" sz="1400" i="1" dirty="0" smtClean="0"/>
              <a:t>et al., The Elements of Statistical Learning Data Mining, Inference, and Prediction</a:t>
            </a:r>
            <a:r>
              <a:rPr lang="en-GB" sz="1400" dirty="0" smtClean="0"/>
              <a:t>, Springer 2009(II)</a:t>
            </a:r>
          </a:p>
        </p:txBody>
      </p:sp>
      <p:pic>
        <p:nvPicPr>
          <p:cNvPr id="35" name="Picture 34" descr="bgs.png"/>
          <p:cNvPicPr>
            <a:picLocks noChangeAspect="1"/>
          </p:cNvPicPr>
          <p:nvPr/>
        </p:nvPicPr>
        <p:blipFill>
          <a:blip r:embed="rId5" cstate="print"/>
          <a:srcRect r="76389" b="-6652"/>
          <a:stretch>
            <a:fillRect/>
          </a:stretch>
        </p:blipFill>
        <p:spPr>
          <a:xfrm>
            <a:off x="30999359" y="342454"/>
            <a:ext cx="2088232" cy="2088232"/>
          </a:xfrm>
          <a:prstGeom prst="rect">
            <a:avLst/>
          </a:prstGeom>
        </p:spPr>
      </p:pic>
      <p:sp>
        <p:nvSpPr>
          <p:cNvPr id="28" name="TextBox 27"/>
          <p:cNvSpPr txBox="1"/>
          <p:nvPr/>
        </p:nvSpPr>
        <p:spPr>
          <a:xfrm>
            <a:off x="467967" y="4324251"/>
            <a:ext cx="6552728" cy="4016484"/>
          </a:xfrm>
          <a:prstGeom prst="rect">
            <a:avLst/>
          </a:prstGeom>
          <a:noFill/>
        </p:spPr>
        <p:txBody>
          <a:bodyPr wrap="square" rtlCol="0">
            <a:spAutoFit/>
          </a:bodyPr>
          <a:lstStyle/>
          <a:p>
            <a:pPr>
              <a:spcAft>
                <a:spcPts val="600"/>
              </a:spcAft>
            </a:pPr>
            <a:r>
              <a:rPr lang="en-GB" sz="2000" b="1" dirty="0" smtClean="0"/>
              <a:t>Geomagnetic indices </a:t>
            </a:r>
          </a:p>
          <a:p>
            <a:pPr>
              <a:spcAft>
                <a:spcPts val="600"/>
              </a:spcAft>
              <a:buFont typeface="Arial" pitchFamily="34" charset="0"/>
              <a:buChar char="•"/>
            </a:pPr>
            <a:r>
              <a:rPr lang="en-GB" sz="2000" dirty="0" smtClean="0"/>
              <a:t> Capture magnetic storm severity by summarising lots of data</a:t>
            </a:r>
          </a:p>
          <a:p>
            <a:pPr>
              <a:spcAft>
                <a:spcPts val="600"/>
              </a:spcAft>
              <a:buFont typeface="Arial" pitchFamily="34" charset="0"/>
              <a:buChar char="•"/>
            </a:pPr>
            <a:r>
              <a:rPr lang="en-GB" sz="2000" dirty="0" smtClean="0"/>
              <a:t> have become ubiquitous parameterisations </a:t>
            </a:r>
            <a:br>
              <a:rPr lang="en-GB" sz="2000" dirty="0" smtClean="0"/>
            </a:br>
            <a:r>
              <a:rPr lang="en-GB" sz="2000" dirty="0" smtClean="0"/>
              <a:t>of storm-time magnetic conditions </a:t>
            </a:r>
          </a:p>
          <a:p>
            <a:pPr>
              <a:spcAft>
                <a:spcPts val="600"/>
              </a:spcAft>
              <a:buFont typeface="Arial" pitchFamily="34" charset="0"/>
              <a:buChar char="•"/>
            </a:pPr>
            <a:r>
              <a:rPr lang="en-GB" sz="2000" dirty="0" smtClean="0"/>
              <a:t> required as inputs by a variety of </a:t>
            </a:r>
            <a:r>
              <a:rPr lang="en-GB" sz="2000" dirty="0" smtClean="0"/>
              <a:t>models </a:t>
            </a:r>
            <a:endParaRPr lang="en-GB" sz="2000" dirty="0" smtClean="0"/>
          </a:p>
          <a:p>
            <a:pPr>
              <a:spcAft>
                <a:spcPts val="600"/>
              </a:spcAft>
            </a:pPr>
            <a:r>
              <a:rPr lang="en-GB" sz="2000" b="1" dirty="0" err="1" smtClean="0"/>
              <a:t>a</a:t>
            </a:r>
            <a:r>
              <a:rPr lang="en-GB" sz="2000" b="1" baseline="-25000" dirty="0" err="1" smtClean="0"/>
              <a:t>p</a:t>
            </a:r>
            <a:r>
              <a:rPr lang="en-GB" sz="2000" b="1" dirty="0" smtClean="0"/>
              <a:t> </a:t>
            </a:r>
            <a:r>
              <a:rPr lang="en-GB" sz="2000" b="1" dirty="0" smtClean="0"/>
              <a:t>index</a:t>
            </a:r>
            <a:r>
              <a:rPr lang="en-GB" sz="2000" dirty="0" smtClean="0"/>
              <a:t> </a:t>
            </a:r>
            <a:endParaRPr lang="en-GB" sz="2000" dirty="0" smtClean="0"/>
          </a:p>
          <a:p>
            <a:pPr>
              <a:spcAft>
                <a:spcPts val="600"/>
              </a:spcAft>
              <a:buFont typeface="Arial" pitchFamily="34" charset="0"/>
              <a:buChar char="•"/>
            </a:pPr>
            <a:r>
              <a:rPr lang="en-GB" sz="2000" dirty="0" smtClean="0"/>
              <a:t> captures amplitude of the disturbance in horizontal part of the field (see e.g. [1] for more detail</a:t>
            </a:r>
            <a:r>
              <a:rPr lang="en-GB" sz="2000" dirty="0" smtClean="0"/>
              <a:t>)</a:t>
            </a:r>
            <a:endParaRPr lang="en-GB" sz="2000" dirty="0" smtClean="0"/>
          </a:p>
          <a:p>
            <a:pPr>
              <a:spcAft>
                <a:spcPts val="600"/>
              </a:spcAft>
              <a:buFont typeface="Arial" pitchFamily="34" charset="0"/>
              <a:buChar char="•"/>
            </a:pPr>
            <a:r>
              <a:rPr lang="en-GB" sz="2000" dirty="0" smtClean="0"/>
              <a:t> tracks disturbances within a 3-hour interval</a:t>
            </a:r>
          </a:p>
          <a:p>
            <a:pPr>
              <a:spcAft>
                <a:spcPts val="600"/>
              </a:spcAft>
              <a:buFont typeface="Arial" pitchFamily="34" charset="0"/>
              <a:buChar char="•"/>
            </a:pPr>
            <a:r>
              <a:rPr lang="en-GB" sz="2000" dirty="0" smtClean="0"/>
              <a:t> indicates the global level of </a:t>
            </a:r>
            <a:r>
              <a:rPr lang="en-GB" sz="2000" dirty="0" smtClean="0"/>
              <a:t>disturbance </a:t>
            </a:r>
            <a:endParaRPr lang="en-GB" sz="2000" dirty="0"/>
          </a:p>
        </p:txBody>
      </p:sp>
      <p:sp>
        <p:nvSpPr>
          <p:cNvPr id="29" name="TextBox 28"/>
          <p:cNvSpPr txBox="1"/>
          <p:nvPr/>
        </p:nvSpPr>
        <p:spPr>
          <a:xfrm>
            <a:off x="11485191" y="3172123"/>
            <a:ext cx="8424936" cy="400110"/>
          </a:xfrm>
          <a:prstGeom prst="rect">
            <a:avLst/>
          </a:prstGeom>
          <a:noFill/>
        </p:spPr>
        <p:txBody>
          <a:bodyPr wrap="square" rtlCol="0">
            <a:spAutoFit/>
          </a:bodyPr>
          <a:lstStyle/>
          <a:p>
            <a:pPr>
              <a:buFont typeface="Arial" pitchFamily="34" charset="0"/>
              <a:buChar char="•"/>
            </a:pPr>
            <a:r>
              <a:rPr lang="en-GB" sz="2000" dirty="0" smtClean="0"/>
              <a:t> Samples times over ~15 years of geomagnetic and solar wind data</a:t>
            </a:r>
          </a:p>
        </p:txBody>
      </p:sp>
      <p:pic>
        <p:nvPicPr>
          <p:cNvPr id="5"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3213383" y="4756299"/>
            <a:ext cx="2662734" cy="1290750"/>
          </a:xfrm>
          <a:prstGeom prst="rect">
            <a:avLst/>
          </a:prstGeom>
          <a:noFill/>
          <a:ln w="9525">
            <a:noFill/>
            <a:miter lim="800000"/>
            <a:headEnd/>
            <a:tailEnd/>
          </a:ln>
        </p:spPr>
      </p:pic>
      <p:grpSp>
        <p:nvGrpSpPr>
          <p:cNvPr id="40" name="Group 39"/>
          <p:cNvGrpSpPr/>
          <p:nvPr/>
        </p:nvGrpSpPr>
        <p:grpSpPr>
          <a:xfrm>
            <a:off x="12565311" y="6484491"/>
            <a:ext cx="4392488" cy="760150"/>
            <a:chOff x="11845231" y="6391126"/>
            <a:chExt cx="4392488" cy="760150"/>
          </a:xfrm>
        </p:grpSpPr>
        <p:pic>
          <p:nvPicPr>
            <p:cNvPr id="9"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1861230" y="6823174"/>
              <a:ext cx="200025" cy="180975"/>
            </a:xfrm>
            <a:prstGeom prst="rect">
              <a:avLst/>
            </a:prstGeom>
            <a:noFill/>
            <a:ln w="9525">
              <a:noFill/>
              <a:miter lim="800000"/>
              <a:headEnd/>
              <a:tailEnd/>
            </a:ln>
          </p:spPr>
        </p:pic>
        <p:grpSp>
          <p:nvGrpSpPr>
            <p:cNvPr id="37" name="Group 36"/>
            <p:cNvGrpSpPr/>
            <p:nvPr/>
          </p:nvGrpSpPr>
          <p:grpSpPr>
            <a:xfrm>
              <a:off x="11845231" y="6391126"/>
              <a:ext cx="4392488" cy="760150"/>
              <a:chOff x="11845231" y="6391126"/>
              <a:chExt cx="4392488" cy="760150"/>
            </a:xfrm>
          </p:grpSpPr>
          <p:sp>
            <p:nvSpPr>
              <p:cNvPr id="31" name="TextBox 30"/>
              <p:cNvSpPr txBox="1"/>
              <p:nvPr/>
            </p:nvSpPr>
            <p:spPr>
              <a:xfrm>
                <a:off x="11989247" y="6751166"/>
                <a:ext cx="4248472" cy="400110"/>
              </a:xfrm>
              <a:prstGeom prst="rect">
                <a:avLst/>
              </a:prstGeom>
              <a:noFill/>
            </p:spPr>
            <p:txBody>
              <a:bodyPr wrap="square" rtlCol="0">
                <a:spAutoFit/>
              </a:bodyPr>
              <a:lstStyle/>
              <a:p>
                <a:r>
                  <a:rPr lang="en-GB" sz="2000" dirty="0" smtClean="0"/>
                  <a:t> Same scaling applied to other sets</a:t>
                </a:r>
                <a:endParaRPr lang="en-GB" sz="2000" dirty="0"/>
              </a:p>
            </p:txBody>
          </p:sp>
          <p:pic>
            <p:nvPicPr>
              <p:cNvPr id="1031"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1845231" y="6391126"/>
                <a:ext cx="2838450" cy="514350"/>
              </a:xfrm>
              <a:prstGeom prst="rect">
                <a:avLst/>
              </a:prstGeom>
              <a:noFill/>
              <a:ln w="9525">
                <a:noFill/>
                <a:miter lim="800000"/>
                <a:headEnd/>
                <a:tailEnd/>
              </a:ln>
            </p:spPr>
          </p:pic>
        </p:grpSp>
      </p:grpSp>
      <p:pic>
        <p:nvPicPr>
          <p:cNvPr id="1032" name="Picture 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4509527" y="7060555"/>
            <a:ext cx="1133475" cy="485775"/>
          </a:xfrm>
          <a:prstGeom prst="rect">
            <a:avLst/>
          </a:prstGeom>
          <a:noFill/>
          <a:ln w="9525">
            <a:noFill/>
            <a:miter lim="800000"/>
            <a:headEnd/>
            <a:tailEnd/>
          </a:ln>
        </p:spPr>
      </p:pic>
      <p:pic>
        <p:nvPicPr>
          <p:cNvPr id="36" name="Picture 35" descr="pca.jpeg"/>
          <p:cNvPicPr>
            <a:picLocks noChangeAspect="1"/>
          </p:cNvPicPr>
          <p:nvPr/>
        </p:nvPicPr>
        <p:blipFill>
          <a:blip r:embed="rId10" cstate="print"/>
          <a:srcRect l="3482" r="10631"/>
          <a:stretch>
            <a:fillRect/>
          </a:stretch>
        </p:blipFill>
        <p:spPr>
          <a:xfrm>
            <a:off x="17173823" y="3532163"/>
            <a:ext cx="5328592" cy="4629846"/>
          </a:xfrm>
          <a:prstGeom prst="rect">
            <a:avLst/>
          </a:prstGeom>
        </p:spPr>
      </p:pic>
      <p:pic>
        <p:nvPicPr>
          <p:cNvPr id="1034" name="Picture 10"/>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7025177" y="2884091"/>
            <a:ext cx="1885950" cy="1419225"/>
          </a:xfrm>
          <a:prstGeom prst="rect">
            <a:avLst/>
          </a:prstGeom>
          <a:noFill/>
          <a:ln w="9525">
            <a:noFill/>
            <a:miter lim="800000"/>
            <a:headEnd/>
            <a:tailEnd/>
          </a:ln>
        </p:spPr>
      </p:pic>
      <p:grpSp>
        <p:nvGrpSpPr>
          <p:cNvPr id="68" name="Group 67"/>
          <p:cNvGrpSpPr/>
          <p:nvPr/>
        </p:nvGrpSpPr>
        <p:grpSpPr>
          <a:xfrm>
            <a:off x="29055143" y="2574702"/>
            <a:ext cx="3888432" cy="1821557"/>
            <a:chOff x="29127151" y="3078758"/>
            <a:chExt cx="3888432" cy="1821557"/>
          </a:xfrm>
        </p:grpSpPr>
        <p:pic>
          <p:nvPicPr>
            <p:cNvPr id="10" name="Picture 9"/>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29127151" y="3366790"/>
              <a:ext cx="3486150" cy="1533525"/>
            </a:xfrm>
            <a:prstGeom prst="rect">
              <a:avLst/>
            </a:prstGeom>
            <a:noFill/>
            <a:ln w="9525">
              <a:noFill/>
              <a:miter lim="800000"/>
              <a:headEnd/>
              <a:tailEnd/>
            </a:ln>
          </p:spPr>
        </p:pic>
        <p:grpSp>
          <p:nvGrpSpPr>
            <p:cNvPr id="48" name="Group 47"/>
            <p:cNvGrpSpPr/>
            <p:nvPr/>
          </p:nvGrpSpPr>
          <p:grpSpPr>
            <a:xfrm>
              <a:off x="30279279" y="3078758"/>
              <a:ext cx="2160240" cy="381000"/>
              <a:chOff x="25238719" y="5238998"/>
              <a:chExt cx="2160240" cy="381000"/>
            </a:xfrm>
          </p:grpSpPr>
          <p:cxnSp>
            <p:nvCxnSpPr>
              <p:cNvPr id="42" name="Straight Arrow Connector 41"/>
              <p:cNvCxnSpPr/>
              <p:nvPr/>
            </p:nvCxnSpPr>
            <p:spPr bwMode="auto">
              <a:xfrm>
                <a:off x="25238719" y="5527030"/>
                <a:ext cx="2160240" cy="0"/>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pic>
            <p:nvPicPr>
              <p:cNvPr id="46" name="Picture 11"/>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25526751" y="5238998"/>
                <a:ext cx="1133475" cy="381000"/>
              </a:xfrm>
              <a:prstGeom prst="rect">
                <a:avLst/>
              </a:prstGeom>
              <a:noFill/>
              <a:ln w="9525">
                <a:noFill/>
                <a:miter lim="800000"/>
                <a:headEnd/>
                <a:tailEnd/>
              </a:ln>
            </p:spPr>
          </p:pic>
        </p:grpSp>
        <p:grpSp>
          <p:nvGrpSpPr>
            <p:cNvPr id="53" name="Group 52"/>
            <p:cNvGrpSpPr/>
            <p:nvPr/>
          </p:nvGrpSpPr>
          <p:grpSpPr>
            <a:xfrm>
              <a:off x="32644108" y="3582814"/>
              <a:ext cx="371475" cy="1149523"/>
              <a:chOff x="27603548" y="5743054"/>
              <a:chExt cx="371475" cy="1149523"/>
            </a:xfrm>
          </p:grpSpPr>
          <p:cxnSp>
            <p:nvCxnSpPr>
              <p:cNvPr id="47" name="Straight Arrow Connector 46"/>
              <p:cNvCxnSpPr/>
              <p:nvPr/>
            </p:nvCxnSpPr>
            <p:spPr bwMode="auto">
              <a:xfrm>
                <a:off x="27614983" y="5743054"/>
                <a:ext cx="17238" cy="114952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pic>
            <p:nvPicPr>
              <p:cNvPr id="1036"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rot="5400000">
                <a:off x="27260648" y="6108799"/>
                <a:ext cx="1057275" cy="371475"/>
              </a:xfrm>
              <a:prstGeom prst="rect">
                <a:avLst/>
              </a:prstGeom>
              <a:noFill/>
              <a:ln w="9525">
                <a:noFill/>
                <a:miter lim="800000"/>
                <a:headEnd/>
                <a:tailEnd/>
              </a:ln>
            </p:spPr>
          </p:pic>
        </p:grpSp>
      </p:grpSp>
      <p:pic>
        <p:nvPicPr>
          <p:cNvPr id="1037" name="Picture 13"/>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26544958" y="7449170"/>
            <a:ext cx="323850" cy="285750"/>
          </a:xfrm>
          <a:prstGeom prst="rect">
            <a:avLst/>
          </a:prstGeom>
          <a:noFill/>
          <a:ln w="9525">
            <a:noFill/>
            <a:miter lim="800000"/>
            <a:headEnd/>
            <a:tailEnd/>
          </a:ln>
        </p:spPr>
      </p:pic>
      <p:pic>
        <p:nvPicPr>
          <p:cNvPr id="1039" name="Picture 15"/>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27470967" y="7204571"/>
            <a:ext cx="1543050" cy="609600"/>
          </a:xfrm>
          <a:prstGeom prst="rect">
            <a:avLst/>
          </a:prstGeom>
          <a:noFill/>
          <a:ln w="9525">
            <a:noFill/>
            <a:miter lim="800000"/>
            <a:headEnd/>
            <a:tailEnd/>
          </a:ln>
        </p:spPr>
      </p:pic>
      <p:pic>
        <p:nvPicPr>
          <p:cNvPr id="1040" name="Picture 16"/>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27758999" y="8068667"/>
            <a:ext cx="2095500" cy="542925"/>
          </a:xfrm>
          <a:prstGeom prst="rect">
            <a:avLst/>
          </a:prstGeom>
          <a:noFill/>
          <a:ln w="9525">
            <a:noFill/>
            <a:miter lim="800000"/>
            <a:headEnd/>
            <a:tailEnd/>
          </a:ln>
        </p:spPr>
      </p:pic>
      <p:grpSp>
        <p:nvGrpSpPr>
          <p:cNvPr id="61" name="Group 60"/>
          <p:cNvGrpSpPr/>
          <p:nvPr/>
        </p:nvGrpSpPr>
        <p:grpSpPr>
          <a:xfrm>
            <a:off x="26030807" y="5548387"/>
            <a:ext cx="6192688" cy="1942475"/>
            <a:chOff x="24662655" y="5743054"/>
            <a:chExt cx="6192688" cy="1942475"/>
          </a:xfrm>
        </p:grpSpPr>
        <p:grpSp>
          <p:nvGrpSpPr>
            <p:cNvPr id="56" name="Group 55"/>
            <p:cNvGrpSpPr/>
            <p:nvPr/>
          </p:nvGrpSpPr>
          <p:grpSpPr>
            <a:xfrm>
              <a:off x="24662655" y="5743054"/>
              <a:ext cx="6192688" cy="1942475"/>
              <a:chOff x="24014583" y="7975302"/>
              <a:chExt cx="6192688" cy="1942475"/>
            </a:xfrm>
          </p:grpSpPr>
          <p:pic>
            <p:nvPicPr>
              <p:cNvPr id="1041" name="Picture 17"/>
              <p:cNvPicPr>
                <a:picLocks noChangeAspect="1" noChangeArrowheads="1"/>
              </p:cNvPicPr>
              <p:nvPr/>
            </p:nvPicPr>
            <p:blipFill>
              <a:blip r:embed="rId18" cstate="print"/>
              <a:srcRect/>
              <a:stretch>
                <a:fillRect/>
              </a:stretch>
            </p:blipFill>
            <p:spPr bwMode="auto">
              <a:xfrm>
                <a:off x="24014583" y="8047310"/>
                <a:ext cx="5771060" cy="595012"/>
              </a:xfrm>
              <a:prstGeom prst="rect">
                <a:avLst/>
              </a:prstGeom>
              <a:noFill/>
              <a:ln w="9525">
                <a:noFill/>
                <a:miter lim="800000"/>
                <a:headEnd/>
                <a:tailEnd/>
              </a:ln>
            </p:spPr>
          </p:pic>
          <p:sp>
            <p:nvSpPr>
              <p:cNvPr id="60" name="TextBox 59"/>
              <p:cNvSpPr txBox="1"/>
              <p:nvPr/>
            </p:nvSpPr>
            <p:spPr>
              <a:xfrm>
                <a:off x="24014583" y="8686090"/>
                <a:ext cx="2232248" cy="369332"/>
              </a:xfrm>
              <a:prstGeom prst="rect">
                <a:avLst/>
              </a:prstGeom>
              <a:noFill/>
              <a:ln>
                <a:noFill/>
              </a:ln>
            </p:spPr>
            <p:txBody>
              <a:bodyPr wrap="square" rtlCol="0">
                <a:spAutoFit/>
              </a:bodyPr>
              <a:lstStyle/>
              <a:p>
                <a:r>
                  <a:rPr lang="en-GB" sz="1800" b="1" dirty="0" smtClean="0">
                    <a:solidFill>
                      <a:srgbClr val="FFC000"/>
                    </a:solidFill>
                  </a:rPr>
                  <a:t>Linear Regression</a:t>
                </a:r>
                <a:endParaRPr lang="en-GB" sz="1800" b="1" dirty="0">
                  <a:solidFill>
                    <a:srgbClr val="FFC000"/>
                  </a:solidFill>
                </a:endParaRPr>
              </a:p>
            </p:txBody>
          </p:sp>
          <p:sp>
            <p:nvSpPr>
              <p:cNvPr id="63" name="TextBox 62"/>
              <p:cNvSpPr txBox="1"/>
              <p:nvPr/>
            </p:nvSpPr>
            <p:spPr>
              <a:xfrm>
                <a:off x="28191047" y="8695382"/>
                <a:ext cx="1728192" cy="369332"/>
              </a:xfrm>
              <a:prstGeom prst="rect">
                <a:avLst/>
              </a:prstGeom>
              <a:noFill/>
              <a:ln>
                <a:noFill/>
              </a:ln>
            </p:spPr>
            <p:txBody>
              <a:bodyPr wrap="square" rtlCol="0">
                <a:spAutoFit/>
              </a:bodyPr>
              <a:lstStyle/>
              <a:p>
                <a:r>
                  <a:rPr lang="en-GB" sz="1800" b="1" dirty="0" smtClean="0">
                    <a:solidFill>
                      <a:srgbClr val="FFC000"/>
                    </a:solidFill>
                  </a:rPr>
                  <a:t>LR + </a:t>
                </a:r>
                <a:r>
                  <a:rPr lang="en-GB" sz="1800" b="1" dirty="0" smtClean="0">
                    <a:solidFill>
                      <a:srgbClr val="7030A0"/>
                    </a:solidFill>
                  </a:rPr>
                  <a:t>= Ridge</a:t>
                </a:r>
                <a:endParaRPr lang="en-GB" sz="1800" b="1" dirty="0">
                  <a:solidFill>
                    <a:srgbClr val="7030A0"/>
                  </a:solidFill>
                </a:endParaRPr>
              </a:p>
            </p:txBody>
          </p:sp>
          <p:sp>
            <p:nvSpPr>
              <p:cNvPr id="65" name="TextBox 64"/>
              <p:cNvSpPr txBox="1"/>
              <p:nvPr/>
            </p:nvSpPr>
            <p:spPr>
              <a:xfrm>
                <a:off x="26462855" y="8695382"/>
                <a:ext cx="1728192" cy="369332"/>
              </a:xfrm>
              <a:prstGeom prst="rect">
                <a:avLst/>
              </a:prstGeom>
              <a:noFill/>
              <a:ln>
                <a:noFill/>
              </a:ln>
            </p:spPr>
            <p:txBody>
              <a:bodyPr wrap="square" rtlCol="0">
                <a:spAutoFit/>
              </a:bodyPr>
              <a:lstStyle/>
              <a:p>
                <a:r>
                  <a:rPr lang="en-GB" sz="1800" b="1" dirty="0" smtClean="0">
                    <a:solidFill>
                      <a:srgbClr val="FFC000"/>
                    </a:solidFill>
                  </a:rPr>
                  <a:t>LR + </a:t>
                </a:r>
                <a:r>
                  <a:rPr lang="en-GB" sz="1800" b="1" dirty="0" smtClean="0">
                    <a:solidFill>
                      <a:srgbClr val="00B050"/>
                    </a:solidFill>
                  </a:rPr>
                  <a:t>= Lasso</a:t>
                </a:r>
                <a:endParaRPr lang="en-GB" sz="1800" b="1" dirty="0">
                  <a:solidFill>
                    <a:srgbClr val="00B050"/>
                  </a:solidFill>
                </a:endParaRPr>
              </a:p>
            </p:txBody>
          </p:sp>
          <p:sp>
            <p:nvSpPr>
              <p:cNvPr id="66" name="Rounded Rectangle 65"/>
              <p:cNvSpPr/>
              <p:nvPr/>
            </p:nvSpPr>
            <p:spPr bwMode="auto">
              <a:xfrm>
                <a:off x="24014583" y="7975302"/>
                <a:ext cx="5760640" cy="720080"/>
              </a:xfrm>
              <a:prstGeom prst="roundRect">
                <a:avLst/>
              </a:prstGeom>
              <a:noFill/>
              <a:ln w="571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67" name="TextBox 66"/>
              <p:cNvSpPr txBox="1"/>
              <p:nvPr/>
            </p:nvSpPr>
            <p:spPr>
              <a:xfrm>
                <a:off x="26534863" y="9271446"/>
                <a:ext cx="3672408" cy="646331"/>
              </a:xfrm>
              <a:prstGeom prst="rect">
                <a:avLst/>
              </a:prstGeom>
              <a:noFill/>
              <a:ln>
                <a:noFill/>
              </a:ln>
            </p:spPr>
            <p:txBody>
              <a:bodyPr wrap="square" rtlCol="0">
                <a:spAutoFit/>
              </a:bodyPr>
              <a:lstStyle/>
              <a:p>
                <a:pPr algn="r"/>
                <a:r>
                  <a:rPr lang="en-GB" sz="1800" b="1" dirty="0" smtClean="0">
                    <a:solidFill>
                      <a:srgbClr val="FFC000"/>
                    </a:solidFill>
                  </a:rPr>
                  <a:t>LR + </a:t>
                </a:r>
                <a:r>
                  <a:rPr lang="en-GB" sz="1800" b="1" dirty="0" smtClean="0">
                    <a:solidFill>
                      <a:srgbClr val="00B050"/>
                    </a:solidFill>
                  </a:rPr>
                  <a:t>Lasso + </a:t>
                </a:r>
                <a:r>
                  <a:rPr lang="en-GB" sz="1800" b="1" dirty="0" smtClean="0">
                    <a:solidFill>
                      <a:srgbClr val="7030A0"/>
                    </a:solidFill>
                  </a:rPr>
                  <a:t>Ridge = </a:t>
                </a:r>
              </a:p>
              <a:p>
                <a:pPr algn="r"/>
                <a:r>
                  <a:rPr lang="en-GB" sz="1800" b="1" dirty="0" err="1" smtClean="0">
                    <a:solidFill>
                      <a:srgbClr val="00B0F0"/>
                    </a:solidFill>
                  </a:rPr>
                  <a:t>ElasticNet</a:t>
                </a:r>
                <a:endParaRPr lang="en-GB" sz="1800" b="1" dirty="0">
                  <a:solidFill>
                    <a:srgbClr val="00B050"/>
                  </a:solidFill>
                </a:endParaRPr>
              </a:p>
            </p:txBody>
          </p:sp>
        </p:grpSp>
        <p:grpSp>
          <p:nvGrpSpPr>
            <p:cNvPr id="57" name="Group 56"/>
            <p:cNvGrpSpPr/>
            <p:nvPr/>
          </p:nvGrpSpPr>
          <p:grpSpPr>
            <a:xfrm>
              <a:off x="25382735" y="5815062"/>
              <a:ext cx="4896544" cy="504056"/>
              <a:chOff x="24734663" y="8047310"/>
              <a:chExt cx="4896544" cy="504056"/>
            </a:xfrm>
          </p:grpSpPr>
          <p:sp>
            <p:nvSpPr>
              <p:cNvPr id="59" name="Rounded Rectangle 58"/>
              <p:cNvSpPr/>
              <p:nvPr/>
            </p:nvSpPr>
            <p:spPr bwMode="auto">
              <a:xfrm>
                <a:off x="24734663" y="8119318"/>
                <a:ext cx="1512168" cy="432048"/>
              </a:xfrm>
              <a:prstGeom prst="round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62" name="Rounded Rectangle 61"/>
              <p:cNvSpPr/>
              <p:nvPr/>
            </p:nvSpPr>
            <p:spPr bwMode="auto">
              <a:xfrm>
                <a:off x="28047031" y="8047310"/>
                <a:ext cx="1584176" cy="504056"/>
              </a:xfrm>
              <a:prstGeom prst="roundRect">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64" name="Rounded Rectangle 63"/>
              <p:cNvSpPr/>
              <p:nvPr/>
            </p:nvSpPr>
            <p:spPr bwMode="auto">
              <a:xfrm>
                <a:off x="26534863" y="8119318"/>
                <a:ext cx="1152128" cy="432048"/>
              </a:xfrm>
              <a:prstGeom prst="round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grpSp>
      </p:grpSp>
      <p:pic>
        <p:nvPicPr>
          <p:cNvPr id="3" name="Picture 2" descr="scikit-learn-logo.png"/>
          <p:cNvPicPr>
            <a:picLocks noChangeAspect="1" noChangeArrowheads="1"/>
          </p:cNvPicPr>
          <p:nvPr/>
        </p:nvPicPr>
        <p:blipFill>
          <a:blip r:embed="rId19" cstate="print"/>
          <a:srcRect/>
          <a:stretch>
            <a:fillRect/>
          </a:stretch>
        </p:blipFill>
        <p:spPr bwMode="auto">
          <a:xfrm>
            <a:off x="25382735" y="17993125"/>
            <a:ext cx="1032732" cy="640152"/>
          </a:xfrm>
          <a:prstGeom prst="rect">
            <a:avLst/>
          </a:prstGeom>
          <a:noFill/>
        </p:spPr>
      </p:pic>
      <p:sp>
        <p:nvSpPr>
          <p:cNvPr id="69" name="TextBox 68"/>
          <p:cNvSpPr txBox="1"/>
          <p:nvPr/>
        </p:nvSpPr>
        <p:spPr>
          <a:xfrm>
            <a:off x="22790447" y="11935742"/>
            <a:ext cx="6408712" cy="4431983"/>
          </a:xfrm>
          <a:prstGeom prst="rect">
            <a:avLst/>
          </a:prstGeom>
          <a:noFill/>
        </p:spPr>
        <p:txBody>
          <a:bodyPr wrap="square" rtlCol="0">
            <a:spAutoFit/>
          </a:bodyPr>
          <a:lstStyle/>
          <a:p>
            <a:pPr>
              <a:buFont typeface="Arial" pitchFamily="34" charset="0"/>
              <a:buChar char="•"/>
            </a:pPr>
            <a:r>
              <a:rPr lang="en-GB" sz="2000" dirty="0" smtClean="0"/>
              <a:t> Scoping study results positive</a:t>
            </a:r>
          </a:p>
          <a:p>
            <a:pPr marL="355600" lvl="1" indent="-177800">
              <a:buFont typeface="Arial" pitchFamily="34" charset="0"/>
              <a:buChar char="•"/>
            </a:pPr>
            <a:r>
              <a:rPr lang="en-GB" sz="2000" dirty="0" smtClean="0"/>
              <a:t>value in predictions</a:t>
            </a:r>
          </a:p>
          <a:p>
            <a:pPr marL="355600" lvl="1" indent="-177800">
              <a:buFont typeface="Arial" pitchFamily="34" charset="0"/>
              <a:buChar char="•"/>
            </a:pPr>
            <a:r>
              <a:rPr lang="en-GB" sz="2000" dirty="0" smtClean="0"/>
              <a:t>proceed to operational system</a:t>
            </a:r>
          </a:p>
          <a:p>
            <a:pPr>
              <a:buFont typeface="Arial" pitchFamily="34" charset="0"/>
              <a:buChar char="•"/>
            </a:pPr>
            <a:endParaRPr lang="en-GB" sz="1200" dirty="0" smtClean="0"/>
          </a:p>
          <a:p>
            <a:pPr>
              <a:buFont typeface="Arial" pitchFamily="34" charset="0"/>
              <a:buChar char="•"/>
            </a:pPr>
            <a:r>
              <a:rPr lang="en-GB" sz="2000" dirty="0" smtClean="0"/>
              <a:t> Here </a:t>
            </a:r>
            <a:r>
              <a:rPr lang="en-GB" sz="2000" dirty="0" smtClean="0"/>
              <a:t>we only predict 1 </a:t>
            </a:r>
            <a:r>
              <a:rPr lang="en-GB" sz="2000" dirty="0" err="1" smtClean="0"/>
              <a:t>a</a:t>
            </a:r>
            <a:r>
              <a:rPr lang="en-GB" sz="2000" baseline="-25000" dirty="0" err="1" smtClean="0"/>
              <a:t>p</a:t>
            </a:r>
            <a:r>
              <a:rPr lang="en-GB" sz="2000" dirty="0" smtClean="0"/>
              <a:t> interval into future</a:t>
            </a:r>
          </a:p>
          <a:p>
            <a:pPr marL="444500" lvl="1" indent="-88900">
              <a:buFont typeface="Arial" pitchFamily="34" charset="0"/>
              <a:buChar char="•"/>
            </a:pPr>
            <a:r>
              <a:rPr lang="en-GB" sz="2000" dirty="0" smtClean="0"/>
              <a:t>Some models easily configures to predict </a:t>
            </a:r>
            <a:br>
              <a:rPr lang="en-GB" sz="2000" dirty="0" smtClean="0"/>
            </a:br>
            <a:r>
              <a:rPr lang="en-GB" sz="2000" dirty="0" smtClean="0"/>
              <a:t>multiple  intervals</a:t>
            </a:r>
          </a:p>
          <a:p>
            <a:pPr marL="444500" lvl="1" indent="-88900">
              <a:buFont typeface="Arial" pitchFamily="34" charset="0"/>
              <a:buChar char="•"/>
            </a:pPr>
            <a:r>
              <a:rPr lang="en-GB" sz="2000" dirty="0" smtClean="0"/>
              <a:t>Others need new train, validate, test cycles</a:t>
            </a:r>
          </a:p>
          <a:p>
            <a:pPr marL="444500" lvl="1" indent="-88900">
              <a:buFont typeface="Arial" pitchFamily="34" charset="0"/>
              <a:buChar char="•"/>
            </a:pPr>
            <a:endParaRPr lang="en-GB" sz="1400" dirty="0" smtClean="0"/>
          </a:p>
          <a:p>
            <a:pPr marL="177800" lvl="1" indent="-177800">
              <a:buFont typeface="Arial" pitchFamily="34" charset="0"/>
              <a:buChar char="•"/>
            </a:pPr>
            <a:r>
              <a:rPr lang="en-GB" sz="2000" dirty="0" smtClean="0"/>
              <a:t>Classification not regression</a:t>
            </a:r>
          </a:p>
          <a:p>
            <a:pPr marL="533400" lvl="2" indent="-177800">
              <a:buFont typeface="Arial" pitchFamily="34" charset="0"/>
              <a:buChar char="•"/>
            </a:pPr>
            <a:r>
              <a:rPr lang="en-GB" sz="2000" dirty="0" smtClean="0"/>
              <a:t>e.g. G1, ..., G5</a:t>
            </a:r>
          </a:p>
          <a:p>
            <a:pPr marL="444500" lvl="2" indent="-88900">
              <a:buFont typeface="Arial" pitchFamily="34" charset="0"/>
              <a:buChar char="•"/>
            </a:pPr>
            <a:r>
              <a:rPr lang="en-GB" sz="2000" dirty="0" smtClean="0"/>
              <a:t> More useful aid to human forecaster</a:t>
            </a:r>
          </a:p>
          <a:p>
            <a:pPr marL="444500" lvl="2" indent="-88900">
              <a:buFont typeface="Arial" pitchFamily="34" charset="0"/>
              <a:buChar char="•"/>
            </a:pPr>
            <a:r>
              <a:rPr lang="en-GB" sz="2000" dirty="0" smtClean="0"/>
              <a:t> Potentially easier computation</a:t>
            </a:r>
          </a:p>
          <a:p>
            <a:pPr marL="444500" lvl="2" indent="-88900">
              <a:buFont typeface="Arial" pitchFamily="34" charset="0"/>
              <a:buChar char="•"/>
            </a:pPr>
            <a:r>
              <a:rPr lang="en-GB" sz="2000" dirty="0" smtClean="0"/>
              <a:t> Up-weight storm categories: balance dataset</a:t>
            </a:r>
          </a:p>
          <a:p>
            <a:pPr marL="444500" lvl="2" indent="-88900">
              <a:buFont typeface="Arial" pitchFamily="34" charset="0"/>
              <a:buChar char="•"/>
            </a:pPr>
            <a:endParaRPr lang="en-GB" sz="1600" dirty="0" smtClean="0"/>
          </a:p>
        </p:txBody>
      </p:sp>
      <p:sp>
        <p:nvSpPr>
          <p:cNvPr id="70" name="TextBox 69"/>
          <p:cNvSpPr txBox="1"/>
          <p:nvPr/>
        </p:nvSpPr>
        <p:spPr>
          <a:xfrm>
            <a:off x="22790447" y="16256222"/>
            <a:ext cx="9937104" cy="1323439"/>
          </a:xfrm>
          <a:prstGeom prst="rect">
            <a:avLst/>
          </a:prstGeom>
          <a:noFill/>
        </p:spPr>
        <p:txBody>
          <a:bodyPr wrap="square" rtlCol="0">
            <a:spAutoFit/>
          </a:bodyPr>
          <a:lstStyle/>
          <a:p>
            <a:pPr marL="0" lvl="2">
              <a:buFont typeface="Arial" pitchFamily="34" charset="0"/>
              <a:buChar char="•"/>
            </a:pPr>
            <a:r>
              <a:rPr lang="en-GB" sz="2000" dirty="0" smtClean="0"/>
              <a:t> More features per sample</a:t>
            </a:r>
          </a:p>
          <a:p>
            <a:pPr marL="533400" lvl="3" indent="-177800">
              <a:buFont typeface="Arial" pitchFamily="34" charset="0"/>
              <a:buChar char="•"/>
              <a:tabLst>
                <a:tab pos="533400" algn="l"/>
              </a:tabLst>
            </a:pPr>
            <a:r>
              <a:rPr lang="en-GB" sz="2000" dirty="0" smtClean="0"/>
              <a:t>Models converge with few training samples (see fig): models powerful enough  </a:t>
            </a:r>
          </a:p>
          <a:p>
            <a:pPr marL="533400" lvl="3" indent="-177800">
              <a:buFont typeface="Arial" pitchFamily="34" charset="0"/>
              <a:buChar char="•"/>
              <a:tabLst>
                <a:tab pos="533400" algn="l"/>
              </a:tabLst>
            </a:pPr>
            <a:r>
              <a:rPr lang="en-GB" sz="2000" dirty="0" smtClean="0"/>
              <a:t>Data mine human forecasts, coronagraph data ...</a:t>
            </a:r>
          </a:p>
          <a:p>
            <a:pPr marL="533400" lvl="3" indent="-177800">
              <a:buFont typeface="Arial" pitchFamily="34" charset="0"/>
              <a:buChar char="•"/>
              <a:tabLst>
                <a:tab pos="533400" algn="l"/>
              </a:tabLst>
            </a:pPr>
            <a:r>
              <a:rPr lang="en-GB" sz="2000" dirty="0" smtClean="0"/>
              <a:t>Science potential in ‘white-box’ models: which features give useful info?</a:t>
            </a:r>
            <a:endParaRPr lang="en-GB" dirty="0"/>
          </a:p>
        </p:txBody>
      </p:sp>
      <p:sp>
        <p:nvSpPr>
          <p:cNvPr id="71" name="TextBox 70"/>
          <p:cNvSpPr txBox="1"/>
          <p:nvPr/>
        </p:nvSpPr>
        <p:spPr>
          <a:xfrm>
            <a:off x="21062255" y="17965830"/>
            <a:ext cx="4608512" cy="738664"/>
          </a:xfrm>
          <a:prstGeom prst="rect">
            <a:avLst/>
          </a:prstGeom>
          <a:noFill/>
        </p:spPr>
        <p:txBody>
          <a:bodyPr wrap="square" rtlCol="0">
            <a:spAutoFit/>
          </a:bodyPr>
          <a:lstStyle/>
          <a:p>
            <a:r>
              <a:rPr lang="en-GB" sz="1400" dirty="0" smtClean="0"/>
              <a:t>This work is powered by Python-</a:t>
            </a:r>
            <a:r>
              <a:rPr lang="en-GB" sz="1400" dirty="0" err="1" smtClean="0"/>
              <a:t>Scikit</a:t>
            </a:r>
            <a:r>
              <a:rPr lang="en-GB" sz="1400" dirty="0" smtClean="0"/>
              <a:t>-learn</a:t>
            </a:r>
          </a:p>
          <a:p>
            <a:r>
              <a:rPr lang="en-GB" sz="1400" dirty="0" err="1" smtClean="0"/>
              <a:t>Pedregosa</a:t>
            </a:r>
            <a:r>
              <a:rPr lang="en-GB" sz="1400" dirty="0" smtClean="0"/>
              <a:t> </a:t>
            </a:r>
            <a:r>
              <a:rPr lang="en-GB" sz="1400" i="1" dirty="0" smtClean="0"/>
              <a:t>et al.</a:t>
            </a:r>
            <a:r>
              <a:rPr lang="en-GB" sz="1400" dirty="0" smtClean="0"/>
              <a:t>, </a:t>
            </a:r>
            <a:r>
              <a:rPr lang="en-GB" sz="1400" i="1" dirty="0" err="1" smtClean="0"/>
              <a:t>Scikit</a:t>
            </a:r>
            <a:r>
              <a:rPr lang="en-GB" sz="1400" i="1" dirty="0" smtClean="0"/>
              <a:t>-learn: Machine Learning in Python</a:t>
            </a:r>
            <a:r>
              <a:rPr lang="en-GB" sz="1400" dirty="0" smtClean="0"/>
              <a:t>, JMLR 12, pp. 2825-2830, 2011.</a:t>
            </a:r>
            <a:endParaRPr lang="en-GB" dirty="0"/>
          </a:p>
        </p:txBody>
      </p:sp>
      <p:pic>
        <p:nvPicPr>
          <p:cNvPr id="72" name="Picture 71" descr="learning_curve.jpg"/>
          <p:cNvPicPr>
            <a:picLocks noChangeAspect="1"/>
          </p:cNvPicPr>
          <p:nvPr/>
        </p:nvPicPr>
        <p:blipFill>
          <a:blip r:embed="rId20" cstate="print"/>
          <a:srcRect l="461" t="3647" r="4740"/>
          <a:stretch>
            <a:fillRect/>
          </a:stretch>
        </p:blipFill>
        <p:spPr>
          <a:xfrm>
            <a:off x="28623095" y="11863734"/>
            <a:ext cx="4320480" cy="4367350"/>
          </a:xfrm>
          <a:prstGeom prst="rect">
            <a:avLst/>
          </a:prstGeom>
        </p:spPr>
      </p:pic>
      <p:pic>
        <p:nvPicPr>
          <p:cNvPr id="73" name="Picture 72" descr="ap_histo.jpg"/>
          <p:cNvPicPr>
            <a:picLocks noChangeAspect="1"/>
          </p:cNvPicPr>
          <p:nvPr/>
        </p:nvPicPr>
        <p:blipFill>
          <a:blip r:embed="rId21" cstate="print"/>
          <a:srcRect r="4932"/>
          <a:stretch>
            <a:fillRect/>
          </a:stretch>
        </p:blipFill>
        <p:spPr>
          <a:xfrm>
            <a:off x="7452743" y="4252243"/>
            <a:ext cx="3744416" cy="3917174"/>
          </a:xfrm>
          <a:prstGeom prst="rect">
            <a:avLst/>
          </a:prstGeom>
        </p:spPr>
      </p:pic>
      <p:pic>
        <p:nvPicPr>
          <p:cNvPr id="7" name="Picture 4" descr="W:\Teams\Geomag\NGS\Data\Forecasting nowcasting indices\Forecasting Kp\ESWW11poster\figures\combinedTable.JPG"/>
          <p:cNvPicPr>
            <a:picLocks noChangeAspect="1" noChangeArrowheads="1"/>
          </p:cNvPicPr>
          <p:nvPr/>
        </p:nvPicPr>
        <p:blipFill>
          <a:blip r:embed="rId22" cstate="print"/>
          <a:srcRect/>
          <a:stretch>
            <a:fillRect/>
          </a:stretch>
        </p:blipFill>
        <p:spPr bwMode="auto">
          <a:xfrm>
            <a:off x="8676879" y="8479358"/>
            <a:ext cx="6162675" cy="4591050"/>
          </a:xfrm>
          <a:prstGeom prst="rect">
            <a:avLst/>
          </a:prstGeom>
          <a:noFill/>
        </p:spPr>
      </p:pic>
      <p:sp>
        <p:nvSpPr>
          <p:cNvPr id="75" name="Rectangle 74"/>
          <p:cNvSpPr/>
          <p:nvPr/>
        </p:nvSpPr>
        <p:spPr bwMode="auto">
          <a:xfrm>
            <a:off x="395959" y="13159878"/>
            <a:ext cx="22178464" cy="439248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pic>
        <p:nvPicPr>
          <p:cNvPr id="11" name="Picture 8" descr="W:\Teams\Geomag\NGS\Data\Forecasting nowcasting indices\Forecasting Kp\ESWW11poster\figures\1000_ExpecPredict.jpg"/>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12801607" y="13231886"/>
            <a:ext cx="9772816" cy="4392538"/>
          </a:xfrm>
          <a:prstGeom prst="rect">
            <a:avLst/>
          </a:prstGeom>
          <a:noFill/>
        </p:spPr>
      </p:pic>
      <p:pic>
        <p:nvPicPr>
          <p:cNvPr id="1033" name="Picture 9" descr="W:\Teams\Geomag\NGS\Data\Forecasting nowcasting indices\Forecasting Kp\ESWW11poster\figures\LinearkNN_ExpecPredict.jpg"/>
          <p:cNvPicPr>
            <a:picLocks noChangeAspect="1" noChangeArrowheads="1"/>
          </p:cNvPicPr>
          <p:nvPr/>
        </p:nvPicPr>
        <p:blipFill>
          <a:blip r:embed="rId24" cstate="print">
            <a:clrChange>
              <a:clrFrom>
                <a:srgbClr val="FFFFFF"/>
              </a:clrFrom>
              <a:clrTo>
                <a:srgbClr val="FFFFFF">
                  <a:alpha val="0"/>
                </a:srgbClr>
              </a:clrTo>
            </a:clrChange>
          </a:blip>
          <a:srcRect/>
          <a:stretch>
            <a:fillRect/>
          </a:stretch>
        </p:blipFill>
        <p:spPr bwMode="auto">
          <a:xfrm>
            <a:off x="395959" y="13159878"/>
            <a:ext cx="6228572" cy="4392538"/>
          </a:xfrm>
          <a:prstGeom prst="rect">
            <a:avLst/>
          </a:prstGeom>
          <a:noFill/>
        </p:spPr>
      </p:pic>
      <p:pic>
        <p:nvPicPr>
          <p:cNvPr id="14" name="Picture 10" descr="W:\Teams\Geomag\NGS\Data\Forecasting nowcasting indices\Forecasting Kp\ESWW11poster\figures\TreeSVR_ExpecPredict.jpg"/>
          <p:cNvPicPr>
            <a:picLocks noChangeAspect="1" noChangeArrowheads="1"/>
          </p:cNvPicPr>
          <p:nvPr/>
        </p:nvPicPr>
        <p:blipFill>
          <a:blip r:embed="rId25" cstate="print">
            <a:clrChange>
              <a:clrFrom>
                <a:srgbClr val="FFFFFF"/>
              </a:clrFrom>
              <a:clrTo>
                <a:srgbClr val="FFFFFF">
                  <a:alpha val="0"/>
                </a:srgbClr>
              </a:clrTo>
            </a:clrChange>
          </a:blip>
          <a:srcRect/>
          <a:stretch>
            <a:fillRect/>
          </a:stretch>
        </p:blipFill>
        <p:spPr bwMode="auto">
          <a:xfrm>
            <a:off x="6317873" y="13159878"/>
            <a:ext cx="6751494" cy="4392538"/>
          </a:xfrm>
          <a:prstGeom prst="rect">
            <a:avLst/>
          </a:prstGeom>
          <a:noFill/>
        </p:spPr>
      </p:pic>
      <p:grpSp>
        <p:nvGrpSpPr>
          <p:cNvPr id="81" name="Group 80"/>
          <p:cNvGrpSpPr/>
          <p:nvPr/>
        </p:nvGrpSpPr>
        <p:grpSpPr>
          <a:xfrm>
            <a:off x="14941575" y="8551366"/>
            <a:ext cx="7560840" cy="4536504"/>
            <a:chOff x="8388847" y="8407350"/>
            <a:chExt cx="7560840" cy="4536504"/>
          </a:xfrm>
        </p:grpSpPr>
        <p:sp>
          <p:nvSpPr>
            <p:cNvPr id="80" name="Rectangle 79"/>
            <p:cNvSpPr/>
            <p:nvPr/>
          </p:nvSpPr>
          <p:spPr bwMode="auto">
            <a:xfrm>
              <a:off x="8388847" y="8407350"/>
              <a:ext cx="7560840" cy="451904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76" name="TextBox 75"/>
            <p:cNvSpPr txBox="1"/>
            <p:nvPr/>
          </p:nvSpPr>
          <p:spPr>
            <a:xfrm>
              <a:off x="8388847" y="8419539"/>
              <a:ext cx="7488832" cy="4524315"/>
            </a:xfrm>
            <a:prstGeom prst="rect">
              <a:avLst/>
            </a:prstGeom>
            <a:noFill/>
          </p:spPr>
          <p:txBody>
            <a:bodyPr wrap="square" rtlCol="0">
              <a:spAutoFit/>
            </a:bodyPr>
            <a:lstStyle/>
            <a:p>
              <a:r>
                <a:rPr lang="en-GB" sz="1800" b="1" dirty="0" smtClean="0"/>
                <a:t>Metrics</a:t>
              </a:r>
              <a:r>
                <a:rPr lang="en-GB" sz="1800" dirty="0" smtClean="0"/>
                <a:t>:</a:t>
              </a:r>
            </a:p>
            <a:p>
              <a:pPr marL="174625" indent="-174625">
                <a:buFont typeface="Arial" pitchFamily="34" charset="0"/>
                <a:buChar char="•"/>
              </a:pPr>
              <a:r>
                <a:rPr lang="en-GB" sz="1800" b="1" dirty="0" err="1" smtClean="0"/>
                <a:t>rms</a:t>
              </a:r>
              <a:r>
                <a:rPr lang="en-GB" sz="1800" b="1" dirty="0" smtClean="0"/>
                <a:t>:</a:t>
              </a:r>
              <a:r>
                <a:rPr lang="en-GB" sz="1800" dirty="0" smtClean="0"/>
                <a:t> </a:t>
              </a:r>
              <a:r>
                <a:rPr lang="en-GB" sz="1800" dirty="0" smtClean="0"/>
                <a:t>root-mean square error</a:t>
              </a:r>
              <a:endParaRPr lang="en-GB" sz="1800" dirty="0" smtClean="0"/>
            </a:p>
            <a:p>
              <a:pPr marL="174625" indent="-174625">
                <a:buFont typeface="Arial" pitchFamily="34" charset="0"/>
                <a:buChar char="•"/>
              </a:pPr>
              <a:r>
                <a:rPr lang="en-GB" sz="1800" b="1" dirty="0" smtClean="0"/>
                <a:t>% within ±N</a:t>
              </a:r>
              <a:r>
                <a:rPr lang="en-GB" sz="1800" dirty="0" smtClean="0"/>
                <a:t>: Percentage </a:t>
              </a:r>
              <a:r>
                <a:rPr lang="en-GB" sz="1800" dirty="0" smtClean="0"/>
                <a:t>of predicted values within ±N of the observed value</a:t>
              </a:r>
            </a:p>
            <a:p>
              <a:pPr marL="174625" indent="-174625">
                <a:buFont typeface="Arial" pitchFamily="34" charset="0"/>
                <a:buChar char="•"/>
              </a:pPr>
              <a:r>
                <a:rPr lang="en-GB" sz="1800" b="1" dirty="0" err="1" smtClean="0"/>
                <a:t>HitRate</a:t>
              </a:r>
              <a:r>
                <a:rPr lang="en-GB" sz="1800" b="1" dirty="0"/>
                <a:t>:</a:t>
              </a:r>
              <a:r>
                <a:rPr lang="en-GB" sz="1800" dirty="0" smtClean="0"/>
                <a:t> </a:t>
              </a:r>
              <a:r>
                <a:rPr lang="en-GB" sz="1800" dirty="0" smtClean="0"/>
                <a:t>how well do we predict the storms?</a:t>
              </a:r>
            </a:p>
            <a:p>
              <a:pPr marL="623888" lvl="1" indent="-174625">
                <a:buFont typeface="Arial" pitchFamily="34" charset="0"/>
                <a:buChar char="•"/>
              </a:pPr>
              <a:r>
                <a:rPr lang="en-GB" sz="1800" dirty="0" smtClean="0"/>
                <a:t>1 = predicted every single storm</a:t>
              </a:r>
            </a:p>
            <a:p>
              <a:pPr marL="623888" lvl="1" indent="-174625">
                <a:buFont typeface="Arial" pitchFamily="34" charset="0"/>
                <a:buChar char="•"/>
              </a:pPr>
              <a:r>
                <a:rPr lang="en-GB" sz="1800" dirty="0" smtClean="0"/>
                <a:t>0 = missed every storm </a:t>
              </a:r>
            </a:p>
            <a:p>
              <a:pPr marL="174625" indent="-174625">
                <a:buFont typeface="Arial" pitchFamily="34" charset="0"/>
                <a:buChar char="•"/>
              </a:pPr>
              <a:r>
                <a:rPr lang="en-GB" sz="1800" b="1" dirty="0" smtClean="0"/>
                <a:t>HSS:</a:t>
              </a:r>
              <a:r>
                <a:rPr lang="en-GB" sz="1800" dirty="0" smtClean="0"/>
                <a:t> </a:t>
              </a:r>
              <a:r>
                <a:rPr lang="en-GB" sz="1800" dirty="0" err="1" smtClean="0"/>
                <a:t>Heidke</a:t>
              </a:r>
              <a:r>
                <a:rPr lang="en-GB" sz="1800" dirty="0" smtClean="0"/>
                <a:t> </a:t>
              </a:r>
              <a:r>
                <a:rPr lang="en-GB" sz="1800" dirty="0" smtClean="0"/>
                <a:t>skill </a:t>
              </a:r>
              <a:r>
                <a:rPr lang="en-GB" sz="1800" dirty="0" smtClean="0"/>
                <a:t>score measures fractional </a:t>
              </a:r>
              <a:r>
                <a:rPr lang="en-GB" sz="1800" dirty="0" smtClean="0"/>
                <a:t>improvement of the forecast over forecast by random chance</a:t>
              </a:r>
            </a:p>
            <a:p>
              <a:pPr marL="623888" lvl="1" indent="-174625">
                <a:buFont typeface="Arial" pitchFamily="34" charset="0"/>
                <a:buChar char="•"/>
              </a:pPr>
              <a:r>
                <a:rPr lang="en-GB" sz="1800" dirty="0" smtClean="0"/>
                <a:t>HSS = 2 (ad – </a:t>
              </a:r>
              <a:r>
                <a:rPr lang="en-GB" sz="1800" dirty="0" err="1" smtClean="0"/>
                <a:t>bc</a:t>
              </a:r>
              <a:r>
                <a:rPr lang="en-GB" sz="1800" dirty="0" smtClean="0"/>
                <a:t>) / [(a+ c)(c + d) + (a + b)(b + d)]</a:t>
              </a:r>
            </a:p>
            <a:p>
              <a:pPr marL="623888" lvl="1" indent="-174625">
                <a:buFont typeface="Arial" pitchFamily="34" charset="0"/>
                <a:buChar char="•"/>
              </a:pPr>
              <a:r>
                <a:rPr lang="en-GB" sz="1800" dirty="0" smtClean="0"/>
                <a:t>1 = highly skilled</a:t>
              </a:r>
            </a:p>
            <a:p>
              <a:pPr marL="623888" lvl="1" indent="-174625">
                <a:buFont typeface="Arial" pitchFamily="34" charset="0"/>
                <a:buChar char="•"/>
              </a:pPr>
              <a:r>
                <a:rPr lang="en-GB" sz="1800" dirty="0" smtClean="0"/>
                <a:t>0 = no skill</a:t>
              </a:r>
            </a:p>
            <a:p>
              <a:pPr marL="623888" lvl="1" indent="-174625">
                <a:buFont typeface="Arial" pitchFamily="34" charset="0"/>
                <a:buChar char="•"/>
              </a:pPr>
              <a:r>
                <a:rPr lang="en-GB" sz="1800" dirty="0" smtClean="0"/>
                <a:t>&lt;0 </a:t>
              </a:r>
              <a:r>
                <a:rPr lang="en-GB" sz="1800" dirty="0" smtClean="0"/>
                <a:t>= worse than random chance</a:t>
              </a:r>
            </a:p>
            <a:p>
              <a:pPr marL="174625" lvl="1" indent="-174625">
                <a:buFont typeface="Arial" pitchFamily="34" charset="0"/>
                <a:buChar char="•"/>
              </a:pPr>
              <a:r>
                <a:rPr lang="en-GB" sz="1800" b="1" dirty="0" smtClean="0"/>
                <a:t>FAR: </a:t>
              </a:r>
              <a:r>
                <a:rPr lang="en-GB" sz="1800" dirty="0" smtClean="0"/>
                <a:t>False </a:t>
              </a:r>
              <a:r>
                <a:rPr lang="en-GB" sz="1800" dirty="0" smtClean="0"/>
                <a:t>alarm rate </a:t>
              </a:r>
              <a:r>
                <a:rPr lang="en-GB" sz="1800" dirty="0" smtClean="0"/>
                <a:t>of </a:t>
              </a:r>
              <a:r>
                <a:rPr lang="en-GB" sz="1800" dirty="0" smtClean="0"/>
                <a:t>storm prediction</a:t>
              </a:r>
            </a:p>
            <a:p>
              <a:pPr marL="623888" lvl="2" indent="-174625">
                <a:buFont typeface="Arial" pitchFamily="34" charset="0"/>
                <a:buChar char="•"/>
              </a:pPr>
              <a:r>
                <a:rPr lang="en-GB" sz="1800" dirty="0" smtClean="0"/>
                <a:t>0 = no false alarms</a:t>
              </a:r>
            </a:p>
            <a:p>
              <a:pPr marL="623888" lvl="2" indent="-174625">
                <a:buFont typeface="Arial" pitchFamily="34" charset="0"/>
                <a:buChar char="•"/>
              </a:pPr>
              <a:r>
                <a:rPr lang="en-GB" sz="1800" dirty="0" smtClean="0"/>
                <a:t>1 = all false alarms</a:t>
              </a:r>
              <a:endParaRPr lang="en-GB" sz="1800" dirty="0"/>
            </a:p>
          </p:txBody>
        </p:sp>
      </p:grpSp>
      <p:graphicFrame>
        <p:nvGraphicFramePr>
          <p:cNvPr id="74" name="Table 73"/>
          <p:cNvGraphicFramePr>
            <a:graphicFrameLocks noGrp="1"/>
          </p:cNvGraphicFramePr>
          <p:nvPr>
            <p:extLst>
              <p:ext uri="{D42A27DB-BD31-4B8C-83A1-F6EECF244321}">
                <p14:modId xmlns:p14="http://schemas.microsoft.com/office/powerpoint/2010/main" val="2716790019"/>
              </p:ext>
            </p:extLst>
          </p:nvPr>
        </p:nvGraphicFramePr>
        <p:xfrm>
          <a:off x="19550087" y="11340958"/>
          <a:ext cx="2880320" cy="1062974"/>
        </p:xfrm>
        <a:graphic>
          <a:graphicData uri="http://schemas.openxmlformats.org/drawingml/2006/table">
            <a:tbl>
              <a:tblPr firstRow="1" bandRow="1">
                <a:tableStyleId>{69CF1AB2-1976-4502-BF36-3FF5EA218861}</a:tableStyleId>
              </a:tblPr>
              <a:tblGrid>
                <a:gridCol w="865264"/>
                <a:gridCol w="502888"/>
                <a:gridCol w="576064"/>
                <a:gridCol w="936104"/>
              </a:tblGrid>
              <a:tr h="210308">
                <a:tc rowSpan="2">
                  <a:txBody>
                    <a:bodyPr/>
                    <a:lstStyle/>
                    <a:p>
                      <a:pPr algn="ctr"/>
                      <a:r>
                        <a:rPr lang="en-GB" sz="1200" dirty="0" smtClean="0">
                          <a:solidFill>
                            <a:schemeClr val="accent2"/>
                          </a:solidFill>
                        </a:rPr>
                        <a:t>Event Forecast</a:t>
                      </a:r>
                      <a:endParaRPr lang="en-GB" sz="1200" dirty="0">
                        <a:solidFill>
                          <a:schemeClr val="accent2"/>
                        </a:solidFill>
                      </a:endParaRPr>
                    </a:p>
                  </a:txBody>
                  <a:tcPr marL="0" marR="0" marT="0" marB="0"/>
                </a:tc>
                <a:tc gridSpan="3">
                  <a:txBody>
                    <a:bodyPr/>
                    <a:lstStyle/>
                    <a:p>
                      <a:pPr algn="l"/>
                      <a:r>
                        <a:rPr lang="en-GB" sz="1200" dirty="0" smtClean="0">
                          <a:solidFill>
                            <a:schemeClr val="accent1">
                              <a:lumMod val="50000"/>
                            </a:schemeClr>
                          </a:solidFill>
                        </a:rPr>
                        <a:t>Storm Observed</a:t>
                      </a:r>
                      <a:endParaRPr lang="en-GB" sz="1200" dirty="0">
                        <a:solidFill>
                          <a:schemeClr val="accent1">
                            <a:lumMod val="50000"/>
                          </a:schemeClr>
                        </a:solidFill>
                      </a:endParaRPr>
                    </a:p>
                  </a:txBody>
                  <a:tcPr marL="0" marR="0" marT="0" marB="0"/>
                </a:tc>
                <a:tc hMerge="1">
                  <a:txBody>
                    <a:bodyPr/>
                    <a:lstStyle/>
                    <a:p>
                      <a:endParaRPr lang="en-GB" sz="2000" dirty="0"/>
                    </a:p>
                  </a:txBody>
                  <a:tcPr/>
                </a:tc>
                <a:tc hMerge="1">
                  <a:txBody>
                    <a:bodyPr/>
                    <a:lstStyle/>
                    <a:p>
                      <a:endParaRPr lang="en-GB" sz="1200" dirty="0"/>
                    </a:p>
                  </a:txBody>
                  <a:tcPr/>
                </a:tc>
              </a:tr>
              <a:tr h="210308">
                <a:tc vMerge="1">
                  <a:txBody>
                    <a:bodyPr/>
                    <a:lstStyle/>
                    <a:p>
                      <a:endParaRPr lang="en-GB" sz="2000" dirty="0"/>
                    </a:p>
                  </a:txBody>
                  <a:tcPr/>
                </a:tc>
                <a:tc>
                  <a:txBody>
                    <a:bodyPr/>
                    <a:lstStyle/>
                    <a:p>
                      <a:pPr algn="ctr"/>
                      <a:r>
                        <a:rPr lang="en-GB" sz="1200" b="1" dirty="0" smtClean="0">
                          <a:solidFill>
                            <a:schemeClr val="accent1">
                              <a:lumMod val="50000"/>
                            </a:schemeClr>
                          </a:solidFill>
                        </a:rPr>
                        <a:t>Yes</a:t>
                      </a:r>
                      <a:endParaRPr lang="en-GB" sz="1200" b="1" dirty="0">
                        <a:solidFill>
                          <a:schemeClr val="accent1">
                            <a:lumMod val="50000"/>
                          </a:schemeClr>
                        </a:solidFill>
                      </a:endParaRPr>
                    </a:p>
                  </a:txBody>
                  <a:tcPr marL="0" marR="0" marT="0" marB="0"/>
                </a:tc>
                <a:tc>
                  <a:txBody>
                    <a:bodyPr/>
                    <a:lstStyle/>
                    <a:p>
                      <a:pPr algn="ctr"/>
                      <a:r>
                        <a:rPr lang="en-GB" sz="1200" b="1" dirty="0" smtClean="0">
                          <a:solidFill>
                            <a:schemeClr val="accent1">
                              <a:lumMod val="50000"/>
                            </a:schemeClr>
                          </a:solidFill>
                        </a:rPr>
                        <a:t>No</a:t>
                      </a:r>
                      <a:endParaRPr lang="en-GB" sz="1200" b="1" dirty="0">
                        <a:solidFill>
                          <a:schemeClr val="accent1">
                            <a:lumMod val="50000"/>
                          </a:schemeClr>
                        </a:solidFill>
                      </a:endParaRPr>
                    </a:p>
                  </a:txBody>
                  <a:tcPr marL="0" marR="0" marT="0" marB="0"/>
                </a:tc>
                <a:tc>
                  <a:txBody>
                    <a:bodyPr/>
                    <a:lstStyle/>
                    <a:p>
                      <a:pPr algn="ctr"/>
                      <a:r>
                        <a:rPr lang="en-GB" sz="1200" b="1" dirty="0" err="1" smtClean="0">
                          <a:solidFill>
                            <a:schemeClr val="accent2"/>
                          </a:solidFill>
                        </a:rPr>
                        <a:t>Forc</a:t>
                      </a:r>
                      <a:r>
                        <a:rPr lang="en-GB" sz="1200" b="1" dirty="0" smtClean="0">
                          <a:solidFill>
                            <a:schemeClr val="accent2"/>
                          </a:solidFill>
                        </a:rPr>
                        <a:t> </a:t>
                      </a:r>
                      <a:r>
                        <a:rPr lang="el-GR" sz="1200" b="1" dirty="0" smtClean="0">
                          <a:solidFill>
                            <a:schemeClr val="accent2"/>
                          </a:solidFill>
                          <a:latin typeface="Calibri"/>
                        </a:rPr>
                        <a:t>Σ</a:t>
                      </a:r>
                      <a:endParaRPr lang="en-GB" sz="1200" b="1" dirty="0">
                        <a:solidFill>
                          <a:schemeClr val="accent2"/>
                        </a:solidFill>
                      </a:endParaRPr>
                    </a:p>
                  </a:txBody>
                  <a:tcPr marL="0" marR="0" marT="0" marB="0"/>
                </a:tc>
              </a:tr>
              <a:tr h="210308">
                <a:tc>
                  <a:txBody>
                    <a:bodyPr/>
                    <a:lstStyle/>
                    <a:p>
                      <a:pPr algn="ctr"/>
                      <a:r>
                        <a:rPr lang="en-GB" sz="1200" b="1" dirty="0" smtClean="0">
                          <a:solidFill>
                            <a:schemeClr val="accent2"/>
                          </a:solidFill>
                        </a:rPr>
                        <a:t>Yes</a:t>
                      </a:r>
                      <a:endParaRPr lang="en-GB" sz="1200" b="1" dirty="0">
                        <a:solidFill>
                          <a:schemeClr val="accent2"/>
                        </a:solidFill>
                      </a:endParaRPr>
                    </a:p>
                  </a:txBody>
                  <a:tcPr marL="0" marR="0" marT="0" marB="0"/>
                </a:tc>
                <a:tc>
                  <a:txBody>
                    <a:bodyPr/>
                    <a:lstStyle/>
                    <a:p>
                      <a:pPr algn="ctr"/>
                      <a:r>
                        <a:rPr lang="en-GB" sz="1200" dirty="0" smtClean="0">
                          <a:solidFill>
                            <a:srgbClr val="FF0000"/>
                          </a:solidFill>
                        </a:rPr>
                        <a:t>a</a:t>
                      </a:r>
                      <a:endParaRPr lang="en-GB" sz="1200" dirty="0">
                        <a:solidFill>
                          <a:srgbClr val="FF0000"/>
                        </a:solidFill>
                      </a:endParaRPr>
                    </a:p>
                  </a:txBody>
                  <a:tcPr marL="0" marR="0" marT="0" marB="0"/>
                </a:tc>
                <a:tc>
                  <a:txBody>
                    <a:bodyPr/>
                    <a:lstStyle/>
                    <a:p>
                      <a:pPr algn="ctr"/>
                      <a:r>
                        <a:rPr lang="en-GB" sz="1200" dirty="0" smtClean="0">
                          <a:solidFill>
                            <a:srgbClr val="FF0000"/>
                          </a:solidFill>
                        </a:rPr>
                        <a:t>b</a:t>
                      </a:r>
                      <a:endParaRPr lang="en-GB" sz="1200" dirty="0">
                        <a:solidFill>
                          <a:srgbClr val="FF0000"/>
                        </a:solidFill>
                      </a:endParaRPr>
                    </a:p>
                  </a:txBody>
                  <a:tcPr marL="0" marR="0" marT="0" marB="0"/>
                </a:tc>
                <a:tc>
                  <a:txBody>
                    <a:bodyPr/>
                    <a:lstStyle/>
                    <a:p>
                      <a:pPr algn="ctr"/>
                      <a:r>
                        <a:rPr lang="en-GB" sz="1200" dirty="0" smtClean="0">
                          <a:solidFill>
                            <a:schemeClr val="accent2"/>
                          </a:solidFill>
                        </a:rPr>
                        <a:t>a + b</a:t>
                      </a:r>
                      <a:endParaRPr lang="en-GB" sz="1200" dirty="0">
                        <a:solidFill>
                          <a:schemeClr val="accent2"/>
                        </a:solidFill>
                      </a:endParaRPr>
                    </a:p>
                  </a:txBody>
                  <a:tcPr marL="0" marR="0" marT="0" marB="0"/>
                </a:tc>
              </a:tr>
              <a:tr h="210308">
                <a:tc>
                  <a:txBody>
                    <a:bodyPr/>
                    <a:lstStyle/>
                    <a:p>
                      <a:pPr algn="ctr"/>
                      <a:r>
                        <a:rPr lang="en-GB" sz="1200" b="1" dirty="0" smtClean="0">
                          <a:solidFill>
                            <a:schemeClr val="accent2"/>
                          </a:solidFill>
                        </a:rPr>
                        <a:t>No</a:t>
                      </a:r>
                      <a:endParaRPr lang="en-GB" sz="1200" b="1" dirty="0">
                        <a:solidFill>
                          <a:schemeClr val="accent2"/>
                        </a:solidFill>
                      </a:endParaRPr>
                    </a:p>
                  </a:txBody>
                  <a:tcPr marL="0" marR="0" marT="0" marB="0"/>
                </a:tc>
                <a:tc>
                  <a:txBody>
                    <a:bodyPr/>
                    <a:lstStyle/>
                    <a:p>
                      <a:pPr algn="ctr"/>
                      <a:r>
                        <a:rPr lang="en-GB" sz="1200" dirty="0" smtClean="0">
                          <a:solidFill>
                            <a:srgbClr val="FF0000"/>
                          </a:solidFill>
                        </a:rPr>
                        <a:t>c</a:t>
                      </a:r>
                      <a:endParaRPr lang="en-GB" sz="1200" dirty="0">
                        <a:solidFill>
                          <a:srgbClr val="FF0000"/>
                        </a:solidFill>
                      </a:endParaRPr>
                    </a:p>
                  </a:txBody>
                  <a:tcPr marL="0" marR="0" marT="0" marB="0"/>
                </a:tc>
                <a:tc>
                  <a:txBody>
                    <a:bodyPr/>
                    <a:lstStyle/>
                    <a:p>
                      <a:pPr algn="ctr"/>
                      <a:r>
                        <a:rPr lang="en-GB" sz="1200" dirty="0" smtClean="0">
                          <a:solidFill>
                            <a:srgbClr val="FF0000"/>
                          </a:solidFill>
                        </a:rPr>
                        <a:t>d</a:t>
                      </a:r>
                      <a:endParaRPr lang="en-GB" sz="1200" dirty="0">
                        <a:solidFill>
                          <a:srgbClr val="FF0000"/>
                        </a:solidFill>
                      </a:endParaRPr>
                    </a:p>
                  </a:txBody>
                  <a:tcPr marL="0" marR="0" marT="0" marB="0"/>
                </a:tc>
                <a:tc>
                  <a:txBody>
                    <a:bodyPr/>
                    <a:lstStyle/>
                    <a:p>
                      <a:pPr algn="ctr"/>
                      <a:r>
                        <a:rPr lang="en-GB" sz="1200" dirty="0" smtClean="0">
                          <a:solidFill>
                            <a:schemeClr val="accent2"/>
                          </a:solidFill>
                        </a:rPr>
                        <a:t>c + d</a:t>
                      </a:r>
                      <a:endParaRPr lang="en-GB" sz="1200" dirty="0">
                        <a:solidFill>
                          <a:schemeClr val="accent2"/>
                        </a:solidFill>
                      </a:endParaRPr>
                    </a:p>
                  </a:txBody>
                  <a:tcPr marL="0" marR="0" marT="0" marB="0"/>
                </a:tc>
              </a:tr>
              <a:tr h="221742">
                <a:tc>
                  <a:txBody>
                    <a:bodyPr/>
                    <a:lstStyle/>
                    <a:p>
                      <a:pPr algn="ctr"/>
                      <a:r>
                        <a:rPr lang="en-GB" sz="1200" b="1" dirty="0" err="1" smtClean="0">
                          <a:solidFill>
                            <a:schemeClr val="accent1">
                              <a:lumMod val="50000"/>
                            </a:schemeClr>
                          </a:solidFill>
                        </a:rPr>
                        <a:t>Obs</a:t>
                      </a:r>
                      <a:r>
                        <a:rPr lang="en-GB" sz="1200" b="1" dirty="0" smtClean="0">
                          <a:solidFill>
                            <a:schemeClr val="accent1">
                              <a:lumMod val="50000"/>
                            </a:schemeClr>
                          </a:solidFill>
                        </a:rPr>
                        <a:t> </a:t>
                      </a:r>
                      <a:r>
                        <a:rPr lang="el-GR" sz="1200" b="1" dirty="0" smtClean="0">
                          <a:solidFill>
                            <a:schemeClr val="accent1">
                              <a:lumMod val="50000"/>
                            </a:schemeClr>
                          </a:solidFill>
                          <a:latin typeface="Calibri"/>
                        </a:rPr>
                        <a:t>Σ</a:t>
                      </a:r>
                      <a:endParaRPr lang="en-GB" sz="1200" b="1" dirty="0">
                        <a:solidFill>
                          <a:schemeClr val="accent1">
                            <a:lumMod val="50000"/>
                          </a:schemeClr>
                        </a:solidFill>
                      </a:endParaRPr>
                    </a:p>
                  </a:txBody>
                  <a:tcPr marL="0" marR="0" marT="0" marB="0"/>
                </a:tc>
                <a:tc>
                  <a:txBody>
                    <a:bodyPr/>
                    <a:lstStyle/>
                    <a:p>
                      <a:pPr algn="ctr"/>
                      <a:r>
                        <a:rPr lang="en-GB" sz="1200" dirty="0" smtClean="0">
                          <a:solidFill>
                            <a:schemeClr val="accent1">
                              <a:lumMod val="50000"/>
                            </a:schemeClr>
                          </a:solidFill>
                        </a:rPr>
                        <a:t>a + c</a:t>
                      </a:r>
                      <a:endParaRPr lang="en-GB" sz="1200" dirty="0">
                        <a:solidFill>
                          <a:schemeClr val="accent1">
                            <a:lumMod val="50000"/>
                          </a:schemeClr>
                        </a:solidFill>
                      </a:endParaRPr>
                    </a:p>
                  </a:txBody>
                  <a:tcPr marL="0" marR="0" marT="0" marB="0"/>
                </a:tc>
                <a:tc>
                  <a:txBody>
                    <a:bodyPr/>
                    <a:lstStyle/>
                    <a:p>
                      <a:pPr algn="ctr"/>
                      <a:r>
                        <a:rPr lang="en-GB" sz="1200" dirty="0" smtClean="0">
                          <a:solidFill>
                            <a:schemeClr val="accent1">
                              <a:lumMod val="50000"/>
                            </a:schemeClr>
                          </a:solidFill>
                        </a:rPr>
                        <a:t>b + d</a:t>
                      </a:r>
                      <a:endParaRPr lang="en-GB" sz="1200" dirty="0">
                        <a:solidFill>
                          <a:schemeClr val="accent1">
                            <a:lumMod val="50000"/>
                          </a:schemeClr>
                        </a:solidFill>
                      </a:endParaRPr>
                    </a:p>
                  </a:txBody>
                  <a:tcPr marL="0" marR="0" marT="0" marB="0"/>
                </a:tc>
                <a:tc>
                  <a:txBody>
                    <a:bodyPr/>
                    <a:lstStyle/>
                    <a:p>
                      <a:pPr algn="ctr"/>
                      <a:r>
                        <a:rPr lang="en-GB" sz="1200" dirty="0" err="1" smtClean="0">
                          <a:solidFill>
                            <a:srgbClr val="FF0000"/>
                          </a:solidFill>
                        </a:rPr>
                        <a:t>a+b+c+d</a:t>
                      </a:r>
                      <a:r>
                        <a:rPr lang="en-GB" sz="1200" dirty="0" smtClean="0">
                          <a:solidFill>
                            <a:srgbClr val="FF0000"/>
                          </a:solidFill>
                        </a:rPr>
                        <a:t> = n</a:t>
                      </a:r>
                      <a:endParaRPr lang="en-GB" sz="1200" dirty="0">
                        <a:solidFill>
                          <a:srgbClr val="FF0000"/>
                        </a:solidFill>
                      </a:endParaRPr>
                    </a:p>
                  </a:txBody>
                  <a:tcPr marL="0" marR="0" marT="0" marB="0"/>
                </a:tc>
              </a:tr>
            </a:tbl>
          </a:graphicData>
        </a:graphic>
      </p:graphicFrame>
      <p:sp>
        <p:nvSpPr>
          <p:cNvPr id="77" name="TextBox 76"/>
          <p:cNvSpPr txBox="1"/>
          <p:nvPr/>
        </p:nvSpPr>
        <p:spPr>
          <a:xfrm>
            <a:off x="1044031" y="13447910"/>
            <a:ext cx="2016224" cy="400110"/>
          </a:xfrm>
          <a:prstGeom prst="rect">
            <a:avLst/>
          </a:prstGeom>
          <a:noFill/>
        </p:spPr>
        <p:txBody>
          <a:bodyPr wrap="square" rtlCol="0">
            <a:spAutoFit/>
          </a:bodyPr>
          <a:lstStyle/>
          <a:p>
            <a:r>
              <a:rPr lang="en-GB" sz="2000" dirty="0" smtClean="0"/>
              <a:t>Small set</a:t>
            </a:r>
            <a:endParaRPr lang="en-GB" sz="2000" dirty="0"/>
          </a:p>
        </p:txBody>
      </p:sp>
      <p:sp>
        <p:nvSpPr>
          <p:cNvPr id="78" name="TextBox 77"/>
          <p:cNvSpPr txBox="1"/>
          <p:nvPr/>
        </p:nvSpPr>
        <p:spPr>
          <a:xfrm>
            <a:off x="7020695" y="13447910"/>
            <a:ext cx="2016224" cy="400110"/>
          </a:xfrm>
          <a:prstGeom prst="rect">
            <a:avLst/>
          </a:prstGeom>
          <a:noFill/>
        </p:spPr>
        <p:txBody>
          <a:bodyPr wrap="square" rtlCol="0">
            <a:spAutoFit/>
          </a:bodyPr>
          <a:lstStyle/>
          <a:p>
            <a:r>
              <a:rPr lang="en-GB" sz="2000" dirty="0" smtClean="0"/>
              <a:t>Small set</a:t>
            </a:r>
            <a:endParaRPr lang="en-GB" sz="2000" dirty="0"/>
          </a:p>
        </p:txBody>
      </p:sp>
      <p:sp>
        <p:nvSpPr>
          <p:cNvPr id="79" name="TextBox 78"/>
          <p:cNvSpPr txBox="1"/>
          <p:nvPr/>
        </p:nvSpPr>
        <p:spPr>
          <a:xfrm>
            <a:off x="13573423" y="13519918"/>
            <a:ext cx="2016224" cy="400110"/>
          </a:xfrm>
          <a:prstGeom prst="rect">
            <a:avLst/>
          </a:prstGeom>
          <a:noFill/>
        </p:spPr>
        <p:txBody>
          <a:bodyPr wrap="square" rtlCol="0">
            <a:spAutoFit/>
          </a:bodyPr>
          <a:lstStyle/>
          <a:p>
            <a:r>
              <a:rPr lang="en-GB" sz="2000" dirty="0" smtClean="0"/>
              <a:t>Large set</a:t>
            </a:r>
            <a:endParaRPr lang="en-GB" sz="2000" dirty="0"/>
          </a:p>
        </p:txBody>
      </p:sp>
    </p:spTree>
    <p:extLst>
      <p:ext uri="{BB962C8B-B14F-4D97-AF65-F5344CB8AC3E}">
        <p14:creationId xmlns:p14="http://schemas.microsoft.com/office/powerpoint/2010/main" val="2118314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BGS2014">
  <a:themeElements>
    <a:clrScheme name="New BGS template_2009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990099"/>
      </a:folHlink>
    </a:clrScheme>
    <a:fontScheme name="New BGS template_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w BGS template_20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BGS template_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BGS template_200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BGS template_2009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BGS template_20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BGS template_20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BGS template_20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ew BGS template_2009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New BGS template_2009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99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BGS2014</Template>
  <TotalTime>4624</TotalTime>
  <Words>642</Words>
  <Application>Microsoft Office PowerPoint</Application>
  <PresentationFormat>Custom</PresentationFormat>
  <Paragraphs>129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BGS2014</vt:lpstr>
      <vt:lpstr>Improving Operational Geomagnetic Index Forecasting</vt:lpstr>
    </vt:vector>
  </TitlesOfParts>
  <Company>The British Geological Survey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Mapping the Aurora Using Social Media: New Scientific Data for Nowcasting and Forecasting Space Weather?</dc:title>
  <dc:creator>Reay, Sarah</dc:creator>
  <cp:lastModifiedBy>Kelly, Gemma S.</cp:lastModifiedBy>
  <cp:revision>127</cp:revision>
  <dcterms:created xsi:type="dcterms:W3CDTF">2014-11-03T15:28:59Z</dcterms:created>
  <dcterms:modified xsi:type="dcterms:W3CDTF">2014-11-18T09:51:20Z</dcterms:modified>
</cp:coreProperties>
</file>