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8" r:id="rId4"/>
    <p:sldId id="259" r:id="rId5"/>
    <p:sldId id="260" r:id="rId6"/>
    <p:sldId id="262" r:id="rId7"/>
    <p:sldId id="272" r:id="rId8"/>
    <p:sldId id="270" r:id="rId9"/>
    <p:sldId id="278" r:id="rId10"/>
    <p:sldId id="277" r:id="rId11"/>
    <p:sldId id="275" r:id="rId12"/>
    <p:sldId id="276" r:id="rId13"/>
    <p:sldId id="263" r:id="rId14"/>
    <p:sldId id="266"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679" autoAdjust="0"/>
  </p:normalViewPr>
  <p:slideViewPr>
    <p:cSldViewPr>
      <p:cViewPr>
        <p:scale>
          <a:sx n="100" d="100"/>
          <a:sy n="100" d="100"/>
        </p:scale>
        <p:origin x="-432"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9C444-DCEA-4ABC-BFF7-07BBC8F4B433}" type="datetimeFigureOut">
              <a:rPr lang="en-US" smtClean="0"/>
              <a:t>11/18/2014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48A0F-C750-4A9E-8036-A5FAAAD15437}" type="slidenum">
              <a:rPr lang="en-US" smtClean="0"/>
              <a:t>‹N°›</a:t>
            </a:fld>
            <a:endParaRPr lang="en-US"/>
          </a:p>
        </p:txBody>
      </p:sp>
    </p:spTree>
    <p:extLst>
      <p:ext uri="{BB962C8B-B14F-4D97-AF65-F5344CB8AC3E}">
        <p14:creationId xmlns:p14="http://schemas.microsoft.com/office/powerpoint/2010/main" val="387305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8F1CA-76FF-44A7-BAF7-95957D36C55C}" type="slidenum">
              <a:rPr lang="en-US">
                <a:solidFill>
                  <a:prstClr val="black"/>
                </a:solidFill>
              </a:rPr>
              <a:pPr/>
              <a:t>1</a:t>
            </a:fld>
            <a:endParaRPr lang="en-US">
              <a:solidFill>
                <a:prstClr val="black"/>
              </a:solidFill>
            </a:endParaRPr>
          </a:p>
        </p:txBody>
      </p:sp>
      <p:sp>
        <p:nvSpPr>
          <p:cNvPr id="1228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smtClean="0"/>
              <a:t>The EPT data are continuously acquired and stored in the PROBA-V host memory from where they are downloaded to the ESA satellite Mission Control Center (MCC) in </a:t>
            </a:r>
            <a:r>
              <a:rPr lang="en-US" sz="1200" dirty="0" err="1" smtClean="0"/>
              <a:t>Redu</a:t>
            </a:r>
            <a:r>
              <a:rPr lang="en-US" sz="1200" dirty="0" smtClean="0"/>
              <a:t>, Belgium at S-band passes </a:t>
            </a:r>
            <a:r>
              <a:rPr lang="en-GB" sz="1200" dirty="0" smtClean="0"/>
              <a:t>every 1h30-3h30 or 8h-14h. The EPT data are then complemented with the ephemeris data and transmitted to the Belgian User Support and Operation </a:t>
            </a:r>
            <a:r>
              <a:rPr lang="en-GB" sz="1200" dirty="0" err="1" smtClean="0"/>
              <a:t>Center</a:t>
            </a:r>
            <a:r>
              <a:rPr lang="en-GB" sz="1200" dirty="0" smtClean="0"/>
              <a:t> (B.USOC) for </a:t>
            </a:r>
            <a:r>
              <a:rPr lang="en-GB" sz="1200" dirty="0" err="1" smtClean="0"/>
              <a:t>decommutation</a:t>
            </a:r>
            <a:r>
              <a:rPr lang="en-GB" sz="1200" dirty="0" smtClean="0"/>
              <a:t> and primary validation. The so-called L0 data which undergo a primary validation are time series comprised of measured counts along with satellite coordinates and EPT housekeeping information. Upon successful validation, the L0 data are transmitted to the EPT Data </a:t>
            </a:r>
            <a:r>
              <a:rPr lang="en-GB" sz="1200" dirty="0" err="1" smtClean="0"/>
              <a:t>Center</a:t>
            </a:r>
            <a:r>
              <a:rPr lang="en-GB" sz="1200" dirty="0" smtClean="0"/>
              <a:t> at UCL - </a:t>
            </a:r>
            <a:r>
              <a:rPr lang="en-GB" sz="1200" dirty="0" err="1" smtClean="0"/>
              <a:t>Center</a:t>
            </a:r>
            <a:r>
              <a:rPr lang="en-GB" sz="1200" dirty="0" smtClean="0"/>
              <a:t> for Space Radiations (UCL/CSR) for a final validation and flux extraction. The extracted fluxes are stored as L1 data files at UCL and B.USOC from where they can be accessed for use in science and engineering-related studies that are performed in parallel with further data quality control. The data extraction procedure is described in more details in the following section. A high degree of autonomy is built into the EPT operations, allowing maximum flexibility for the user, while providing maximum operational availability. Although, the EPT data acquisition is temporarily interrupted before data transmission (which results in a reduced number of data around the </a:t>
            </a:r>
            <a:r>
              <a:rPr lang="en-GB" sz="1200" dirty="0" err="1" smtClean="0"/>
              <a:t>Redu</a:t>
            </a:r>
            <a:r>
              <a:rPr lang="en-GB" sz="1200" dirty="0" smtClean="0"/>
              <a:t> station), the EPT is active for &gt; 96.5% of the time.</a:t>
            </a:r>
            <a:endParaRPr lang="fr-BE" sz="1200" dirty="0"/>
          </a:p>
        </p:txBody>
      </p:sp>
      <p:sp>
        <p:nvSpPr>
          <p:cNvPr id="4" name="Espace réservé du numéro de diapositive 3"/>
          <p:cNvSpPr>
            <a:spLocks noGrp="1"/>
          </p:cNvSpPr>
          <p:nvPr>
            <p:ph type="sldNum" sz="quarter" idx="10"/>
          </p:nvPr>
        </p:nvSpPr>
        <p:spPr/>
        <p:txBody>
          <a:bodyPr/>
          <a:lstStyle/>
          <a:p>
            <a:fld id="{4E748A0F-C750-4A9E-8036-A5FAAAD15437}" type="slidenum">
              <a:rPr lang="en-US" smtClean="0"/>
              <a:t>10</a:t>
            </a:fld>
            <a:endParaRPr lang="en-US"/>
          </a:p>
        </p:txBody>
      </p:sp>
    </p:spTree>
    <p:extLst>
      <p:ext uri="{BB962C8B-B14F-4D97-AF65-F5344CB8AC3E}">
        <p14:creationId xmlns:p14="http://schemas.microsoft.com/office/powerpoint/2010/main" val="308998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13</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14</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2</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3</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4</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5</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6</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7</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r>
              <a:rPr lang="en-GB" dirty="0" smtClean="0"/>
              <a:t>Proton fluxes as a function of</a:t>
            </a:r>
            <a:r>
              <a:rPr lang="en-GB" baseline="0" dirty="0" smtClean="0"/>
              <a:t> time for 4 energies at two positions. As expected the fluxes are stable in the SAA. The detection pitch angle PA for the upper graph ranged from 72° to 102° (The last group of points which seems  lower is effectively a PA=72°).  The data were not averaged and the spread is coming from the statistics in the physical channels (about 20 counts in the physical channel contributing mainly to virtual channel 9.5-13 MeV). The lower plot shows the proton fluxes at high latitude and the effect of SEP can be observed. The fluxes corresponding to 1, 2 or 3 counts in the measured spectra can be observed (horizontal lines essentially observed during flux enhancement at the end of the year). </a:t>
            </a:r>
          </a:p>
          <a:p>
            <a:endParaRPr lang="en-GB" baseline="0" dirty="0" smtClean="0"/>
          </a:p>
          <a:p>
            <a:r>
              <a:rPr lang="en-GB" baseline="0" dirty="0" smtClean="0"/>
              <a:t>Concerning SEP events, their characteristics may be </a:t>
            </a:r>
            <a:r>
              <a:rPr lang="en-GB" baseline="0" dirty="0" err="1" smtClean="0"/>
              <a:t>analyzed</a:t>
            </a:r>
            <a:r>
              <a:rPr lang="en-GB" baseline="0" dirty="0" smtClean="0"/>
              <a:t> in terms of: raise time, decay time, highest flux reached, PAD….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8</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r>
              <a:rPr lang="en-GB" dirty="0" smtClean="0"/>
              <a:t>Electron fluxes for the indicated</a:t>
            </a:r>
            <a:r>
              <a:rPr lang="en-GB" baseline="0" dirty="0" smtClean="0"/>
              <a:t> energy and</a:t>
            </a:r>
            <a:r>
              <a:rPr lang="en-GB" dirty="0" smtClean="0"/>
              <a:t> </a:t>
            </a:r>
            <a:r>
              <a:rPr lang="en-GB" baseline="0" dirty="0" smtClean="0"/>
              <a:t>position as a function of time (data from 22 May – 24 November 2013). No averaging was done. The spread in data is mainly due to the spread of the counts in the unfolded spectra.</a:t>
            </a:r>
          </a:p>
          <a:p>
            <a:r>
              <a:rPr lang="en-GB" baseline="0" dirty="0" smtClean="0"/>
              <a:t>Decay times of electron fluxes were determined (it was presently done by selecting two points on the graph for each period (red, orange, pink); a more </a:t>
            </a:r>
            <a:r>
              <a:rPr lang="en-GB" b="0" baseline="0" dirty="0" smtClean="0"/>
              <a:t>precise analysis will follow. These will serve as input for flux predictions in the foreseen space weather applications.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Lifetimes of energetic electrons are strong characteristics of a given position in space. Knowing the actual electron spectrum at that position, the subsequent fluxes may be forecasted up to a few weeks ahead based on the lifetime parameter (see left Figure). The probability of </a:t>
            </a:r>
            <a:r>
              <a:rPr lang="en-US" sz="1200" b="0" kern="1200" dirty="0" err="1" smtClean="0">
                <a:solidFill>
                  <a:schemeClr val="tx1"/>
                </a:solidFill>
                <a:effectLst/>
                <a:latin typeface="+mn-lt"/>
                <a:ea typeface="+mn-ea"/>
                <a:cs typeface="+mn-cs"/>
              </a:rPr>
              <a:t>mis</a:t>
            </a:r>
            <a:r>
              <a:rPr lang="en-US" sz="1200" b="0" kern="1200" dirty="0" smtClean="0">
                <a:solidFill>
                  <a:schemeClr val="tx1"/>
                </a:solidFill>
                <a:effectLst/>
                <a:latin typeface="+mn-lt"/>
                <a:ea typeface="+mn-ea"/>
                <a:cs typeface="+mn-cs"/>
              </a:rPr>
              <a:t>-forecasting can also be provided since it amounts to the probability of a geomagnetic storm having effectiveness to change the electron fluxes at that position.</a:t>
            </a:r>
            <a:endParaRPr lang="fr-BE" sz="1200" b="0" kern="1200" dirty="0" smtClean="0">
              <a:solidFill>
                <a:schemeClr val="tx1"/>
              </a:solidFill>
              <a:effectLst/>
              <a:latin typeface="+mn-lt"/>
              <a:ea typeface="+mn-ea"/>
              <a:cs typeface="+mn-cs"/>
            </a:endParaRPr>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E7F5F-ABA3-40EE-8ED7-7DE6CF5A1FE1}" type="slidenum">
              <a:rPr lang="en-US">
                <a:solidFill>
                  <a:prstClr val="black"/>
                </a:solidFill>
              </a:rPr>
              <a:pPr/>
              <a:t>9</a:t>
            </a:fld>
            <a:endParaRPr lang="en-US">
              <a:solidFill>
                <a:prstClr val="black"/>
              </a:solidFill>
            </a:endParaRPr>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507" y="4343701"/>
            <a:ext cx="5028988" cy="4113899"/>
          </a:xfrm>
          <a:prstGeom prst="rect">
            <a:avLst/>
          </a:prstGeom>
          <a:solidFill>
            <a:srgbClr val="FFFFFF"/>
          </a:solidFill>
          <a:ln>
            <a:solidFill>
              <a:srgbClr val="000000"/>
            </a:solidFill>
            <a:miter lim="800000"/>
            <a:headEnd/>
            <a:tailEnd/>
          </a:ln>
        </p:spPr>
        <p:txBody>
          <a:bodyPr/>
          <a:lstStyle/>
          <a:p>
            <a:r>
              <a:rPr lang="en-GB" dirty="0" smtClean="0"/>
              <a:t>Electron fluxes for the indicated</a:t>
            </a:r>
            <a:r>
              <a:rPr lang="en-GB" baseline="0" dirty="0" smtClean="0"/>
              <a:t> energy and</a:t>
            </a:r>
            <a:r>
              <a:rPr lang="en-GB" dirty="0" smtClean="0"/>
              <a:t> </a:t>
            </a:r>
            <a:r>
              <a:rPr lang="en-GB" baseline="0" dirty="0" smtClean="0"/>
              <a:t>position as a function of time (data from 22 May – 24 November 2013). No averaging was done. The spread in data is mainly due to the spread of the counts in the unfolded spectra.</a:t>
            </a:r>
          </a:p>
          <a:p>
            <a:r>
              <a:rPr lang="en-GB" baseline="0" dirty="0" smtClean="0"/>
              <a:t>Decay times of electron fluxes were determined (it was presently done by selecting two points on the graph for each period (red, orange, pink); a more precise analysis will follow. These will serve as input for flux predictions in the foreseen space weather applications.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Lifetimes of energetic electrons are strong characteristics of a given position in space. Knowing the actual electron spectrum at that position, the subsequent fluxes may be forecasted up to a few weeks ahead based on the lifetime parameter (see left Figure). The probability of </a:t>
            </a:r>
            <a:r>
              <a:rPr lang="en-US" sz="1200" b="1" kern="1200" dirty="0" err="1" smtClean="0">
                <a:solidFill>
                  <a:schemeClr val="tx1"/>
                </a:solidFill>
                <a:effectLst/>
                <a:latin typeface="+mn-lt"/>
                <a:ea typeface="+mn-ea"/>
                <a:cs typeface="+mn-cs"/>
              </a:rPr>
              <a:t>mis</a:t>
            </a:r>
            <a:r>
              <a:rPr lang="en-US" sz="1200" b="1" kern="1200" dirty="0" smtClean="0">
                <a:solidFill>
                  <a:schemeClr val="tx1"/>
                </a:solidFill>
                <a:effectLst/>
                <a:latin typeface="+mn-lt"/>
                <a:ea typeface="+mn-ea"/>
                <a:cs typeface="+mn-cs"/>
              </a:rPr>
              <a:t>-forecasting can also be provided since it amounts to the probability of a geomagnetic storm having effectiveness to change the electron fluxes at that position.</a:t>
            </a:r>
            <a:endParaRPr lang="fr-BE" sz="1200" kern="1200" dirty="0" smtClean="0">
              <a:solidFill>
                <a:schemeClr val="tx1"/>
              </a:solidFill>
              <a:effectLst/>
              <a:latin typeface="+mn-lt"/>
              <a:ea typeface="+mn-ea"/>
              <a:cs typeface="+mn-cs"/>
            </a:endParaRP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069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fr-FR"/>
              <a:t>Cliquez pour modifier le style du titre du masque</a:t>
            </a:r>
          </a:p>
        </p:txBody>
      </p:sp>
      <p:sp>
        <p:nvSpPr>
          <p:cNvPr id="7069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lvl1pPr>
          </a:lstStyle>
          <a:p>
            <a:r>
              <a:rPr lang="fr-FR"/>
              <a:t>Cliquez pour modifier le style des sous-titres du masque</a:t>
            </a:r>
          </a:p>
        </p:txBody>
      </p:sp>
      <p:sp>
        <p:nvSpPr>
          <p:cNvPr id="70692" name="Rectangle 36"/>
          <p:cNvSpPr>
            <a:spLocks noGrp="1" noChangeArrowheads="1"/>
          </p:cNvSpPr>
          <p:nvPr>
            <p:ph type="dt" sz="quarter" idx="2"/>
          </p:nvPr>
        </p:nvSpPr>
        <p:spPr>
          <a:xfrm>
            <a:off x="4191000" y="6248400"/>
            <a:ext cx="1905000" cy="457200"/>
          </a:xfrm>
        </p:spPr>
        <p:txBody>
          <a:bodyPr/>
          <a:lstStyle>
            <a:lvl1pPr>
              <a:defRPr sz="1400"/>
            </a:lvl1pPr>
          </a:lstStyle>
          <a:p>
            <a:r>
              <a:rPr lang="fr-FR" smtClean="0">
                <a:solidFill>
                  <a:srgbClr val="FFFFFF"/>
                </a:solidFill>
              </a:rPr>
              <a:t>Moscow, 8 August 2014</a:t>
            </a:r>
            <a:endParaRPr lang="en-US">
              <a:solidFill>
                <a:srgbClr val="FFFFFF"/>
              </a:solidFill>
            </a:endParaRPr>
          </a:p>
        </p:txBody>
      </p:sp>
      <p:sp>
        <p:nvSpPr>
          <p:cNvPr id="70693" name="Rectangle 37"/>
          <p:cNvSpPr>
            <a:spLocks noGrp="1" noChangeArrowheads="1"/>
          </p:cNvSpPr>
          <p:nvPr>
            <p:ph type="ftr" sz="quarter" idx="3"/>
          </p:nvPr>
        </p:nvSpPr>
        <p:spPr>
          <a:xfrm>
            <a:off x="685800" y="6248400"/>
            <a:ext cx="2895600" cy="457200"/>
          </a:xfrm>
        </p:spPr>
        <p:txBody>
          <a:bodyPr/>
          <a:lstStyle>
            <a:lvl1pPr>
              <a:defRPr sz="1400"/>
            </a:lvl1pPr>
          </a:lstStyle>
          <a:p>
            <a:r>
              <a:rPr lang="en-US" smtClean="0">
                <a:solidFill>
                  <a:srgbClr val="FFFFFF"/>
                </a:solidFill>
              </a:rPr>
              <a:t>COSPAR 2014</a:t>
            </a:r>
            <a:endParaRPr lang="en-US">
              <a:solidFill>
                <a:srgbClr val="FFFFFF"/>
              </a:solidFill>
            </a:endParaRPr>
          </a:p>
        </p:txBody>
      </p:sp>
      <p:sp>
        <p:nvSpPr>
          <p:cNvPr id="70694" name="Rectangle 38"/>
          <p:cNvSpPr>
            <a:spLocks noGrp="1" noChangeArrowheads="1"/>
          </p:cNvSpPr>
          <p:nvPr>
            <p:ph type="sldNum" sz="quarter" idx="4"/>
          </p:nvPr>
        </p:nvSpPr>
        <p:spPr/>
        <p:txBody>
          <a:bodyPr/>
          <a:lstStyle>
            <a:lvl1pPr>
              <a:defRPr sz="1400"/>
            </a:lvl1pPr>
          </a:lstStyle>
          <a:p>
            <a:fld id="{79F81BCA-6C82-47CB-9D75-CF40C37AED21}"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223691065"/>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21777D5F-1744-453F-A3CD-58D10C7BA930}"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976369867"/>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86550" y="1828800"/>
            <a:ext cx="2076450" cy="40386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1828800"/>
            <a:ext cx="6076950" cy="4038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8059C07E-DDCB-49C6-A16D-812586A8218B}"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004100133"/>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39FF741A-C167-4C7A-BF2B-97E55289FE27}"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77385078"/>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2129FC1C-2160-4505-9991-C6895694B7F0}"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004736801"/>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3124200"/>
            <a:ext cx="40767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86300" y="3124200"/>
            <a:ext cx="40767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8BAF5B85-AEE2-4ADE-8222-278AE2ADD0CE}"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30158819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A69A2C3F-24C0-41BE-8C12-468351F5609A}"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920648245"/>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F51CBD96-66B0-474C-83D3-3B96279AA781}"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53135202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3" name="Espace réservé du pied de page 2"/>
          <p:cNvSpPr>
            <a:spLocks noGrp="1"/>
          </p:cNvSpPr>
          <p:nvPr>
            <p:ph type="ftr" sz="quarter" idx="11"/>
          </p:nvPr>
        </p:nvSpPr>
        <p:spPr>
          <a:xfrm>
            <a:off x="152400" y="6248400"/>
            <a:ext cx="3555504" cy="457200"/>
          </a:xfrm>
        </p:spPr>
        <p:txBody>
          <a:bodyPr/>
          <a:lstStyle>
            <a:lvl1pPr>
              <a:defRPr/>
            </a:lvl1pPr>
          </a:lstStyle>
          <a:p>
            <a:r>
              <a:rPr lang="en-US" smtClean="0">
                <a:solidFill>
                  <a:srgbClr val="FFFFFF"/>
                </a:solidFill>
              </a:rPr>
              <a:t>COSPAR 2014</a:t>
            </a:r>
            <a:endParaRPr lang="en-US">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9A9E7704-3B05-4AA4-8EDE-7ED342D04AB8}" type="slidenum">
              <a:rPr lang="en-US">
                <a:solidFill>
                  <a:srgbClr val="FFFFFF"/>
                </a:solidFill>
              </a:rPr>
              <a:pPr/>
              <a:t>‹N°›</a:t>
            </a:fld>
            <a:endParaRPr lang="en-US">
              <a:solidFill>
                <a:srgbClr val="FFFFFF"/>
              </a:solidFill>
            </a:endParaRPr>
          </a:p>
        </p:txBody>
      </p:sp>
      <p:sp>
        <p:nvSpPr>
          <p:cNvPr id="6" name="ZoneTexte 5"/>
          <p:cNvSpPr txBox="1"/>
          <p:nvPr userDrawn="1"/>
        </p:nvSpPr>
        <p:spPr>
          <a:xfrm>
            <a:off x="3131840" y="195065"/>
            <a:ext cx="5832648" cy="747216"/>
          </a:xfrm>
          <a:prstGeom prst="rect">
            <a:avLst/>
          </a:prstGeom>
          <a:solidFill>
            <a:schemeClr val="accent3">
              <a:lumMod val="10000"/>
            </a:schemeClr>
          </a:solidFill>
        </p:spPr>
        <p:txBody>
          <a:bodyPr wrap="square" lIns="288000" rIns="10800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rPr>
              <a:t>Space Weather Services Based on the Energetic Particle Telescope (EPT) Data</a:t>
            </a:r>
          </a:p>
        </p:txBody>
      </p:sp>
    </p:spTree>
    <p:extLst>
      <p:ext uri="{BB962C8B-B14F-4D97-AF65-F5344CB8AC3E}">
        <p14:creationId xmlns:p14="http://schemas.microsoft.com/office/powerpoint/2010/main" val="91737122"/>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97FBDBF3-F540-4D95-B3A8-3E84B36D318C}"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805072252"/>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FFFFFF"/>
                </a:solidFill>
              </a:rPr>
              <a:t>Moscow, 8 August 2014</a:t>
            </a:r>
            <a:endParaRPr lang="en-US">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en-US" smtClean="0">
                <a:solidFill>
                  <a:srgbClr val="FFFFFF"/>
                </a:solidFill>
              </a:rPr>
              <a:t>COSPAR 2014</a:t>
            </a:r>
            <a:endParaRPr lang="en-US">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2B3E2932-30D0-4A31-B963-B45ED7D3F164}" type="slidenum">
              <a:rPr lang="en-US">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13847735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9666" name="Rectangle 34"/>
          <p:cNvSpPr>
            <a:spLocks noGrp="1" noChangeArrowheads="1"/>
          </p:cNvSpPr>
          <p:nvPr>
            <p:ph type="title"/>
          </p:nvPr>
        </p:nvSpPr>
        <p:spPr bwMode="auto">
          <a:xfrm>
            <a:off x="762000" y="18288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fr-FR" smtClean="0"/>
              <a:t>Cliquez pour modifier le style du titre du masque</a:t>
            </a:r>
          </a:p>
        </p:txBody>
      </p:sp>
      <p:sp>
        <p:nvSpPr>
          <p:cNvPr id="69667" name="Rectangle 35"/>
          <p:cNvSpPr>
            <a:spLocks noGrp="1" noChangeArrowheads="1"/>
          </p:cNvSpPr>
          <p:nvPr>
            <p:ph type="dt" sz="half" idx="2"/>
          </p:nvPr>
        </p:nvSpPr>
        <p:spPr bwMode="auto">
          <a:xfrm>
            <a:off x="4191000" y="6248400"/>
            <a:ext cx="20574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000">
                <a:latin typeface="+mn-lt"/>
              </a:defRPr>
            </a:lvl1pPr>
          </a:lstStyle>
          <a:p>
            <a:pPr fontAlgn="base">
              <a:spcBef>
                <a:spcPct val="0"/>
              </a:spcBef>
              <a:spcAft>
                <a:spcPct val="0"/>
              </a:spcAft>
            </a:pPr>
            <a:r>
              <a:rPr lang="fr-FR" smtClean="0">
                <a:solidFill>
                  <a:srgbClr val="FFFF00"/>
                </a:solidFill>
              </a:rPr>
              <a:t>Moscow, 8 August 2014</a:t>
            </a:r>
            <a:endParaRPr lang="en-US" dirty="0">
              <a:solidFill>
                <a:srgbClr val="FFFF00"/>
              </a:solidFill>
            </a:endParaRPr>
          </a:p>
        </p:txBody>
      </p:sp>
      <p:sp>
        <p:nvSpPr>
          <p:cNvPr id="69668" name="Rectangle 36"/>
          <p:cNvSpPr>
            <a:spLocks noGrp="1" noChangeArrowheads="1"/>
          </p:cNvSpPr>
          <p:nvPr>
            <p:ph type="ftr" sz="quarter" idx="3"/>
          </p:nvPr>
        </p:nvSpPr>
        <p:spPr bwMode="auto">
          <a:xfrm>
            <a:off x="152400" y="6248400"/>
            <a:ext cx="3276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000">
                <a:latin typeface="+mn-lt"/>
              </a:defRPr>
            </a:lvl1pPr>
          </a:lstStyle>
          <a:p>
            <a:pPr fontAlgn="base">
              <a:spcBef>
                <a:spcPct val="0"/>
              </a:spcBef>
              <a:spcAft>
                <a:spcPct val="0"/>
              </a:spcAft>
            </a:pPr>
            <a:r>
              <a:rPr lang="en-US" dirty="0" smtClean="0">
                <a:solidFill>
                  <a:srgbClr val="FFFF00"/>
                </a:solidFill>
              </a:rPr>
              <a:t>COSPAR 2014</a:t>
            </a:r>
            <a:endParaRPr lang="en-US" dirty="0">
              <a:solidFill>
                <a:srgbClr val="FFFF00"/>
              </a:solidFill>
            </a:endParaRPr>
          </a:p>
        </p:txBody>
      </p:sp>
      <p:sp>
        <p:nvSpPr>
          <p:cNvPr id="69669"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000">
                <a:latin typeface="+mn-lt"/>
              </a:defRPr>
            </a:lvl1pPr>
          </a:lstStyle>
          <a:p>
            <a:pPr fontAlgn="base">
              <a:spcBef>
                <a:spcPct val="0"/>
              </a:spcBef>
              <a:spcAft>
                <a:spcPct val="0"/>
              </a:spcAft>
            </a:pPr>
            <a:fld id="{54058A6F-3454-4CC7-92AF-57D253DA4D6A}" type="slidenum">
              <a:rPr lang="en-US">
                <a:solidFill>
                  <a:srgbClr val="FFFF00"/>
                </a:solidFill>
              </a:rPr>
              <a:pPr fontAlgn="base">
                <a:spcBef>
                  <a:spcPct val="0"/>
                </a:spcBef>
                <a:spcAft>
                  <a:spcPct val="0"/>
                </a:spcAft>
              </a:pPr>
              <a:t>‹N°›</a:t>
            </a:fld>
            <a:endParaRPr lang="en-US">
              <a:solidFill>
                <a:srgbClr val="FFFF00"/>
              </a:solidFill>
            </a:endParaRPr>
          </a:p>
        </p:txBody>
      </p:sp>
      <p:sp>
        <p:nvSpPr>
          <p:cNvPr id="69670" name="Rectangle 38"/>
          <p:cNvSpPr>
            <a:spLocks noGrp="1" noChangeArrowheads="1"/>
          </p:cNvSpPr>
          <p:nvPr>
            <p:ph type="body" idx="1"/>
          </p:nvPr>
        </p:nvSpPr>
        <p:spPr bwMode="auto">
          <a:xfrm>
            <a:off x="457200" y="3124200"/>
            <a:ext cx="83058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2"/>
            <a:r>
              <a:rPr lang="fr-FR" dirty="0" smtClean="0"/>
              <a:t>Cinquième niveau</a:t>
            </a:r>
          </a:p>
        </p:txBody>
      </p:sp>
      <p:sp>
        <p:nvSpPr>
          <p:cNvPr id="69675" name="Rectangle 43"/>
          <p:cNvSpPr>
            <a:spLocks noChangeArrowheads="1"/>
          </p:cNvSpPr>
          <p:nvPr userDrawn="1"/>
        </p:nvSpPr>
        <p:spPr bwMode="auto">
          <a:xfrm>
            <a:off x="152400" y="152400"/>
            <a:ext cx="8839200" cy="6553200"/>
          </a:xfrm>
          <a:prstGeom prst="rect">
            <a:avLst/>
          </a:prstGeom>
          <a:noFill/>
          <a:ln w="12700">
            <a:solidFill>
              <a:srgbClr val="FFFF00"/>
            </a:solidFill>
            <a:miter lim="800000"/>
            <a:headEnd/>
            <a:tailEnd/>
          </a:ln>
          <a:effectLst/>
        </p:spPr>
        <p:txBody>
          <a:bodyPr wrap="none" anchor="ctr"/>
          <a:lstStyle/>
          <a:p>
            <a:pPr fontAlgn="base">
              <a:spcBef>
                <a:spcPct val="0"/>
              </a:spcBef>
              <a:spcAft>
                <a:spcPct val="0"/>
              </a:spcAft>
            </a:pPr>
            <a:endParaRPr lang="en-US" sz="2400">
              <a:solidFill>
                <a:srgbClr val="FFFF00"/>
              </a:solidFill>
              <a:latin typeface="Times New Roman" charset="0"/>
            </a:endParaRPr>
          </a:p>
        </p:txBody>
      </p:sp>
      <p:pic>
        <p:nvPicPr>
          <p:cNvPr id="2" name="Imag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 y="152400"/>
            <a:ext cx="2916000" cy="791492"/>
          </a:xfrm>
          <a:prstGeom prst="rect">
            <a:avLst/>
          </a:prstGeom>
          <a:solidFill>
            <a:srgbClr val="CCFF33"/>
          </a:solidFill>
        </p:spPr>
      </p:pic>
    </p:spTree>
    <p:extLst>
      <p:ext uri="{BB962C8B-B14F-4D97-AF65-F5344CB8AC3E}">
        <p14:creationId xmlns:p14="http://schemas.microsoft.com/office/powerpoint/2010/main" val="36603912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iming>
    <p:tnLst>
      <p:par>
        <p:cTn id="1" dur="indefinite" restart="never" nodeType="tmRoot"/>
      </p:par>
    </p:tnLst>
  </p:timing>
  <p:hf hdr="0"/>
  <p:txStyles>
    <p:titleStyle>
      <a:lvl1pPr algn="l" rtl="0" fontAlgn="base">
        <a:spcBef>
          <a:spcPct val="0"/>
        </a:spcBef>
        <a:spcAft>
          <a:spcPct val="0"/>
        </a:spcAft>
        <a:defRPr sz="4400">
          <a:solidFill>
            <a:srgbClr val="FFFF00"/>
          </a:solidFill>
          <a:latin typeface="+mj-lt"/>
          <a:ea typeface="+mj-ea"/>
          <a:cs typeface="+mj-cs"/>
        </a:defRPr>
      </a:lvl1pPr>
      <a:lvl2pPr algn="l" rtl="0" fontAlgn="base">
        <a:spcBef>
          <a:spcPct val="0"/>
        </a:spcBef>
        <a:spcAft>
          <a:spcPct val="0"/>
        </a:spcAft>
        <a:defRPr sz="4400">
          <a:solidFill>
            <a:srgbClr val="FFFF00"/>
          </a:solidFill>
          <a:latin typeface="Comic Sans MS" pitchFamily="66" charset="0"/>
        </a:defRPr>
      </a:lvl2pPr>
      <a:lvl3pPr algn="l" rtl="0" fontAlgn="base">
        <a:spcBef>
          <a:spcPct val="0"/>
        </a:spcBef>
        <a:spcAft>
          <a:spcPct val="0"/>
        </a:spcAft>
        <a:defRPr sz="4400">
          <a:solidFill>
            <a:srgbClr val="FFFF00"/>
          </a:solidFill>
          <a:latin typeface="Comic Sans MS" pitchFamily="66" charset="0"/>
        </a:defRPr>
      </a:lvl3pPr>
      <a:lvl4pPr algn="l" rtl="0" fontAlgn="base">
        <a:spcBef>
          <a:spcPct val="0"/>
        </a:spcBef>
        <a:spcAft>
          <a:spcPct val="0"/>
        </a:spcAft>
        <a:defRPr sz="4400">
          <a:solidFill>
            <a:srgbClr val="FFFF00"/>
          </a:solidFill>
          <a:latin typeface="Comic Sans MS" pitchFamily="66" charset="0"/>
        </a:defRPr>
      </a:lvl4pPr>
      <a:lvl5pPr algn="l" rtl="0" fontAlgn="base">
        <a:spcBef>
          <a:spcPct val="0"/>
        </a:spcBef>
        <a:spcAft>
          <a:spcPct val="0"/>
        </a:spcAft>
        <a:defRPr sz="4400">
          <a:solidFill>
            <a:srgbClr val="FFFF00"/>
          </a:solidFill>
          <a:latin typeface="Comic Sans MS" pitchFamily="66" charset="0"/>
        </a:defRPr>
      </a:lvl5pPr>
      <a:lvl6pPr marL="457200" algn="l" rtl="0" fontAlgn="base">
        <a:spcBef>
          <a:spcPct val="0"/>
        </a:spcBef>
        <a:spcAft>
          <a:spcPct val="0"/>
        </a:spcAft>
        <a:defRPr sz="4400">
          <a:solidFill>
            <a:srgbClr val="FFFF00"/>
          </a:solidFill>
          <a:latin typeface="Comic Sans MS" pitchFamily="66" charset="0"/>
        </a:defRPr>
      </a:lvl6pPr>
      <a:lvl7pPr marL="914400" algn="l" rtl="0" fontAlgn="base">
        <a:spcBef>
          <a:spcPct val="0"/>
        </a:spcBef>
        <a:spcAft>
          <a:spcPct val="0"/>
        </a:spcAft>
        <a:defRPr sz="4400">
          <a:solidFill>
            <a:srgbClr val="FFFF00"/>
          </a:solidFill>
          <a:latin typeface="Comic Sans MS" pitchFamily="66" charset="0"/>
        </a:defRPr>
      </a:lvl7pPr>
      <a:lvl8pPr marL="1371600" algn="l" rtl="0" fontAlgn="base">
        <a:spcBef>
          <a:spcPct val="0"/>
        </a:spcBef>
        <a:spcAft>
          <a:spcPct val="0"/>
        </a:spcAft>
        <a:defRPr sz="4400">
          <a:solidFill>
            <a:srgbClr val="FFFF00"/>
          </a:solidFill>
          <a:latin typeface="Comic Sans MS" pitchFamily="66" charset="0"/>
        </a:defRPr>
      </a:lvl8pPr>
      <a:lvl9pPr marL="1828800" algn="l" rtl="0" fontAlgn="base">
        <a:spcBef>
          <a:spcPct val="0"/>
        </a:spcBef>
        <a:spcAft>
          <a:spcPct val="0"/>
        </a:spcAft>
        <a:defRPr sz="4400">
          <a:solidFill>
            <a:srgbClr val="FFFF00"/>
          </a:solidFill>
          <a:latin typeface="Comic Sans MS" pitchFamily="66"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rgbClr val="FFFF00"/>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rgbClr val="FFFF00"/>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rgbClr val="FFFF00"/>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2"/>
          <p:cNvSpPr>
            <a:spLocks noGrp="1"/>
          </p:cNvSpPr>
          <p:nvPr>
            <p:ph type="ftr" sz="quarter" idx="11"/>
          </p:nvPr>
        </p:nvSpPr>
        <p:spPr>
          <a:xfrm>
            <a:off x="3010272" y="6274385"/>
            <a:ext cx="3555504" cy="457200"/>
          </a:xfrm>
        </p:spPr>
        <p:txBody>
          <a:bodyPr/>
          <a:lstStyle/>
          <a:p>
            <a:r>
              <a:rPr lang="en-US" dirty="0" smtClean="0">
                <a:solidFill>
                  <a:srgbClr val="FFFF00"/>
                </a:solidFill>
              </a:rPr>
              <a:t>ESWW11, Liège, Belgium , </a:t>
            </a:r>
            <a:r>
              <a:rPr lang="en-US" dirty="0" smtClean="0">
                <a:solidFill>
                  <a:srgbClr val="FFFF00"/>
                </a:solidFill>
              </a:rPr>
              <a:t>20 </a:t>
            </a:r>
            <a:r>
              <a:rPr lang="en-US" dirty="0" smtClean="0">
                <a:solidFill>
                  <a:srgbClr val="FFFF00"/>
                </a:solidFill>
              </a:rPr>
              <a:t>November 2014</a:t>
            </a:r>
            <a:endParaRPr lang="en-US" dirty="0">
              <a:solidFill>
                <a:srgbClr val="FFFF00"/>
              </a:solidFill>
            </a:endParaRPr>
          </a:p>
        </p:txBody>
      </p:sp>
      <p:sp>
        <p:nvSpPr>
          <p:cNvPr id="32" name="Espace réservé du numéro de diapositive 3"/>
          <p:cNvSpPr>
            <a:spLocks noGrp="1"/>
          </p:cNvSpPr>
          <p:nvPr>
            <p:ph type="sldNum" sz="quarter" idx="12"/>
          </p:nvPr>
        </p:nvSpPr>
        <p:spPr/>
        <p:txBody>
          <a:bodyPr/>
          <a:lstStyle/>
          <a:p>
            <a:fld id="{D1AA346F-EA6C-4929-95D7-B376CD6EA2B8}" type="slidenum">
              <a:rPr lang="en-US">
                <a:solidFill>
                  <a:srgbClr val="FFFF00"/>
                </a:solidFill>
              </a:rPr>
              <a:pPr/>
              <a:t>1</a:t>
            </a:fld>
            <a:endParaRPr lang="en-US" dirty="0">
              <a:solidFill>
                <a:srgbClr val="FFFF00"/>
              </a:solidFill>
            </a:endParaRPr>
          </a:p>
        </p:txBody>
      </p:sp>
      <p:sp>
        <p:nvSpPr>
          <p:cNvPr id="121859"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dirty="0">
              <a:solidFill>
                <a:srgbClr val="00FF00"/>
              </a:solidFill>
            </a:endParaRPr>
          </a:p>
          <a:p>
            <a:pPr marL="457200" indent="-457200" fontAlgn="base">
              <a:lnSpc>
                <a:spcPct val="160000"/>
              </a:lnSpc>
              <a:spcBef>
                <a:spcPct val="0"/>
              </a:spcBef>
              <a:spcAft>
                <a:spcPct val="0"/>
              </a:spcAft>
              <a:buFontTx/>
              <a:buAutoNum type="arabicPeriod"/>
            </a:pPr>
            <a:endParaRPr lang="en-US" sz="1600" dirty="0">
              <a:solidFill>
                <a:srgbClr val="FF3300"/>
              </a:solidFill>
            </a:endParaRPr>
          </a:p>
        </p:txBody>
      </p:sp>
      <p:sp>
        <p:nvSpPr>
          <p:cNvPr id="121876" name="Rectangle 20"/>
          <p:cNvSpPr>
            <a:spLocks noChangeArrowheads="1"/>
          </p:cNvSpPr>
          <p:nvPr/>
        </p:nvSpPr>
        <p:spPr bwMode="auto">
          <a:xfrm>
            <a:off x="971600" y="1517883"/>
            <a:ext cx="7632848" cy="83099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n-US" sz="2400" dirty="0">
                <a:solidFill>
                  <a:srgbClr val="FFFF00"/>
                </a:solidFill>
              </a:rPr>
              <a:t>Space Weather Services Based on the Energetic Particle Telescope (EPT) </a:t>
            </a:r>
            <a:r>
              <a:rPr lang="en-US" sz="2400" dirty="0" smtClean="0">
                <a:solidFill>
                  <a:srgbClr val="FFFF00"/>
                </a:solidFill>
              </a:rPr>
              <a:t>Data</a:t>
            </a:r>
            <a:endParaRPr lang="en-US" sz="2400" dirty="0">
              <a:solidFill>
                <a:srgbClr val="FFFF00"/>
              </a:solidFill>
            </a:endParaRPr>
          </a:p>
        </p:txBody>
      </p:sp>
      <p:sp>
        <p:nvSpPr>
          <p:cNvPr id="7" name="ZoneTexte 6"/>
          <p:cNvSpPr txBox="1"/>
          <p:nvPr/>
        </p:nvSpPr>
        <p:spPr>
          <a:xfrm>
            <a:off x="1619672" y="2418273"/>
            <a:ext cx="6120680" cy="1123384"/>
          </a:xfrm>
          <a:prstGeom prst="rect">
            <a:avLst/>
          </a:prstGeom>
          <a:noFill/>
        </p:spPr>
        <p:txBody>
          <a:bodyPr wrap="square" rtlCol="0">
            <a:spAutoFit/>
          </a:bodyPr>
          <a:lstStyle/>
          <a:p>
            <a:pPr algn="ctr" fontAlgn="base">
              <a:spcBef>
                <a:spcPct val="0"/>
              </a:spcBef>
              <a:spcAft>
                <a:spcPct val="0"/>
              </a:spcAft>
            </a:pPr>
            <a:r>
              <a:rPr lang="en-US" sz="1400" dirty="0">
                <a:solidFill>
                  <a:srgbClr val="FFFF00"/>
                </a:solidFill>
              </a:rPr>
              <a:t>by</a:t>
            </a:r>
          </a:p>
          <a:p>
            <a:pPr algn="ctr" fontAlgn="base">
              <a:spcBef>
                <a:spcPct val="0"/>
              </a:spcBef>
              <a:spcAft>
                <a:spcPct val="0"/>
              </a:spcAft>
            </a:pPr>
            <a:r>
              <a:rPr lang="en-US" sz="1400" dirty="0" smtClean="0">
                <a:solidFill>
                  <a:srgbClr val="FFFF00"/>
                </a:solidFill>
              </a:rPr>
              <a:t> </a:t>
            </a:r>
            <a:endParaRPr lang="en-US" sz="1400" dirty="0">
              <a:solidFill>
                <a:srgbClr val="FFFF00"/>
              </a:solidFill>
            </a:endParaRPr>
          </a:p>
          <a:p>
            <a:pPr algn="ctr" fontAlgn="base">
              <a:spcBef>
                <a:spcPct val="0"/>
              </a:spcBef>
              <a:spcAft>
                <a:spcPct val="0"/>
              </a:spcAft>
            </a:pPr>
            <a:r>
              <a:rPr lang="en-US" sz="1400" dirty="0">
                <a:solidFill>
                  <a:srgbClr val="FFFF00"/>
                </a:solidFill>
              </a:rPr>
              <a:t>Sylvie </a:t>
            </a:r>
            <a:r>
              <a:rPr lang="en-US" sz="1400" dirty="0" err="1" smtClean="0">
                <a:solidFill>
                  <a:srgbClr val="FFFF00"/>
                </a:solidFill>
              </a:rPr>
              <a:t>Benck</a:t>
            </a:r>
            <a:r>
              <a:rPr lang="en-US" sz="1400" dirty="0" smtClean="0">
                <a:solidFill>
                  <a:srgbClr val="FFFF00"/>
                </a:solidFill>
              </a:rPr>
              <a:t>, Mathias </a:t>
            </a:r>
            <a:r>
              <a:rPr lang="en-US" sz="1400" dirty="0" err="1" smtClean="0">
                <a:solidFill>
                  <a:srgbClr val="FFFF00"/>
                </a:solidFill>
              </a:rPr>
              <a:t>Cyamukungu</a:t>
            </a:r>
            <a:r>
              <a:rPr lang="en-US" sz="1400" dirty="0" smtClean="0">
                <a:solidFill>
                  <a:srgbClr val="FFFF00"/>
                </a:solidFill>
              </a:rPr>
              <a:t>,  Stanislav </a:t>
            </a:r>
            <a:r>
              <a:rPr lang="en-US" sz="1400" dirty="0" err="1" smtClean="0">
                <a:solidFill>
                  <a:srgbClr val="FFFF00"/>
                </a:solidFill>
              </a:rPr>
              <a:t>Borisov</a:t>
            </a:r>
            <a:endParaRPr lang="en-US" sz="1400" dirty="0" smtClean="0">
              <a:solidFill>
                <a:srgbClr val="FFFF00"/>
              </a:solidFill>
            </a:endParaRPr>
          </a:p>
          <a:p>
            <a:pPr algn="ctr" fontAlgn="base">
              <a:spcBef>
                <a:spcPct val="0"/>
              </a:spcBef>
              <a:spcAft>
                <a:spcPct val="0"/>
              </a:spcAft>
            </a:pPr>
            <a:endParaRPr lang="en-US" sz="1400" dirty="0" smtClean="0">
              <a:solidFill>
                <a:srgbClr val="FFFF00"/>
              </a:solidFill>
            </a:endParaRPr>
          </a:p>
          <a:p>
            <a:pPr algn="ctr" fontAlgn="base">
              <a:spcBef>
                <a:spcPct val="0"/>
              </a:spcBef>
              <a:spcAft>
                <a:spcPct val="0"/>
              </a:spcAft>
            </a:pPr>
            <a:r>
              <a:rPr lang="en-US" sz="1100" dirty="0">
                <a:solidFill>
                  <a:srgbClr val="FFFF00"/>
                </a:solidFill>
              </a:rPr>
              <a:t>UCL/Center for Space Radiations – Belgium</a:t>
            </a:r>
          </a:p>
        </p:txBody>
      </p:sp>
      <p:sp>
        <p:nvSpPr>
          <p:cNvPr id="12" name="TextBox 7"/>
          <p:cNvSpPr txBox="1"/>
          <p:nvPr/>
        </p:nvSpPr>
        <p:spPr>
          <a:xfrm>
            <a:off x="489517" y="4746386"/>
            <a:ext cx="4896544" cy="1415772"/>
          </a:xfrm>
          <a:prstGeom prst="rect">
            <a:avLst/>
          </a:prstGeom>
          <a:noFill/>
        </p:spPr>
        <p:txBody>
          <a:bodyPr wrap="square" rtlCol="0">
            <a:spAutoFit/>
          </a:bodyPr>
          <a:lstStyle/>
          <a:p>
            <a:pPr marL="171450" indent="-171450" algn="just" fontAlgn="base">
              <a:spcBef>
                <a:spcPts val="1200"/>
              </a:spcBef>
              <a:spcAft>
                <a:spcPct val="0"/>
              </a:spcAft>
              <a:buFontTx/>
              <a:buBlip>
                <a:blip r:embed="rId3"/>
              </a:buBlip>
            </a:pPr>
            <a:r>
              <a:rPr lang="en-US" sz="1400" dirty="0" smtClean="0">
                <a:solidFill>
                  <a:srgbClr val="FFFF00"/>
                </a:solidFill>
              </a:rPr>
              <a:t>   Introduction</a:t>
            </a:r>
          </a:p>
          <a:p>
            <a:pPr marL="171450" indent="-171450" algn="just" fontAlgn="base">
              <a:spcBef>
                <a:spcPts val="1200"/>
              </a:spcBef>
              <a:spcAft>
                <a:spcPct val="0"/>
              </a:spcAft>
              <a:buFontTx/>
              <a:buBlip>
                <a:blip r:embed="rId3"/>
              </a:buBlip>
            </a:pPr>
            <a:r>
              <a:rPr lang="en-US" sz="1400" dirty="0" smtClean="0">
                <a:solidFill>
                  <a:srgbClr val="FFFF00"/>
                </a:solidFill>
              </a:rPr>
              <a:t>   Radiation environment characterization</a:t>
            </a:r>
          </a:p>
          <a:p>
            <a:pPr marL="171450" indent="-171450" algn="just" fontAlgn="base">
              <a:spcBef>
                <a:spcPts val="1200"/>
              </a:spcBef>
              <a:spcAft>
                <a:spcPct val="0"/>
              </a:spcAft>
              <a:buFontTx/>
              <a:buBlip>
                <a:blip r:embed="rId3"/>
              </a:buBlip>
            </a:pPr>
            <a:r>
              <a:rPr lang="en-US" sz="1400" dirty="0">
                <a:solidFill>
                  <a:srgbClr val="FFFF00"/>
                </a:solidFill>
              </a:rPr>
              <a:t> </a:t>
            </a:r>
            <a:r>
              <a:rPr lang="en-US" sz="1400" dirty="0" smtClean="0">
                <a:solidFill>
                  <a:srgbClr val="FFFF00"/>
                </a:solidFill>
              </a:rPr>
              <a:t>  Space weather applications</a:t>
            </a:r>
          </a:p>
          <a:p>
            <a:pPr marL="171450" indent="-171450" algn="just" fontAlgn="base">
              <a:spcBef>
                <a:spcPts val="1200"/>
              </a:spcBef>
              <a:spcAft>
                <a:spcPct val="0"/>
              </a:spcAft>
              <a:buFontTx/>
              <a:buBlip>
                <a:blip r:embed="rId3"/>
              </a:buBlip>
            </a:pPr>
            <a:r>
              <a:rPr lang="en-US" sz="1400" dirty="0" smtClean="0">
                <a:solidFill>
                  <a:srgbClr val="FFFF00"/>
                </a:solidFill>
              </a:rPr>
              <a:t>   Conclusion</a:t>
            </a:r>
            <a:endParaRPr lang="en-US" sz="1400" dirty="0">
              <a:solidFill>
                <a:srgbClr val="FFFF00"/>
              </a:solidFill>
            </a:endParaRPr>
          </a:p>
        </p:txBody>
      </p:sp>
      <p:sp>
        <p:nvSpPr>
          <p:cNvPr id="16" name="TextBox 9"/>
          <p:cNvSpPr txBox="1"/>
          <p:nvPr/>
        </p:nvSpPr>
        <p:spPr>
          <a:xfrm>
            <a:off x="169215" y="4386590"/>
            <a:ext cx="5832648" cy="338554"/>
          </a:xfrm>
          <a:prstGeom prst="rect">
            <a:avLst/>
          </a:prstGeom>
          <a:noFill/>
        </p:spPr>
        <p:txBody>
          <a:bodyPr wrap="square" rtlCol="0">
            <a:spAutoFit/>
          </a:bodyPr>
          <a:lstStyle/>
          <a:p>
            <a:pPr fontAlgn="base">
              <a:spcBef>
                <a:spcPct val="0"/>
              </a:spcBef>
              <a:spcAft>
                <a:spcPct val="0"/>
              </a:spcAft>
            </a:pPr>
            <a:r>
              <a:rPr lang="en-US" sz="1600" dirty="0">
                <a:solidFill>
                  <a:srgbClr val="FFFF00"/>
                </a:solidFill>
              </a:rPr>
              <a:t>Outline:</a:t>
            </a:r>
          </a:p>
        </p:txBody>
      </p:sp>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681" y="3713256"/>
            <a:ext cx="3217767" cy="261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727684" y="3282369"/>
            <a:ext cx="6120680" cy="430887"/>
          </a:xfrm>
          <a:prstGeom prst="rect">
            <a:avLst/>
          </a:prstGeom>
          <a:noFill/>
        </p:spPr>
        <p:txBody>
          <a:bodyPr wrap="square" rtlCol="0">
            <a:spAutoFit/>
          </a:bodyPr>
          <a:lstStyle/>
          <a:p>
            <a:pPr algn="ctr" fontAlgn="base">
              <a:spcBef>
                <a:spcPct val="0"/>
              </a:spcBef>
              <a:spcAft>
                <a:spcPct val="0"/>
              </a:spcAft>
            </a:pPr>
            <a:endParaRPr lang="en-US" sz="1100" dirty="0">
              <a:solidFill>
                <a:srgbClr val="FFFF00"/>
              </a:solidFill>
            </a:endParaRPr>
          </a:p>
          <a:p>
            <a:pPr algn="ctr" fontAlgn="base">
              <a:spcBef>
                <a:spcPct val="0"/>
              </a:spcBef>
              <a:spcAft>
                <a:spcPct val="0"/>
              </a:spcAft>
            </a:pPr>
            <a:endParaRPr lang="en-US" sz="1100" dirty="0">
              <a:solidFill>
                <a:srgbClr val="FFFF00"/>
              </a:solidFill>
            </a:endParaRPr>
          </a:p>
        </p:txBody>
      </p:sp>
    </p:spTree>
    <p:extLst>
      <p:ext uri="{BB962C8B-B14F-4D97-AF65-F5344CB8AC3E}">
        <p14:creationId xmlns:p14="http://schemas.microsoft.com/office/powerpoint/2010/main" val="2291432955"/>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A9E7704-3B05-4AA4-8EDE-7ED342D04AB8}" type="slidenum">
              <a:rPr lang="en-US" smtClean="0">
                <a:solidFill>
                  <a:srgbClr val="FFFFFF"/>
                </a:solidFill>
              </a:rPr>
              <a:pPr/>
              <a:t>10</a:t>
            </a:fld>
            <a:endParaRPr lang="en-US">
              <a:solidFill>
                <a:srgbClr val="FFFFFF"/>
              </a:solidFill>
            </a:endParaRPr>
          </a:p>
        </p:txBody>
      </p:sp>
      <p:graphicFrame>
        <p:nvGraphicFramePr>
          <p:cNvPr id="5" name="Group 242"/>
          <p:cNvGraphicFramePr>
            <a:graphicFrameLocks noGrp="1"/>
          </p:cNvGraphicFramePr>
          <p:nvPr>
            <p:extLst>
              <p:ext uri="{D42A27DB-BD31-4B8C-83A1-F6EECF244321}">
                <p14:modId xmlns:p14="http://schemas.microsoft.com/office/powerpoint/2010/main" val="1320833871"/>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Radiation environment</a:t>
                      </a:r>
                    </a:p>
                  </a:txBody>
                  <a:tcPr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solidFill>
                        <a:srgbClr val="FFFF00"/>
                      </a:solid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sp>
        <p:nvSpPr>
          <p:cNvPr id="2" name="ZoneTexte 1"/>
          <p:cNvSpPr txBox="1"/>
          <p:nvPr/>
        </p:nvSpPr>
        <p:spPr>
          <a:xfrm>
            <a:off x="214406" y="2238740"/>
            <a:ext cx="2989442" cy="3754874"/>
          </a:xfrm>
          <a:prstGeom prst="rect">
            <a:avLst/>
          </a:prstGeom>
          <a:noFill/>
        </p:spPr>
        <p:txBody>
          <a:bodyPr wrap="square" rtlCol="0">
            <a:spAutoFit/>
          </a:bodyPr>
          <a:lstStyle/>
          <a:p>
            <a:pPr marL="177800" indent="-177800" algn="just">
              <a:buFont typeface="Arial" panose="020B0604020202020204" pitchFamily="34" charset="0"/>
              <a:buChar char="•"/>
            </a:pPr>
            <a:r>
              <a:rPr lang="en-US" sz="1400" dirty="0">
                <a:solidFill>
                  <a:srgbClr val="FFFF00"/>
                </a:solidFill>
              </a:rPr>
              <a:t>The EPT data are continuously acquired and stored in the PROBA-V host memory from where they are downloaded to the ESA satellite Mission Control </a:t>
            </a:r>
            <a:r>
              <a:rPr lang="en-US" sz="1400" dirty="0" smtClean="0">
                <a:solidFill>
                  <a:srgbClr val="FFFF00"/>
                </a:solidFill>
              </a:rPr>
              <a:t>Center </a:t>
            </a:r>
            <a:r>
              <a:rPr lang="en-US" sz="1400" dirty="0">
                <a:solidFill>
                  <a:srgbClr val="FFFF00"/>
                </a:solidFill>
              </a:rPr>
              <a:t>in </a:t>
            </a:r>
            <a:r>
              <a:rPr lang="en-US" sz="1400" dirty="0" err="1" smtClean="0">
                <a:solidFill>
                  <a:srgbClr val="FFFF00"/>
                </a:solidFill>
              </a:rPr>
              <a:t>Redu</a:t>
            </a:r>
            <a:r>
              <a:rPr lang="en-US" sz="1400" dirty="0" smtClean="0">
                <a:solidFill>
                  <a:srgbClr val="FFFF00"/>
                </a:solidFill>
              </a:rPr>
              <a:t> at </a:t>
            </a:r>
            <a:r>
              <a:rPr lang="en-US" sz="1400" dirty="0">
                <a:solidFill>
                  <a:srgbClr val="FFFF00"/>
                </a:solidFill>
              </a:rPr>
              <a:t>S-band passes </a:t>
            </a:r>
            <a:r>
              <a:rPr lang="en-GB" sz="1400" dirty="0">
                <a:solidFill>
                  <a:srgbClr val="FFFF00"/>
                </a:solidFill>
              </a:rPr>
              <a:t>every </a:t>
            </a:r>
            <a:r>
              <a:rPr lang="en-GB" sz="1400" b="1" dirty="0">
                <a:solidFill>
                  <a:srgbClr val="FFFF00"/>
                </a:solidFill>
              </a:rPr>
              <a:t>1h30-3h30 or 8h-14h</a:t>
            </a:r>
            <a:r>
              <a:rPr lang="en-GB" sz="1400" b="1" dirty="0" smtClean="0">
                <a:solidFill>
                  <a:srgbClr val="FFFF00"/>
                </a:solidFill>
              </a:rPr>
              <a:t>. </a:t>
            </a:r>
          </a:p>
          <a:p>
            <a:pPr algn="just"/>
            <a:endParaRPr lang="en-GB" sz="1400" b="1" dirty="0" smtClean="0">
              <a:solidFill>
                <a:srgbClr val="FFFF00"/>
              </a:solidFill>
            </a:endParaRPr>
          </a:p>
          <a:p>
            <a:pPr marL="285750" indent="-285750" algn="just">
              <a:buFont typeface="Arial" panose="020B0604020202020204" pitchFamily="34" charset="0"/>
              <a:buChar char="•"/>
            </a:pPr>
            <a:endParaRPr lang="en-GB" sz="1400" dirty="0">
              <a:solidFill>
                <a:srgbClr val="FFFF00"/>
              </a:solidFill>
            </a:endParaRPr>
          </a:p>
          <a:p>
            <a:pPr marL="177800" indent="-177800" algn="just">
              <a:buFont typeface="Arial" panose="020B0604020202020204" pitchFamily="34" charset="0"/>
              <a:buChar char="•"/>
            </a:pPr>
            <a:r>
              <a:rPr lang="en-GB" sz="1400" dirty="0" smtClean="0">
                <a:solidFill>
                  <a:srgbClr val="FFFF00"/>
                </a:solidFill>
              </a:rPr>
              <a:t>The </a:t>
            </a:r>
            <a:r>
              <a:rPr lang="en-GB" sz="1400" dirty="0">
                <a:solidFill>
                  <a:srgbClr val="FFFF00"/>
                </a:solidFill>
              </a:rPr>
              <a:t>EPT data acquisition is temporarily interrupted before data transmission </a:t>
            </a:r>
            <a:r>
              <a:rPr lang="en-GB" sz="1400" dirty="0" smtClean="0">
                <a:solidFill>
                  <a:srgbClr val="FFFF00"/>
                </a:solidFill>
              </a:rPr>
              <a:t>(</a:t>
            </a:r>
            <a:r>
              <a:rPr lang="en-GB" sz="1400" dirty="0" smtClean="0">
                <a:solidFill>
                  <a:srgbClr val="FFFF00"/>
                </a:solidFill>
                <a:sym typeface="Wingdings" panose="05000000000000000000" pitchFamily="2" charset="2"/>
              </a:rPr>
              <a:t></a:t>
            </a:r>
            <a:r>
              <a:rPr lang="en-GB" sz="1400" dirty="0" smtClean="0">
                <a:solidFill>
                  <a:srgbClr val="FFFF00"/>
                </a:solidFill>
              </a:rPr>
              <a:t> reduced </a:t>
            </a:r>
            <a:r>
              <a:rPr lang="en-GB" sz="1400" dirty="0">
                <a:solidFill>
                  <a:srgbClr val="FFFF00"/>
                </a:solidFill>
              </a:rPr>
              <a:t>number of data around the </a:t>
            </a:r>
            <a:r>
              <a:rPr lang="en-GB" sz="1400" dirty="0" err="1">
                <a:solidFill>
                  <a:srgbClr val="FFFF00"/>
                </a:solidFill>
              </a:rPr>
              <a:t>Redu</a:t>
            </a:r>
            <a:r>
              <a:rPr lang="en-GB" sz="1400" dirty="0">
                <a:solidFill>
                  <a:srgbClr val="FFFF00"/>
                </a:solidFill>
              </a:rPr>
              <a:t> station), the EPT is active for &gt; 96.5% of the time.</a:t>
            </a:r>
            <a:endParaRPr lang="fr-BE" sz="1400" dirty="0">
              <a:solidFill>
                <a:srgbClr val="FFFF00"/>
              </a:solidFill>
            </a:endParaRPr>
          </a:p>
          <a:p>
            <a:endParaRPr lang="fr-BE" sz="1400" dirty="0"/>
          </a:p>
        </p:txBody>
      </p:sp>
      <p:sp>
        <p:nvSpPr>
          <p:cNvPr id="15" name="ZoneTexte 2"/>
          <p:cNvSpPr txBox="1"/>
          <p:nvPr/>
        </p:nvSpPr>
        <p:spPr>
          <a:xfrm>
            <a:off x="234628" y="1484784"/>
            <a:ext cx="8674744" cy="830997"/>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600" dirty="0" smtClean="0">
                <a:solidFill>
                  <a:srgbClr val="FFFF00"/>
                </a:solidFill>
                <a:latin typeface="Comic Sans MS" pitchFamily="66" charset="0"/>
                <a:sym typeface="Wingdings" pitchFamily="2" charset="2"/>
              </a:rPr>
              <a:t>The development of the </a:t>
            </a:r>
            <a:r>
              <a:rPr lang="en-GB" sz="1600" dirty="0" smtClean="0">
                <a:solidFill>
                  <a:srgbClr val="FFFF00"/>
                </a:solidFill>
                <a:latin typeface="Comic Sans MS" pitchFamily="66" charset="0"/>
                <a:sym typeface="Wingdings" pitchFamily="2" charset="2"/>
              </a:rPr>
              <a:t>ground segment for EPT data processing involved teams from B.USOC, ESA/</a:t>
            </a:r>
            <a:r>
              <a:rPr lang="en-GB" sz="1600" dirty="0" err="1" smtClean="0">
                <a:solidFill>
                  <a:srgbClr val="FFFF00"/>
                </a:solidFill>
                <a:latin typeface="Comic Sans MS" pitchFamily="66" charset="0"/>
                <a:sym typeface="Wingdings" pitchFamily="2" charset="2"/>
              </a:rPr>
              <a:t>Redu</a:t>
            </a:r>
            <a:r>
              <a:rPr lang="en-GB" sz="1600" dirty="0" smtClean="0">
                <a:solidFill>
                  <a:srgbClr val="FFFF00"/>
                </a:solidFill>
                <a:latin typeface="Comic Sans MS" pitchFamily="66" charset="0"/>
                <a:sym typeface="Wingdings" pitchFamily="2" charset="2"/>
              </a:rPr>
              <a:t>, </a:t>
            </a:r>
            <a:r>
              <a:rPr lang="en-GB" sz="1600" dirty="0" err="1" smtClean="0">
                <a:solidFill>
                  <a:srgbClr val="FFFF00"/>
                </a:solidFill>
                <a:latin typeface="Comic Sans MS" pitchFamily="66" charset="0"/>
                <a:sym typeface="Wingdings" pitchFamily="2" charset="2"/>
              </a:rPr>
              <a:t>Qinetiq</a:t>
            </a:r>
            <a:r>
              <a:rPr lang="en-GB" sz="1600" dirty="0" smtClean="0">
                <a:solidFill>
                  <a:srgbClr val="FFFF00"/>
                </a:solidFill>
                <a:latin typeface="Comic Sans MS" pitchFamily="66" charset="0"/>
                <a:sym typeface="Wingdings" pitchFamily="2" charset="2"/>
              </a:rPr>
              <a:t> Space and UCL/CSR. </a:t>
            </a:r>
          </a:p>
          <a:p>
            <a:endParaRPr lang="en-GB" sz="1600" dirty="0" smtClean="0">
              <a:solidFill>
                <a:srgbClr val="FFFF00"/>
              </a:solidFill>
              <a:latin typeface="Comic Sans MS" pitchFamily="66" charset="0"/>
              <a:sym typeface="Wingdings" pitchFamily="2" charset="2"/>
            </a:endParaRPr>
          </a:p>
        </p:txBody>
      </p:sp>
      <p:sp>
        <p:nvSpPr>
          <p:cNvPr id="16" name="ZoneTexte 7"/>
          <p:cNvSpPr txBox="1"/>
          <p:nvPr/>
        </p:nvSpPr>
        <p:spPr>
          <a:xfrm>
            <a:off x="3131840" y="5499809"/>
            <a:ext cx="5760640" cy="1169551"/>
          </a:xfrm>
          <a:prstGeom prst="rect">
            <a:avLst/>
          </a:prstGeom>
          <a:solidFill>
            <a:schemeClr val="accent4">
              <a:lumMod val="60000"/>
              <a:lumOff val="40000"/>
            </a:schemeClr>
          </a:solidFill>
          <a:ln w="25400" cmpd="sng">
            <a:solidFill>
              <a:srgbClr val="002060"/>
            </a:solidFill>
          </a:ln>
        </p:spPr>
        <p:txBody>
          <a:bodyPr wrap="square" rtlCol="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GB" sz="1400" b="1" dirty="0" smtClean="0">
                <a:solidFill>
                  <a:schemeClr val="accent4">
                    <a:lumMod val="50000"/>
                  </a:schemeClr>
                </a:solidFill>
                <a:latin typeface="Comic Sans MS" pitchFamily="66" charset="0"/>
              </a:rPr>
              <a:t>Data </a:t>
            </a:r>
            <a:r>
              <a:rPr lang="en-GB" sz="1400" b="1" dirty="0" err="1" smtClean="0">
                <a:solidFill>
                  <a:schemeClr val="accent4">
                    <a:lumMod val="50000"/>
                  </a:schemeClr>
                </a:solidFill>
                <a:latin typeface="Comic Sans MS" pitchFamily="66" charset="0"/>
              </a:rPr>
              <a:t>Center</a:t>
            </a:r>
            <a:r>
              <a:rPr lang="en-GB" sz="1400" b="1" dirty="0" smtClean="0">
                <a:solidFill>
                  <a:schemeClr val="accent4">
                    <a:lumMod val="50000"/>
                  </a:schemeClr>
                </a:solidFill>
                <a:latin typeface="Comic Sans MS" pitchFamily="66" charset="0"/>
              </a:rPr>
              <a:t> at CSR</a:t>
            </a:r>
          </a:p>
          <a:p>
            <a:pPr marL="177800" indent="-177800">
              <a:buFont typeface="Arial" pitchFamily="34" charset="0"/>
              <a:buChar char="•"/>
            </a:pPr>
            <a:r>
              <a:rPr lang="en-GB" sz="1400" dirty="0" smtClean="0">
                <a:solidFill>
                  <a:srgbClr val="002060"/>
                </a:solidFill>
              </a:rPr>
              <a:t>Recording of L0 level EPT data</a:t>
            </a:r>
          </a:p>
          <a:p>
            <a:pPr marL="177800" indent="-177800">
              <a:buFont typeface="Arial" pitchFamily="34" charset="0"/>
              <a:buChar char="•"/>
            </a:pPr>
            <a:r>
              <a:rPr lang="en-GB" sz="1400" dirty="0" smtClean="0">
                <a:solidFill>
                  <a:srgbClr val="002060"/>
                </a:solidFill>
              </a:rPr>
              <a:t>Conversion to L1 level (particle fluxes, geophysical parameters)</a:t>
            </a:r>
          </a:p>
          <a:p>
            <a:pPr marL="177800" indent="-177800">
              <a:buFont typeface="Arial" pitchFamily="34" charset="0"/>
              <a:buChar char="•"/>
            </a:pPr>
            <a:r>
              <a:rPr lang="en-GB" sz="1400" dirty="0" smtClean="0">
                <a:solidFill>
                  <a:srgbClr val="002060"/>
                </a:solidFill>
              </a:rPr>
              <a:t>Data distribution to the users</a:t>
            </a:r>
          </a:p>
          <a:p>
            <a:pPr marL="177800" indent="-177800">
              <a:buFont typeface="Arial" pitchFamily="34" charset="0"/>
              <a:buChar char="•"/>
            </a:pPr>
            <a:r>
              <a:rPr lang="en-GB" sz="1400" dirty="0" smtClean="0">
                <a:solidFill>
                  <a:srgbClr val="002060"/>
                </a:solidFill>
              </a:rPr>
              <a:t>Space weather services and radiation environment model</a:t>
            </a:r>
          </a:p>
        </p:txBody>
      </p:sp>
      <p:sp>
        <p:nvSpPr>
          <p:cNvPr id="18" name="Double flèche verticale 17"/>
          <p:cNvSpPr/>
          <p:nvPr/>
        </p:nvSpPr>
        <p:spPr>
          <a:xfrm>
            <a:off x="5897798" y="3068602"/>
            <a:ext cx="228724" cy="4988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19" name="ZoneTexte 3"/>
          <p:cNvSpPr txBox="1"/>
          <p:nvPr/>
        </p:nvSpPr>
        <p:spPr>
          <a:xfrm>
            <a:off x="3563888" y="2114495"/>
            <a:ext cx="4896544" cy="954107"/>
          </a:xfrm>
          <a:prstGeom prst="rect">
            <a:avLst/>
          </a:prstGeom>
          <a:solidFill>
            <a:schemeClr val="accent5">
              <a:lumMod val="60000"/>
              <a:lumOff val="40000"/>
            </a:schemeClr>
          </a:solidFill>
          <a:ln w="25400" cmpd="sng">
            <a:solidFill>
              <a:srgbClr val="002060"/>
            </a:solidFill>
          </a:ln>
        </p:spPr>
        <p:txBody>
          <a:bodyPr wrap="square" rtlCol="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GB" sz="1400" b="1" dirty="0" err="1" smtClean="0">
                <a:solidFill>
                  <a:schemeClr val="accent4">
                    <a:lumMod val="50000"/>
                  </a:schemeClr>
                </a:solidFill>
                <a:latin typeface="Comic Sans MS" pitchFamily="66" charset="0"/>
              </a:rPr>
              <a:t>Redu</a:t>
            </a:r>
            <a:r>
              <a:rPr lang="en-GB" sz="1400" b="1" dirty="0" smtClean="0">
                <a:solidFill>
                  <a:schemeClr val="accent4">
                    <a:lumMod val="50000"/>
                  </a:schemeClr>
                </a:solidFill>
                <a:latin typeface="Comic Sans MS" pitchFamily="66" charset="0"/>
              </a:rPr>
              <a:t> </a:t>
            </a:r>
            <a:r>
              <a:rPr lang="en-GB" sz="1400" b="1" dirty="0" err="1" smtClean="0">
                <a:solidFill>
                  <a:schemeClr val="accent4">
                    <a:lumMod val="50000"/>
                  </a:schemeClr>
                </a:solidFill>
                <a:latin typeface="Comic Sans MS" pitchFamily="66" charset="0"/>
              </a:rPr>
              <a:t>Center</a:t>
            </a:r>
            <a:endParaRPr lang="en-GB" sz="1400" b="1" dirty="0" smtClean="0">
              <a:solidFill>
                <a:schemeClr val="accent4">
                  <a:lumMod val="50000"/>
                </a:schemeClr>
              </a:solidFill>
              <a:latin typeface="Comic Sans MS" pitchFamily="66" charset="0"/>
            </a:endParaRPr>
          </a:p>
          <a:p>
            <a:pPr marL="177800" indent="-177800">
              <a:buFont typeface="Arial" pitchFamily="34" charset="0"/>
              <a:buChar char="•"/>
            </a:pPr>
            <a:r>
              <a:rPr lang="en-GB" sz="1400" dirty="0" smtClean="0">
                <a:solidFill>
                  <a:srgbClr val="002060"/>
                </a:solidFill>
              </a:rPr>
              <a:t>Data acquisition (TM at S-band pass)</a:t>
            </a:r>
          </a:p>
          <a:p>
            <a:pPr marL="177800" indent="-177800">
              <a:buFont typeface="Arial" pitchFamily="34" charset="0"/>
              <a:buChar char="•"/>
            </a:pPr>
            <a:r>
              <a:rPr lang="en-GB" sz="1400" dirty="0" smtClean="0">
                <a:solidFill>
                  <a:srgbClr val="002060"/>
                </a:solidFill>
              </a:rPr>
              <a:t>Extraction of the EPT data set</a:t>
            </a:r>
          </a:p>
          <a:p>
            <a:pPr marL="177800" indent="-177800">
              <a:buFont typeface="Arial" pitchFamily="34" charset="0"/>
              <a:buChar char="•"/>
            </a:pPr>
            <a:r>
              <a:rPr lang="en-GB" sz="1400" dirty="0" smtClean="0">
                <a:solidFill>
                  <a:srgbClr val="002060"/>
                </a:solidFill>
              </a:rPr>
              <a:t>EPT Configuration uploading (TC at S-band pass)</a:t>
            </a:r>
          </a:p>
        </p:txBody>
      </p:sp>
      <p:sp>
        <p:nvSpPr>
          <p:cNvPr id="20" name="ZoneTexte 4"/>
          <p:cNvSpPr txBox="1"/>
          <p:nvPr/>
        </p:nvSpPr>
        <p:spPr>
          <a:xfrm>
            <a:off x="3491880" y="3567474"/>
            <a:ext cx="5040560" cy="1384995"/>
          </a:xfrm>
          <a:prstGeom prst="rect">
            <a:avLst/>
          </a:prstGeom>
          <a:solidFill>
            <a:schemeClr val="accent1">
              <a:lumMod val="60000"/>
              <a:lumOff val="40000"/>
            </a:schemeClr>
          </a:solidFill>
          <a:ln w="25400" cmpd="sng">
            <a:solidFill>
              <a:srgbClr val="002060"/>
            </a:solidFill>
          </a:ln>
        </p:spPr>
        <p:txBody>
          <a:bodyPr wrap="square" rtlCol="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GB" sz="1400" b="1" dirty="0" smtClean="0">
                <a:solidFill>
                  <a:schemeClr val="accent4">
                    <a:lumMod val="50000"/>
                  </a:schemeClr>
                </a:solidFill>
                <a:latin typeface="Comic Sans MS" pitchFamily="66" charset="0"/>
              </a:rPr>
              <a:t>Data </a:t>
            </a:r>
            <a:r>
              <a:rPr lang="en-GB" sz="1400" b="1" dirty="0" err="1" smtClean="0">
                <a:solidFill>
                  <a:schemeClr val="accent4">
                    <a:lumMod val="50000"/>
                  </a:schemeClr>
                </a:solidFill>
                <a:latin typeface="Comic Sans MS" pitchFamily="66" charset="0"/>
              </a:rPr>
              <a:t>Center</a:t>
            </a:r>
            <a:r>
              <a:rPr lang="en-GB" sz="1400" b="1" dirty="0" smtClean="0">
                <a:solidFill>
                  <a:schemeClr val="accent4">
                    <a:lumMod val="50000"/>
                  </a:schemeClr>
                </a:solidFill>
                <a:latin typeface="Comic Sans MS" pitchFamily="66" charset="0"/>
              </a:rPr>
              <a:t> at B.USOC</a:t>
            </a:r>
          </a:p>
          <a:p>
            <a:pPr marL="177800" indent="-177800">
              <a:buFont typeface="Arial" pitchFamily="34" charset="0"/>
              <a:buChar char="•"/>
            </a:pPr>
            <a:r>
              <a:rPr lang="en-GB" sz="1400" dirty="0" smtClean="0">
                <a:solidFill>
                  <a:srgbClr val="002060"/>
                </a:solidFill>
              </a:rPr>
              <a:t>Downloading of binary EPT and Ephemeris Data</a:t>
            </a:r>
          </a:p>
          <a:p>
            <a:pPr marL="177800" indent="-177800">
              <a:buFont typeface="Arial" pitchFamily="34" charset="0"/>
              <a:buChar char="•"/>
            </a:pPr>
            <a:r>
              <a:rPr lang="en-GB" sz="1400" dirty="0" smtClean="0">
                <a:solidFill>
                  <a:srgbClr val="002060"/>
                </a:solidFill>
              </a:rPr>
              <a:t>Decommutation</a:t>
            </a:r>
          </a:p>
          <a:p>
            <a:pPr marL="177800" indent="-177800">
              <a:buFont typeface="Arial" pitchFamily="34" charset="0"/>
              <a:buChar char="•"/>
            </a:pPr>
            <a:r>
              <a:rPr lang="en-GB" sz="1400" dirty="0" smtClean="0">
                <a:solidFill>
                  <a:srgbClr val="002060"/>
                </a:solidFill>
              </a:rPr>
              <a:t>Validation through remote desktop (by CSR)</a:t>
            </a:r>
          </a:p>
          <a:p>
            <a:pPr marL="177800" indent="-177800">
              <a:buFont typeface="Arial" pitchFamily="34" charset="0"/>
              <a:buChar char="•"/>
            </a:pPr>
            <a:r>
              <a:rPr lang="en-GB" sz="1400" dirty="0" smtClean="0">
                <a:solidFill>
                  <a:srgbClr val="002060"/>
                </a:solidFill>
              </a:rPr>
              <a:t>EPT Configuration management (by CSR)</a:t>
            </a:r>
          </a:p>
          <a:p>
            <a:pPr marL="177800" indent="-177800">
              <a:buFont typeface="Arial" pitchFamily="34" charset="0"/>
              <a:buChar char="•"/>
            </a:pPr>
            <a:r>
              <a:rPr lang="en-GB" sz="1400" dirty="0" smtClean="0">
                <a:solidFill>
                  <a:srgbClr val="002060"/>
                </a:solidFill>
              </a:rPr>
              <a:t>Export of EPT data to the Data </a:t>
            </a:r>
            <a:r>
              <a:rPr lang="en-GB" sz="1400" dirty="0" err="1" smtClean="0">
                <a:solidFill>
                  <a:srgbClr val="002060"/>
                </a:solidFill>
              </a:rPr>
              <a:t>Center</a:t>
            </a:r>
            <a:r>
              <a:rPr lang="en-GB" sz="1400" dirty="0" smtClean="0">
                <a:solidFill>
                  <a:srgbClr val="002060"/>
                </a:solidFill>
              </a:rPr>
              <a:t> at CSR</a:t>
            </a:r>
          </a:p>
        </p:txBody>
      </p:sp>
      <p:sp>
        <p:nvSpPr>
          <p:cNvPr id="21" name="Espace réservé du numéro de diapositive 11"/>
          <p:cNvSpPr>
            <a:spLocks noGrp="1"/>
          </p:cNvSpPr>
          <p:nvPr/>
        </p:nvSpPr>
        <p:spPr>
          <a:xfrm>
            <a:off x="6553200" y="6424612"/>
            <a:ext cx="2133600" cy="365125"/>
          </a:xfrm>
          <a:prstGeom prst="rect">
            <a:avLst/>
          </a:prstGeom>
        </p:spPr>
        <p:txBody>
          <a:bodyPr vert="horz" lIns="91440" tIns="45720" rIns="91440" bIns="45720" rtlCol="0" anchor="ctr"/>
          <a:lstStyle>
            <a:defPPr>
              <a:defRPr lang="fr-F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85AA0A7-68D0-460F-87EC-4ED876E18B40}" type="slidenum">
              <a:rPr lang="fr-BE" smtClean="0"/>
              <a:pPr>
                <a:defRPr/>
              </a:pPr>
              <a:t>10</a:t>
            </a:fld>
            <a:endParaRPr lang="fr-BE"/>
          </a:p>
        </p:txBody>
      </p:sp>
      <p:sp>
        <p:nvSpPr>
          <p:cNvPr id="22" name="Double flèche verticale 21"/>
          <p:cNvSpPr/>
          <p:nvPr/>
        </p:nvSpPr>
        <p:spPr>
          <a:xfrm>
            <a:off x="5910498" y="4957653"/>
            <a:ext cx="228724" cy="4988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17838700"/>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A9E7704-3B05-4AA4-8EDE-7ED342D04AB8}" type="slidenum">
              <a:rPr lang="en-US" smtClean="0">
                <a:solidFill>
                  <a:srgbClr val="FFFFFF"/>
                </a:solidFill>
              </a:rPr>
              <a:pPr/>
              <a:t>11</a:t>
            </a:fld>
            <a:endParaRPr lang="en-US">
              <a:solidFill>
                <a:srgbClr val="FFFFFF"/>
              </a:solidFill>
            </a:endParaRPr>
          </a:p>
        </p:txBody>
      </p:sp>
      <p:graphicFrame>
        <p:nvGraphicFramePr>
          <p:cNvPr id="5" name="Group 242"/>
          <p:cNvGraphicFramePr>
            <a:graphicFrameLocks noGrp="1"/>
          </p:cNvGraphicFramePr>
          <p:nvPr>
            <p:extLst>
              <p:ext uri="{D42A27DB-BD31-4B8C-83A1-F6EECF244321}">
                <p14:modId xmlns:p14="http://schemas.microsoft.com/office/powerpoint/2010/main" val="1436283030"/>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Radiation environment</a:t>
                      </a:r>
                    </a:p>
                  </a:txBody>
                  <a:tcPr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solidFill>
                        <a:srgbClr val="FFFF00"/>
                      </a:solid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44" y="1556672"/>
            <a:ext cx="8280920" cy="5121196"/>
          </a:xfrm>
          <a:prstGeom prst="rect">
            <a:avLst/>
          </a:prstGeom>
        </p:spPr>
      </p:pic>
      <p:sp>
        <p:nvSpPr>
          <p:cNvPr id="8" name="ZoneTexte 7"/>
          <p:cNvSpPr txBox="1"/>
          <p:nvPr/>
        </p:nvSpPr>
        <p:spPr>
          <a:xfrm>
            <a:off x="827584" y="6308536"/>
            <a:ext cx="4752528" cy="369332"/>
          </a:xfrm>
          <a:prstGeom prst="rect">
            <a:avLst/>
          </a:prstGeom>
          <a:solidFill>
            <a:schemeClr val="accent1">
              <a:alpha val="68000"/>
            </a:schemeClr>
          </a:solidFill>
          <a:effectLst>
            <a:outerShdw blurRad="50800" dist="50800" dir="5400000" algn="ctr" rotWithShape="0">
              <a:srgbClr val="000000">
                <a:alpha val="0"/>
              </a:srgbClr>
            </a:outerShdw>
          </a:effectLst>
        </p:spPr>
        <p:txBody>
          <a:bodyPr wrap="square" rtlCol="0">
            <a:spAutoFit/>
          </a:bodyPr>
          <a:lstStyle/>
          <a:p>
            <a:r>
              <a:rPr lang="fr-BE" dirty="0">
                <a:solidFill>
                  <a:srgbClr val="FF0000"/>
                </a:solidFill>
              </a:rPr>
              <a:t>http://</a:t>
            </a:r>
            <a:r>
              <a:rPr lang="fr-BE" dirty="0" smtClean="0">
                <a:solidFill>
                  <a:srgbClr val="FF0000"/>
                </a:solidFill>
              </a:rPr>
              <a:t>web.csr.ucl.ac.be/csr_web/probav/</a:t>
            </a:r>
            <a:endParaRPr lang="fr-BE" dirty="0">
              <a:solidFill>
                <a:srgbClr val="FF0000"/>
              </a:solidFill>
            </a:endParaRPr>
          </a:p>
        </p:txBody>
      </p:sp>
    </p:spTree>
    <p:extLst>
      <p:ext uri="{BB962C8B-B14F-4D97-AF65-F5344CB8AC3E}">
        <p14:creationId xmlns:p14="http://schemas.microsoft.com/office/powerpoint/2010/main" val="927599519"/>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A9E7704-3B05-4AA4-8EDE-7ED342D04AB8}" type="slidenum">
              <a:rPr lang="en-US" smtClean="0">
                <a:solidFill>
                  <a:srgbClr val="FFFFFF"/>
                </a:solidFill>
              </a:rPr>
              <a:pPr/>
              <a:t>12</a:t>
            </a:fld>
            <a:endParaRPr lang="en-US">
              <a:solidFill>
                <a:srgbClr val="FFFFFF"/>
              </a:solidFill>
            </a:endParaRPr>
          </a:p>
        </p:txBody>
      </p:sp>
      <p:graphicFrame>
        <p:nvGraphicFramePr>
          <p:cNvPr id="5" name="Group 242"/>
          <p:cNvGraphicFramePr>
            <a:graphicFrameLocks noGrp="1"/>
          </p:cNvGraphicFramePr>
          <p:nvPr>
            <p:extLst>
              <p:ext uri="{D42A27DB-BD31-4B8C-83A1-F6EECF244321}">
                <p14:modId xmlns:p14="http://schemas.microsoft.com/office/powerpoint/2010/main" val="1436283030"/>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Radiation environment</a:t>
                      </a:r>
                    </a:p>
                  </a:txBody>
                  <a:tcPr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solidFill>
                        <a:srgbClr val="FFFF00"/>
                      </a:solid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76" y="1519373"/>
            <a:ext cx="8274000" cy="5122725"/>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76" y="2857500"/>
            <a:ext cx="8263425" cy="2155676"/>
          </a:xfrm>
          <a:prstGeom prst="rect">
            <a:avLst/>
          </a:prstGeom>
        </p:spPr>
      </p:pic>
      <p:cxnSp>
        <p:nvCxnSpPr>
          <p:cNvPr id="8" name="Connecteur droit 7"/>
          <p:cNvCxnSpPr/>
          <p:nvPr/>
        </p:nvCxnSpPr>
        <p:spPr bwMode="auto">
          <a:xfrm>
            <a:off x="7092280" y="3424614"/>
            <a:ext cx="0" cy="740759"/>
          </a:xfrm>
          <a:prstGeom prst="line">
            <a:avLst/>
          </a:prstGeom>
          <a:solidFill>
            <a:schemeClr val="accent1"/>
          </a:solidFill>
          <a:ln w="34925" cap="flat" cmpd="sng" algn="ctr">
            <a:solidFill>
              <a:srgbClr val="FF0000"/>
            </a:solidFill>
            <a:prstDash val="solid"/>
            <a:round/>
            <a:headEnd type="triangle" w="med" len="med"/>
            <a:tailEnd type="none" w="med" len="med"/>
          </a:ln>
          <a:effectLst/>
        </p:spPr>
      </p:cxnSp>
      <p:sp>
        <p:nvSpPr>
          <p:cNvPr id="11" name="ZoneTexte 10"/>
          <p:cNvSpPr txBox="1"/>
          <p:nvPr/>
        </p:nvSpPr>
        <p:spPr>
          <a:xfrm>
            <a:off x="6804248" y="4055108"/>
            <a:ext cx="1682304" cy="430887"/>
          </a:xfrm>
          <a:prstGeom prst="rect">
            <a:avLst/>
          </a:prstGeom>
          <a:noFill/>
        </p:spPr>
        <p:txBody>
          <a:bodyPr wrap="square" rtlCol="0">
            <a:spAutoFit/>
          </a:bodyPr>
          <a:lstStyle/>
          <a:p>
            <a:r>
              <a:rPr lang="fr-BE" sz="1100" dirty="0" err="1" smtClean="0">
                <a:solidFill>
                  <a:srgbClr val="FF0000"/>
                </a:solidFill>
              </a:rPr>
              <a:t>Present</a:t>
            </a:r>
            <a:r>
              <a:rPr lang="fr-BE" sz="1100" dirty="0" smtClean="0">
                <a:solidFill>
                  <a:srgbClr val="FF0000"/>
                </a:solidFill>
              </a:rPr>
              <a:t> </a:t>
            </a:r>
            <a:r>
              <a:rPr lang="fr-BE" sz="1100" dirty="0" err="1" smtClean="0">
                <a:solidFill>
                  <a:srgbClr val="FF0000"/>
                </a:solidFill>
              </a:rPr>
              <a:t>day</a:t>
            </a:r>
            <a:endParaRPr lang="fr-BE" sz="1100" dirty="0" smtClean="0">
              <a:solidFill>
                <a:srgbClr val="FF0000"/>
              </a:solidFill>
            </a:endParaRPr>
          </a:p>
          <a:p>
            <a:r>
              <a:rPr lang="fr-BE" sz="1100" dirty="0" smtClean="0">
                <a:solidFill>
                  <a:srgbClr val="FF0000"/>
                </a:solidFill>
              </a:rPr>
              <a:t>15/12/13 14:00:00</a:t>
            </a:r>
            <a:endParaRPr lang="fr-BE" sz="1100" dirty="0">
              <a:solidFill>
                <a:srgbClr val="FF0000"/>
              </a:solidFill>
            </a:endParaRPr>
          </a:p>
        </p:txBody>
      </p:sp>
      <p:sp>
        <p:nvSpPr>
          <p:cNvPr id="12" name="Rectangle 11"/>
          <p:cNvSpPr/>
          <p:nvPr/>
        </p:nvSpPr>
        <p:spPr bwMode="auto">
          <a:xfrm>
            <a:off x="1619672" y="2957597"/>
            <a:ext cx="504056" cy="1123138"/>
          </a:xfrm>
          <a:prstGeom prst="rect">
            <a:avLst/>
          </a:prstGeom>
          <a:solidFill>
            <a:schemeClr val="accent1">
              <a:alpha val="2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2400" b="0" i="0" u="none" strike="noStrike" cap="none" normalizeH="0" baseline="0" smtClean="0">
              <a:ln>
                <a:noFill/>
              </a:ln>
              <a:solidFill>
                <a:srgbClr val="FFFF00"/>
              </a:solidFill>
              <a:effectLst/>
              <a:latin typeface="Times New Roman" charset="0"/>
            </a:endParaRPr>
          </a:p>
        </p:txBody>
      </p:sp>
      <p:sp>
        <p:nvSpPr>
          <p:cNvPr id="13" name="Rectangle 12"/>
          <p:cNvSpPr/>
          <p:nvPr/>
        </p:nvSpPr>
        <p:spPr bwMode="auto">
          <a:xfrm>
            <a:off x="5956895" y="2957597"/>
            <a:ext cx="504056" cy="1123138"/>
          </a:xfrm>
          <a:prstGeom prst="rect">
            <a:avLst/>
          </a:prstGeom>
          <a:solidFill>
            <a:schemeClr val="accent1">
              <a:alpha val="2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2400" b="0" i="0" u="none" strike="noStrike" cap="none" normalizeH="0" baseline="0" smtClean="0">
              <a:ln>
                <a:noFill/>
              </a:ln>
              <a:solidFill>
                <a:srgbClr val="FFFF00"/>
              </a:solidFill>
              <a:effectLst/>
              <a:latin typeface="Times New Roman" charset="0"/>
            </a:endParaRPr>
          </a:p>
        </p:txBody>
      </p:sp>
    </p:spTree>
    <p:extLst>
      <p:ext uri="{BB962C8B-B14F-4D97-AF65-F5344CB8AC3E}">
        <p14:creationId xmlns:p14="http://schemas.microsoft.com/office/powerpoint/2010/main" val="2406311183"/>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a:xfrm>
            <a:off x="7010400" y="6356176"/>
            <a:ext cx="1905000" cy="457200"/>
          </a:xfrm>
        </p:spPr>
        <p:txBody>
          <a:bodyPr/>
          <a:lstStyle/>
          <a:p>
            <a:fld id="{EF0C2C6D-8D13-4A2A-998D-66B93AF1AE04}" type="slidenum">
              <a:rPr lang="en-US">
                <a:solidFill>
                  <a:srgbClr val="FFFF00"/>
                </a:solidFill>
              </a:rPr>
              <a:pPr/>
              <a:t>13</a:t>
            </a:fld>
            <a:endParaRPr lang="en-US">
              <a:solidFill>
                <a:srgbClr val="FFFF00"/>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graphicFrame>
        <p:nvGraphicFramePr>
          <p:cNvPr id="136434" name="Group 242"/>
          <p:cNvGraphicFramePr>
            <a:graphicFrameLocks noGrp="1"/>
          </p:cNvGraphicFramePr>
          <p:nvPr>
            <p:extLst>
              <p:ext uri="{D42A27DB-BD31-4B8C-83A1-F6EECF244321}">
                <p14:modId xmlns:p14="http://schemas.microsoft.com/office/powerpoint/2010/main" val="2002897767"/>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Radiation environment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Conclusion</a:t>
                      </a:r>
                    </a:p>
                  </a:txBody>
                  <a:tcPr horzOverflow="overflow">
                    <a:lnL w="12700" cap="flat" cmpd="sng" algn="ctr">
                      <a:solidFill>
                        <a:srgbClr val="FFFF00"/>
                      </a:solid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r>
            </a:tbl>
          </a:graphicData>
        </a:graphic>
      </p:graphicFrame>
      <p:sp>
        <p:nvSpPr>
          <p:cNvPr id="12" name="ZoneTexte 11"/>
          <p:cNvSpPr txBox="1"/>
          <p:nvPr/>
        </p:nvSpPr>
        <p:spPr>
          <a:xfrm>
            <a:off x="971600" y="1844824"/>
            <a:ext cx="7554402" cy="5047536"/>
          </a:xfrm>
          <a:prstGeom prst="rect">
            <a:avLst/>
          </a:prstGeom>
          <a:noFill/>
        </p:spPr>
        <p:txBody>
          <a:bodyPr wrap="square" rtlCol="0">
            <a:spAutoFit/>
          </a:bodyPr>
          <a:lstStyle/>
          <a:p>
            <a:pPr marL="171450" indent="-171450" fontAlgn="base">
              <a:spcBef>
                <a:spcPct val="0"/>
              </a:spcBef>
              <a:spcAft>
                <a:spcPct val="0"/>
              </a:spcAft>
              <a:buFont typeface="Wingdings" panose="05000000000000000000" pitchFamily="2" charset="2"/>
              <a:buChar char="§"/>
            </a:pPr>
            <a:r>
              <a:rPr lang="en-US" sz="1400" dirty="0" smtClean="0">
                <a:solidFill>
                  <a:srgbClr val="FFFF00"/>
                </a:solidFill>
              </a:rPr>
              <a:t>The PROBA-V/EPT and RBSP/RPS data  are exploited to validate proton flux models at various positions for various energy ranges, while the flux angular distributions are taken into account;</a:t>
            </a:r>
          </a:p>
          <a:p>
            <a:pPr marL="171450" indent="-171450" fontAlgn="base">
              <a:spcBef>
                <a:spcPct val="0"/>
              </a:spcBef>
              <a:spcAft>
                <a:spcPct val="0"/>
              </a:spcAft>
              <a:buFont typeface="Wingdings" panose="05000000000000000000" pitchFamily="2" charset="2"/>
              <a:buChar char="§"/>
            </a:pPr>
            <a:endParaRPr lang="en-US" sz="1400" dirty="0" smtClean="0">
              <a:solidFill>
                <a:srgbClr val="FFFF00"/>
              </a:solidFill>
            </a:endParaRPr>
          </a:p>
          <a:p>
            <a:pPr marL="171450" indent="-171450" fontAlgn="base">
              <a:spcBef>
                <a:spcPct val="0"/>
              </a:spcBef>
              <a:spcAft>
                <a:spcPct val="0"/>
              </a:spcAft>
              <a:buFont typeface="Wingdings" panose="05000000000000000000" pitchFamily="2" charset="2"/>
              <a:buChar char="§"/>
            </a:pPr>
            <a:r>
              <a:rPr lang="en-US" sz="1400" dirty="0" smtClean="0">
                <a:solidFill>
                  <a:srgbClr val="FFFF00"/>
                </a:solidFill>
              </a:rPr>
              <a:t>No order of magnitude differences between AP8 (unidirectional max @ 90° PA) fluxes </a:t>
            </a:r>
            <a:r>
              <a:rPr lang="en-US" sz="1400" dirty="0">
                <a:solidFill>
                  <a:srgbClr val="FFFF00"/>
                </a:solidFill>
              </a:rPr>
              <a:t>and PROBA-V/EPT </a:t>
            </a:r>
            <a:r>
              <a:rPr lang="en-US" sz="1400" dirty="0" smtClean="0">
                <a:solidFill>
                  <a:srgbClr val="FFFF00"/>
                </a:solidFill>
              </a:rPr>
              <a:t> measurements are observed for investigated positions along PROBA-V orbit. Moreover, conditions under which such huge discrepancies might be observed have been identified; </a:t>
            </a:r>
          </a:p>
          <a:p>
            <a:pPr marL="171450" indent="-171450" fontAlgn="base">
              <a:spcBef>
                <a:spcPct val="0"/>
              </a:spcBef>
              <a:spcAft>
                <a:spcPct val="0"/>
              </a:spcAft>
              <a:buFont typeface="Wingdings" panose="05000000000000000000" pitchFamily="2" charset="2"/>
              <a:buChar char="§"/>
            </a:pPr>
            <a:endParaRPr lang="en-US" sz="1400" dirty="0">
              <a:solidFill>
                <a:srgbClr val="FFFF00"/>
              </a:solidFill>
            </a:endParaRPr>
          </a:p>
          <a:p>
            <a:pPr marL="171450" indent="-171450" fontAlgn="base">
              <a:spcBef>
                <a:spcPct val="0"/>
              </a:spcBef>
              <a:spcAft>
                <a:spcPct val="0"/>
              </a:spcAft>
              <a:buFont typeface="Wingdings" panose="05000000000000000000" pitchFamily="2" charset="2"/>
              <a:buChar char="§"/>
            </a:pPr>
            <a:r>
              <a:rPr lang="en-US" sz="1400" dirty="0" smtClean="0">
                <a:solidFill>
                  <a:srgbClr val="FFFF00"/>
                </a:solidFill>
              </a:rPr>
              <a:t>A case study shows that the AP9 v1.0 proton angular distribution is steeper than measured by PROBA-V/EPT and predicted from RBSP/RPS at a RP (AP9 v1.2 implemented an RPS-based correction);</a:t>
            </a:r>
          </a:p>
          <a:p>
            <a:pPr marL="171450" indent="-171450" fontAlgn="base">
              <a:spcBef>
                <a:spcPct val="0"/>
              </a:spcBef>
              <a:spcAft>
                <a:spcPct val="0"/>
              </a:spcAft>
              <a:buFont typeface="Wingdings" panose="05000000000000000000" pitchFamily="2" charset="2"/>
              <a:buChar char="§"/>
            </a:pPr>
            <a:endParaRPr lang="en-US" sz="1400" dirty="0" smtClean="0">
              <a:solidFill>
                <a:srgbClr val="FFFF00"/>
              </a:solidFill>
            </a:endParaRPr>
          </a:p>
          <a:p>
            <a:pPr marL="171450" indent="-171450" fontAlgn="base">
              <a:spcBef>
                <a:spcPct val="0"/>
              </a:spcBef>
              <a:spcAft>
                <a:spcPct val="0"/>
              </a:spcAft>
              <a:buFont typeface="Wingdings" panose="05000000000000000000" pitchFamily="2" charset="2"/>
              <a:buChar char="§"/>
            </a:pPr>
            <a:r>
              <a:rPr lang="en-US" sz="1400" dirty="0" smtClean="0">
                <a:solidFill>
                  <a:srgbClr val="FFFF00"/>
                </a:solidFill>
              </a:rPr>
              <a:t>PROBA-V/EPT data are used to characterize the (e-, p, He) flux dynamics at various space environments (decay times, …);</a:t>
            </a:r>
          </a:p>
          <a:p>
            <a:pPr marL="171450" indent="-171450" fontAlgn="base">
              <a:spcBef>
                <a:spcPct val="0"/>
              </a:spcBef>
              <a:spcAft>
                <a:spcPct val="0"/>
              </a:spcAft>
              <a:buFont typeface="Wingdings" panose="05000000000000000000" pitchFamily="2" charset="2"/>
              <a:buChar char="§"/>
            </a:pPr>
            <a:endParaRPr lang="en-US" sz="1400" dirty="0">
              <a:solidFill>
                <a:srgbClr val="FFFF00"/>
              </a:solidFill>
            </a:endParaRPr>
          </a:p>
          <a:p>
            <a:pPr marL="171450" indent="-171450" fontAlgn="base">
              <a:spcBef>
                <a:spcPct val="0"/>
              </a:spcBef>
              <a:spcAft>
                <a:spcPct val="0"/>
              </a:spcAft>
              <a:buFont typeface="Wingdings" panose="05000000000000000000" pitchFamily="2" charset="2"/>
              <a:buChar char="§"/>
            </a:pPr>
            <a:r>
              <a:rPr lang="en-US" sz="1400" dirty="0" smtClean="0">
                <a:solidFill>
                  <a:srgbClr val="FFFF00"/>
                </a:solidFill>
              </a:rPr>
              <a:t>The development of  flux forecast applications is underway and the web-site will be activated  by beginning of next year;</a:t>
            </a:r>
          </a:p>
          <a:p>
            <a:pPr marL="171450" indent="-171450" fontAlgn="base">
              <a:spcBef>
                <a:spcPct val="0"/>
              </a:spcBef>
              <a:spcAft>
                <a:spcPct val="0"/>
              </a:spcAft>
              <a:buFont typeface="Wingdings" panose="05000000000000000000" pitchFamily="2" charset="2"/>
              <a:buChar char="§"/>
            </a:pPr>
            <a:endParaRPr lang="en-US" sz="1400" dirty="0">
              <a:solidFill>
                <a:srgbClr val="FFFF00"/>
              </a:solidFill>
            </a:endParaRPr>
          </a:p>
          <a:p>
            <a:pPr marL="171450" indent="-171450" fontAlgn="base">
              <a:spcBef>
                <a:spcPct val="0"/>
              </a:spcBef>
              <a:spcAft>
                <a:spcPct val="0"/>
              </a:spcAft>
              <a:buFont typeface="Wingdings" panose="05000000000000000000" pitchFamily="2" charset="2"/>
              <a:buChar char="§"/>
            </a:pPr>
            <a:r>
              <a:rPr lang="en-US" sz="1400" dirty="0" smtClean="0">
                <a:solidFill>
                  <a:srgbClr val="FFFF00"/>
                </a:solidFill>
              </a:rPr>
              <a:t>Reference papers for the EPT data are available at request: sylvie.benck@uclouvain.be</a:t>
            </a:r>
          </a:p>
          <a:p>
            <a:pPr marL="171450" indent="-171450" fontAlgn="base">
              <a:spcBef>
                <a:spcPct val="0"/>
              </a:spcBef>
              <a:spcAft>
                <a:spcPct val="0"/>
              </a:spcAft>
              <a:buFont typeface="Wingdings" panose="05000000000000000000" pitchFamily="2" charset="2"/>
              <a:buChar char="§"/>
            </a:pPr>
            <a:endParaRPr lang="en-US" sz="1400" dirty="0">
              <a:solidFill>
                <a:srgbClr val="FFFF00"/>
              </a:solidFill>
            </a:endParaRPr>
          </a:p>
          <a:p>
            <a:pPr marL="171450" indent="-171450" fontAlgn="base">
              <a:spcBef>
                <a:spcPct val="0"/>
              </a:spcBef>
              <a:spcAft>
                <a:spcPct val="0"/>
              </a:spcAft>
              <a:buFont typeface="Wingdings" panose="05000000000000000000" pitchFamily="2" charset="2"/>
              <a:buChar char="§"/>
            </a:pPr>
            <a:endParaRPr lang="en-US" sz="1400" dirty="0" smtClean="0">
              <a:solidFill>
                <a:srgbClr val="FFFF00"/>
              </a:solidFill>
            </a:endParaRPr>
          </a:p>
          <a:p>
            <a:pPr fontAlgn="base">
              <a:spcBef>
                <a:spcPct val="0"/>
              </a:spcBef>
              <a:spcAft>
                <a:spcPct val="0"/>
              </a:spcAft>
            </a:pPr>
            <a:endParaRPr lang="en-US" sz="1400" dirty="0">
              <a:solidFill>
                <a:srgbClr val="FFFF00"/>
              </a:solidFill>
            </a:endParaRPr>
          </a:p>
        </p:txBody>
      </p:sp>
    </p:spTree>
    <p:extLst>
      <p:ext uri="{BB962C8B-B14F-4D97-AF65-F5344CB8AC3E}">
        <p14:creationId xmlns:p14="http://schemas.microsoft.com/office/powerpoint/2010/main" val="334157728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a:xfrm>
            <a:off x="7010400" y="6356176"/>
            <a:ext cx="1905000" cy="457200"/>
          </a:xfrm>
        </p:spPr>
        <p:txBody>
          <a:bodyPr/>
          <a:lstStyle/>
          <a:p>
            <a:fld id="{EF0C2C6D-8D13-4A2A-998D-66B93AF1AE04}" type="slidenum">
              <a:rPr lang="en-US">
                <a:solidFill>
                  <a:srgbClr val="FFFF00"/>
                </a:solidFill>
              </a:rPr>
              <a:pPr/>
              <a:t>14</a:t>
            </a:fld>
            <a:endParaRPr lang="en-US">
              <a:solidFill>
                <a:srgbClr val="FFFF00"/>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graphicFrame>
        <p:nvGraphicFramePr>
          <p:cNvPr id="136434" name="Group 242"/>
          <p:cNvGraphicFramePr>
            <a:graphicFrameLocks noGrp="1"/>
          </p:cNvGraphicFramePr>
          <p:nvPr>
            <p:extLst>
              <p:ext uri="{D42A27DB-BD31-4B8C-83A1-F6EECF244321}">
                <p14:modId xmlns:p14="http://schemas.microsoft.com/office/powerpoint/2010/main" val="2623425014"/>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Radiation environment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no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Conclusion</a:t>
                      </a:r>
                    </a:p>
                  </a:txBody>
                  <a:tcPr horzOverflow="overflow">
                    <a:lnL w="12700" cap="flat" cmpd="sng" algn="ctr">
                      <a:solidFill>
                        <a:srgbClr val="FFFF00"/>
                      </a:solid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r>
            </a:tbl>
          </a:graphicData>
        </a:graphic>
      </p:graphicFrame>
      <p:sp>
        <p:nvSpPr>
          <p:cNvPr id="7" name="TextBox 9"/>
          <p:cNvSpPr txBox="1"/>
          <p:nvPr/>
        </p:nvSpPr>
        <p:spPr>
          <a:xfrm>
            <a:off x="189939" y="1692000"/>
            <a:ext cx="5832648"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Acknowledgment</a:t>
            </a:r>
            <a:endParaRPr lang="en-US" sz="1600" dirty="0">
              <a:solidFill>
                <a:srgbClr val="FFFF00"/>
              </a:solidFill>
            </a:endParaRPr>
          </a:p>
        </p:txBody>
      </p:sp>
      <p:sp>
        <p:nvSpPr>
          <p:cNvPr id="11" name="ZoneTexte 10"/>
          <p:cNvSpPr txBox="1"/>
          <p:nvPr/>
        </p:nvSpPr>
        <p:spPr>
          <a:xfrm>
            <a:off x="971600" y="2030554"/>
            <a:ext cx="7272807" cy="2677656"/>
          </a:xfrm>
          <a:prstGeom prst="rect">
            <a:avLst/>
          </a:prstGeom>
          <a:noFill/>
        </p:spPr>
        <p:txBody>
          <a:bodyPr wrap="square" rtlCol="0">
            <a:spAutoFit/>
          </a:bodyPr>
          <a:lstStyle/>
          <a:p>
            <a:pPr algn="just" fontAlgn="base">
              <a:spcBef>
                <a:spcPct val="0"/>
              </a:spcBef>
              <a:spcAft>
                <a:spcPct val="0"/>
              </a:spcAft>
            </a:pPr>
            <a:r>
              <a:rPr lang="en-US" sz="1400" dirty="0">
                <a:solidFill>
                  <a:srgbClr val="FFFF00"/>
                </a:solidFill>
              </a:rPr>
              <a:t>The authors are grateful to C. </a:t>
            </a:r>
            <a:r>
              <a:rPr lang="en-US" sz="1400" dirty="0" err="1">
                <a:solidFill>
                  <a:srgbClr val="FFFF00"/>
                </a:solidFill>
              </a:rPr>
              <a:t>Baijot</a:t>
            </a:r>
            <a:r>
              <a:rPr lang="en-US" sz="1400" dirty="0">
                <a:solidFill>
                  <a:srgbClr val="FFFF00"/>
                </a:solidFill>
              </a:rPr>
              <a:t>, D. </a:t>
            </a:r>
            <a:r>
              <a:rPr lang="en-US" sz="1400" dirty="0" err="1">
                <a:solidFill>
                  <a:srgbClr val="FFFF00"/>
                </a:solidFill>
              </a:rPr>
              <a:t>Gerrits</a:t>
            </a:r>
            <a:r>
              <a:rPr lang="en-US" sz="1400" dirty="0">
                <a:solidFill>
                  <a:srgbClr val="FFFF00"/>
                </a:solidFill>
              </a:rPr>
              <a:t>, S. </a:t>
            </a:r>
            <a:r>
              <a:rPr lang="en-US" sz="1400" dirty="0" err="1">
                <a:solidFill>
                  <a:srgbClr val="FFFF00"/>
                </a:solidFill>
              </a:rPr>
              <a:t>Ilsen</a:t>
            </a:r>
            <a:r>
              <a:rPr lang="en-US" sz="1400" dirty="0">
                <a:solidFill>
                  <a:srgbClr val="FFFF00"/>
                </a:solidFill>
              </a:rPr>
              <a:t>, K. </a:t>
            </a:r>
            <a:r>
              <a:rPr lang="en-US" sz="1400" dirty="0" err="1">
                <a:solidFill>
                  <a:srgbClr val="FFFF00"/>
                </a:solidFill>
              </a:rPr>
              <a:t>Mellab</a:t>
            </a:r>
            <a:r>
              <a:rPr lang="en-US" sz="1400" dirty="0">
                <a:solidFill>
                  <a:srgbClr val="FFFF00"/>
                </a:solidFill>
              </a:rPr>
              <a:t>, J. </a:t>
            </a:r>
            <a:r>
              <a:rPr lang="en-US" sz="1400" dirty="0" err="1">
                <a:solidFill>
                  <a:srgbClr val="FFFF00"/>
                </a:solidFill>
              </a:rPr>
              <a:t>Naudet</a:t>
            </a:r>
            <a:r>
              <a:rPr lang="en-US" sz="1400" dirty="0">
                <a:solidFill>
                  <a:srgbClr val="FFFF00"/>
                </a:solidFill>
              </a:rPr>
              <a:t>, C. </a:t>
            </a:r>
            <a:r>
              <a:rPr lang="en-US" sz="1400" dirty="0" err="1">
                <a:solidFill>
                  <a:srgbClr val="FFFF00"/>
                </a:solidFill>
              </a:rPr>
              <a:t>Semaille</a:t>
            </a:r>
            <a:r>
              <a:rPr lang="en-US" sz="1400" dirty="0">
                <a:solidFill>
                  <a:srgbClr val="FFFF00"/>
                </a:solidFill>
              </a:rPr>
              <a:t>, E. </a:t>
            </a:r>
            <a:r>
              <a:rPr lang="en-US" sz="1400" dirty="0" err="1">
                <a:solidFill>
                  <a:srgbClr val="FFFF00"/>
                </a:solidFill>
              </a:rPr>
              <a:t>Tilmans</a:t>
            </a:r>
            <a:r>
              <a:rPr lang="en-US" sz="1400" dirty="0">
                <a:solidFill>
                  <a:srgbClr val="FFFF00"/>
                </a:solidFill>
              </a:rPr>
              <a:t>, and J. Van Hove for authorizing, preparing and performing the off-pointing maneuvers without which PAD measurements at PROBA-V positions would not have been performed. </a:t>
            </a:r>
            <a:endParaRPr lang="en-US" sz="1400" dirty="0" smtClean="0">
              <a:solidFill>
                <a:srgbClr val="FFFF00"/>
              </a:solidFill>
            </a:endParaRPr>
          </a:p>
          <a:p>
            <a:pPr algn="just" fontAlgn="base">
              <a:spcBef>
                <a:spcPct val="0"/>
              </a:spcBef>
              <a:spcAft>
                <a:spcPct val="0"/>
              </a:spcAft>
            </a:pPr>
            <a:endParaRPr lang="en-US" sz="1400" dirty="0">
              <a:solidFill>
                <a:srgbClr val="FFFF00"/>
              </a:solidFill>
            </a:endParaRPr>
          </a:p>
          <a:p>
            <a:pPr algn="just" fontAlgn="base">
              <a:spcBef>
                <a:spcPct val="0"/>
              </a:spcBef>
              <a:spcAft>
                <a:spcPct val="0"/>
              </a:spcAft>
            </a:pPr>
            <a:r>
              <a:rPr lang="en-US" sz="1400" dirty="0" smtClean="0">
                <a:solidFill>
                  <a:srgbClr val="FFFF00"/>
                </a:solidFill>
              </a:rPr>
              <a:t>Special </a:t>
            </a:r>
            <a:r>
              <a:rPr lang="en-US" sz="1400" dirty="0">
                <a:solidFill>
                  <a:srgbClr val="FFFF00"/>
                </a:solidFill>
              </a:rPr>
              <a:t>thanks to the PROBA-V/EPT team at B.USOC and QinetiQ Space for taking care of the data. </a:t>
            </a:r>
            <a:endParaRPr lang="en-US" sz="1400" dirty="0" smtClean="0">
              <a:solidFill>
                <a:srgbClr val="FFFF00"/>
              </a:solidFill>
            </a:endParaRPr>
          </a:p>
          <a:p>
            <a:pPr algn="just" fontAlgn="base">
              <a:spcBef>
                <a:spcPct val="0"/>
              </a:spcBef>
              <a:spcAft>
                <a:spcPct val="0"/>
              </a:spcAft>
            </a:pPr>
            <a:endParaRPr lang="en-US" sz="1400" dirty="0">
              <a:solidFill>
                <a:srgbClr val="FFFF00"/>
              </a:solidFill>
            </a:endParaRPr>
          </a:p>
          <a:p>
            <a:pPr algn="just" fontAlgn="base">
              <a:spcBef>
                <a:spcPct val="0"/>
              </a:spcBef>
              <a:spcAft>
                <a:spcPct val="0"/>
              </a:spcAft>
            </a:pPr>
            <a:r>
              <a:rPr lang="en-US" sz="1400" dirty="0" smtClean="0">
                <a:solidFill>
                  <a:srgbClr val="FFFF00"/>
                </a:solidFill>
              </a:rPr>
              <a:t>The </a:t>
            </a:r>
            <a:r>
              <a:rPr lang="en-US" sz="1400" dirty="0">
                <a:solidFill>
                  <a:srgbClr val="FFFF00"/>
                </a:solidFill>
              </a:rPr>
              <a:t>CSR team also thanks P. </a:t>
            </a:r>
            <a:r>
              <a:rPr lang="en-US" sz="1400" dirty="0" err="1">
                <a:solidFill>
                  <a:srgbClr val="FFFF00"/>
                </a:solidFill>
              </a:rPr>
              <a:t>Coquay</a:t>
            </a:r>
            <a:r>
              <a:rPr lang="en-US" sz="1400" dirty="0">
                <a:solidFill>
                  <a:srgbClr val="FFFF00"/>
                </a:solidFill>
              </a:rPr>
              <a:t>, J. </a:t>
            </a:r>
            <a:r>
              <a:rPr lang="en-US" sz="1400" dirty="0" err="1">
                <a:solidFill>
                  <a:srgbClr val="FFFF00"/>
                </a:solidFill>
              </a:rPr>
              <a:t>Nijskens</a:t>
            </a:r>
            <a:r>
              <a:rPr lang="en-US" sz="1400" dirty="0">
                <a:solidFill>
                  <a:srgbClr val="FFFF00"/>
                </a:solidFill>
              </a:rPr>
              <a:t>, H. </a:t>
            </a:r>
            <a:r>
              <a:rPr lang="en-US" sz="1400" dirty="0" err="1">
                <a:solidFill>
                  <a:srgbClr val="FFFF00"/>
                </a:solidFill>
              </a:rPr>
              <a:t>Verbeelen</a:t>
            </a:r>
            <a:r>
              <a:rPr lang="en-US" sz="1400" dirty="0">
                <a:solidFill>
                  <a:srgbClr val="FFFF00"/>
                </a:solidFill>
              </a:rPr>
              <a:t>, and W. </a:t>
            </a:r>
            <a:r>
              <a:rPr lang="en-US" sz="1400" dirty="0" err="1">
                <a:solidFill>
                  <a:srgbClr val="FFFF00"/>
                </a:solidFill>
              </a:rPr>
              <a:t>Verschueren</a:t>
            </a:r>
            <a:r>
              <a:rPr lang="en-US" sz="1400" dirty="0">
                <a:solidFill>
                  <a:srgbClr val="FFFF00"/>
                </a:solidFill>
              </a:rPr>
              <a:t> at the Belgian Science Policy – Space Research and Applications (BELSPO) for support to the PRODEX project entitled “PROBA-V/EPT – Data Exploitation”, ESA Contract </a:t>
            </a:r>
            <a:r>
              <a:rPr lang="en-US" sz="1400" dirty="0" smtClean="0">
                <a:solidFill>
                  <a:srgbClr val="FFFF00"/>
                </a:solidFill>
              </a:rPr>
              <a:t>C4000107617.</a:t>
            </a:r>
            <a:endParaRPr lang="en-US" sz="1400" dirty="0">
              <a:solidFill>
                <a:srgbClr val="FFFF00"/>
              </a:solidFill>
            </a:endParaRPr>
          </a:p>
        </p:txBody>
      </p:sp>
      <p:sp>
        <p:nvSpPr>
          <p:cNvPr id="9" name="Rectangle 8"/>
          <p:cNvSpPr/>
          <p:nvPr/>
        </p:nvSpPr>
        <p:spPr>
          <a:xfrm>
            <a:off x="3094183" y="5013176"/>
            <a:ext cx="2834430"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000" b="1" cap="none" spc="0" dirty="0" err="1" smtClean="0">
                <a:ln w="508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rPr>
              <a:t>Thank</a:t>
            </a:r>
            <a:r>
              <a:rPr lang="fr-FR" sz="4000" b="1" cap="none" spc="0" dirty="0" smtClean="0">
                <a:ln w="508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rPr>
              <a:t> </a:t>
            </a:r>
            <a:r>
              <a:rPr lang="fr-FR" sz="4000" b="1" cap="none" spc="0" dirty="0" err="1" smtClean="0">
                <a:ln w="508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rPr>
              <a:t>you</a:t>
            </a:r>
            <a:r>
              <a:rPr lang="fr-FR" sz="4000" b="1" cap="none" spc="0" dirty="0" smtClean="0">
                <a:ln w="508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rPr>
              <a:t>!</a:t>
            </a:r>
            <a:endParaRPr lang="fr-FR" sz="4000" b="1" cap="none" spc="0" dirty="0">
              <a:ln w="508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endParaRPr>
          </a:p>
        </p:txBody>
      </p:sp>
    </p:spTree>
    <p:extLst>
      <p:ext uri="{BB962C8B-B14F-4D97-AF65-F5344CB8AC3E}">
        <p14:creationId xmlns:p14="http://schemas.microsoft.com/office/powerpoint/2010/main" val="1904156334"/>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p:txBody>
          <a:bodyPr/>
          <a:lstStyle/>
          <a:p>
            <a:fld id="{EF0C2C6D-8D13-4A2A-998D-66B93AF1AE04}" type="slidenum">
              <a:rPr lang="en-US">
                <a:solidFill>
                  <a:srgbClr val="FFFFFF"/>
                </a:solidFill>
              </a:rPr>
              <a:pPr/>
              <a:t>2</a:t>
            </a:fld>
            <a:endParaRPr lang="en-US">
              <a:solidFill>
                <a:srgbClr val="FFFFFF"/>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graphicFrame>
        <p:nvGraphicFramePr>
          <p:cNvPr id="136434" name="Group 242"/>
          <p:cNvGraphicFramePr>
            <a:graphicFrameLocks noGrp="1"/>
          </p:cNvGraphicFramePr>
          <p:nvPr>
            <p:extLst>
              <p:ext uri="{D42A27DB-BD31-4B8C-83A1-F6EECF244321}">
                <p14:modId xmlns:p14="http://schemas.microsoft.com/office/powerpoint/2010/main" val="3654274095"/>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cap="flat">
                      <a:noFill/>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Radiation environment</a:t>
                      </a:r>
                    </a:p>
                  </a:txBody>
                  <a:tcPr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no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sp>
        <p:nvSpPr>
          <p:cNvPr id="7" name="TextBox 9"/>
          <p:cNvSpPr txBox="1"/>
          <p:nvPr/>
        </p:nvSpPr>
        <p:spPr>
          <a:xfrm>
            <a:off x="189939" y="1584000"/>
            <a:ext cx="5832648"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Mission objectives</a:t>
            </a:r>
            <a:endParaRPr lang="en-US" sz="1600" dirty="0">
              <a:solidFill>
                <a:srgbClr val="FFFF00"/>
              </a:solidFill>
            </a:endParaRPr>
          </a:p>
        </p:txBody>
      </p:sp>
      <p:sp>
        <p:nvSpPr>
          <p:cNvPr id="11" name="ZoneTexte 10"/>
          <p:cNvSpPr txBox="1"/>
          <p:nvPr/>
        </p:nvSpPr>
        <p:spPr>
          <a:xfrm>
            <a:off x="899592" y="1964226"/>
            <a:ext cx="7056784" cy="1600438"/>
          </a:xfrm>
          <a:prstGeom prst="rect">
            <a:avLst/>
          </a:prstGeom>
          <a:noFill/>
        </p:spPr>
        <p:txBody>
          <a:bodyPr wrap="square" rtlCol="0">
            <a:spAutoFit/>
          </a:bodyPr>
          <a:lstStyle/>
          <a:p>
            <a:pPr marL="171450" indent="-171450" fontAlgn="base">
              <a:spcBef>
                <a:spcPct val="0"/>
              </a:spcBef>
              <a:spcAft>
                <a:spcPct val="0"/>
              </a:spcAft>
              <a:buFont typeface="Wingdings" panose="05000000000000000000" pitchFamily="2" charset="2"/>
              <a:buChar char="§"/>
            </a:pPr>
            <a:r>
              <a:rPr lang="en-US" sz="1400" dirty="0" smtClean="0">
                <a:solidFill>
                  <a:srgbClr val="FFFF00"/>
                </a:solidFill>
              </a:rPr>
              <a:t>PROBA-V is an Earth (Vegetation) Observation S/C onto which the EPT and other four instruments have been accommodated as secondary (technology demonstration) payloads;</a:t>
            </a:r>
          </a:p>
          <a:p>
            <a:pPr marL="171450" indent="-171450" fontAlgn="base">
              <a:spcBef>
                <a:spcPct val="0"/>
              </a:spcBef>
              <a:spcAft>
                <a:spcPct val="0"/>
              </a:spcAft>
              <a:buFont typeface="Wingdings" panose="05000000000000000000" pitchFamily="2" charset="2"/>
              <a:buChar char="§"/>
            </a:pPr>
            <a:endParaRPr lang="en-US" sz="1400" dirty="0">
              <a:solidFill>
                <a:srgbClr val="FFFF00"/>
              </a:solidFill>
            </a:endParaRPr>
          </a:p>
          <a:p>
            <a:pPr marL="171450" indent="-171450" fontAlgn="base">
              <a:spcBef>
                <a:spcPct val="0"/>
              </a:spcBef>
              <a:spcAft>
                <a:spcPct val="0"/>
              </a:spcAft>
              <a:buFont typeface="Wingdings" panose="05000000000000000000" pitchFamily="2" charset="2"/>
              <a:buChar char="§"/>
            </a:pPr>
            <a:r>
              <a:rPr lang="en-US" sz="1400" dirty="0" smtClean="0">
                <a:solidFill>
                  <a:srgbClr val="FFFF00"/>
                </a:solidFill>
              </a:rPr>
              <a:t>The </a:t>
            </a:r>
            <a:r>
              <a:rPr lang="en-US" sz="1400" dirty="0">
                <a:solidFill>
                  <a:srgbClr val="FFFF00"/>
                </a:solidFill>
              </a:rPr>
              <a:t>objectives of the PROBAV/EPT Data </a:t>
            </a:r>
            <a:r>
              <a:rPr lang="en-US" sz="1400" dirty="0" smtClean="0">
                <a:solidFill>
                  <a:srgbClr val="FFFF00"/>
                </a:solidFill>
              </a:rPr>
              <a:t>Exploitation </a:t>
            </a:r>
            <a:r>
              <a:rPr lang="en-US" sz="1400" dirty="0">
                <a:solidFill>
                  <a:srgbClr val="FFFF00"/>
                </a:solidFill>
              </a:rPr>
              <a:t>project are to perform Space Weather forecasting and to resolve recurrent disputes about the validity of some models of energetic proton fluxes at low altitude</a:t>
            </a:r>
            <a:r>
              <a:rPr lang="en-US" sz="1400" dirty="0" smtClean="0">
                <a:solidFill>
                  <a:srgbClr val="FFFF00"/>
                </a:solidFill>
              </a:rPr>
              <a:t>.</a:t>
            </a:r>
          </a:p>
        </p:txBody>
      </p:sp>
      <p:sp>
        <p:nvSpPr>
          <p:cNvPr id="2" name="Rectangle 1"/>
          <p:cNvSpPr/>
          <p:nvPr/>
        </p:nvSpPr>
        <p:spPr>
          <a:xfrm>
            <a:off x="899592" y="4254187"/>
            <a:ext cx="6696744" cy="1415772"/>
          </a:xfrm>
          <a:prstGeom prst="rect">
            <a:avLst/>
          </a:prstGeom>
        </p:spPr>
        <p:txBody>
          <a:bodyPr wrap="square">
            <a:spAutoFit/>
          </a:bodyPr>
          <a:lstStyle/>
          <a:p>
            <a:pPr marL="171450" indent="-171450" fontAlgn="base">
              <a:spcBef>
                <a:spcPct val="0"/>
              </a:spcBef>
              <a:spcAft>
                <a:spcPct val="0"/>
              </a:spcAft>
              <a:buFont typeface="Wingdings" panose="05000000000000000000" pitchFamily="2" charset="2"/>
              <a:buChar char="§"/>
            </a:pPr>
            <a:r>
              <a:rPr lang="en-US" sz="1600" dirty="0" smtClean="0">
                <a:solidFill>
                  <a:srgbClr val="FFFF00"/>
                </a:solidFill>
              </a:rPr>
              <a:t>Radiation environment characterization</a:t>
            </a:r>
          </a:p>
          <a:p>
            <a:pPr marL="742950" lvl="1" indent="-285750" fontAlgn="base">
              <a:spcBef>
                <a:spcPct val="0"/>
              </a:spcBef>
              <a:spcAft>
                <a:spcPct val="0"/>
              </a:spcAft>
              <a:buFont typeface="Arial" panose="020B0604020202020204" pitchFamily="34" charset="0"/>
              <a:buChar char="•"/>
            </a:pPr>
            <a:r>
              <a:rPr lang="en-US" sz="1400" dirty="0" smtClean="0">
                <a:solidFill>
                  <a:srgbClr val="FFFF00"/>
                </a:solidFill>
              </a:rPr>
              <a:t>Angular distribution model (energetic protons)</a:t>
            </a:r>
          </a:p>
          <a:p>
            <a:pPr marL="742950" lvl="1" indent="-285750" fontAlgn="base">
              <a:spcBef>
                <a:spcPct val="0"/>
              </a:spcBef>
              <a:spcAft>
                <a:spcPct val="0"/>
              </a:spcAft>
              <a:buFont typeface="Arial" panose="020B0604020202020204" pitchFamily="34" charset="0"/>
              <a:buChar char="•"/>
            </a:pPr>
            <a:r>
              <a:rPr lang="en-US" sz="1400" dirty="0">
                <a:solidFill>
                  <a:srgbClr val="FFFF00"/>
                </a:solidFill>
              </a:rPr>
              <a:t>Comparison between the EPT </a:t>
            </a:r>
            <a:r>
              <a:rPr lang="en-US" sz="1400" dirty="0" smtClean="0">
                <a:solidFill>
                  <a:srgbClr val="FFFF00"/>
                </a:solidFill>
              </a:rPr>
              <a:t>fluxes </a:t>
            </a:r>
            <a:r>
              <a:rPr lang="en-US" sz="1400" dirty="0">
                <a:solidFill>
                  <a:srgbClr val="FFFF00"/>
                </a:solidFill>
              </a:rPr>
              <a:t>and existing </a:t>
            </a:r>
            <a:r>
              <a:rPr lang="en-US" sz="1400" dirty="0" smtClean="0">
                <a:solidFill>
                  <a:srgbClr val="FFFF00"/>
                </a:solidFill>
              </a:rPr>
              <a:t>data and models</a:t>
            </a:r>
          </a:p>
          <a:p>
            <a:pPr marL="742950" lvl="1" indent="-285750" fontAlgn="base">
              <a:spcBef>
                <a:spcPct val="0"/>
              </a:spcBef>
              <a:spcAft>
                <a:spcPct val="0"/>
              </a:spcAft>
              <a:buFont typeface="Arial" panose="020B0604020202020204" pitchFamily="34" charset="0"/>
              <a:buChar char="•"/>
            </a:pPr>
            <a:r>
              <a:rPr lang="en-US" sz="1400" dirty="0" smtClean="0">
                <a:solidFill>
                  <a:srgbClr val="FFFF00"/>
                </a:solidFill>
              </a:rPr>
              <a:t>Steady state flux model</a:t>
            </a:r>
          </a:p>
          <a:p>
            <a:pPr marL="742950" lvl="1" indent="-285750" fontAlgn="base">
              <a:spcBef>
                <a:spcPct val="0"/>
              </a:spcBef>
              <a:spcAft>
                <a:spcPct val="0"/>
              </a:spcAft>
              <a:buFont typeface="Arial" panose="020B0604020202020204" pitchFamily="34" charset="0"/>
              <a:buChar char="•"/>
            </a:pPr>
            <a:r>
              <a:rPr lang="en-US" sz="1400" dirty="0">
                <a:solidFill>
                  <a:srgbClr val="FFFF00"/>
                </a:solidFill>
              </a:rPr>
              <a:t>Flux decay time </a:t>
            </a:r>
            <a:r>
              <a:rPr lang="en-US" sz="1400" dirty="0" smtClean="0">
                <a:solidFill>
                  <a:srgbClr val="FFFF00"/>
                </a:solidFill>
              </a:rPr>
              <a:t>map</a:t>
            </a:r>
          </a:p>
          <a:p>
            <a:pPr marL="742950" lvl="1" indent="-285750" fontAlgn="base">
              <a:spcBef>
                <a:spcPct val="0"/>
              </a:spcBef>
              <a:spcAft>
                <a:spcPct val="0"/>
              </a:spcAft>
              <a:buFont typeface="Arial" panose="020B0604020202020204" pitchFamily="34" charset="0"/>
              <a:buChar char="•"/>
            </a:pPr>
            <a:r>
              <a:rPr lang="en-US" sz="1400" dirty="0">
                <a:solidFill>
                  <a:srgbClr val="FFFF00"/>
                </a:solidFill>
              </a:rPr>
              <a:t>Flux variation rate </a:t>
            </a:r>
            <a:endParaRPr lang="en-US" sz="1400" dirty="0" smtClean="0">
              <a:solidFill>
                <a:srgbClr val="FFFF00"/>
              </a:solidFill>
            </a:endParaRPr>
          </a:p>
        </p:txBody>
      </p:sp>
      <p:sp>
        <p:nvSpPr>
          <p:cNvPr id="19" name="Rectangle 18"/>
          <p:cNvSpPr/>
          <p:nvPr/>
        </p:nvSpPr>
        <p:spPr>
          <a:xfrm>
            <a:off x="899592" y="5688091"/>
            <a:ext cx="4464496" cy="553998"/>
          </a:xfrm>
          <a:prstGeom prst="rect">
            <a:avLst/>
          </a:prstGeom>
        </p:spPr>
        <p:txBody>
          <a:bodyPr wrap="square">
            <a:spAutoFit/>
          </a:bodyPr>
          <a:lstStyle/>
          <a:p>
            <a:pPr marL="171450" indent="-171450" fontAlgn="base">
              <a:spcBef>
                <a:spcPct val="0"/>
              </a:spcBef>
              <a:spcAft>
                <a:spcPct val="0"/>
              </a:spcAft>
              <a:buFont typeface="Wingdings" panose="05000000000000000000" pitchFamily="2" charset="2"/>
              <a:buChar char="§"/>
            </a:pPr>
            <a:r>
              <a:rPr lang="en-US" sz="1600" dirty="0" smtClean="0">
                <a:solidFill>
                  <a:srgbClr val="FFFF00"/>
                </a:solidFill>
              </a:rPr>
              <a:t>Space weather applications</a:t>
            </a:r>
          </a:p>
          <a:p>
            <a:pPr marL="742950" lvl="1" indent="-285750" fontAlgn="base">
              <a:spcBef>
                <a:spcPct val="0"/>
              </a:spcBef>
              <a:spcAft>
                <a:spcPct val="0"/>
              </a:spcAft>
              <a:buFont typeface="Arial" panose="020B0604020202020204" pitchFamily="34" charset="0"/>
              <a:buChar char="•"/>
            </a:pPr>
            <a:r>
              <a:rPr lang="en-US" sz="1400" dirty="0" smtClean="0">
                <a:solidFill>
                  <a:srgbClr val="FFFF00"/>
                </a:solidFill>
              </a:rPr>
              <a:t>Flux  now-casting and forecasting</a:t>
            </a:r>
            <a:endParaRPr lang="en-US" sz="1400" dirty="0">
              <a:solidFill>
                <a:srgbClr val="FFFF00"/>
              </a:solidFill>
            </a:endParaRPr>
          </a:p>
        </p:txBody>
      </p:sp>
      <p:sp>
        <p:nvSpPr>
          <p:cNvPr id="12" name="TextBox 9"/>
          <p:cNvSpPr txBox="1"/>
          <p:nvPr/>
        </p:nvSpPr>
        <p:spPr>
          <a:xfrm>
            <a:off x="189939" y="3810526"/>
            <a:ext cx="5832648"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PROBA-V/EPT Data Exploitation - Methodology</a:t>
            </a:r>
            <a:endParaRPr lang="en-US" sz="1600" dirty="0">
              <a:solidFill>
                <a:srgbClr val="FFFF00"/>
              </a:solidFill>
            </a:endParaRPr>
          </a:p>
        </p:txBody>
      </p:sp>
    </p:spTree>
    <p:extLst>
      <p:ext uri="{BB962C8B-B14F-4D97-AF65-F5344CB8AC3E}">
        <p14:creationId xmlns:p14="http://schemas.microsoft.com/office/powerpoint/2010/main" val="2958824911"/>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p:txBody>
          <a:bodyPr/>
          <a:lstStyle/>
          <a:p>
            <a:fld id="{EF0C2C6D-8D13-4A2A-998D-66B93AF1AE04}" type="slidenum">
              <a:rPr lang="en-US">
                <a:solidFill>
                  <a:srgbClr val="FFFFFF"/>
                </a:solidFill>
              </a:rPr>
              <a:pPr/>
              <a:t>3</a:t>
            </a:fld>
            <a:endParaRPr lang="en-US">
              <a:solidFill>
                <a:srgbClr val="FFFFFF"/>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graphicFrame>
        <p:nvGraphicFramePr>
          <p:cNvPr id="136434" name="Group 242"/>
          <p:cNvGraphicFramePr>
            <a:graphicFrameLocks noGrp="1"/>
          </p:cNvGraphicFramePr>
          <p:nvPr>
            <p:extLst>
              <p:ext uri="{D42A27DB-BD31-4B8C-83A1-F6EECF244321}">
                <p14:modId xmlns:p14="http://schemas.microsoft.com/office/powerpoint/2010/main" val="3802093709"/>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cap="flat">
                      <a:noFill/>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Radiation environment</a:t>
                      </a:r>
                    </a:p>
                  </a:txBody>
                  <a:tcPr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no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sp>
        <p:nvSpPr>
          <p:cNvPr id="7" name="TextBox 9"/>
          <p:cNvSpPr txBox="1"/>
          <p:nvPr/>
        </p:nvSpPr>
        <p:spPr>
          <a:xfrm>
            <a:off x="189939" y="1584000"/>
            <a:ext cx="5832648"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The EPT - Instrument </a:t>
            </a:r>
            <a:r>
              <a:rPr lang="en-US" sz="1600" dirty="0">
                <a:solidFill>
                  <a:srgbClr val="FFFF00"/>
                </a:solidFill>
              </a:rPr>
              <a:t>performances</a:t>
            </a:r>
          </a:p>
        </p:txBody>
      </p:sp>
      <p:pic>
        <p:nvPicPr>
          <p:cNvPr id="8" name="Image 14" descr="IMG_949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35" y="1913954"/>
            <a:ext cx="3783601" cy="252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p:nvPr/>
        </p:nvSpPr>
        <p:spPr>
          <a:xfrm>
            <a:off x="196835" y="4437111"/>
            <a:ext cx="8590478" cy="2492990"/>
          </a:xfrm>
          <a:prstGeom prst="rect">
            <a:avLst/>
          </a:prstGeom>
          <a:noFill/>
        </p:spPr>
        <p:txBody>
          <a:bodyPr wrap="square" rtlCol="0">
            <a:spAutoFit/>
          </a:bodyPr>
          <a:lstStyle/>
          <a:p>
            <a:pPr marL="171450" indent="-171450" fontAlgn="base">
              <a:spcBef>
                <a:spcPct val="0"/>
              </a:spcBef>
              <a:spcAft>
                <a:spcPts val="600"/>
              </a:spcAft>
              <a:buFont typeface="Wingdings" panose="05000000000000000000" pitchFamily="2" charset="2"/>
              <a:buChar char="§"/>
            </a:pPr>
            <a:r>
              <a:rPr lang="fr-FR" sz="1400" dirty="0" err="1">
                <a:solidFill>
                  <a:srgbClr val="FFFF00"/>
                </a:solidFill>
              </a:rPr>
              <a:t>Modular</a:t>
            </a:r>
            <a:r>
              <a:rPr lang="fr-FR" sz="1400" dirty="0">
                <a:solidFill>
                  <a:srgbClr val="FFFF00"/>
                </a:solidFill>
              </a:rPr>
              <a:t> </a:t>
            </a:r>
            <a:r>
              <a:rPr lang="fr-FR" sz="1400" dirty="0" smtClean="0">
                <a:solidFill>
                  <a:srgbClr val="FFFF00"/>
                </a:solidFill>
              </a:rPr>
              <a:t>instrument;</a:t>
            </a:r>
          </a:p>
          <a:p>
            <a:pPr marL="171450" indent="-171450" fontAlgn="base">
              <a:spcBef>
                <a:spcPct val="0"/>
              </a:spcBef>
              <a:spcAft>
                <a:spcPts val="600"/>
              </a:spcAft>
              <a:buFont typeface="Wingdings" panose="05000000000000000000" pitchFamily="2" charset="2"/>
              <a:buChar char="§"/>
            </a:pPr>
            <a:r>
              <a:rPr lang="fr-FR" sz="1400" dirty="0" smtClean="0">
                <a:solidFill>
                  <a:srgbClr val="FFFF00"/>
                </a:solidFill>
              </a:rPr>
              <a:t>5.6 </a:t>
            </a:r>
            <a:r>
              <a:rPr lang="fr-FR" sz="1400" dirty="0">
                <a:solidFill>
                  <a:srgbClr val="FFFF00"/>
                </a:solidFill>
              </a:rPr>
              <a:t>W power </a:t>
            </a:r>
            <a:r>
              <a:rPr lang="fr-FR" sz="1400" dirty="0" err="1" smtClean="0">
                <a:solidFill>
                  <a:srgbClr val="FFFF00"/>
                </a:solidFill>
              </a:rPr>
              <a:t>consumption</a:t>
            </a:r>
            <a:r>
              <a:rPr lang="fr-FR" sz="1400" dirty="0" smtClean="0">
                <a:solidFill>
                  <a:srgbClr val="FFFF00"/>
                </a:solidFill>
              </a:rPr>
              <a:t>;</a:t>
            </a:r>
          </a:p>
          <a:p>
            <a:pPr marL="171450" indent="-171450" fontAlgn="base">
              <a:spcBef>
                <a:spcPct val="0"/>
              </a:spcBef>
              <a:spcAft>
                <a:spcPts val="600"/>
              </a:spcAft>
              <a:buFont typeface="Wingdings" panose="05000000000000000000" pitchFamily="2" charset="2"/>
              <a:buChar char="§"/>
            </a:pPr>
            <a:r>
              <a:rPr lang="fr-FR" sz="1400" dirty="0" smtClean="0">
                <a:solidFill>
                  <a:srgbClr val="FFFF00"/>
                </a:solidFill>
              </a:rPr>
              <a:t>4.6 </a:t>
            </a:r>
            <a:r>
              <a:rPr lang="fr-FR" sz="1400" dirty="0" smtClean="0">
                <a:solidFill>
                  <a:srgbClr val="FFFF00"/>
                </a:solidFill>
              </a:rPr>
              <a:t>kg </a:t>
            </a:r>
            <a:r>
              <a:rPr lang="fr-FR" sz="1400" dirty="0">
                <a:solidFill>
                  <a:srgbClr val="FFFF00"/>
                </a:solidFill>
              </a:rPr>
              <a:t>mass, 210  x 162 x 128 mm</a:t>
            </a:r>
            <a:r>
              <a:rPr lang="fr-FR" sz="1400" baseline="30000" dirty="0">
                <a:solidFill>
                  <a:srgbClr val="FFFF00"/>
                </a:solidFill>
              </a:rPr>
              <a:t>3</a:t>
            </a:r>
            <a:r>
              <a:rPr lang="fr-FR" sz="1400" dirty="0">
                <a:solidFill>
                  <a:srgbClr val="FFFF00"/>
                </a:solidFill>
              </a:rPr>
              <a:t> volume;</a:t>
            </a:r>
          </a:p>
          <a:p>
            <a:pPr marL="171450" indent="-171450" fontAlgn="base">
              <a:spcBef>
                <a:spcPct val="0"/>
              </a:spcBef>
              <a:spcAft>
                <a:spcPts val="600"/>
              </a:spcAft>
              <a:buFont typeface="Wingdings" panose="05000000000000000000" pitchFamily="2" charset="2"/>
              <a:buChar char="§"/>
            </a:pPr>
            <a:r>
              <a:rPr lang="fr-FR" sz="1400" dirty="0" smtClean="0">
                <a:solidFill>
                  <a:srgbClr val="FFFF00"/>
                </a:solidFill>
              </a:rPr>
              <a:t>No </a:t>
            </a:r>
            <a:r>
              <a:rPr lang="fr-FR" sz="1400" dirty="0">
                <a:solidFill>
                  <a:srgbClr val="FFFF00"/>
                </a:solidFill>
              </a:rPr>
              <a:t>contamination of </a:t>
            </a:r>
            <a:r>
              <a:rPr lang="fr-FR" sz="1400" dirty="0" err="1">
                <a:solidFill>
                  <a:srgbClr val="FFFF00"/>
                </a:solidFill>
              </a:rPr>
              <a:t>channels</a:t>
            </a:r>
            <a:r>
              <a:rPr lang="fr-FR" sz="1400" dirty="0">
                <a:solidFill>
                  <a:srgbClr val="FFFF00"/>
                </a:solidFill>
              </a:rPr>
              <a:t> </a:t>
            </a:r>
            <a:r>
              <a:rPr lang="fr-FR" sz="1400" dirty="0" err="1">
                <a:solidFill>
                  <a:srgbClr val="FFFF00"/>
                </a:solidFill>
              </a:rPr>
              <a:t>devoted</a:t>
            </a:r>
            <a:r>
              <a:rPr lang="fr-FR" sz="1400" dirty="0">
                <a:solidFill>
                  <a:srgbClr val="FFFF00"/>
                </a:solidFill>
              </a:rPr>
              <a:t> to one </a:t>
            </a:r>
            <a:r>
              <a:rPr lang="fr-FR" sz="1400" dirty="0" err="1" smtClean="0">
                <a:solidFill>
                  <a:srgbClr val="FFFF00"/>
                </a:solidFill>
              </a:rPr>
              <a:t>particle</a:t>
            </a:r>
            <a:r>
              <a:rPr lang="fr-FR" sz="1400" dirty="0" smtClean="0">
                <a:solidFill>
                  <a:srgbClr val="FFFF00"/>
                </a:solidFill>
              </a:rPr>
              <a:t> type </a:t>
            </a:r>
            <a:r>
              <a:rPr lang="fr-FR" sz="1400" dirty="0">
                <a:solidFill>
                  <a:srgbClr val="FFFF00"/>
                </a:solidFill>
              </a:rPr>
              <a:t>by the </a:t>
            </a:r>
            <a:r>
              <a:rPr lang="fr-FR" sz="1400" dirty="0" err="1">
                <a:solidFill>
                  <a:srgbClr val="FFFF00"/>
                </a:solidFill>
              </a:rPr>
              <a:t>other</a:t>
            </a:r>
            <a:r>
              <a:rPr lang="fr-FR" sz="1400" dirty="0">
                <a:solidFill>
                  <a:srgbClr val="FFFF00"/>
                </a:solidFill>
              </a:rPr>
              <a:t> types: </a:t>
            </a:r>
            <a:r>
              <a:rPr lang="fr-FR" sz="1400" dirty="0" smtClean="0">
                <a:solidFill>
                  <a:srgbClr val="FFFF00"/>
                </a:solidFill>
              </a:rPr>
              <a:t>19 </a:t>
            </a:r>
            <a:r>
              <a:rPr lang="fr-FR" sz="1400" dirty="0" err="1" smtClean="0">
                <a:solidFill>
                  <a:srgbClr val="FFFF00"/>
                </a:solidFill>
              </a:rPr>
              <a:t>physical</a:t>
            </a:r>
            <a:r>
              <a:rPr lang="fr-FR" sz="1400" dirty="0" smtClean="0">
                <a:solidFill>
                  <a:srgbClr val="FFFF00"/>
                </a:solidFill>
              </a:rPr>
              <a:t> </a:t>
            </a:r>
            <a:r>
              <a:rPr lang="fr-FR" sz="1400" dirty="0" err="1" smtClean="0">
                <a:solidFill>
                  <a:srgbClr val="FFFF00"/>
                </a:solidFill>
              </a:rPr>
              <a:t>channels</a:t>
            </a:r>
            <a:r>
              <a:rPr lang="fr-FR" sz="1400" dirty="0" smtClean="0">
                <a:solidFill>
                  <a:srgbClr val="FFFF00"/>
                </a:solidFill>
              </a:rPr>
              <a:t> per </a:t>
            </a:r>
            <a:r>
              <a:rPr lang="fr-FR" sz="1400" dirty="0" err="1" smtClean="0">
                <a:solidFill>
                  <a:srgbClr val="FFFF00"/>
                </a:solidFill>
              </a:rPr>
              <a:t>particle</a:t>
            </a:r>
            <a:r>
              <a:rPr lang="fr-FR" sz="1400" dirty="0" smtClean="0">
                <a:solidFill>
                  <a:srgbClr val="FFFF00"/>
                </a:solidFill>
              </a:rPr>
              <a:t> type (final </a:t>
            </a:r>
            <a:r>
              <a:rPr lang="fr-FR" sz="1400" dirty="0" err="1" smtClean="0">
                <a:solidFill>
                  <a:srgbClr val="FFFF00"/>
                </a:solidFill>
              </a:rPr>
              <a:t>spectra</a:t>
            </a:r>
            <a:r>
              <a:rPr lang="fr-FR" sz="1400" dirty="0" smtClean="0">
                <a:solidFill>
                  <a:srgbClr val="FFFF00"/>
                </a:solidFill>
              </a:rPr>
              <a:t> </a:t>
            </a:r>
            <a:r>
              <a:rPr lang="fr-FR" sz="1400" dirty="0" err="1" smtClean="0">
                <a:solidFill>
                  <a:srgbClr val="FFFF00"/>
                </a:solidFill>
              </a:rPr>
              <a:t>obtained</a:t>
            </a:r>
            <a:r>
              <a:rPr lang="fr-FR" sz="1400" dirty="0" smtClean="0">
                <a:solidFill>
                  <a:srgbClr val="FFFF00"/>
                </a:solidFill>
              </a:rPr>
              <a:t> by </a:t>
            </a:r>
            <a:r>
              <a:rPr lang="fr-FR" sz="1400" dirty="0" err="1" smtClean="0">
                <a:solidFill>
                  <a:srgbClr val="FFFF00"/>
                </a:solidFill>
              </a:rPr>
              <a:t>unfolding</a:t>
            </a:r>
            <a:r>
              <a:rPr lang="fr-FR" sz="1400" dirty="0" smtClean="0">
                <a:solidFill>
                  <a:srgbClr val="FFFF00"/>
                </a:solidFill>
              </a:rPr>
              <a:t> </a:t>
            </a:r>
            <a:r>
              <a:rPr lang="fr-FR" sz="1400" dirty="0" err="1" smtClean="0">
                <a:solidFill>
                  <a:srgbClr val="FFFF00"/>
                </a:solidFill>
              </a:rPr>
              <a:t>with</a:t>
            </a:r>
            <a:r>
              <a:rPr lang="fr-FR" sz="1400" dirty="0" smtClean="0">
                <a:solidFill>
                  <a:srgbClr val="FFFF00"/>
                </a:solidFill>
              </a:rPr>
              <a:t> </a:t>
            </a:r>
            <a:r>
              <a:rPr lang="fr-FR" sz="1400" dirty="0" err="1" smtClean="0">
                <a:solidFill>
                  <a:srgbClr val="FFFF00"/>
                </a:solidFill>
              </a:rPr>
              <a:t>efficiency</a:t>
            </a:r>
            <a:r>
              <a:rPr lang="fr-FR" sz="1400" dirty="0" smtClean="0">
                <a:solidFill>
                  <a:srgbClr val="FFFF00"/>
                </a:solidFill>
              </a:rPr>
              <a:t> matrices);</a:t>
            </a:r>
          </a:p>
          <a:p>
            <a:pPr marL="171450" indent="-171450" fontAlgn="base">
              <a:spcBef>
                <a:spcPct val="0"/>
              </a:spcBef>
              <a:spcAft>
                <a:spcPts val="600"/>
              </a:spcAft>
              <a:buFont typeface="Wingdings" panose="05000000000000000000" pitchFamily="2" charset="2"/>
              <a:buChar char="§"/>
            </a:pPr>
            <a:r>
              <a:rPr lang="fr-FR" sz="1400" dirty="0" err="1">
                <a:solidFill>
                  <a:srgbClr val="FFFF00"/>
                </a:solidFill>
              </a:rPr>
              <a:t>Capability</a:t>
            </a:r>
            <a:r>
              <a:rPr lang="fr-FR" sz="1400" dirty="0">
                <a:solidFill>
                  <a:srgbClr val="FFFF00"/>
                </a:solidFill>
              </a:rPr>
              <a:t> to </a:t>
            </a:r>
            <a:r>
              <a:rPr lang="fr-FR" sz="1400" dirty="0" err="1">
                <a:solidFill>
                  <a:srgbClr val="FFFF00"/>
                </a:solidFill>
              </a:rPr>
              <a:t>measure</a:t>
            </a:r>
            <a:r>
              <a:rPr lang="fr-FR" sz="1400" dirty="0">
                <a:solidFill>
                  <a:srgbClr val="FFFF00"/>
                </a:solidFill>
              </a:rPr>
              <a:t> fluxes of </a:t>
            </a:r>
            <a:r>
              <a:rPr lang="fr-FR" sz="1400" dirty="0" err="1">
                <a:solidFill>
                  <a:srgbClr val="FFFF00"/>
                </a:solidFill>
              </a:rPr>
              <a:t>electrons</a:t>
            </a:r>
            <a:r>
              <a:rPr lang="fr-FR" sz="1400" dirty="0">
                <a:solidFill>
                  <a:srgbClr val="FFFF00"/>
                </a:solidFill>
              </a:rPr>
              <a:t>, protons and He ions in the </a:t>
            </a:r>
            <a:r>
              <a:rPr lang="fr-FR" sz="1400" dirty="0" err="1">
                <a:solidFill>
                  <a:srgbClr val="FFFF00"/>
                </a:solidFill>
              </a:rPr>
              <a:t>energy</a:t>
            </a:r>
            <a:r>
              <a:rPr lang="fr-FR" sz="1400" dirty="0">
                <a:solidFill>
                  <a:srgbClr val="FFFF00"/>
                </a:solidFill>
              </a:rPr>
              <a:t> </a:t>
            </a:r>
            <a:r>
              <a:rPr lang="fr-FR" sz="1400" dirty="0" err="1">
                <a:solidFill>
                  <a:srgbClr val="FFFF00"/>
                </a:solidFill>
              </a:rPr>
              <a:t>channels</a:t>
            </a:r>
            <a:r>
              <a:rPr lang="fr-FR" sz="1400" dirty="0">
                <a:solidFill>
                  <a:srgbClr val="FFFF00"/>
                </a:solidFill>
              </a:rPr>
              <a:t> </a:t>
            </a:r>
            <a:r>
              <a:rPr lang="fr-FR" sz="1400" dirty="0" err="1">
                <a:solidFill>
                  <a:srgbClr val="FFFF00"/>
                </a:solidFill>
              </a:rPr>
              <a:t>listed</a:t>
            </a:r>
            <a:r>
              <a:rPr lang="fr-FR" sz="1400" dirty="0">
                <a:solidFill>
                  <a:srgbClr val="FFFF00"/>
                </a:solidFill>
              </a:rPr>
              <a:t> in Table I</a:t>
            </a:r>
            <a:r>
              <a:rPr lang="fr-FR" sz="1400" dirty="0" smtClean="0">
                <a:solidFill>
                  <a:srgbClr val="FFFF00"/>
                </a:solidFill>
              </a:rPr>
              <a:t>.</a:t>
            </a:r>
          </a:p>
          <a:p>
            <a:pPr marL="171450" indent="-171450" fontAlgn="base">
              <a:spcBef>
                <a:spcPct val="0"/>
              </a:spcBef>
              <a:spcAft>
                <a:spcPts val="600"/>
              </a:spcAft>
              <a:buFont typeface="Wingdings" panose="05000000000000000000" pitchFamily="2" charset="2"/>
              <a:buChar char="§"/>
            </a:pPr>
            <a:r>
              <a:rPr lang="fr-FR" sz="1400" dirty="0" err="1">
                <a:solidFill>
                  <a:srgbClr val="FFFF00"/>
                </a:solidFill>
              </a:rPr>
              <a:t>Quite</a:t>
            </a:r>
            <a:r>
              <a:rPr lang="fr-FR" sz="1400" dirty="0">
                <a:solidFill>
                  <a:srgbClr val="FFFF00"/>
                </a:solidFill>
              </a:rPr>
              <a:t> </a:t>
            </a:r>
            <a:r>
              <a:rPr lang="fr-FR" sz="1400" dirty="0" err="1">
                <a:solidFill>
                  <a:srgbClr val="FFFF00"/>
                </a:solidFill>
              </a:rPr>
              <a:t>well</a:t>
            </a:r>
            <a:r>
              <a:rPr lang="fr-FR" sz="1400" dirty="0">
                <a:solidFill>
                  <a:srgbClr val="FFFF00"/>
                </a:solidFill>
              </a:rPr>
              <a:t> </a:t>
            </a:r>
            <a:r>
              <a:rPr lang="fr-FR" sz="1400" dirty="0" err="1">
                <a:solidFill>
                  <a:srgbClr val="FFFF00"/>
                </a:solidFill>
              </a:rPr>
              <a:t>defined</a:t>
            </a:r>
            <a:r>
              <a:rPr lang="fr-FR" sz="1400" dirty="0">
                <a:solidFill>
                  <a:srgbClr val="FFFF00"/>
                </a:solidFill>
              </a:rPr>
              <a:t> aperture and F.O.V angle (52°).</a:t>
            </a:r>
          </a:p>
          <a:p>
            <a:pPr marL="171450" indent="-171450" fontAlgn="base">
              <a:spcBef>
                <a:spcPct val="0"/>
              </a:spcBef>
              <a:spcAft>
                <a:spcPts val="600"/>
              </a:spcAft>
              <a:buFont typeface="Wingdings" panose="05000000000000000000" pitchFamily="2" charset="2"/>
              <a:buChar char="§"/>
            </a:pPr>
            <a:endParaRPr lang="fr-FR" sz="1400" dirty="0">
              <a:solidFill>
                <a:srgbClr val="FFFF00"/>
              </a:solidFill>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467" y="1588317"/>
            <a:ext cx="4505833" cy="331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13908"/>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a:xfrm>
            <a:off x="7010400" y="6356176"/>
            <a:ext cx="1905000" cy="457200"/>
          </a:xfrm>
        </p:spPr>
        <p:txBody>
          <a:bodyPr/>
          <a:lstStyle/>
          <a:p>
            <a:fld id="{EF0C2C6D-8D13-4A2A-998D-66B93AF1AE04}" type="slidenum">
              <a:rPr lang="en-US">
                <a:solidFill>
                  <a:srgbClr val="FFFF00"/>
                </a:solidFill>
              </a:rPr>
              <a:pPr/>
              <a:t>4</a:t>
            </a:fld>
            <a:endParaRPr lang="en-US">
              <a:solidFill>
                <a:srgbClr val="FFFF00"/>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graphicFrame>
        <p:nvGraphicFramePr>
          <p:cNvPr id="136434" name="Group 242"/>
          <p:cNvGraphicFramePr>
            <a:graphicFrameLocks noGrp="1"/>
          </p:cNvGraphicFramePr>
          <p:nvPr>
            <p:extLst>
              <p:ext uri="{D42A27DB-BD31-4B8C-83A1-F6EECF244321}">
                <p14:modId xmlns:p14="http://schemas.microsoft.com/office/powerpoint/2010/main" val="3524594528"/>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Radiation environment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no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sp>
        <p:nvSpPr>
          <p:cNvPr id="7" name="TextBox 9"/>
          <p:cNvSpPr txBox="1"/>
          <p:nvPr/>
        </p:nvSpPr>
        <p:spPr>
          <a:xfrm>
            <a:off x="182053" y="3760752"/>
            <a:ext cx="7334390"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PROBA-V/EPT measurements of angular distributions of energetic protons</a:t>
            </a:r>
            <a:endParaRPr lang="en-US" sz="1600" dirty="0">
              <a:solidFill>
                <a:srgbClr val="FFFF00"/>
              </a:solidFill>
            </a:endParaRPr>
          </a:p>
        </p:txBody>
      </p:sp>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804" y="1623357"/>
            <a:ext cx="2516541" cy="204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5439420" y="4357623"/>
            <a:ext cx="3247380" cy="1384995"/>
          </a:xfrm>
          <a:prstGeom prst="rect">
            <a:avLst/>
          </a:prstGeom>
          <a:noFill/>
        </p:spPr>
        <p:txBody>
          <a:bodyPr wrap="square" rtlCol="0">
            <a:spAutoFit/>
          </a:bodyPr>
          <a:lstStyle/>
          <a:p>
            <a:pPr marL="171450" indent="-171450" algn="just" fontAlgn="base">
              <a:spcBef>
                <a:spcPct val="0"/>
              </a:spcBef>
              <a:spcAft>
                <a:spcPct val="0"/>
              </a:spcAft>
              <a:buFont typeface="Wingdings" panose="05000000000000000000" pitchFamily="2" charset="2"/>
              <a:buChar char="§"/>
            </a:pPr>
            <a:r>
              <a:rPr lang="en-US" sz="1400" dirty="0" smtClean="0">
                <a:solidFill>
                  <a:srgbClr val="FFFF00"/>
                </a:solidFill>
              </a:rPr>
              <a:t>PROBA-V was rotated around the +Y axis before flight at -56°±2° longitude, -20°±2° latitude, 828 km altitude (centered at L=1.27 and B=0.165), defining a so-called Reference Position (RP)</a:t>
            </a:r>
          </a:p>
        </p:txBody>
      </p:sp>
      <p:grpSp>
        <p:nvGrpSpPr>
          <p:cNvPr id="12" name="Groupe 11"/>
          <p:cNvGrpSpPr/>
          <p:nvPr/>
        </p:nvGrpSpPr>
        <p:grpSpPr>
          <a:xfrm>
            <a:off x="182053" y="4100456"/>
            <a:ext cx="5362117" cy="2589815"/>
            <a:chOff x="189939" y="4313045"/>
            <a:chExt cx="4958125" cy="2190000"/>
          </a:xfrm>
        </p:grpSpPr>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39" y="4313045"/>
              <a:ext cx="4320000" cy="2190000"/>
            </a:xfrm>
            <a:prstGeom prst="rect">
              <a:avLst/>
            </a:prstGeom>
          </p:spPr>
        </p:pic>
        <p:sp>
          <p:nvSpPr>
            <p:cNvPr id="16" name="Rectangle 15"/>
            <p:cNvSpPr/>
            <p:nvPr/>
          </p:nvSpPr>
          <p:spPr bwMode="auto">
            <a:xfrm>
              <a:off x="1716569" y="5494933"/>
              <a:ext cx="72000" cy="72000"/>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Times New Roman" charset="0"/>
              </a:endParaRPr>
            </a:p>
          </p:txBody>
        </p:sp>
        <p:cxnSp>
          <p:nvCxnSpPr>
            <p:cNvPr id="4" name="Connecteur droit avec flèche 3"/>
            <p:cNvCxnSpPr/>
            <p:nvPr/>
          </p:nvCxnSpPr>
          <p:spPr bwMode="auto">
            <a:xfrm flipH="1">
              <a:off x="1835696" y="4941168"/>
              <a:ext cx="3312368" cy="553765"/>
            </a:xfrm>
            <a:prstGeom prst="straightConnector1">
              <a:avLst/>
            </a:prstGeom>
            <a:solidFill>
              <a:schemeClr val="accent1"/>
            </a:solidFill>
            <a:ln w="28575" cap="flat" cmpd="sng" algn="ctr">
              <a:solidFill>
                <a:schemeClr val="accent3">
                  <a:lumMod val="50000"/>
                </a:schemeClr>
              </a:solidFill>
              <a:prstDash val="solid"/>
              <a:round/>
              <a:headEnd type="none" w="med" len="med"/>
              <a:tailEnd type="arrow"/>
            </a:ln>
            <a:effectLst/>
          </p:spPr>
        </p:cxnSp>
      </p:grpSp>
      <p:sp>
        <p:nvSpPr>
          <p:cNvPr id="2" name="ZoneTexte 1"/>
          <p:cNvSpPr txBox="1"/>
          <p:nvPr/>
        </p:nvSpPr>
        <p:spPr>
          <a:xfrm>
            <a:off x="324548" y="1772816"/>
            <a:ext cx="4967531" cy="24006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solidFill>
                  <a:srgbClr val="FFFF00"/>
                </a:solidFill>
              </a:rPr>
              <a:t>launched on May 7th, 2013 on a </a:t>
            </a:r>
            <a:r>
              <a:rPr lang="en-US" sz="1400" dirty="0" smtClean="0">
                <a:solidFill>
                  <a:srgbClr val="FFFF00"/>
                </a:solidFill>
              </a:rPr>
              <a:t>LEO;</a:t>
            </a:r>
          </a:p>
          <a:p>
            <a:pPr marL="285750" indent="-285750">
              <a:spcAft>
                <a:spcPts val="600"/>
              </a:spcAft>
              <a:buFont typeface="Arial" panose="020B0604020202020204" pitchFamily="34" charset="0"/>
              <a:buChar char="•"/>
            </a:pPr>
            <a:r>
              <a:rPr lang="en-US" sz="1400" dirty="0" smtClean="0">
                <a:solidFill>
                  <a:srgbClr val="FFFF00"/>
                </a:solidFill>
              </a:rPr>
              <a:t>820 </a:t>
            </a:r>
            <a:r>
              <a:rPr lang="en-US" sz="1400" dirty="0">
                <a:solidFill>
                  <a:srgbClr val="FFFF00"/>
                </a:solidFill>
              </a:rPr>
              <a:t>km </a:t>
            </a:r>
            <a:r>
              <a:rPr lang="en-US" sz="1400" dirty="0" smtClean="0">
                <a:solidFill>
                  <a:srgbClr val="FFFF00"/>
                </a:solidFill>
              </a:rPr>
              <a:t>altitude</a:t>
            </a:r>
            <a:r>
              <a:rPr lang="en-US" sz="1400" dirty="0">
                <a:solidFill>
                  <a:srgbClr val="FFFF00"/>
                </a:solidFill>
              </a:rPr>
              <a:t>;</a:t>
            </a:r>
            <a:endParaRPr lang="en-US" sz="1400" dirty="0" smtClean="0">
              <a:solidFill>
                <a:srgbClr val="FFFF00"/>
              </a:solidFill>
            </a:endParaRPr>
          </a:p>
          <a:p>
            <a:pPr marL="285750" indent="-285750">
              <a:spcAft>
                <a:spcPts val="600"/>
              </a:spcAft>
              <a:buFont typeface="Arial" panose="020B0604020202020204" pitchFamily="34" charset="0"/>
              <a:buChar char="•"/>
            </a:pPr>
            <a:r>
              <a:rPr lang="en-US" sz="1400" dirty="0" smtClean="0">
                <a:solidFill>
                  <a:srgbClr val="FFFF00"/>
                </a:solidFill>
              </a:rPr>
              <a:t>98.7</a:t>
            </a:r>
            <a:r>
              <a:rPr lang="en-US" sz="1400" dirty="0">
                <a:solidFill>
                  <a:srgbClr val="FFFF00"/>
                </a:solidFill>
              </a:rPr>
              <a:t>° </a:t>
            </a:r>
            <a:r>
              <a:rPr lang="en-US" sz="1400" dirty="0" smtClean="0">
                <a:solidFill>
                  <a:srgbClr val="FFFF00"/>
                </a:solidFill>
              </a:rPr>
              <a:t>inclination;</a:t>
            </a:r>
          </a:p>
          <a:p>
            <a:pPr marL="285750" indent="-285750">
              <a:spcAft>
                <a:spcPts val="600"/>
              </a:spcAft>
              <a:buFont typeface="Arial" panose="020B0604020202020204" pitchFamily="34" charset="0"/>
              <a:buChar char="•"/>
            </a:pPr>
            <a:r>
              <a:rPr lang="en-US" sz="1400" dirty="0" smtClean="0">
                <a:solidFill>
                  <a:srgbClr val="FFFF00"/>
                </a:solidFill>
              </a:rPr>
              <a:t>10:30 </a:t>
            </a:r>
            <a:r>
              <a:rPr lang="en-US" sz="1400" dirty="0">
                <a:solidFill>
                  <a:srgbClr val="FFFF00"/>
                </a:solidFill>
              </a:rPr>
              <a:t>– 11:30 Local Time at Descending </a:t>
            </a:r>
            <a:r>
              <a:rPr lang="en-US" sz="1400" dirty="0" smtClean="0">
                <a:solidFill>
                  <a:srgbClr val="FFFF00"/>
                </a:solidFill>
              </a:rPr>
              <a:t>Node;</a:t>
            </a:r>
          </a:p>
          <a:p>
            <a:pPr marL="285750" indent="-285750">
              <a:spcAft>
                <a:spcPts val="600"/>
              </a:spcAft>
              <a:buFont typeface="Arial" panose="020B0604020202020204" pitchFamily="34" charset="0"/>
              <a:buChar char="•"/>
            </a:pPr>
            <a:r>
              <a:rPr lang="en-US" sz="1400" dirty="0">
                <a:solidFill>
                  <a:srgbClr val="FFFF00"/>
                </a:solidFill>
              </a:rPr>
              <a:t>period: 101 </a:t>
            </a:r>
            <a:r>
              <a:rPr lang="en-US" sz="1400" dirty="0" smtClean="0">
                <a:solidFill>
                  <a:srgbClr val="FFFF00"/>
                </a:solidFill>
              </a:rPr>
              <a:t>min;</a:t>
            </a:r>
            <a:endParaRPr lang="en-US" sz="1400" dirty="0">
              <a:solidFill>
                <a:srgbClr val="FFFF00"/>
              </a:solidFill>
            </a:endParaRPr>
          </a:p>
          <a:p>
            <a:pPr marL="285750" indent="-285750">
              <a:spcAft>
                <a:spcPts val="600"/>
              </a:spcAft>
              <a:buFont typeface="Arial" panose="020B0604020202020204" pitchFamily="34" charset="0"/>
              <a:buChar char="•"/>
            </a:pPr>
            <a:r>
              <a:rPr lang="en-US" sz="1400" dirty="0" smtClean="0">
                <a:solidFill>
                  <a:srgbClr val="FFFF00"/>
                </a:solidFill>
              </a:rPr>
              <a:t>EPT </a:t>
            </a:r>
            <a:r>
              <a:rPr lang="en-US" sz="1400" dirty="0">
                <a:solidFill>
                  <a:srgbClr val="FFFF00"/>
                </a:solidFill>
              </a:rPr>
              <a:t>is oriented WEST when in daylight and oriented EAST when in </a:t>
            </a:r>
            <a:r>
              <a:rPr lang="en-US" sz="1400" dirty="0" smtClean="0">
                <a:solidFill>
                  <a:srgbClr val="FFFF00"/>
                </a:solidFill>
              </a:rPr>
              <a:t>eclipse.</a:t>
            </a:r>
            <a:endParaRPr lang="en-US" sz="1400" dirty="0">
              <a:solidFill>
                <a:srgbClr val="FFFF00"/>
              </a:solidFill>
            </a:endParaRPr>
          </a:p>
          <a:p>
            <a:endParaRPr lang="fr-BE" dirty="0"/>
          </a:p>
        </p:txBody>
      </p:sp>
      <p:sp>
        <p:nvSpPr>
          <p:cNvPr id="13" name="TextBox 9"/>
          <p:cNvSpPr txBox="1"/>
          <p:nvPr/>
        </p:nvSpPr>
        <p:spPr>
          <a:xfrm>
            <a:off x="231364" y="1481877"/>
            <a:ext cx="2196753"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PROBA-V/EPT orbit</a:t>
            </a:r>
            <a:endParaRPr lang="en-US" sz="1600" dirty="0">
              <a:solidFill>
                <a:srgbClr val="FFFF00"/>
              </a:solidFill>
            </a:endParaRPr>
          </a:p>
        </p:txBody>
      </p:sp>
    </p:spTree>
    <p:extLst>
      <p:ext uri="{BB962C8B-B14F-4D97-AF65-F5344CB8AC3E}">
        <p14:creationId xmlns:p14="http://schemas.microsoft.com/office/powerpoint/2010/main" val="19108454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a:xfrm>
            <a:off x="7010400" y="6356176"/>
            <a:ext cx="1905000" cy="457200"/>
          </a:xfrm>
        </p:spPr>
        <p:txBody>
          <a:bodyPr/>
          <a:lstStyle/>
          <a:p>
            <a:fld id="{EF0C2C6D-8D13-4A2A-998D-66B93AF1AE04}" type="slidenum">
              <a:rPr lang="en-US">
                <a:solidFill>
                  <a:srgbClr val="FFFFFF"/>
                </a:solidFill>
              </a:rPr>
              <a:pPr/>
              <a:t>5</a:t>
            </a:fld>
            <a:endParaRPr lang="en-US">
              <a:solidFill>
                <a:srgbClr val="FFFFFF"/>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graphicFrame>
        <p:nvGraphicFramePr>
          <p:cNvPr id="136434" name="Group 242"/>
          <p:cNvGraphicFramePr>
            <a:graphicFrameLocks noGrp="1"/>
          </p:cNvGraphicFramePr>
          <p:nvPr>
            <p:extLst>
              <p:ext uri="{D42A27DB-BD31-4B8C-83A1-F6EECF244321}">
                <p14:modId xmlns:p14="http://schemas.microsoft.com/office/powerpoint/2010/main" val="3944140754"/>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Radiation environment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no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sp>
        <p:nvSpPr>
          <p:cNvPr id="7" name="TextBox 9"/>
          <p:cNvSpPr txBox="1"/>
          <p:nvPr/>
        </p:nvSpPr>
        <p:spPr>
          <a:xfrm>
            <a:off x="189938" y="1584000"/>
            <a:ext cx="7334389"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PAD of energetic protons at RP</a:t>
            </a:r>
            <a:endParaRPr lang="en-US" sz="1600" dirty="0">
              <a:solidFill>
                <a:srgbClr val="FFFF00"/>
              </a:solidFill>
            </a:endParaRPr>
          </a:p>
        </p:txBody>
      </p:sp>
      <p:pic>
        <p:nvPicPr>
          <p:cNvPr id="8" name="Image 7" descr="G:\wind\EPT\doc\1406xx\NSREC2014_IEEE_figures\boris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922554"/>
            <a:ext cx="3312368" cy="2114032"/>
          </a:xfrm>
          <a:prstGeom prst="rect">
            <a:avLst/>
          </a:prstGeom>
          <a:noFill/>
          <a:ln>
            <a:noFill/>
          </a:ln>
        </p:spPr>
      </p:pic>
      <p:pic>
        <p:nvPicPr>
          <p:cNvPr id="11" name="Image 10" descr="G:\wind\EPT\doc\1406xx\NSREC2014_IEEE_figures\boris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1816" y="4062685"/>
            <a:ext cx="3167380" cy="2606675"/>
          </a:xfrm>
          <a:prstGeom prst="rect">
            <a:avLst/>
          </a:prstGeom>
          <a:noFill/>
          <a:ln>
            <a:noFill/>
          </a:ln>
        </p:spPr>
      </p:pic>
      <p:cxnSp>
        <p:nvCxnSpPr>
          <p:cNvPr id="5" name="Connecteur droit 4"/>
          <p:cNvCxnSpPr/>
          <p:nvPr/>
        </p:nvCxnSpPr>
        <p:spPr bwMode="auto">
          <a:xfrm>
            <a:off x="144488" y="4062685"/>
            <a:ext cx="8856000" cy="0"/>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2" name="ZoneTexte 1"/>
          <p:cNvSpPr txBox="1"/>
          <p:nvPr/>
        </p:nvSpPr>
        <p:spPr>
          <a:xfrm>
            <a:off x="7596336" y="4353679"/>
            <a:ext cx="1296144" cy="276999"/>
          </a:xfrm>
          <a:prstGeom prst="rect">
            <a:avLst/>
          </a:prstGeom>
          <a:noFill/>
        </p:spPr>
        <p:txBody>
          <a:bodyPr wrap="square" rtlCol="0">
            <a:spAutoFit/>
          </a:bodyPr>
          <a:lstStyle/>
          <a:p>
            <a:r>
              <a:rPr lang="en-US" sz="1200" dirty="0" smtClean="0">
                <a:solidFill>
                  <a:srgbClr val="FF0000"/>
                </a:solidFill>
              </a:rPr>
              <a:t>West (Day)</a:t>
            </a:r>
            <a:endParaRPr lang="en-US" sz="1200" dirty="0">
              <a:solidFill>
                <a:srgbClr val="FF0000"/>
              </a:solidFill>
            </a:endParaRPr>
          </a:p>
        </p:txBody>
      </p:sp>
      <p:sp>
        <p:nvSpPr>
          <p:cNvPr id="12" name="ZoneTexte 11"/>
          <p:cNvSpPr txBox="1"/>
          <p:nvPr/>
        </p:nvSpPr>
        <p:spPr>
          <a:xfrm>
            <a:off x="7596336" y="4719072"/>
            <a:ext cx="1296144" cy="276999"/>
          </a:xfrm>
          <a:prstGeom prst="rect">
            <a:avLst/>
          </a:prstGeom>
          <a:noFill/>
        </p:spPr>
        <p:txBody>
          <a:bodyPr wrap="square" rtlCol="0">
            <a:spAutoFit/>
          </a:bodyPr>
          <a:lstStyle/>
          <a:p>
            <a:r>
              <a:rPr lang="en-US" sz="1200" dirty="0" smtClean="0">
                <a:solidFill>
                  <a:schemeClr val="bg2"/>
                </a:solidFill>
              </a:rPr>
              <a:t>East (Night)</a:t>
            </a:r>
            <a:endParaRPr lang="en-US" sz="1200" dirty="0">
              <a:solidFill>
                <a:schemeClr val="bg2"/>
              </a:solidFill>
            </a:endParaRPr>
          </a:p>
        </p:txBody>
      </p:sp>
      <p:sp>
        <p:nvSpPr>
          <p:cNvPr id="3" name="Ellipse 2"/>
          <p:cNvSpPr/>
          <p:nvPr/>
        </p:nvSpPr>
        <p:spPr bwMode="auto">
          <a:xfrm>
            <a:off x="6665680" y="4764586"/>
            <a:ext cx="288000" cy="288000"/>
          </a:xfrm>
          <a:prstGeom prst="ellipse">
            <a:avLst/>
          </a:prstGeom>
          <a:noFill/>
          <a:ln w="9525" cap="flat" cmpd="sng" algn="ctr">
            <a:solidFill>
              <a:schemeClr val="accent3">
                <a:lumMod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Times New Roman" charset="0"/>
            </a:endParaRPr>
          </a:p>
        </p:txBody>
      </p:sp>
      <p:cxnSp>
        <p:nvCxnSpPr>
          <p:cNvPr id="6" name="Connecteur droit avec flèche 5"/>
          <p:cNvCxnSpPr/>
          <p:nvPr/>
        </p:nvCxnSpPr>
        <p:spPr bwMode="auto">
          <a:xfrm flipH="1">
            <a:off x="6809680" y="4492178"/>
            <a:ext cx="144000" cy="272408"/>
          </a:xfrm>
          <a:prstGeom prst="straightConnector1">
            <a:avLst/>
          </a:prstGeom>
          <a:solidFill>
            <a:schemeClr val="accent1"/>
          </a:solidFill>
          <a:ln w="9525" cap="flat" cmpd="sng" algn="ctr">
            <a:solidFill>
              <a:schemeClr val="accent3">
                <a:lumMod val="50000"/>
              </a:schemeClr>
            </a:solidFill>
            <a:prstDash val="solid"/>
            <a:round/>
            <a:headEnd type="none" w="med" len="med"/>
            <a:tailEnd type="arrow"/>
          </a:ln>
          <a:effectLst/>
        </p:spPr>
      </p:cxnSp>
      <p:sp>
        <p:nvSpPr>
          <p:cNvPr id="17" name="ZoneTexte 16"/>
          <p:cNvSpPr txBox="1"/>
          <p:nvPr/>
        </p:nvSpPr>
        <p:spPr>
          <a:xfrm>
            <a:off x="6881680" y="4304129"/>
            <a:ext cx="396552" cy="276999"/>
          </a:xfrm>
          <a:prstGeom prst="rect">
            <a:avLst/>
          </a:prstGeom>
          <a:noFill/>
        </p:spPr>
        <p:txBody>
          <a:bodyPr wrap="square" rtlCol="0">
            <a:spAutoFit/>
          </a:bodyPr>
          <a:lstStyle/>
          <a:p>
            <a:r>
              <a:rPr lang="en-US" sz="1200" b="1" dirty="0" smtClean="0">
                <a:solidFill>
                  <a:schemeClr val="accent3">
                    <a:lumMod val="50000"/>
                  </a:schemeClr>
                </a:solidFill>
              </a:rPr>
              <a:t>RP</a:t>
            </a:r>
            <a:endParaRPr lang="en-US" sz="1200" b="1" dirty="0">
              <a:solidFill>
                <a:schemeClr val="accent3">
                  <a:lumMod val="50000"/>
                </a:schemeClr>
              </a:solidFill>
            </a:endParaRPr>
          </a:p>
        </p:txBody>
      </p:sp>
      <p:sp>
        <p:nvSpPr>
          <p:cNvPr id="18" name="ZoneTexte 17"/>
          <p:cNvSpPr txBox="1"/>
          <p:nvPr/>
        </p:nvSpPr>
        <p:spPr>
          <a:xfrm>
            <a:off x="230800" y="4492178"/>
            <a:ext cx="5184576" cy="1384995"/>
          </a:xfrm>
          <a:prstGeom prst="rect">
            <a:avLst/>
          </a:prstGeom>
          <a:noFill/>
        </p:spPr>
        <p:txBody>
          <a:bodyPr wrap="square" rtlCol="0">
            <a:spAutoFit/>
          </a:bodyPr>
          <a:lstStyle/>
          <a:p>
            <a:pPr algn="just"/>
            <a:r>
              <a:rPr lang="en-US" sz="1400" dirty="0" smtClean="0">
                <a:solidFill>
                  <a:srgbClr val="FFFF00"/>
                </a:solidFill>
              </a:rPr>
              <a:t>For 61-92 MeV protons at L=1.27, East/West asymmetry is observed at B/Bo &gt; 1.2.</a:t>
            </a:r>
          </a:p>
          <a:p>
            <a:pPr algn="just"/>
            <a:r>
              <a:rPr lang="en-US" sz="1400" dirty="0" smtClean="0">
                <a:solidFill>
                  <a:srgbClr val="FFFF00"/>
                </a:solidFill>
              </a:rPr>
              <a:t>Thereby, in no way could differences between AP8 prediction and the EPT measurements (if any) be ascribed to systematic errors due to the fact that the EPT acquired 90° PA data at RP during night (East) time only.</a:t>
            </a:r>
            <a:endParaRPr lang="en-US" sz="1400" dirty="0">
              <a:solidFill>
                <a:srgbClr val="FFFF00"/>
              </a:solidFill>
            </a:endParaRPr>
          </a:p>
        </p:txBody>
      </p:sp>
      <mc:AlternateContent xmlns:mc="http://schemas.openxmlformats.org/markup-compatibility/2006" xmlns:a14="http://schemas.microsoft.com/office/drawing/2010/main">
        <mc:Choice Requires="a14">
          <p:sp>
            <p:nvSpPr>
              <p:cNvPr id="19" name="ZoneTexte 18"/>
              <p:cNvSpPr txBox="1"/>
              <p:nvPr/>
            </p:nvSpPr>
            <p:spPr>
              <a:xfrm>
                <a:off x="3635896" y="1982732"/>
                <a:ext cx="5328592" cy="1967142"/>
              </a:xfrm>
              <a:prstGeom prst="rect">
                <a:avLst/>
              </a:prstGeom>
              <a:noFill/>
            </p:spPr>
            <p:txBody>
              <a:bodyPr wrap="square" rtlCol="0">
                <a:spAutoFit/>
              </a:bodyPr>
              <a:lstStyle/>
              <a:p>
                <a:pPr algn="just">
                  <a:spcAft>
                    <a:spcPts val="200"/>
                  </a:spcAft>
                </a:pPr>
                <a:r>
                  <a:rPr lang="en-US" sz="1400" dirty="0" smtClean="0">
                    <a:solidFill>
                      <a:srgbClr val="FFFF00"/>
                    </a:solidFill>
                  </a:rPr>
                  <a:t>PAD deduced from the EPT measurements (green, red) for 29-61 MeV protons at RP are compared with the AP8 angular distribution as modeled by Badhwar-Konradi* (black: </a:t>
                </a:r>
                <a14:m>
                  <m:oMath xmlns:m="http://schemas.openxmlformats.org/officeDocument/2006/math">
                    <m:r>
                      <a:rPr lang="fr-BE" sz="1400" b="0" i="1" smtClean="0">
                        <a:solidFill>
                          <a:srgbClr val="FFFF00"/>
                        </a:solidFill>
                        <a:latin typeface="Cambria Math"/>
                      </a:rPr>
                      <m:t>𝐹</m:t>
                    </m:r>
                    <m:d>
                      <m:dPr>
                        <m:ctrlPr>
                          <a:rPr lang="fr-BE" sz="1400" b="0" i="1" smtClean="0">
                            <a:solidFill>
                              <a:srgbClr val="FFFF00"/>
                            </a:solidFill>
                            <a:latin typeface="Cambria Math"/>
                          </a:rPr>
                        </m:ctrlPr>
                      </m:dPr>
                      <m:e>
                        <m:r>
                          <a:rPr lang="fr-BE" sz="1400" b="0" i="1" smtClean="0">
                            <a:solidFill>
                              <a:srgbClr val="FFFF00"/>
                            </a:solidFill>
                            <a:latin typeface="Cambria Math"/>
                          </a:rPr>
                          <m:t>𝐵</m:t>
                        </m:r>
                        <m:r>
                          <a:rPr lang="fr-BE" sz="1400" b="0" i="1" smtClean="0">
                            <a:solidFill>
                              <a:srgbClr val="FFFF00"/>
                            </a:solidFill>
                            <a:latin typeface="Cambria Math"/>
                          </a:rPr>
                          <m:t>,</m:t>
                        </m:r>
                        <m:r>
                          <a:rPr lang="fr-BE" sz="1400" b="0" i="1" smtClean="0">
                            <a:solidFill>
                              <a:srgbClr val="FFFF00"/>
                            </a:solidFill>
                            <a:latin typeface="Cambria Math"/>
                          </a:rPr>
                          <m:t>𝐿</m:t>
                        </m:r>
                        <m:r>
                          <a:rPr lang="fr-BE" sz="1400" b="0" i="1" smtClean="0">
                            <a:solidFill>
                              <a:srgbClr val="FFFF00"/>
                            </a:solidFill>
                            <a:latin typeface="Cambria Math"/>
                          </a:rPr>
                          <m:t>,</m:t>
                        </m:r>
                        <m:r>
                          <a:rPr lang="fr-BE" sz="1400" b="0" i="1" smtClean="0">
                            <a:solidFill>
                              <a:srgbClr val="FFFF00"/>
                            </a:solidFill>
                            <a:latin typeface="Cambria Math"/>
                            <a:ea typeface="Cambria Math"/>
                          </a:rPr>
                          <m:t>𝛼</m:t>
                        </m:r>
                      </m:e>
                    </m:d>
                    <m:r>
                      <a:rPr lang="fr-BE" sz="1400" b="0" i="1" smtClean="0">
                        <a:solidFill>
                          <a:srgbClr val="FFFF00"/>
                        </a:solidFill>
                        <a:latin typeface="Cambria Math"/>
                        <a:ea typeface="Cambria Math"/>
                      </a:rPr>
                      <m:t>= </m:t>
                    </m:r>
                    <m:f>
                      <m:fPr>
                        <m:ctrlPr>
                          <a:rPr lang="fr-BE" sz="1400" b="0" i="1" smtClean="0">
                            <a:solidFill>
                              <a:srgbClr val="FFFF00"/>
                            </a:solidFill>
                            <a:latin typeface="Cambria Math"/>
                            <a:ea typeface="Cambria Math"/>
                          </a:rPr>
                        </m:ctrlPr>
                      </m:fPr>
                      <m:num>
                        <m:sSub>
                          <m:sSubPr>
                            <m:ctrlPr>
                              <a:rPr lang="fr-BE" sz="1400" b="0" i="1" smtClean="0">
                                <a:solidFill>
                                  <a:srgbClr val="FFFF00"/>
                                </a:solidFill>
                                <a:latin typeface="Cambria Math"/>
                                <a:ea typeface="Cambria Math"/>
                              </a:rPr>
                            </m:ctrlPr>
                          </m:sSubPr>
                          <m:e>
                            <m:r>
                              <a:rPr lang="fr-BE" sz="1400" b="0" i="1" smtClean="0">
                                <a:solidFill>
                                  <a:srgbClr val="FFFF00"/>
                                </a:solidFill>
                                <a:latin typeface="Cambria Math"/>
                                <a:ea typeface="Cambria Math"/>
                              </a:rPr>
                              <m:t>ℱ</m:t>
                            </m:r>
                          </m:e>
                          <m:sub>
                            <m:r>
                              <a:rPr lang="fr-BE" sz="1400" b="0" i="1" smtClean="0">
                                <a:solidFill>
                                  <a:srgbClr val="FFFF00"/>
                                </a:solidFill>
                                <a:latin typeface="Cambria Math"/>
                                <a:ea typeface="Cambria Math"/>
                              </a:rPr>
                              <m:t>𝐴𝑃</m:t>
                            </m:r>
                            <m:r>
                              <a:rPr lang="fr-BE" sz="1400" b="0" i="1" smtClean="0">
                                <a:solidFill>
                                  <a:srgbClr val="FFFF00"/>
                                </a:solidFill>
                                <a:latin typeface="Cambria Math"/>
                                <a:ea typeface="Cambria Math"/>
                              </a:rPr>
                              <m:t>8</m:t>
                            </m:r>
                          </m:sub>
                        </m:sSub>
                        <m:r>
                          <a:rPr lang="fr-BE" sz="1400" b="0" i="1" smtClean="0">
                            <a:solidFill>
                              <a:srgbClr val="FFFF00"/>
                            </a:solidFill>
                            <a:latin typeface="Cambria Math"/>
                            <a:ea typeface="Cambria Math"/>
                          </a:rPr>
                          <m:t>(</m:t>
                        </m:r>
                        <m:r>
                          <a:rPr lang="fr-BE" sz="1400" b="0" i="1" smtClean="0">
                            <a:solidFill>
                              <a:srgbClr val="FFFF00"/>
                            </a:solidFill>
                            <a:latin typeface="Cambria Math"/>
                            <a:ea typeface="Cambria Math"/>
                          </a:rPr>
                          <m:t>𝐵</m:t>
                        </m:r>
                        <m:r>
                          <a:rPr lang="fr-BE" sz="1400" b="0" i="1" smtClean="0">
                            <a:solidFill>
                              <a:srgbClr val="FFFF00"/>
                            </a:solidFill>
                            <a:latin typeface="Cambria Math"/>
                            <a:ea typeface="Cambria Math"/>
                          </a:rPr>
                          <m:t>,</m:t>
                        </m:r>
                        <m:r>
                          <a:rPr lang="fr-BE" sz="1400" b="0" i="1" smtClean="0">
                            <a:solidFill>
                              <a:srgbClr val="FFFF00"/>
                            </a:solidFill>
                            <a:latin typeface="Cambria Math"/>
                            <a:ea typeface="Cambria Math"/>
                          </a:rPr>
                          <m:t>𝐿</m:t>
                        </m:r>
                        <m:r>
                          <a:rPr lang="fr-BE" sz="1400" b="0" i="1" smtClean="0">
                            <a:solidFill>
                              <a:srgbClr val="FFFF00"/>
                            </a:solidFill>
                            <a:latin typeface="Cambria Math"/>
                            <a:ea typeface="Cambria Math"/>
                          </a:rPr>
                          <m:t>)</m:t>
                        </m:r>
                      </m:num>
                      <m:den>
                        <m:r>
                          <a:rPr lang="fr-BE" sz="1400" b="0" i="1" smtClean="0">
                            <a:solidFill>
                              <a:srgbClr val="FFFF00"/>
                            </a:solidFill>
                            <a:latin typeface="Cambria Math"/>
                            <a:ea typeface="Cambria Math"/>
                          </a:rPr>
                          <m:t>4</m:t>
                        </m:r>
                        <m:r>
                          <a:rPr lang="fr-BE" sz="1400" b="0" i="1" smtClean="0">
                            <a:solidFill>
                              <a:srgbClr val="FFFF00"/>
                            </a:solidFill>
                            <a:latin typeface="Cambria Math"/>
                            <a:ea typeface="Cambria Math"/>
                          </a:rPr>
                          <m:t>𝜋</m:t>
                        </m:r>
                      </m:den>
                    </m:f>
                    <m:r>
                      <a:rPr lang="fr-BE" sz="1400" b="0" i="1" smtClean="0">
                        <a:solidFill>
                          <a:srgbClr val="FFFF00"/>
                        </a:solidFill>
                        <a:latin typeface="Cambria Math"/>
                        <a:ea typeface="Cambria Math"/>
                      </a:rPr>
                      <m:t> </m:t>
                    </m:r>
                    <m:sSub>
                      <m:sSubPr>
                        <m:ctrlPr>
                          <a:rPr lang="fr-BE" sz="1400" b="0" i="1" smtClean="0">
                            <a:solidFill>
                              <a:srgbClr val="FFFF00"/>
                            </a:solidFill>
                            <a:latin typeface="Cambria Math"/>
                            <a:ea typeface="Cambria Math"/>
                          </a:rPr>
                        </m:ctrlPr>
                      </m:sSubPr>
                      <m:e>
                        <m:r>
                          <a:rPr lang="fr-BE" sz="1400" b="0" i="1" smtClean="0">
                            <a:solidFill>
                              <a:srgbClr val="FFFF00"/>
                            </a:solidFill>
                            <a:latin typeface="Cambria Math"/>
                            <a:ea typeface="Cambria Math"/>
                          </a:rPr>
                          <m:t>𝑊</m:t>
                        </m:r>
                      </m:e>
                      <m:sub>
                        <m:r>
                          <a:rPr lang="fr-BE" sz="1400" b="0" i="1" smtClean="0">
                            <a:solidFill>
                              <a:srgbClr val="FFFF00"/>
                            </a:solidFill>
                            <a:latin typeface="Cambria Math"/>
                            <a:ea typeface="Cambria Math"/>
                          </a:rPr>
                          <m:t>𝐵𝐾</m:t>
                        </m:r>
                      </m:sub>
                    </m:sSub>
                    <m:d>
                      <m:dPr>
                        <m:ctrlPr>
                          <a:rPr lang="fr-BE" sz="1400" b="0" i="1" smtClean="0">
                            <a:solidFill>
                              <a:srgbClr val="FFFF00"/>
                            </a:solidFill>
                            <a:latin typeface="Cambria Math"/>
                            <a:ea typeface="Cambria Math"/>
                          </a:rPr>
                        </m:ctrlPr>
                      </m:dPr>
                      <m:e>
                        <m:r>
                          <a:rPr lang="fr-BE" sz="1400" b="0" i="1" smtClean="0">
                            <a:solidFill>
                              <a:srgbClr val="FFFF00"/>
                            </a:solidFill>
                            <a:latin typeface="Cambria Math"/>
                            <a:ea typeface="Cambria Math"/>
                          </a:rPr>
                          <m:t>𝐵</m:t>
                        </m:r>
                        <m:r>
                          <a:rPr lang="fr-BE" sz="1400" b="0" i="1" smtClean="0">
                            <a:solidFill>
                              <a:srgbClr val="FFFF00"/>
                            </a:solidFill>
                            <a:latin typeface="Cambria Math"/>
                            <a:ea typeface="Cambria Math"/>
                          </a:rPr>
                          <m:t>,</m:t>
                        </m:r>
                        <m:r>
                          <a:rPr lang="fr-BE" sz="1400" b="0" i="1" smtClean="0">
                            <a:solidFill>
                              <a:srgbClr val="FFFF00"/>
                            </a:solidFill>
                            <a:latin typeface="Cambria Math"/>
                            <a:ea typeface="Cambria Math"/>
                          </a:rPr>
                          <m:t>𝐿</m:t>
                        </m:r>
                        <m:r>
                          <a:rPr lang="fr-BE" sz="1400" b="0" i="1" smtClean="0">
                            <a:solidFill>
                              <a:srgbClr val="FFFF00"/>
                            </a:solidFill>
                            <a:latin typeface="Cambria Math"/>
                            <a:ea typeface="Cambria Math"/>
                          </a:rPr>
                          <m:t>,</m:t>
                        </m:r>
                        <m:r>
                          <a:rPr lang="fr-BE" sz="1400" b="0" i="1" smtClean="0">
                            <a:solidFill>
                              <a:srgbClr val="FFFF00"/>
                            </a:solidFill>
                            <a:latin typeface="Cambria Math"/>
                            <a:ea typeface="Cambria Math"/>
                          </a:rPr>
                          <m:t>𝛼</m:t>
                        </m:r>
                      </m:e>
                    </m:d>
                  </m:oMath>
                </a14:m>
                <a:r>
                  <a:rPr lang="en-US" sz="1400" dirty="0" smtClean="0">
                    <a:solidFill>
                      <a:srgbClr val="FFFF00"/>
                    </a:solidFill>
                  </a:rPr>
                  <a:t>), as well as with predictions from AP9 (blue).</a:t>
                </a:r>
              </a:p>
              <a:p>
                <a:pPr algn="just">
                  <a:spcAft>
                    <a:spcPts val="200"/>
                  </a:spcAft>
                </a:pPr>
                <a:r>
                  <a:rPr lang="en-US" sz="1400" dirty="0" smtClean="0">
                    <a:solidFill>
                      <a:srgbClr val="FFFF00"/>
                    </a:solidFill>
                  </a:rPr>
                  <a:t>In general, all of these data/models assert that energetic protons vanish in the 0° - 50° Pitch-Angle range.</a:t>
                </a:r>
              </a:p>
              <a:p>
                <a:pPr algn="just">
                  <a:spcAft>
                    <a:spcPts val="200"/>
                  </a:spcAft>
                </a:pPr>
                <a:r>
                  <a:rPr lang="en-US" sz="1400" dirty="0" smtClean="0">
                    <a:solidFill>
                      <a:srgbClr val="FFFF00"/>
                    </a:solidFill>
                  </a:rPr>
                  <a:t>*Note PAD normalization to Badhwar-Konradi at 90° .</a:t>
                </a:r>
                <a:endParaRPr lang="en-US" sz="1400" dirty="0">
                  <a:solidFill>
                    <a:srgbClr val="FFFF00"/>
                  </a:solidFill>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3635896" y="1982732"/>
                <a:ext cx="5328592" cy="1967142"/>
              </a:xfrm>
              <a:prstGeom prst="rect">
                <a:avLst/>
              </a:prstGeom>
              <a:blipFill rotWithShape="1">
                <a:blip r:embed="rId5"/>
                <a:stretch>
                  <a:fillRect l="-229" t="-310" r="-343" b="-1858"/>
                </a:stretch>
              </a:blipFill>
            </p:spPr>
            <p:txBody>
              <a:bodyPr/>
              <a:lstStyle/>
              <a:p>
                <a:r>
                  <a:rPr lang="fr-BE">
                    <a:noFill/>
                  </a:rPr>
                  <a:t> </a:t>
                </a:r>
              </a:p>
            </p:txBody>
          </p:sp>
        </mc:Fallback>
      </mc:AlternateContent>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2780928"/>
            <a:ext cx="648000" cy="15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9"/>
          <p:cNvSpPr txBox="1"/>
          <p:nvPr/>
        </p:nvSpPr>
        <p:spPr>
          <a:xfrm>
            <a:off x="189937" y="4113400"/>
            <a:ext cx="4094031"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East/West asymmetry effect</a:t>
            </a:r>
            <a:endParaRPr lang="en-US" sz="1600" dirty="0">
              <a:solidFill>
                <a:srgbClr val="FFFF00"/>
              </a:solidFill>
            </a:endParaRPr>
          </a:p>
        </p:txBody>
      </p:sp>
    </p:spTree>
    <p:extLst>
      <p:ext uri="{BB962C8B-B14F-4D97-AF65-F5344CB8AC3E}">
        <p14:creationId xmlns:p14="http://schemas.microsoft.com/office/powerpoint/2010/main" val="3405784821"/>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a:xfrm>
            <a:off x="7010400" y="6356176"/>
            <a:ext cx="1905000" cy="457200"/>
          </a:xfrm>
        </p:spPr>
        <p:txBody>
          <a:bodyPr/>
          <a:lstStyle/>
          <a:p>
            <a:fld id="{EF0C2C6D-8D13-4A2A-998D-66B93AF1AE04}" type="slidenum">
              <a:rPr lang="en-US">
                <a:solidFill>
                  <a:srgbClr val="FFFF00"/>
                </a:solidFill>
              </a:rPr>
              <a:pPr/>
              <a:t>6</a:t>
            </a:fld>
            <a:endParaRPr lang="en-US">
              <a:solidFill>
                <a:srgbClr val="FFFF00"/>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sp>
        <p:nvSpPr>
          <p:cNvPr id="7" name="TextBox 9"/>
          <p:cNvSpPr txBox="1"/>
          <p:nvPr/>
        </p:nvSpPr>
        <p:spPr>
          <a:xfrm>
            <a:off x="189938" y="1584000"/>
            <a:ext cx="8270493"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How does AP8 compare to EPT, </a:t>
            </a:r>
            <a:r>
              <a:rPr lang="en-US" sz="1600" dirty="0">
                <a:solidFill>
                  <a:srgbClr val="FFFF00"/>
                </a:solidFill>
              </a:rPr>
              <a:t>Relativistic Proton </a:t>
            </a:r>
            <a:r>
              <a:rPr lang="en-US" sz="1600" dirty="0" smtClean="0">
                <a:solidFill>
                  <a:srgbClr val="FFFF00"/>
                </a:solidFill>
              </a:rPr>
              <a:t>Spectrometer (RPS) </a:t>
            </a:r>
            <a:r>
              <a:rPr lang="en-US" sz="1600" dirty="0">
                <a:solidFill>
                  <a:srgbClr val="FFFF00"/>
                </a:solidFill>
              </a:rPr>
              <a:t>at </a:t>
            </a:r>
            <a:r>
              <a:rPr lang="en-US" sz="1600" dirty="0" smtClean="0">
                <a:solidFill>
                  <a:srgbClr val="FFFF00"/>
                </a:solidFill>
              </a:rPr>
              <a:t>RP?</a:t>
            </a:r>
            <a:endParaRPr lang="en-US" sz="1600" dirty="0">
              <a:solidFill>
                <a:srgbClr val="FFFF00"/>
              </a:solidFill>
            </a:endParaRPr>
          </a:p>
        </p:txBody>
      </p:sp>
      <p:sp>
        <p:nvSpPr>
          <p:cNvPr id="10" name="ZoneTexte 9"/>
          <p:cNvSpPr txBox="1"/>
          <p:nvPr/>
        </p:nvSpPr>
        <p:spPr>
          <a:xfrm>
            <a:off x="189939" y="2132856"/>
            <a:ext cx="4022021" cy="1246495"/>
          </a:xfrm>
          <a:prstGeom prst="rect">
            <a:avLst/>
          </a:prstGeom>
          <a:noFill/>
        </p:spPr>
        <p:txBody>
          <a:bodyPr wrap="square" rtlCol="0">
            <a:spAutoFit/>
          </a:bodyPr>
          <a:lstStyle/>
          <a:p>
            <a:pPr marL="171450" indent="-171450" algn="just" fontAlgn="base">
              <a:spcBef>
                <a:spcPct val="0"/>
              </a:spcBef>
              <a:spcAft>
                <a:spcPts val="600"/>
              </a:spcAft>
              <a:buClr>
                <a:srgbClr val="FFFF00"/>
              </a:buClr>
              <a:buFont typeface="Wingdings" panose="05000000000000000000" pitchFamily="2" charset="2"/>
              <a:buChar char="§"/>
            </a:pPr>
            <a:r>
              <a:rPr lang="en-US" sz="1400" dirty="0" smtClean="0">
                <a:solidFill>
                  <a:srgbClr val="FFFF00"/>
                </a:solidFill>
              </a:rPr>
              <a:t>The RPS fluxes  have been used to predict the EPT measurements along PROBA-V orbit for 90° (av.) PA. </a:t>
            </a:r>
          </a:p>
          <a:p>
            <a:pPr marL="171450" indent="-171450" algn="just" fontAlgn="base">
              <a:spcBef>
                <a:spcPct val="0"/>
              </a:spcBef>
              <a:spcAft>
                <a:spcPts val="600"/>
              </a:spcAft>
              <a:buClr>
                <a:srgbClr val="FFFF00"/>
              </a:buClr>
              <a:buFont typeface="Wingdings" panose="05000000000000000000" pitchFamily="2" charset="2"/>
              <a:buChar char="§"/>
            </a:pPr>
            <a:r>
              <a:rPr lang="en-US" sz="1400" dirty="0" smtClean="0">
                <a:solidFill>
                  <a:srgbClr val="FFFF00"/>
                </a:solidFill>
              </a:rPr>
              <a:t>AP8-max UNIDIRECTIONAL fluxes were evaluated from SPENVIS for the RP.</a:t>
            </a:r>
          </a:p>
        </p:txBody>
      </p:sp>
      <p:sp>
        <p:nvSpPr>
          <p:cNvPr id="11" name="ZoneTexte 10"/>
          <p:cNvSpPr txBox="1"/>
          <p:nvPr/>
        </p:nvSpPr>
        <p:spPr>
          <a:xfrm>
            <a:off x="179512" y="3789040"/>
            <a:ext cx="4145672" cy="2185214"/>
          </a:xfrm>
          <a:prstGeom prst="rect">
            <a:avLst/>
          </a:prstGeom>
          <a:noFill/>
        </p:spPr>
        <p:txBody>
          <a:bodyPr wrap="square" rtlCol="0">
            <a:spAutoFit/>
          </a:bodyPr>
          <a:lstStyle/>
          <a:p>
            <a:pPr fontAlgn="base">
              <a:spcBef>
                <a:spcPct val="0"/>
              </a:spcBef>
              <a:spcAft>
                <a:spcPts val="600"/>
              </a:spcAft>
              <a:buClr>
                <a:srgbClr val="FFFF00"/>
              </a:buClr>
            </a:pPr>
            <a:r>
              <a:rPr lang="en-US" sz="1400" dirty="0" smtClean="0">
                <a:solidFill>
                  <a:srgbClr val="FFFF00"/>
                </a:solidFill>
              </a:rPr>
              <a:t>Observations:</a:t>
            </a:r>
          </a:p>
          <a:p>
            <a:pPr marL="171450" indent="-171450" algn="just" fontAlgn="base">
              <a:spcBef>
                <a:spcPct val="0"/>
              </a:spcBef>
              <a:spcAft>
                <a:spcPts val="600"/>
              </a:spcAft>
              <a:buClr>
                <a:srgbClr val="FFFF00"/>
              </a:buClr>
              <a:buFont typeface="Wingdings" panose="05000000000000000000" pitchFamily="2" charset="2"/>
              <a:buChar char="§"/>
            </a:pPr>
            <a:r>
              <a:rPr lang="en-US" sz="1400" dirty="0" smtClean="0">
                <a:solidFill>
                  <a:srgbClr val="FFFF00"/>
                </a:solidFill>
              </a:rPr>
              <a:t>AP8 does not, by an order of magnitude,  underestimate the energetic proton (E&gt;100 MeV) fluxes in the RP, when angular distribution information is properly accounted for. </a:t>
            </a:r>
          </a:p>
          <a:p>
            <a:pPr marL="171450" indent="-171450" fontAlgn="base">
              <a:spcBef>
                <a:spcPct val="0"/>
              </a:spcBef>
              <a:spcAft>
                <a:spcPts val="600"/>
              </a:spcAft>
              <a:buClr>
                <a:srgbClr val="FFFF00"/>
              </a:buClr>
              <a:buFont typeface="Wingdings" panose="05000000000000000000" pitchFamily="2" charset="2"/>
              <a:buChar char="§"/>
            </a:pPr>
            <a:r>
              <a:rPr lang="en-US" sz="1400" dirty="0" smtClean="0">
                <a:solidFill>
                  <a:srgbClr val="FFFF00"/>
                </a:solidFill>
              </a:rPr>
              <a:t>For E&lt;30 MeV, AP8-max UNIDIRECTIONAL overestimates fluxes with regards to EPT at RP.</a:t>
            </a:r>
          </a:p>
        </p:txBody>
      </p:sp>
      <p:graphicFrame>
        <p:nvGraphicFramePr>
          <p:cNvPr id="12" name="Group 242"/>
          <p:cNvGraphicFramePr>
            <a:graphicFrameLocks noGrp="1"/>
          </p:cNvGraphicFramePr>
          <p:nvPr>
            <p:extLst>
              <p:ext uri="{D42A27DB-BD31-4B8C-83A1-F6EECF244321}">
                <p14:modId xmlns:p14="http://schemas.microsoft.com/office/powerpoint/2010/main" val="2315870178"/>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Radiation environment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no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1516" y="2308257"/>
            <a:ext cx="4320480" cy="3380897"/>
          </a:xfrm>
          <a:prstGeom prst="rect">
            <a:avLst/>
          </a:prstGeom>
        </p:spPr>
      </p:pic>
    </p:spTree>
    <p:extLst>
      <p:ext uri="{BB962C8B-B14F-4D97-AF65-F5344CB8AC3E}">
        <p14:creationId xmlns:p14="http://schemas.microsoft.com/office/powerpoint/2010/main" val="931859465"/>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
          <p:cNvSpPr>
            <a:spLocks noGrp="1"/>
          </p:cNvSpPr>
          <p:nvPr>
            <p:ph type="ftr" sz="quarter" idx="11"/>
          </p:nvPr>
        </p:nvSpPr>
        <p:spPr>
          <a:xfrm>
            <a:off x="152400" y="6356176"/>
            <a:ext cx="3987552" cy="457200"/>
          </a:xfrm>
        </p:spPr>
        <p:txBody>
          <a:bodyPr/>
          <a:lstStyle/>
          <a:p>
            <a:r>
              <a:rPr lang="en-US" smtClean="0">
                <a:solidFill>
                  <a:srgbClr val="FFFF00"/>
                </a:solidFill>
              </a:rPr>
              <a:t>COSPAR 2014</a:t>
            </a:r>
            <a:endParaRPr lang="en-US" dirty="0">
              <a:solidFill>
                <a:srgbClr val="FFFF00"/>
              </a:solidFill>
            </a:endParaRPr>
          </a:p>
        </p:txBody>
      </p:sp>
      <p:sp>
        <p:nvSpPr>
          <p:cNvPr id="23" name="Espace réservé du numéro de diapositive 3"/>
          <p:cNvSpPr>
            <a:spLocks noGrp="1"/>
          </p:cNvSpPr>
          <p:nvPr>
            <p:ph type="sldNum" sz="quarter" idx="12"/>
          </p:nvPr>
        </p:nvSpPr>
        <p:spPr>
          <a:xfrm>
            <a:off x="7010400" y="6356176"/>
            <a:ext cx="1905000" cy="457200"/>
          </a:xfrm>
        </p:spPr>
        <p:txBody>
          <a:bodyPr/>
          <a:lstStyle/>
          <a:p>
            <a:fld id="{EF0C2C6D-8D13-4A2A-998D-66B93AF1AE04}" type="slidenum">
              <a:rPr lang="en-US">
                <a:solidFill>
                  <a:srgbClr val="FFFF00"/>
                </a:solidFill>
              </a:rPr>
              <a:pPr/>
              <a:t>7</a:t>
            </a:fld>
            <a:endParaRPr lang="en-US">
              <a:solidFill>
                <a:srgbClr val="FFFF00"/>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sp>
        <p:nvSpPr>
          <p:cNvPr id="19" name="ZoneTexte 18"/>
          <p:cNvSpPr txBox="1"/>
          <p:nvPr/>
        </p:nvSpPr>
        <p:spPr>
          <a:xfrm>
            <a:off x="7308304" y="2954211"/>
            <a:ext cx="1751438" cy="461665"/>
          </a:xfrm>
          <a:prstGeom prst="rect">
            <a:avLst/>
          </a:prstGeom>
          <a:noFill/>
        </p:spPr>
        <p:txBody>
          <a:bodyPr wrap="square" rtlCol="0">
            <a:spAutoFit/>
          </a:bodyPr>
          <a:lstStyle/>
          <a:p>
            <a:r>
              <a:rPr lang="en-US" sz="1200" dirty="0" smtClean="0">
                <a:solidFill>
                  <a:srgbClr val="FFFF00"/>
                </a:solidFill>
              </a:rPr>
              <a:t>Stable proton flux in SAA </a:t>
            </a:r>
          </a:p>
        </p:txBody>
      </p:sp>
      <p:pic>
        <p:nvPicPr>
          <p:cNvPr id="11" name="Picture 6"/>
          <p:cNvPicPr>
            <a:picLocks noChangeAspect="1" noChangeArrowheads="1"/>
          </p:cNvPicPr>
          <p:nvPr/>
        </p:nvPicPr>
        <p:blipFill>
          <a:blip r:embed="rId3" cstate="print"/>
          <a:srcRect/>
          <a:stretch>
            <a:fillRect/>
          </a:stretch>
        </p:blipFill>
        <p:spPr bwMode="auto">
          <a:xfrm>
            <a:off x="179512" y="2004984"/>
            <a:ext cx="7200000" cy="2360120"/>
          </a:xfrm>
          <a:prstGeom prst="rect">
            <a:avLst/>
          </a:prstGeom>
          <a:noFill/>
          <a:ln w="9525">
            <a:noFill/>
            <a:miter lim="800000"/>
            <a:headEnd/>
            <a:tailEnd/>
          </a:ln>
          <a:effectLst/>
        </p:spPr>
      </p:pic>
      <p:pic>
        <p:nvPicPr>
          <p:cNvPr id="12" name="Picture 7"/>
          <p:cNvPicPr>
            <a:picLocks noChangeAspect="1" noChangeArrowheads="1"/>
          </p:cNvPicPr>
          <p:nvPr/>
        </p:nvPicPr>
        <p:blipFill>
          <a:blip r:embed="rId4" cstate="print"/>
          <a:srcRect/>
          <a:stretch>
            <a:fillRect/>
          </a:stretch>
        </p:blipFill>
        <p:spPr bwMode="auto">
          <a:xfrm>
            <a:off x="179512" y="4437112"/>
            <a:ext cx="7200000" cy="2264462"/>
          </a:xfrm>
          <a:prstGeom prst="rect">
            <a:avLst/>
          </a:prstGeom>
          <a:noFill/>
          <a:ln w="9525">
            <a:noFill/>
            <a:miter lim="800000"/>
            <a:headEnd/>
            <a:tailEnd/>
          </a:ln>
          <a:effectLst/>
        </p:spPr>
      </p:pic>
      <p:sp>
        <p:nvSpPr>
          <p:cNvPr id="14" name="TextBox 9"/>
          <p:cNvSpPr txBox="1"/>
          <p:nvPr/>
        </p:nvSpPr>
        <p:spPr>
          <a:xfrm>
            <a:off x="189938" y="1584000"/>
            <a:ext cx="8496862"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PROBA-V/EPT data used to characterize proton flux variations at various positions </a:t>
            </a:r>
            <a:endParaRPr lang="en-US" sz="1600" dirty="0">
              <a:solidFill>
                <a:srgbClr val="FFFF00"/>
              </a:solidFill>
            </a:endParaRPr>
          </a:p>
        </p:txBody>
      </p:sp>
      <p:sp>
        <p:nvSpPr>
          <p:cNvPr id="15" name="ZoneTexte 14"/>
          <p:cNvSpPr txBox="1"/>
          <p:nvPr/>
        </p:nvSpPr>
        <p:spPr>
          <a:xfrm>
            <a:off x="7338502" y="4797152"/>
            <a:ext cx="1751438" cy="1569660"/>
          </a:xfrm>
          <a:prstGeom prst="rect">
            <a:avLst/>
          </a:prstGeom>
          <a:noFill/>
        </p:spPr>
        <p:txBody>
          <a:bodyPr wrap="square" rtlCol="0">
            <a:spAutoFit/>
          </a:bodyPr>
          <a:lstStyle/>
          <a:p>
            <a:r>
              <a:rPr lang="en-US" sz="1200" dirty="0" smtClean="0">
                <a:solidFill>
                  <a:srgbClr val="FFFF00"/>
                </a:solidFill>
              </a:rPr>
              <a:t>Highly variable solar proton flux – Characterization of physical mechanisms at particle source(s), in  propagation medium</a:t>
            </a:r>
            <a:r>
              <a:rPr lang="en-US" sz="1200" dirty="0">
                <a:solidFill>
                  <a:srgbClr val="FFFF00"/>
                </a:solidFill>
              </a:rPr>
              <a:t> </a:t>
            </a:r>
            <a:r>
              <a:rPr lang="en-US" sz="1200" dirty="0" smtClean="0">
                <a:solidFill>
                  <a:srgbClr val="FFFF00"/>
                </a:solidFill>
              </a:rPr>
              <a:t>and local environment.</a:t>
            </a:r>
          </a:p>
        </p:txBody>
      </p:sp>
      <p:graphicFrame>
        <p:nvGraphicFramePr>
          <p:cNvPr id="13" name="Group 242"/>
          <p:cNvGraphicFramePr>
            <a:graphicFrameLocks noGrp="1"/>
          </p:cNvGraphicFramePr>
          <p:nvPr>
            <p:extLst>
              <p:ext uri="{D42A27DB-BD31-4B8C-83A1-F6EECF244321}">
                <p14:modId xmlns:p14="http://schemas.microsoft.com/office/powerpoint/2010/main" val="2340977923"/>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Radiation environment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no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sp>
        <p:nvSpPr>
          <p:cNvPr id="2" name="ZoneTexte 1"/>
          <p:cNvSpPr txBox="1"/>
          <p:nvPr/>
        </p:nvSpPr>
        <p:spPr>
          <a:xfrm>
            <a:off x="3131068" y="4798020"/>
            <a:ext cx="1728964" cy="369332"/>
          </a:xfrm>
          <a:prstGeom prst="rect">
            <a:avLst/>
          </a:prstGeom>
          <a:noFill/>
        </p:spPr>
        <p:txBody>
          <a:bodyPr wrap="square" rtlCol="0">
            <a:spAutoFit/>
          </a:bodyPr>
          <a:lstStyle/>
          <a:p>
            <a:r>
              <a:rPr lang="fr-BE" dirty="0" smtClean="0">
                <a:solidFill>
                  <a:srgbClr val="FF0000"/>
                </a:solidFill>
              </a:rPr>
              <a:t>SEP </a:t>
            </a:r>
            <a:r>
              <a:rPr lang="fr-BE" dirty="0" err="1" smtClean="0">
                <a:solidFill>
                  <a:srgbClr val="FF0000"/>
                </a:solidFill>
              </a:rPr>
              <a:t>events</a:t>
            </a:r>
            <a:endParaRPr lang="fr-BE" dirty="0">
              <a:solidFill>
                <a:srgbClr val="FF0000"/>
              </a:solidFill>
            </a:endParaRPr>
          </a:p>
        </p:txBody>
      </p:sp>
    </p:spTree>
    <p:extLst>
      <p:ext uri="{BB962C8B-B14F-4D97-AF65-F5344CB8AC3E}">
        <p14:creationId xmlns:p14="http://schemas.microsoft.com/office/powerpoint/2010/main" val="369208337"/>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
          <p:cNvSpPr>
            <a:spLocks noGrp="1"/>
          </p:cNvSpPr>
          <p:nvPr>
            <p:ph type="ftr" sz="quarter" idx="11"/>
          </p:nvPr>
        </p:nvSpPr>
        <p:spPr>
          <a:xfrm>
            <a:off x="152400" y="6356176"/>
            <a:ext cx="3987552" cy="457200"/>
          </a:xfrm>
        </p:spPr>
        <p:txBody>
          <a:bodyPr/>
          <a:lstStyle/>
          <a:p>
            <a:r>
              <a:rPr lang="en-US" smtClean="0">
                <a:solidFill>
                  <a:srgbClr val="FFFF00"/>
                </a:solidFill>
              </a:rPr>
              <a:t>COSPAR 2014</a:t>
            </a:r>
            <a:endParaRPr lang="en-US" dirty="0">
              <a:solidFill>
                <a:srgbClr val="FFFF00"/>
              </a:solidFill>
            </a:endParaRPr>
          </a:p>
        </p:txBody>
      </p:sp>
      <p:sp>
        <p:nvSpPr>
          <p:cNvPr id="23" name="Espace réservé du numéro de diapositive 3"/>
          <p:cNvSpPr>
            <a:spLocks noGrp="1"/>
          </p:cNvSpPr>
          <p:nvPr>
            <p:ph type="sldNum" sz="quarter" idx="12"/>
          </p:nvPr>
        </p:nvSpPr>
        <p:spPr>
          <a:xfrm>
            <a:off x="7010400" y="6356176"/>
            <a:ext cx="1905000" cy="457200"/>
          </a:xfrm>
        </p:spPr>
        <p:txBody>
          <a:bodyPr/>
          <a:lstStyle/>
          <a:p>
            <a:fld id="{EF0C2C6D-8D13-4A2A-998D-66B93AF1AE04}" type="slidenum">
              <a:rPr lang="en-US">
                <a:solidFill>
                  <a:srgbClr val="FFFF00"/>
                </a:solidFill>
              </a:rPr>
              <a:pPr/>
              <a:t>8</a:t>
            </a:fld>
            <a:endParaRPr lang="en-US">
              <a:solidFill>
                <a:srgbClr val="FFFF00"/>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sp>
        <p:nvSpPr>
          <p:cNvPr id="7" name="TextBox 9"/>
          <p:cNvSpPr txBox="1"/>
          <p:nvPr/>
        </p:nvSpPr>
        <p:spPr>
          <a:xfrm>
            <a:off x="189938" y="1584000"/>
            <a:ext cx="8496862" cy="338554"/>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PROBA-V/EPT data used to characterize electron flux variations at various positions </a:t>
            </a:r>
            <a:endParaRPr lang="en-US" sz="1600" dirty="0">
              <a:solidFill>
                <a:srgbClr val="FFFF00"/>
              </a:solidFill>
            </a:endParaRPr>
          </a:p>
        </p:txBody>
      </p:sp>
      <p:pic>
        <p:nvPicPr>
          <p:cNvPr id="17" name="Picture 4"/>
          <p:cNvPicPr>
            <a:picLocks noChangeAspect="1" noChangeArrowheads="1"/>
          </p:cNvPicPr>
          <p:nvPr/>
        </p:nvPicPr>
        <p:blipFill>
          <a:blip r:embed="rId3" cstate="print"/>
          <a:srcRect/>
          <a:stretch>
            <a:fillRect/>
          </a:stretch>
        </p:blipFill>
        <p:spPr bwMode="auto">
          <a:xfrm>
            <a:off x="266661" y="4899540"/>
            <a:ext cx="8280000" cy="1364731"/>
          </a:xfrm>
          <a:prstGeom prst="rect">
            <a:avLst/>
          </a:prstGeom>
          <a:noFill/>
          <a:ln w="9525">
            <a:noFill/>
            <a:miter lim="800000"/>
            <a:headEnd/>
            <a:tailEnd/>
          </a:ln>
          <a:effectLst/>
        </p:spPr>
      </p:pic>
      <p:pic>
        <p:nvPicPr>
          <p:cNvPr id="18" name="Picture 2"/>
          <p:cNvPicPr>
            <a:picLocks noChangeAspect="1" noChangeArrowheads="1"/>
          </p:cNvPicPr>
          <p:nvPr/>
        </p:nvPicPr>
        <p:blipFill>
          <a:blip r:embed="rId4" cstate="print"/>
          <a:srcRect/>
          <a:stretch>
            <a:fillRect/>
          </a:stretch>
        </p:blipFill>
        <p:spPr bwMode="auto">
          <a:xfrm>
            <a:off x="266661" y="1844824"/>
            <a:ext cx="8280000" cy="3114158"/>
          </a:xfrm>
          <a:prstGeom prst="rect">
            <a:avLst/>
          </a:prstGeom>
          <a:noFill/>
          <a:ln w="9525">
            <a:noFill/>
            <a:miter lim="800000"/>
            <a:headEnd/>
            <a:tailEnd/>
          </a:ln>
          <a:effectLst/>
        </p:spPr>
      </p:pic>
      <p:sp>
        <p:nvSpPr>
          <p:cNvPr id="19" name="ZoneTexte 18"/>
          <p:cNvSpPr txBox="1"/>
          <p:nvPr/>
        </p:nvSpPr>
        <p:spPr>
          <a:xfrm>
            <a:off x="189939" y="6021288"/>
            <a:ext cx="4809394" cy="646331"/>
          </a:xfrm>
          <a:prstGeom prst="rect">
            <a:avLst/>
          </a:prstGeom>
          <a:solidFill>
            <a:schemeClr val="accent6">
              <a:lumMod val="75000"/>
            </a:schemeClr>
          </a:solidFill>
        </p:spPr>
        <p:txBody>
          <a:bodyPr wrap="square" rtlCol="0">
            <a:spAutoFit/>
          </a:bodyPr>
          <a:lstStyle/>
          <a:p>
            <a:r>
              <a:rPr lang="en-US" sz="1200" dirty="0" smtClean="0">
                <a:solidFill>
                  <a:srgbClr val="FFFF00"/>
                </a:solidFill>
              </a:rPr>
              <a:t>See also </a:t>
            </a:r>
            <a:r>
              <a:rPr lang="en-US" sz="1200" dirty="0" err="1" smtClean="0">
                <a:solidFill>
                  <a:srgbClr val="FFFF00"/>
                </a:solidFill>
              </a:rPr>
              <a:t>Benck</a:t>
            </a:r>
            <a:r>
              <a:rPr lang="en-US" sz="1200" dirty="0" smtClean="0">
                <a:solidFill>
                  <a:srgbClr val="FFFF00"/>
                </a:solidFill>
              </a:rPr>
              <a:t> et al. , Low altitude energetic electron lifetimes after enhanced magnetic activity as deduced from SAC-C and DEMETER data, Ann. </a:t>
            </a:r>
            <a:r>
              <a:rPr lang="en-US" sz="1200" dirty="0" err="1" smtClean="0">
                <a:solidFill>
                  <a:srgbClr val="FFFF00"/>
                </a:solidFill>
              </a:rPr>
              <a:t>Geophys</a:t>
            </a:r>
            <a:r>
              <a:rPr lang="en-US" sz="1200" dirty="0" smtClean="0">
                <a:solidFill>
                  <a:srgbClr val="FFFF00"/>
                </a:solidFill>
              </a:rPr>
              <a:t>., 28, 849–859, 2010</a:t>
            </a:r>
          </a:p>
        </p:txBody>
      </p:sp>
      <p:sp>
        <p:nvSpPr>
          <p:cNvPr id="20" name="ZoneTexte 19"/>
          <p:cNvSpPr txBox="1"/>
          <p:nvPr/>
        </p:nvSpPr>
        <p:spPr>
          <a:xfrm>
            <a:off x="4999333" y="6021288"/>
            <a:ext cx="3975499" cy="636516"/>
          </a:xfrm>
          <a:prstGeom prst="rect">
            <a:avLst/>
          </a:prstGeom>
          <a:solidFill>
            <a:schemeClr val="accent6">
              <a:lumMod val="75000"/>
            </a:schemeClr>
          </a:solidFill>
        </p:spPr>
        <p:txBody>
          <a:bodyPr wrap="square" lIns="0" tIns="36000" rIns="72000" rtlCol="0">
            <a:spAutoFit/>
          </a:bodyPr>
          <a:lstStyle/>
          <a:p>
            <a:pPr marL="177800" indent="88900"/>
            <a:r>
              <a:rPr lang="en-US" sz="1200" b="1" dirty="0" smtClean="0">
                <a:solidFill>
                  <a:srgbClr val="FFFF00"/>
                </a:solidFill>
              </a:rPr>
              <a:t>L=3.6-3.8, B=0.22-0.46 G, E=0.52-0.61 MeV,            T = 4.9±1.1 days</a:t>
            </a:r>
          </a:p>
          <a:p>
            <a:pPr marL="177800" indent="88900"/>
            <a:endParaRPr lang="en-US" sz="1200" b="1" dirty="0">
              <a:solidFill>
                <a:srgbClr val="FFFF00"/>
              </a:solidFill>
            </a:endParaRPr>
          </a:p>
        </p:txBody>
      </p:sp>
      <p:cxnSp>
        <p:nvCxnSpPr>
          <p:cNvPr id="3" name="Connecteur droit 2"/>
          <p:cNvCxnSpPr/>
          <p:nvPr/>
        </p:nvCxnSpPr>
        <p:spPr bwMode="auto">
          <a:xfrm>
            <a:off x="4999333" y="6093295"/>
            <a:ext cx="0" cy="502315"/>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4" name="Ellipse 3"/>
          <p:cNvSpPr/>
          <p:nvPr/>
        </p:nvSpPr>
        <p:spPr bwMode="auto">
          <a:xfrm>
            <a:off x="2411760" y="2359475"/>
            <a:ext cx="1008112" cy="3456384"/>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Times New Roman" charset="0"/>
            </a:endParaRPr>
          </a:p>
        </p:txBody>
      </p:sp>
      <p:sp>
        <p:nvSpPr>
          <p:cNvPr id="14" name="Ellipse 13"/>
          <p:cNvSpPr/>
          <p:nvPr/>
        </p:nvSpPr>
        <p:spPr bwMode="auto">
          <a:xfrm>
            <a:off x="5724128" y="2573288"/>
            <a:ext cx="1008112" cy="3242571"/>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Times New Roman" charset="0"/>
            </a:endParaRPr>
          </a:p>
        </p:txBody>
      </p:sp>
      <p:sp>
        <p:nvSpPr>
          <p:cNvPr id="2" name="Accolade fermante 1"/>
          <p:cNvSpPr/>
          <p:nvPr/>
        </p:nvSpPr>
        <p:spPr bwMode="auto">
          <a:xfrm rot="16200000" flipV="1">
            <a:off x="2916188" y="4805667"/>
            <a:ext cx="288032" cy="432792"/>
          </a:xfrm>
          <a:prstGeom prst="rightBrac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Times New Roman" charset="0"/>
            </a:endParaRPr>
          </a:p>
        </p:txBody>
      </p:sp>
      <p:sp>
        <p:nvSpPr>
          <p:cNvPr id="15" name="Accolade fermante 14"/>
          <p:cNvSpPr/>
          <p:nvPr/>
        </p:nvSpPr>
        <p:spPr bwMode="auto">
          <a:xfrm rot="16200000" flipV="1">
            <a:off x="6228556" y="4895465"/>
            <a:ext cx="288032" cy="432792"/>
          </a:xfrm>
          <a:prstGeom prst="rightBrac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Times New Roman" charset="0"/>
            </a:endParaRPr>
          </a:p>
        </p:txBody>
      </p:sp>
      <p:sp>
        <p:nvSpPr>
          <p:cNvPr id="16" name="ZoneTexte 15"/>
          <p:cNvSpPr txBox="1"/>
          <p:nvPr/>
        </p:nvSpPr>
        <p:spPr>
          <a:xfrm>
            <a:off x="3491880" y="3626002"/>
            <a:ext cx="2155028" cy="646331"/>
          </a:xfrm>
          <a:prstGeom prst="rect">
            <a:avLst/>
          </a:prstGeom>
          <a:noFill/>
          <a:ln>
            <a:solidFill>
              <a:srgbClr val="FF0000"/>
            </a:solidFill>
          </a:ln>
        </p:spPr>
        <p:txBody>
          <a:bodyPr wrap="square" rtlCol="0">
            <a:spAutoFit/>
          </a:bodyPr>
          <a:lstStyle/>
          <a:p>
            <a:r>
              <a:rPr lang="en-US" sz="1200" dirty="0" smtClean="0">
                <a:solidFill>
                  <a:schemeClr val="accent2">
                    <a:lumMod val="75000"/>
                  </a:schemeClr>
                </a:solidFill>
              </a:rPr>
              <a:t>The relationship between </a:t>
            </a:r>
            <a:r>
              <a:rPr lang="en-US" sz="1200" dirty="0" err="1" smtClean="0">
                <a:solidFill>
                  <a:schemeClr val="accent2">
                    <a:lumMod val="75000"/>
                  </a:schemeClr>
                </a:solidFill>
              </a:rPr>
              <a:t>Dst</a:t>
            </a:r>
            <a:r>
              <a:rPr lang="en-US" sz="1200" dirty="0" smtClean="0">
                <a:solidFill>
                  <a:schemeClr val="accent2">
                    <a:lumMod val="75000"/>
                  </a:schemeClr>
                </a:solidFill>
              </a:rPr>
              <a:t> and the flux variation remains to be understood.</a:t>
            </a:r>
          </a:p>
        </p:txBody>
      </p:sp>
      <p:cxnSp>
        <p:nvCxnSpPr>
          <p:cNvPr id="6" name="Connecteur droit avec flèche 5"/>
          <p:cNvCxnSpPr>
            <a:stCxn id="16" idx="1"/>
          </p:cNvCxnSpPr>
          <p:nvPr/>
        </p:nvCxnSpPr>
        <p:spPr bwMode="auto">
          <a:xfrm flipH="1">
            <a:off x="3060204" y="3949168"/>
            <a:ext cx="431676" cy="84798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0" name="Connecteur droit avec flèche 9"/>
          <p:cNvCxnSpPr>
            <a:stCxn id="16" idx="1"/>
          </p:cNvCxnSpPr>
          <p:nvPr/>
        </p:nvCxnSpPr>
        <p:spPr bwMode="auto">
          <a:xfrm flipH="1" flipV="1">
            <a:off x="2987824" y="2780928"/>
            <a:ext cx="504056" cy="11682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2" name="Connecteur droit avec flèche 11"/>
          <p:cNvCxnSpPr/>
          <p:nvPr/>
        </p:nvCxnSpPr>
        <p:spPr bwMode="auto">
          <a:xfrm flipV="1">
            <a:off x="5646908" y="3068960"/>
            <a:ext cx="334792" cy="88020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1" name="Connecteur droit avec flèche 20"/>
          <p:cNvCxnSpPr>
            <a:stCxn id="16" idx="3"/>
          </p:cNvCxnSpPr>
          <p:nvPr/>
        </p:nvCxnSpPr>
        <p:spPr bwMode="auto">
          <a:xfrm>
            <a:off x="5646908" y="3949168"/>
            <a:ext cx="334792" cy="1216911"/>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5" name="Connecteur droit avec flèche 24"/>
          <p:cNvCxnSpPr>
            <a:stCxn id="16" idx="3"/>
          </p:cNvCxnSpPr>
          <p:nvPr/>
        </p:nvCxnSpPr>
        <p:spPr bwMode="auto">
          <a:xfrm>
            <a:off x="5646908" y="3949168"/>
            <a:ext cx="725664" cy="928879"/>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9" name="ZoneTexte 28"/>
          <p:cNvSpPr txBox="1"/>
          <p:nvPr/>
        </p:nvSpPr>
        <p:spPr>
          <a:xfrm>
            <a:off x="1220349" y="3271204"/>
            <a:ext cx="1191411" cy="1015663"/>
          </a:xfrm>
          <a:prstGeom prst="rect">
            <a:avLst/>
          </a:prstGeom>
          <a:noFill/>
          <a:ln>
            <a:solidFill>
              <a:srgbClr val="FF0000"/>
            </a:solidFill>
          </a:ln>
        </p:spPr>
        <p:txBody>
          <a:bodyPr wrap="square" rtlCol="0">
            <a:spAutoFit/>
          </a:bodyPr>
          <a:lstStyle/>
          <a:p>
            <a:r>
              <a:rPr lang="en-US" sz="1000" dirty="0" smtClean="0">
                <a:solidFill>
                  <a:schemeClr val="accent2">
                    <a:lumMod val="75000"/>
                  </a:schemeClr>
                </a:solidFill>
              </a:rPr>
              <a:t>Possible 3-week flux forecast possible based on lifetimes and real-time flux measurements.</a:t>
            </a:r>
          </a:p>
        </p:txBody>
      </p:sp>
      <p:cxnSp>
        <p:nvCxnSpPr>
          <p:cNvPr id="28" name="Connecteur droit avec flèche 27"/>
          <p:cNvCxnSpPr>
            <a:stCxn id="29" idx="0"/>
          </p:cNvCxnSpPr>
          <p:nvPr/>
        </p:nvCxnSpPr>
        <p:spPr bwMode="auto">
          <a:xfrm flipV="1">
            <a:off x="1816055" y="2708920"/>
            <a:ext cx="307673" cy="56228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30" name="Flèche droite 29"/>
          <p:cNvSpPr/>
          <p:nvPr/>
        </p:nvSpPr>
        <p:spPr bwMode="auto">
          <a:xfrm>
            <a:off x="4999333" y="6230911"/>
            <a:ext cx="148731" cy="107918"/>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00"/>
              </a:solidFill>
              <a:effectLst/>
              <a:latin typeface="Times New Roman" charset="0"/>
            </a:endParaRPr>
          </a:p>
        </p:txBody>
      </p:sp>
      <p:graphicFrame>
        <p:nvGraphicFramePr>
          <p:cNvPr id="26" name="Group 242"/>
          <p:cNvGraphicFramePr>
            <a:graphicFrameLocks noGrp="1"/>
          </p:cNvGraphicFramePr>
          <p:nvPr>
            <p:extLst>
              <p:ext uri="{D42A27DB-BD31-4B8C-83A1-F6EECF244321}">
                <p14:modId xmlns:p14="http://schemas.microsoft.com/office/powerpoint/2010/main" val="3748671933"/>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Radiation environment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no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spTree>
    <p:extLst>
      <p:ext uri="{BB962C8B-B14F-4D97-AF65-F5344CB8AC3E}">
        <p14:creationId xmlns:p14="http://schemas.microsoft.com/office/powerpoint/2010/main" val="2472759892"/>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2"/>
          </p:nvPr>
        </p:nvSpPr>
        <p:spPr>
          <a:xfrm>
            <a:off x="7010400" y="6356176"/>
            <a:ext cx="1905000" cy="457200"/>
          </a:xfrm>
        </p:spPr>
        <p:txBody>
          <a:bodyPr/>
          <a:lstStyle/>
          <a:p>
            <a:fld id="{EF0C2C6D-8D13-4A2A-998D-66B93AF1AE04}" type="slidenum">
              <a:rPr lang="en-US">
                <a:solidFill>
                  <a:srgbClr val="FFFF00"/>
                </a:solidFill>
              </a:rPr>
              <a:pPr/>
              <a:t>9</a:t>
            </a:fld>
            <a:endParaRPr lang="en-US">
              <a:solidFill>
                <a:srgbClr val="FFFF00"/>
              </a:solidFill>
            </a:endParaRPr>
          </a:p>
        </p:txBody>
      </p:sp>
      <p:sp>
        <p:nvSpPr>
          <p:cNvPr id="136195" name="Rectangle 3"/>
          <p:cNvSpPr>
            <a:spLocks noChangeArrowheads="1"/>
          </p:cNvSpPr>
          <p:nvPr/>
        </p:nvSpPr>
        <p:spPr bwMode="auto">
          <a:xfrm>
            <a:off x="3276600" y="685800"/>
            <a:ext cx="5410200" cy="873125"/>
          </a:xfrm>
          <a:prstGeom prst="rect">
            <a:avLst/>
          </a:prstGeom>
          <a:noFill/>
          <a:ln w="9525">
            <a:noFill/>
            <a:miter lim="800000"/>
            <a:headEnd/>
            <a:tailEnd/>
          </a:ln>
          <a:effectLst/>
        </p:spPr>
        <p:txBody>
          <a:bodyPr>
            <a:spAutoFit/>
          </a:bodyPr>
          <a:lstStyle/>
          <a:p>
            <a:pPr marL="457200" indent="-457200" fontAlgn="base">
              <a:lnSpc>
                <a:spcPct val="160000"/>
              </a:lnSpc>
              <a:spcBef>
                <a:spcPct val="0"/>
              </a:spcBef>
              <a:spcAft>
                <a:spcPct val="0"/>
              </a:spcAft>
              <a:buFontTx/>
              <a:buAutoNum type="arabicPeriod"/>
            </a:pPr>
            <a:endParaRPr lang="en-US" sz="1600">
              <a:solidFill>
                <a:srgbClr val="00FF00"/>
              </a:solidFill>
            </a:endParaRPr>
          </a:p>
          <a:p>
            <a:pPr marL="457200" indent="-457200" fontAlgn="base">
              <a:lnSpc>
                <a:spcPct val="160000"/>
              </a:lnSpc>
              <a:spcBef>
                <a:spcPct val="0"/>
              </a:spcBef>
              <a:spcAft>
                <a:spcPct val="0"/>
              </a:spcAft>
              <a:buFontTx/>
              <a:buAutoNum type="arabicPeriod"/>
            </a:pPr>
            <a:endParaRPr lang="en-US" sz="1600">
              <a:solidFill>
                <a:srgbClr val="FF3300"/>
              </a:solidFill>
            </a:endParaRPr>
          </a:p>
        </p:txBody>
      </p:sp>
      <p:sp>
        <p:nvSpPr>
          <p:cNvPr id="7" name="TextBox 9"/>
          <p:cNvSpPr txBox="1"/>
          <p:nvPr/>
        </p:nvSpPr>
        <p:spPr>
          <a:xfrm>
            <a:off x="165369" y="1584000"/>
            <a:ext cx="8496862" cy="584775"/>
          </a:xfrm>
          <a:prstGeom prst="rect">
            <a:avLst/>
          </a:prstGeom>
          <a:noFill/>
        </p:spPr>
        <p:txBody>
          <a:bodyPr wrap="square" rtlCol="0">
            <a:spAutoFit/>
          </a:bodyPr>
          <a:lstStyle/>
          <a:p>
            <a:pPr fontAlgn="base">
              <a:spcBef>
                <a:spcPct val="0"/>
              </a:spcBef>
              <a:spcAft>
                <a:spcPct val="0"/>
              </a:spcAft>
            </a:pPr>
            <a:r>
              <a:rPr lang="en-US" sz="1600" dirty="0" smtClean="0">
                <a:solidFill>
                  <a:srgbClr val="FFFF00"/>
                </a:solidFill>
              </a:rPr>
              <a:t>Study of relevant parameters for flux forecasting. </a:t>
            </a:r>
          </a:p>
          <a:p>
            <a:pPr fontAlgn="base">
              <a:spcBef>
                <a:spcPct val="0"/>
              </a:spcBef>
              <a:spcAft>
                <a:spcPct val="0"/>
              </a:spcAft>
            </a:pPr>
            <a:r>
              <a:rPr lang="en-US" sz="1600" dirty="0" smtClean="0">
                <a:solidFill>
                  <a:srgbClr val="FFFF00"/>
                </a:solidFill>
              </a:rPr>
              <a:t>Example: </a:t>
            </a:r>
            <a:endParaRPr lang="en-US" sz="1600" dirty="0">
              <a:solidFill>
                <a:srgbClr val="FFFF00"/>
              </a:solidFill>
            </a:endParaRPr>
          </a:p>
        </p:txBody>
      </p:sp>
      <p:graphicFrame>
        <p:nvGraphicFramePr>
          <p:cNvPr id="26" name="Group 242"/>
          <p:cNvGraphicFramePr>
            <a:graphicFrameLocks noGrp="1"/>
          </p:cNvGraphicFramePr>
          <p:nvPr>
            <p:extLst>
              <p:ext uri="{D42A27DB-BD31-4B8C-83A1-F6EECF244321}">
                <p14:modId xmlns:p14="http://schemas.microsoft.com/office/powerpoint/2010/main" val="1394283830"/>
              </p:ext>
            </p:extLst>
          </p:nvPr>
        </p:nvGraphicFramePr>
        <p:xfrm>
          <a:off x="161925" y="1196975"/>
          <a:ext cx="8815392" cy="274320"/>
        </p:xfrm>
        <a:graphic>
          <a:graphicData uri="http://schemas.openxmlformats.org/drawingml/2006/table">
            <a:tbl>
              <a:tblPr/>
              <a:tblGrid>
                <a:gridCol w="2203848"/>
                <a:gridCol w="2203848"/>
                <a:gridCol w="2203848"/>
                <a:gridCol w="2203848"/>
              </a:tblGrid>
              <a:tr h="2508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Introduction</a:t>
                      </a:r>
                    </a:p>
                  </a:txBody>
                  <a:tcPr horzOverflow="overflow">
                    <a:lnL cap="flat">
                      <a:noFill/>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1200" b="0" i="0" u="none" strike="noStrike" cap="none" normalizeH="0" baseline="0" noProof="0" dirty="0" smtClean="0">
                          <a:ln>
                            <a:noFill/>
                          </a:ln>
                          <a:solidFill>
                            <a:srgbClr val="FFFF00"/>
                          </a:solidFill>
                          <a:effectLst>
                            <a:outerShdw blurRad="38100" dist="38100" dir="2700000" algn="tl">
                              <a:srgbClr val="000000"/>
                            </a:outerShdw>
                          </a:effectLst>
                          <a:latin typeface="Comic Sans MS" pitchFamily="66" charset="0"/>
                        </a:rPr>
                        <a:t>Radiation environment</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F0B5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00000"/>
                          </a:solidFill>
                          <a:effectLst>
                            <a:outerShdw blurRad="38100" dist="38100" dir="2700000" algn="tl">
                              <a:srgbClr val="000000"/>
                            </a:outerShdw>
                          </a:effectLst>
                          <a:latin typeface="Comic Sans MS" pitchFamily="66" charset="0"/>
                        </a:rPr>
                        <a:t>Space weather</a:t>
                      </a:r>
                    </a:p>
                  </a:txBody>
                  <a:tcPr horzOverflow="overflow">
                    <a:lnL w="12700" cap="flat" cmpd="sng" algn="ctr">
                      <a:solidFill>
                        <a:srgbClr val="FFFF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200" b="0" i="0" u="none" strike="noStrike" cap="none" normalizeH="0" baseline="0" noProof="0" dirty="0" smtClean="0">
                          <a:ln>
                            <a:noFill/>
                          </a:ln>
                          <a:solidFill>
                            <a:srgbClr val="CC0000"/>
                          </a:solidFill>
                          <a:effectLst>
                            <a:outerShdw blurRad="38100" dist="38100" dir="2700000" algn="tl">
                              <a:srgbClr val="000000"/>
                            </a:outerShdw>
                          </a:effectLst>
                          <a:latin typeface="Comic Sans MS" pitchFamily="66" charset="0"/>
                        </a:rPr>
                        <a:t>Conclusion</a:t>
                      </a:r>
                    </a:p>
                  </a:txBody>
                  <a:tcPr horzOverflow="overflow">
                    <a:lnL w="12700" cap="flat" cmpd="sng" algn="ctr">
                      <a:noFill/>
                      <a:prstDash val="solid"/>
                      <a:round/>
                      <a:headEnd type="none" w="med" len="med"/>
                      <a:tailEnd type="none" w="med" len="med"/>
                    </a:lnL>
                    <a:lnR>
                      <a:noFill/>
                    </a:lnR>
                    <a:lnT w="12700" cap="flat" cmpd="sng" algn="ctr">
                      <a:solidFill>
                        <a:srgbClr val="120D6D"/>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390072"/>
                    </a:solidFill>
                  </a:tcP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2155361"/>
            <a:ext cx="4090272" cy="3067704"/>
          </a:xfrm>
          <a:prstGeom prst="rect">
            <a:avLst/>
          </a:prstGeom>
        </p:spPr>
      </p:pic>
      <mc:AlternateContent xmlns:mc="http://schemas.openxmlformats.org/markup-compatibility/2006" xmlns:a14="http://schemas.microsoft.com/office/drawing/2010/main">
        <mc:Choice Requires="a14">
          <p:sp>
            <p:nvSpPr>
              <p:cNvPr id="8" name="ZoneTexte 7"/>
              <p:cNvSpPr txBox="1"/>
              <p:nvPr/>
            </p:nvSpPr>
            <p:spPr>
              <a:xfrm>
                <a:off x="323528" y="5306516"/>
                <a:ext cx="7704856" cy="1384995"/>
              </a:xfrm>
              <a:prstGeom prst="rect">
                <a:avLst/>
              </a:prstGeom>
              <a:noFill/>
            </p:spPr>
            <p:txBody>
              <a:bodyPr wrap="square" rtlCol="0">
                <a:spAutoFit/>
              </a:bodyPr>
              <a:lstStyle/>
              <a:p>
                <a:pPr algn="just"/>
                <a:r>
                  <a:rPr lang="en-US" sz="1400" dirty="0" smtClean="0">
                    <a:solidFill>
                      <a:srgbClr val="FFFF00"/>
                    </a:solidFill>
                  </a:rPr>
                  <a:t>Waiting time distribution (Time between the occurrence of two events characterized by a </a:t>
                </a:r>
                <a:r>
                  <a:rPr lang="en-US" sz="1400" dirty="0" err="1" smtClean="0">
                    <a:solidFill>
                      <a:srgbClr val="FFFF00"/>
                    </a:solidFill>
                  </a:rPr>
                  <a:t>Dst</a:t>
                </a:r>
                <a:r>
                  <a:rPr lang="en-US" sz="1400" dirty="0" smtClean="0">
                    <a:solidFill>
                      <a:srgbClr val="FFFF00"/>
                    </a:solidFill>
                  </a:rPr>
                  <a:t> &lt;-50nT). </a:t>
                </a:r>
              </a:p>
              <a:p>
                <a:pPr algn="just"/>
                <a:r>
                  <a:rPr lang="en-US" sz="1400" dirty="0" smtClean="0">
                    <a:solidFill>
                      <a:srgbClr val="FFFF00"/>
                    </a:solidFill>
                  </a:rPr>
                  <a:t>The continuous lined histograms: quiet solar activity periods and the dashed lined histograms: high solar activity periods. The blue continuous and dashed lines represent a fit of the probability functions with a </a:t>
                </a:r>
                <a:r>
                  <a:rPr lang="en-US" sz="1400" dirty="0" err="1">
                    <a:solidFill>
                      <a:srgbClr val="FFFF00"/>
                    </a:solidFill>
                  </a:rPr>
                  <a:t>poissonian</a:t>
                </a:r>
                <a:r>
                  <a:rPr lang="en-US" sz="1400" dirty="0">
                    <a:solidFill>
                      <a:srgbClr val="FFFF00"/>
                    </a:solidFill>
                  </a:rPr>
                  <a:t> distribution: </a:t>
                </a:r>
                <a:r>
                  <a:rPr lang="en-US" sz="1400" i="1" dirty="0">
                    <a:solidFill>
                      <a:srgbClr val="FFFF00"/>
                    </a:solidFill>
                  </a:rPr>
                  <a:t>P( T</a:t>
                </a:r>
                <a:r>
                  <a:rPr lang="en-US" sz="1400" i="1" baseline="-25000" dirty="0">
                    <a:solidFill>
                      <a:srgbClr val="FFFF00"/>
                    </a:solidFill>
                  </a:rPr>
                  <a:t>w </a:t>
                </a:r>
                <a:r>
                  <a:rPr lang="en-US" sz="1400" i="1" dirty="0">
                    <a:solidFill>
                      <a:srgbClr val="FFFF00"/>
                    </a:solidFill>
                  </a:rPr>
                  <a:t>) = r </a:t>
                </a:r>
                <a:r>
                  <a:rPr lang="en-US" sz="1400" i="1" dirty="0" err="1">
                    <a:solidFill>
                      <a:srgbClr val="FFFF00"/>
                    </a:solidFill>
                  </a:rPr>
                  <a:t>exp</a:t>
                </a:r>
                <a:r>
                  <a:rPr lang="en-US" sz="1400" i="1" dirty="0">
                    <a:solidFill>
                      <a:srgbClr val="FFFF00"/>
                    </a:solidFill>
                  </a:rPr>
                  <a:t>( - r T</a:t>
                </a:r>
                <a:r>
                  <a:rPr lang="en-US" sz="1400" i="1" baseline="-25000" dirty="0">
                    <a:solidFill>
                      <a:srgbClr val="FFFF00"/>
                    </a:solidFill>
                  </a:rPr>
                  <a:t>W </a:t>
                </a:r>
                <a:r>
                  <a:rPr lang="en-US" sz="1400" i="1" dirty="0">
                    <a:solidFill>
                      <a:srgbClr val="FFFF00"/>
                    </a:solidFill>
                  </a:rPr>
                  <a:t>) </a:t>
                </a:r>
                <a:r>
                  <a:rPr lang="en-US" sz="1400" dirty="0">
                    <a:solidFill>
                      <a:srgbClr val="FFFF00"/>
                    </a:solidFill>
                  </a:rPr>
                  <a:t>with</a:t>
                </a:r>
                <a:r>
                  <a:rPr lang="en-US" sz="1400" i="1" dirty="0">
                    <a:solidFill>
                      <a:srgbClr val="FFFF00"/>
                    </a:solidFill>
                  </a:rPr>
                  <a:t> r=1/</a:t>
                </a:r>
                <a:r>
                  <a:rPr lang="en-US" sz="1400" dirty="0">
                    <a:solidFill>
                      <a:srgbClr val="FFFF00"/>
                    </a:solidFill>
                  </a:rPr>
                  <a:t> </a:t>
                </a:r>
                <a14:m>
                  <m:oMath xmlns:m="http://schemas.openxmlformats.org/officeDocument/2006/math">
                    <m:acc>
                      <m:accPr>
                        <m:chr m:val="̅"/>
                        <m:ctrlPr>
                          <a:rPr lang="fr-BE" sz="1400" i="1">
                            <a:solidFill>
                              <a:srgbClr val="FFFF00"/>
                            </a:solidFill>
                            <a:latin typeface="Cambria Math"/>
                          </a:rPr>
                        </m:ctrlPr>
                      </m:accPr>
                      <m:e>
                        <m:sSub>
                          <m:sSubPr>
                            <m:ctrlPr>
                              <a:rPr lang="fr-BE" sz="1400" i="1">
                                <a:solidFill>
                                  <a:srgbClr val="FFFF00"/>
                                </a:solidFill>
                                <a:latin typeface="Cambria Math"/>
                              </a:rPr>
                            </m:ctrlPr>
                          </m:sSubPr>
                          <m:e>
                            <m:r>
                              <a:rPr lang="en-US" sz="1400" b="1" i="1">
                                <a:solidFill>
                                  <a:srgbClr val="FFFF00"/>
                                </a:solidFill>
                                <a:latin typeface="Cambria Math"/>
                              </a:rPr>
                              <m:t>𝑻</m:t>
                            </m:r>
                          </m:e>
                          <m:sub>
                            <m:r>
                              <a:rPr lang="en-US" sz="1400" b="1" i="1">
                                <a:solidFill>
                                  <a:srgbClr val="FFFF00"/>
                                </a:solidFill>
                                <a:latin typeface="Cambria Math"/>
                              </a:rPr>
                              <m:t>𝑾</m:t>
                            </m:r>
                          </m:sub>
                        </m:sSub>
                      </m:e>
                    </m:acc>
                  </m:oMath>
                </a14:m>
                <a:r>
                  <a:rPr lang="en-US" sz="1400" dirty="0">
                    <a:solidFill>
                      <a:srgbClr val="FFFF00"/>
                    </a:solidFill>
                  </a:rPr>
                  <a:t> </a:t>
                </a:r>
                <a:r>
                  <a:rPr lang="en-US" sz="1400" dirty="0" smtClean="0">
                    <a:solidFill>
                      <a:srgbClr val="FFFF00"/>
                    </a:solidFill>
                  </a:rPr>
                  <a:t>.</a:t>
                </a:r>
                <a:endParaRPr lang="fr-BE" sz="1400" dirty="0">
                  <a:solidFill>
                    <a:srgbClr val="FFFF00"/>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323528" y="5306516"/>
                <a:ext cx="7704856" cy="1384995"/>
              </a:xfrm>
              <a:prstGeom prst="rect">
                <a:avLst/>
              </a:prstGeom>
              <a:blipFill rotWithShape="1">
                <a:blip r:embed="rId4"/>
                <a:stretch>
                  <a:fillRect l="-158" t="-439" r="-316" b="-3070"/>
                </a:stretch>
              </a:blipFill>
            </p:spPr>
            <p:txBody>
              <a:bodyPr/>
              <a:lstStyle/>
              <a:p>
                <a:r>
                  <a:rPr lang="fr-BE">
                    <a:noFill/>
                  </a:rPr>
                  <a:t> </a:t>
                </a:r>
              </a:p>
            </p:txBody>
          </p:sp>
        </mc:Fallback>
      </mc:AlternateContent>
      <p:sp>
        <p:nvSpPr>
          <p:cNvPr id="9" name="Flèche droite 8"/>
          <p:cNvSpPr/>
          <p:nvPr/>
        </p:nvSpPr>
        <p:spPr bwMode="auto">
          <a:xfrm>
            <a:off x="4499992" y="4725144"/>
            <a:ext cx="504056" cy="289953"/>
          </a:xfrm>
          <a:prstGeom prst="rightArrow">
            <a:avLst/>
          </a:prstGeom>
          <a:solidFill>
            <a:schemeClr val="bg1">
              <a:lumMod val="75000"/>
            </a:scheme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2400" b="0" i="0" u="none" strike="noStrike" cap="none" normalizeH="0" baseline="0" smtClean="0">
              <a:ln>
                <a:noFill/>
              </a:ln>
              <a:solidFill>
                <a:srgbClr val="FFFF00"/>
              </a:solidFill>
              <a:effectLst/>
              <a:latin typeface="Times New Roman" charset="0"/>
            </a:endParaRPr>
          </a:p>
        </p:txBody>
      </p:sp>
      <p:sp>
        <p:nvSpPr>
          <p:cNvPr id="31" name="ZoneTexte 30"/>
          <p:cNvSpPr txBox="1"/>
          <p:nvPr/>
        </p:nvSpPr>
        <p:spPr>
          <a:xfrm>
            <a:off x="5004048" y="4729479"/>
            <a:ext cx="2910780" cy="307777"/>
          </a:xfrm>
          <a:prstGeom prst="rect">
            <a:avLst/>
          </a:prstGeom>
          <a:noFill/>
        </p:spPr>
        <p:txBody>
          <a:bodyPr wrap="square" rtlCol="0">
            <a:spAutoFit/>
          </a:bodyPr>
          <a:lstStyle/>
          <a:p>
            <a:r>
              <a:rPr lang="fr-BE" sz="1400" dirty="0" err="1" smtClean="0">
                <a:solidFill>
                  <a:srgbClr val="FFFF00"/>
                </a:solidFill>
              </a:rPr>
              <a:t>Probability</a:t>
            </a:r>
            <a:r>
              <a:rPr lang="fr-BE" sz="1400" dirty="0" smtClean="0">
                <a:solidFill>
                  <a:srgbClr val="FFFF00"/>
                </a:solidFill>
              </a:rPr>
              <a:t> of mis-</a:t>
            </a:r>
            <a:r>
              <a:rPr lang="fr-BE" sz="1400" dirty="0" err="1" smtClean="0">
                <a:solidFill>
                  <a:srgbClr val="FFFF00"/>
                </a:solidFill>
              </a:rPr>
              <a:t>forecasting</a:t>
            </a:r>
            <a:endParaRPr lang="fr-BE" sz="1400" dirty="0">
              <a:solidFill>
                <a:srgbClr val="FFFF00"/>
              </a:solidFill>
            </a:endParaRPr>
          </a:p>
        </p:txBody>
      </p:sp>
      <p:pic>
        <p:nvPicPr>
          <p:cNvPr id="10" name="Image 9" descr="histo_E=0"/>
          <p:cNvPicPr/>
          <p:nvPr/>
        </p:nvPicPr>
        <p:blipFill>
          <a:blip r:embed="rId5" cstate="print">
            <a:lum bright="4000"/>
          </a:blip>
          <a:srcRect/>
          <a:stretch>
            <a:fillRect/>
          </a:stretch>
        </p:blipFill>
        <p:spPr bwMode="auto">
          <a:xfrm>
            <a:off x="5724128" y="1584000"/>
            <a:ext cx="2705100" cy="2061024"/>
          </a:xfrm>
          <a:prstGeom prst="rect">
            <a:avLst/>
          </a:prstGeom>
          <a:noFill/>
          <a:ln w="9525">
            <a:noFill/>
            <a:miter lim="800000"/>
            <a:headEnd/>
            <a:tailEnd/>
          </a:ln>
        </p:spPr>
      </p:pic>
      <p:sp>
        <p:nvSpPr>
          <p:cNvPr id="2" name="ZoneTexte 1"/>
          <p:cNvSpPr txBox="1"/>
          <p:nvPr/>
        </p:nvSpPr>
        <p:spPr>
          <a:xfrm>
            <a:off x="5292080" y="3645024"/>
            <a:ext cx="3664668" cy="646331"/>
          </a:xfrm>
          <a:prstGeom prst="rect">
            <a:avLst/>
          </a:prstGeom>
          <a:noFill/>
        </p:spPr>
        <p:txBody>
          <a:bodyPr wrap="square" rtlCol="0">
            <a:spAutoFit/>
          </a:bodyPr>
          <a:lstStyle>
            <a:defPPr>
              <a:defRPr lang="fr-FR"/>
            </a:defPPr>
            <a:lvl1pPr algn="just">
              <a:defRPr sz="1400">
                <a:solidFill>
                  <a:srgbClr val="FFFF00"/>
                </a:solidFill>
              </a:defRPr>
            </a:lvl1pPr>
          </a:lstStyle>
          <a:p>
            <a:r>
              <a:rPr lang="en-US" sz="1200" dirty="0"/>
              <a:t>Flux enhancement (</a:t>
            </a:r>
            <a:r>
              <a:rPr lang="en-US" sz="1200" dirty="0" err="1"/>
              <a:t>deltaF</a:t>
            </a:r>
            <a:r>
              <a:rPr lang="en-US" sz="1200" dirty="0"/>
              <a:t> in cm-</a:t>
            </a:r>
            <a:r>
              <a:rPr lang="en-US" sz="1200" baseline="30000" dirty="0"/>
              <a:t>2</a:t>
            </a:r>
            <a:r>
              <a:rPr lang="en-US" sz="1200" dirty="0"/>
              <a:t> s</a:t>
            </a:r>
            <a:r>
              <a:rPr lang="en-US" sz="1200" baseline="30000" dirty="0"/>
              <a:t>-1</a:t>
            </a:r>
            <a:r>
              <a:rPr lang="en-US" sz="1200" dirty="0"/>
              <a:t> sr</a:t>
            </a:r>
            <a:r>
              <a:rPr lang="en-US" sz="1200" baseline="30000" dirty="0"/>
              <a:t>-1</a:t>
            </a:r>
            <a:r>
              <a:rPr lang="en-US" sz="1200" dirty="0"/>
              <a:t>) distribution functions </a:t>
            </a:r>
            <a:r>
              <a:rPr lang="en-US" sz="1200" dirty="0" smtClean="0"/>
              <a:t>as </a:t>
            </a:r>
            <a:r>
              <a:rPr lang="en-US" sz="1200" dirty="0"/>
              <a:t>deduced from the SAC-C data.</a:t>
            </a:r>
            <a:endParaRPr lang="fr-BE" sz="1200" dirty="0"/>
          </a:p>
        </p:txBody>
      </p:sp>
    </p:spTree>
    <p:extLst>
      <p:ext uri="{BB962C8B-B14F-4D97-AF65-F5344CB8AC3E}">
        <p14:creationId xmlns:p14="http://schemas.microsoft.com/office/powerpoint/2010/main" val="4260357445"/>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Fond Noir  Bleu CSR">
  <a:themeElements>
    <a:clrScheme name="Fond Noir  Bleu CS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Fond Noir  Bleu CS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Times New Roman" charset="0"/>
          </a:defRPr>
        </a:defPPr>
      </a:lstStyle>
    </a:lnDef>
  </a:objectDefaults>
  <a:extraClrSchemeLst>
    <a:extraClrScheme>
      <a:clrScheme name="Fond Noir  Bleu CS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Fond Noir  Bleu CSR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Fond Noir  Bleu CSR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5360</TotalTime>
  <Words>2197</Words>
  <Application>Microsoft Office PowerPoint</Application>
  <PresentationFormat>Affichage à l'écran (4:3)</PresentationFormat>
  <Paragraphs>205</Paragraphs>
  <Slides>14</Slides>
  <Notes>12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Fond Noir  Bleu CSR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cyam</dc:creator>
  <cp:lastModifiedBy>Benck</cp:lastModifiedBy>
  <cp:revision>263</cp:revision>
  <dcterms:created xsi:type="dcterms:W3CDTF">2014-07-06T16:58:48Z</dcterms:created>
  <dcterms:modified xsi:type="dcterms:W3CDTF">2014-11-18T21:42:42Z</dcterms:modified>
</cp:coreProperties>
</file>