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7" r:id="rId1"/>
    <p:sldMasterId id="2147483775" r:id="rId2"/>
    <p:sldMasterId id="2147483660" r:id="rId3"/>
    <p:sldMasterId id="2147483673" r:id="rId4"/>
    <p:sldMasterId id="2147483801" r:id="rId5"/>
  </p:sldMasterIdLst>
  <p:notesMasterIdLst>
    <p:notesMasterId r:id="rId12"/>
  </p:notesMasterIdLst>
  <p:handoutMasterIdLst>
    <p:handoutMasterId r:id="rId13"/>
  </p:handoutMasterIdLst>
  <p:sldIdLst>
    <p:sldId id="264" r:id="rId6"/>
    <p:sldId id="265" r:id="rId7"/>
    <p:sldId id="268" r:id="rId8"/>
    <p:sldId id="269" r:id="rId9"/>
    <p:sldId id="270" r:id="rId10"/>
    <p:sldId id="271" r:id="rId11"/>
  </p:sldIdLst>
  <p:sldSz cx="9144000" cy="6858000" type="screen4x3"/>
  <p:notesSz cx="6858000" cy="97234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368" y="-104"/>
      </p:cViewPr>
      <p:guideLst>
        <p:guide orient="horz" pos="306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6F80DC-AA81-4607-BEF3-11918C04DE5A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180B6E-B3C1-4839-88F0-F4F84E87E76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89893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D6938D-AC80-4DC5-A7FA-158E1EA45D74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D31439-DC2C-4B62-8621-144B753140A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135835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it-IT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366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521776A-B729-4136-A654-FBA80A45ACF7}" type="datetime1">
              <a:rPr lang="it-IT" altLang="it-IT"/>
              <a:pPr/>
              <a:t>16/11/2014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26798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2CDCBE1-CABC-4C5F-87BD-7939FD9444F1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D8B523-E2F9-4E1A-B90A-574D5C83AB9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3449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7B2D30E-F8A7-4BF0-8C23-D7A1A4BE5241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D57E15-E6A2-4F28-B655-F7FBC3DC58F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8886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45972C-F0CD-47B3-8FEE-0820CCBF2AF6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E63F559-9E73-4AFF-9263-9372A32A177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273106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6E343-7852-4749-99B9-43EAB304976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3804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42576-27EC-4162-8655-1346F756BAF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24287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78B4E-C873-4DBE-A5CC-AB47B701E81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2520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4C49F-9978-4ECF-9CCC-89A181F1682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464599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F86C-73FD-465E-AB59-54D50C37063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6479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930E7-7F90-4A66-9D2E-5E00C0A3483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540281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F9399-56A5-455C-9279-7D23A4F68F1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281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909937B-2236-43B7-96EE-2A749857B694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55B29F3-DC59-4524-BE4F-9DF8C559C4A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905378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561B9-8931-4EE4-BC7D-6044C1FB703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60260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74C13-880A-4AE4-8BCE-71E7FEECFFE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77527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8728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32BB7-1663-4427-8B60-98ED0C29CF3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74018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ADD54-1A87-4208-9F4B-51196F6EF71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755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44654-7B87-4277-A087-6712DAB626C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066390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DC38-B165-444E-BBA3-20FA988A2CD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751665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85ED26-C02F-4F29-A6D3-223D858D906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615124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452E2-6C9C-4AE5-A8A6-90299C49BF0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35327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9CE83-861A-4333-A085-B090F4937F4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9692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B622CE-7218-4E2C-8242-1673DCDD99ED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DDC320-DFD5-4ADA-9C09-381BC91D7E8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17550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7C42B-1FC1-431A-ADED-F39FF531783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260164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E904A-9C09-4657-BCE8-EF58808A0ABD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8887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FF3F9-BA2F-474F-99F9-9266636D946C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549070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F33AD-CD4D-4880-AF63-0BE2CFEED35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472662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DBDD-AF0B-4576-8495-0B849A1E0A5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49531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5E432-A215-4E4A-B1D2-457353FE5171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21609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D8D4A-264D-4F10-AE46-5805E5198D5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8793361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562C5-882D-42F7-9FD4-D0E47C45C64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922029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928EB-AA71-468B-A996-8AFBBE1FD63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749127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7B67B-88D2-4FDF-86FF-E23DF3D1B00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15774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D6EC94-B4DB-4914-AAE6-3A72001979C3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8832165-3A0D-4B5D-8A8F-2FE77472E04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0819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45121-4835-45CC-B6F0-F9A97B9FD13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69548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3C56-6A98-45AA-B41F-DB08B942B76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22120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1925D-D0D7-4307-8E7F-6203BF4FF5BF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21089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F3AE0-FAA4-4352-9558-E2F06165E10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513240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1B9A0-8765-4F36-B1C9-06A2167049D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39180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FE077-9019-48A3-AB37-7F2048441464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70138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67BDD-0910-406B-BF68-55474CDFA74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104764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10134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D46F8C1-0266-40F2-92A1-4304979132E6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756377C-FE42-441B-A679-63E7A320CD8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5847556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4808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2928DDE-6FD5-4073-BF3F-8528EBFCF1AC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5D9A572-C785-4BA8-9FB9-440820D9187B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665519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7944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7F6C108-B0DC-4C8B-99C6-081FDCF85D6E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AB24194-DEFB-46F3-BC6E-5B9B6A97108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711349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929B62-A87D-4131-B19B-C84FBA97CF6A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9784D7-5449-4BE6-AFFE-4C00A18690F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796666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0066197-08B7-4412-B1B1-5BB06B94DB7D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07D04EB-3B47-4E3D-962C-7CFE3BE6A4F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60074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4D028734-2BC9-4B34-BB56-62410F6E5076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1A5E745-D259-4CD1-A8D5-99D6A28F1943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559733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904DC40-4422-41F3-826A-4C79FDA1AEFB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D4189E1-CA79-4D8A-8F64-60DF62A7056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109334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56187CC-8B22-416C-99C6-C4AD0FFFD2CB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E9A003-33FB-4350-8BC3-E6A7C2D159CE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3596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BB5ACEA-487E-403D-9838-282449622978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298BDD-C953-4C9B-BE17-C03CF98C5E3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9145936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81E410DB-218C-47D6-8D3A-7009B5296A8D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90CF5B-ABAD-42A6-8E69-4794063AA8F7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1571108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E506EB54-4B80-499F-BE95-B8614144FACC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A30CBF-1045-4920-8831-7C591AE899D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3575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866D251-A152-47FC-BDC4-8AEA32E801A3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601487F-01DE-4819-9815-0229025564FA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3984854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19A46E1-3133-427C-95DD-A4E7A7FDE070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621467-FB97-4747-A4A6-C9E9F0039C86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2337164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F65011E-D7BB-4D43-BB92-1AEEE6CD94D8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980B33B-9B05-4B26-9947-8315D929809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6911017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0ACE0E01-D0CB-45B8-B955-A3B7577C0565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38D8D98-A792-435F-9824-1FC1B64CF2E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773846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2691296-87A2-4FEA-8722-DFF0AC1D2D37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B7F812-B2AF-4156-9BE6-3CCE87E0CDA8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339747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F21DA4F-F098-4096-BE9A-00D47D68B7FD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FF001B0-C57E-4500-89D8-A8A08A5FCBB0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188208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E5B159-A556-4B95-A292-BF1D8D07541E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607CA7-600B-4D96-A419-3872F3B20C92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2077118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815BB85-31E4-4B63-B929-CA5BE149AD74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9FDB0C4-3F26-48E2-9306-67066F87D0C5}" type="slidenum">
              <a:rPr lang="it-IT" altLang="it-IT"/>
              <a:pPr/>
              <a:t>‹#›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xmlns="" val="401397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2004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pic>
        <p:nvPicPr>
          <p:cNvPr id="1028" name="Picture 5" descr="header_UE_small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" y="222250"/>
            <a:ext cx="88201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17" r:id="rId1"/>
    <p:sldLayoutId id="2147484818" r:id="rId2"/>
    <p:sldLayoutId id="2147484819" r:id="rId3"/>
    <p:sldLayoutId id="2147484820" r:id="rId4"/>
    <p:sldLayoutId id="2147484821" r:id="rId5"/>
    <p:sldLayoutId id="2147484822" r:id="rId6"/>
    <p:sldLayoutId id="2147484823" r:id="rId7"/>
    <p:sldLayoutId id="2147484824" r:id="rId8"/>
    <p:sldLayoutId id="2147484825" r:id="rId9"/>
    <p:sldLayoutId id="2147484826" r:id="rId10"/>
    <p:sldLayoutId id="2147484827" r:id="rId11"/>
    <p:sldLayoutId id="214748482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167BC2A-CA17-4D8F-A19D-EC266F85C3AB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4" r:id="rId1"/>
    <p:sldLayoutId id="2147484785" r:id="rId2"/>
    <p:sldLayoutId id="2147484786" r:id="rId3"/>
    <p:sldLayoutId id="2147484787" r:id="rId4"/>
    <p:sldLayoutId id="2147484788" r:id="rId5"/>
    <p:sldLayoutId id="2147484789" r:id="rId6"/>
    <p:sldLayoutId id="2147484790" r:id="rId7"/>
    <p:sldLayoutId id="2147484791" r:id="rId8"/>
    <p:sldLayoutId id="2147484792" r:id="rId9"/>
    <p:sldLayoutId id="2147484829" r:id="rId10"/>
    <p:sldLayoutId id="2147484793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F307542-A9A0-4E1D-A70C-2FFEAA112586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4" r:id="rId1"/>
    <p:sldLayoutId id="2147484795" r:id="rId2"/>
    <p:sldLayoutId id="2147484796" r:id="rId3"/>
    <p:sldLayoutId id="2147484797" r:id="rId4"/>
    <p:sldLayoutId id="2147484798" r:id="rId5"/>
    <p:sldLayoutId id="2147484799" r:id="rId6"/>
    <p:sldLayoutId id="2147484800" r:id="rId7"/>
    <p:sldLayoutId id="2147484801" r:id="rId8"/>
    <p:sldLayoutId id="2147484802" r:id="rId9"/>
    <p:sldLayoutId id="2147484803" r:id="rId10"/>
    <p:sldLayoutId id="2147484804" r:id="rId11"/>
    <p:sldLayoutId id="2147484805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  <a:p>
            <a:pPr lvl="2"/>
            <a:r>
              <a:rPr lang="it-IT" altLang="it-IT" smtClean="0"/>
              <a:t>Third level</a:t>
            </a:r>
          </a:p>
          <a:p>
            <a:pPr lvl="3"/>
            <a:r>
              <a:rPr lang="it-IT" altLang="it-IT" smtClean="0"/>
              <a:t>Fourth level</a:t>
            </a:r>
          </a:p>
          <a:p>
            <a:pPr lvl="4"/>
            <a:r>
              <a:rPr lang="it-IT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919678-5A86-49CA-B7DA-3AA4261887A2}" type="slidenum">
              <a:rPr lang="it-IT" altLang="it-IT"/>
              <a:pPr/>
              <a:t>‹#›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6" r:id="rId1"/>
    <p:sldLayoutId id="2147484807" r:id="rId2"/>
    <p:sldLayoutId id="2147484808" r:id="rId3"/>
    <p:sldLayoutId id="2147484809" r:id="rId4"/>
    <p:sldLayoutId id="2147484810" r:id="rId5"/>
    <p:sldLayoutId id="2147484811" r:id="rId6"/>
    <p:sldLayoutId id="2147484812" r:id="rId7"/>
    <p:sldLayoutId id="2147484813" r:id="rId8"/>
    <p:sldLayoutId id="2147484814" r:id="rId9"/>
    <p:sldLayoutId id="2147484815" r:id="rId10"/>
    <p:sldLayoutId id="2147484816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6" descr="nuvola1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66938"/>
            <a:ext cx="91440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itle Placeholder 16"/>
          <p:cNvSpPr>
            <a:spLocks noGrp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title style</a:t>
            </a:r>
          </a:p>
        </p:txBody>
      </p:sp>
      <p:sp>
        <p:nvSpPr>
          <p:cNvPr id="53252" name="Text Placeholder 17"/>
          <p:cNvSpPr>
            <a:spLocks noGrp="1"/>
          </p:cNvSpPr>
          <p:nvPr>
            <p:ph type="body" idx="1"/>
          </p:nvPr>
        </p:nvSpPr>
        <p:spPr bwMode="auto">
          <a:xfrm>
            <a:off x="533400" y="4038600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Click to edit Master text styles</a:t>
            </a:r>
          </a:p>
          <a:p>
            <a:pPr lvl="1"/>
            <a:r>
              <a:rPr lang="it-IT" altLang="it-IT" smtClean="0"/>
              <a:t>Second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533400" y="6019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6821334-4CB0-4460-8564-C1DB9CE4A6D2}" type="datetime1">
              <a:rPr lang="it-IT" altLang="it-IT"/>
              <a:pPr/>
              <a:t>16/11/2014</a:t>
            </a:fld>
            <a:endParaRPr lang="it-IT" alt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051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pic>
        <p:nvPicPr>
          <p:cNvPr id="53255" name="Picture 7" descr="cover-footer_UE_1.jp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2400"/>
            <a:ext cx="88201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31" r:id="rId2"/>
    <p:sldLayoutId id="2147484832" r:id="rId3"/>
    <p:sldLayoutId id="2147484833" r:id="rId4"/>
    <p:sldLayoutId id="2147484834" r:id="rId5"/>
    <p:sldLayoutId id="2147484835" r:id="rId6"/>
    <p:sldLayoutId id="2147484836" r:id="rId7"/>
    <p:sldLayoutId id="2147484837" r:id="rId8"/>
    <p:sldLayoutId id="2147484838" r:id="rId9"/>
    <p:sldLayoutId id="2147484839" r:id="rId10"/>
    <p:sldLayoutId id="2147484840" r:id="rId11"/>
    <p:sldLayoutId id="2147484841" r:id="rId12"/>
    <p:sldLayoutId id="2147484842" r:id="rId13"/>
    <p:sldLayoutId id="2147484843" r:id="rId14"/>
    <p:sldLayoutId id="2147484844" r:id="rId15"/>
    <p:sldLayoutId id="2147484845" r:id="rId16"/>
    <p:sldLayoutId id="2147484846" r:id="rId17"/>
  </p:sldLayoutIdLst>
  <p:hf sldNum="0" hdr="0" ftr="0" dt="0"/>
  <p:txStyles>
    <p:titleStyle>
      <a:lvl1pPr algn="ctr" defTabSz="457200" rtl="0" eaLnBrk="0" fontAlgn="base" hangingPunct="0">
        <a:spcBef>
          <a:spcPct val="20000"/>
        </a:spcBef>
        <a:spcAft>
          <a:spcPct val="0"/>
        </a:spcAft>
        <a:defRPr lang="it-IT" sz="4400" i="1" kern="1200">
          <a:solidFill>
            <a:srgbClr val="898989"/>
          </a:solidFill>
          <a:latin typeface="Arial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20000"/>
        </a:spcBef>
        <a:spcAft>
          <a:spcPct val="0"/>
        </a:spcAft>
        <a:defRPr sz="4400" i="1">
          <a:solidFill>
            <a:srgbClr val="898989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20000"/>
        </a:spcBef>
        <a:spcAft>
          <a:spcPct val="0"/>
        </a:spcAft>
        <a:defRPr sz="4400" i="1">
          <a:solidFill>
            <a:srgbClr val="898989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20000"/>
        </a:spcBef>
        <a:spcAft>
          <a:spcPct val="0"/>
        </a:spcAft>
        <a:defRPr sz="4400" i="1">
          <a:solidFill>
            <a:srgbClr val="898989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20000"/>
        </a:spcBef>
        <a:spcAft>
          <a:spcPct val="0"/>
        </a:spcAft>
        <a:defRPr sz="4400" i="1">
          <a:solidFill>
            <a:srgbClr val="898989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rgbClr val="7F7F7F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7F7F7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ctrTitle" idx="4294967295"/>
          </p:nvPr>
        </p:nvSpPr>
        <p:spPr>
          <a:xfrm>
            <a:off x="683568" y="198884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it-IT" sz="3600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Analyzing the Effect of Interference in GNSS Scintillation Monitoring</a:t>
            </a:r>
            <a:endParaRPr lang="en-US" altLang="it-IT" sz="3600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3731" name="Subtitle 4"/>
          <p:cNvSpPr>
            <a:spLocks noGrp="1"/>
          </p:cNvSpPr>
          <p:nvPr>
            <p:ph type="subTitle" idx="4294967295"/>
          </p:nvPr>
        </p:nvSpPr>
        <p:spPr>
          <a:xfrm>
            <a:off x="539552" y="4005064"/>
            <a:ext cx="7772400" cy="8143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Rodrigo Romero</a:t>
            </a:r>
            <a:endParaRPr lang="en-US" altLang="it-IT" sz="16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Politecnico </a:t>
            </a:r>
            <a:r>
              <a:rPr lang="en-US" altLang="it-IT" sz="1600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</a:t>
            </a: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Torino</a:t>
            </a:r>
            <a:endParaRPr lang="en-US" altLang="it-IT" sz="16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</a:t>
            </a:r>
            <a:r>
              <a:rPr lang="en-US" altLang="it-IT" sz="1600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odrigo.romero@polito.it</a:t>
            </a:r>
            <a:endParaRPr lang="en-US" altLang="it-IT" sz="1600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73735" name="Picture 7" descr="A_LOGO_INGV_scritta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4116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5"/>
          <p:cNvSpPr txBox="1">
            <a:spLocks/>
          </p:cNvSpPr>
          <p:nvPr/>
        </p:nvSpPr>
        <p:spPr bwMode="auto">
          <a:xfrm>
            <a:off x="539552" y="6093296"/>
            <a:ext cx="8064896" cy="33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6" tIns="45244" rIns="90486" bIns="45244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037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11th European Space Weather Week.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FFA037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A037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Liege, BELGIUM.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A037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-128"/>
              </a:rPr>
              <a:t>November 17-21 2014 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rgbClr val="FFA037"/>
              </a:solidFill>
              <a:effectLst/>
              <a:uLnTx/>
              <a:uFillTx/>
              <a:latin typeface="Arial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 bwMode="auto">
          <a:xfrm>
            <a:off x="0" y="908720"/>
            <a:ext cx="8229600" cy="59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l"/>
            <a:r>
              <a:rPr lang="it-IT" sz="3200" dirty="0" smtClean="0">
                <a:latin typeface="Arial" charset="0"/>
                <a:cs typeface="Arial" charset="0"/>
              </a:rPr>
              <a:t>Interference in GNSS </a:t>
            </a:r>
            <a:r>
              <a:rPr lang="it-IT" sz="3200" dirty="0" smtClean="0">
                <a:latin typeface="Arial" charset="0"/>
                <a:cs typeface="Arial" charset="0"/>
              </a:rPr>
              <a:t>receivers</a:t>
            </a:r>
            <a:endParaRPr lang="it-IT" sz="3200" dirty="0" smtClean="0">
              <a:latin typeface="Arial" charset="0"/>
              <a:cs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23528" y="1700808"/>
            <a:ext cx="8112289" cy="14003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285750" indent="-285750" algn="just" eaLnBrk="0" hangingPunct="0">
              <a:buFont typeface="Wingdings" pitchFamily="2" charset="2"/>
              <a:buChar char="§"/>
            </a:pPr>
            <a:r>
              <a:rPr lang="en-US" sz="1700" dirty="0" smtClean="0"/>
              <a:t>The </a:t>
            </a:r>
            <a:r>
              <a:rPr lang="en-US" sz="1700" dirty="0"/>
              <a:t>reception of GNSS signals can be affected by Radio Frequency Interference (RFI</a:t>
            </a:r>
            <a:r>
              <a:rPr lang="en-US" sz="1700" dirty="0" smtClean="0"/>
              <a:t>).</a:t>
            </a:r>
            <a:endParaRPr lang="en-US" sz="1700" dirty="0"/>
          </a:p>
          <a:p>
            <a:pPr marL="285750" indent="-285750" algn="just" eaLnBrk="0" hangingPunct="0">
              <a:buFont typeface="Wingdings" pitchFamily="2" charset="2"/>
              <a:buChar char="§"/>
            </a:pPr>
            <a:r>
              <a:rPr lang="en-US" sz="1700" dirty="0" smtClean="0"/>
              <a:t>The </a:t>
            </a:r>
            <a:r>
              <a:rPr lang="en-US" sz="1700" dirty="0"/>
              <a:t>presence of unintentional interference is recognized to be one of the growing threats to GNSS </a:t>
            </a:r>
            <a:r>
              <a:rPr lang="en-US" sz="1700" dirty="0" smtClean="0"/>
              <a:t>performance.</a:t>
            </a:r>
          </a:p>
          <a:p>
            <a:pPr marL="180975" indent="-180975" algn="just" eaLnBrk="0" hangingPunct="0">
              <a:buClr>
                <a:srgbClr val="0033CC"/>
              </a:buClr>
              <a:buFontTx/>
              <a:buChar char="•"/>
            </a:pPr>
            <a:endParaRPr lang="en-US" sz="1700" dirty="0"/>
          </a:p>
        </p:txBody>
      </p:sp>
      <p:sp>
        <p:nvSpPr>
          <p:cNvPr id="15" name="CasellaDiTesto 12"/>
          <p:cNvSpPr txBox="1"/>
          <p:nvPr/>
        </p:nvSpPr>
        <p:spPr>
          <a:xfrm>
            <a:off x="611560" y="6237312"/>
            <a:ext cx="8028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Potential Interference sources in GPS and Galileo bands</a:t>
            </a:r>
            <a:endParaRPr lang="en-US" sz="14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996952"/>
            <a:ext cx="7789767" cy="30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7153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val 73"/>
          <p:cNvSpPr/>
          <p:nvPr/>
        </p:nvSpPr>
        <p:spPr>
          <a:xfrm>
            <a:off x="1979712" y="16288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Parallelogram 74"/>
          <p:cNvSpPr/>
          <p:nvPr/>
        </p:nvSpPr>
        <p:spPr>
          <a:xfrm>
            <a:off x="2411760" y="1628800"/>
            <a:ext cx="288032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Parallelogram 75"/>
          <p:cNvSpPr/>
          <p:nvPr/>
        </p:nvSpPr>
        <p:spPr>
          <a:xfrm>
            <a:off x="1619672" y="1628800"/>
            <a:ext cx="288032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Straight Connector 76"/>
          <p:cNvCxnSpPr>
            <a:stCxn id="74" idx="6"/>
            <a:endCxn id="75" idx="5"/>
          </p:cNvCxnSpPr>
          <p:nvPr/>
        </p:nvCxnSpPr>
        <p:spPr>
          <a:xfrm>
            <a:off x="2339752" y="1772816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6" idx="2"/>
            <a:endCxn id="74" idx="3"/>
          </p:cNvCxnSpPr>
          <p:nvPr/>
        </p:nvCxnSpPr>
        <p:spPr>
          <a:xfrm>
            <a:off x="1871700" y="1772816"/>
            <a:ext cx="160739" cy="101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419872" y="234888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0" name="Parallelogram 79"/>
          <p:cNvSpPr/>
          <p:nvPr/>
        </p:nvSpPr>
        <p:spPr>
          <a:xfrm>
            <a:off x="3851920" y="2348880"/>
            <a:ext cx="288032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1" name="Parallelogram 80"/>
          <p:cNvSpPr/>
          <p:nvPr/>
        </p:nvSpPr>
        <p:spPr>
          <a:xfrm>
            <a:off x="3059832" y="2348880"/>
            <a:ext cx="288032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2" name="Straight Connector 81"/>
          <p:cNvCxnSpPr>
            <a:stCxn id="79" idx="6"/>
            <a:endCxn id="80" idx="5"/>
          </p:cNvCxnSpPr>
          <p:nvPr/>
        </p:nvCxnSpPr>
        <p:spPr>
          <a:xfrm>
            <a:off x="3779912" y="2492896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1" idx="2"/>
            <a:endCxn id="79" idx="2"/>
          </p:cNvCxnSpPr>
          <p:nvPr/>
        </p:nvCxnSpPr>
        <p:spPr>
          <a:xfrm>
            <a:off x="3311860" y="2492896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5220072" y="162880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5" name="Parallelogram 84"/>
          <p:cNvSpPr/>
          <p:nvPr/>
        </p:nvSpPr>
        <p:spPr>
          <a:xfrm>
            <a:off x="5652120" y="1628800"/>
            <a:ext cx="288032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6" name="Parallelogram 85"/>
          <p:cNvSpPr/>
          <p:nvPr/>
        </p:nvSpPr>
        <p:spPr>
          <a:xfrm>
            <a:off x="4860032" y="1628800"/>
            <a:ext cx="288032" cy="28803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7" name="Straight Connector 86"/>
          <p:cNvCxnSpPr>
            <a:stCxn id="84" idx="6"/>
            <a:endCxn id="85" idx="5"/>
          </p:cNvCxnSpPr>
          <p:nvPr/>
        </p:nvCxnSpPr>
        <p:spPr>
          <a:xfrm>
            <a:off x="5580112" y="1772816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86" idx="2"/>
            <a:endCxn id="84" idx="2"/>
          </p:cNvCxnSpPr>
          <p:nvPr/>
        </p:nvCxnSpPr>
        <p:spPr>
          <a:xfrm>
            <a:off x="5112060" y="1772816"/>
            <a:ext cx="1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1080120" y="2780928"/>
            <a:ext cx="5580112" cy="8699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BE"/>
          </a:p>
        </p:txBody>
      </p:sp>
      <p:sp>
        <p:nvSpPr>
          <p:cNvPr id="90" name="Oval 89"/>
          <p:cNvSpPr/>
          <p:nvPr/>
        </p:nvSpPr>
        <p:spPr>
          <a:xfrm>
            <a:off x="1152128" y="3068960"/>
            <a:ext cx="64807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1" name="Oval 90"/>
          <p:cNvSpPr/>
          <p:nvPr/>
        </p:nvSpPr>
        <p:spPr>
          <a:xfrm>
            <a:off x="2448272" y="3068960"/>
            <a:ext cx="406896" cy="9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Oval 91"/>
          <p:cNvSpPr/>
          <p:nvPr/>
        </p:nvSpPr>
        <p:spPr>
          <a:xfrm>
            <a:off x="5328592" y="2924944"/>
            <a:ext cx="936104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3" name="Oval 92"/>
          <p:cNvSpPr/>
          <p:nvPr/>
        </p:nvSpPr>
        <p:spPr>
          <a:xfrm>
            <a:off x="3816424" y="2996952"/>
            <a:ext cx="406896" cy="97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Oval 93"/>
          <p:cNvSpPr/>
          <p:nvPr/>
        </p:nvSpPr>
        <p:spPr>
          <a:xfrm>
            <a:off x="1944216" y="3284984"/>
            <a:ext cx="648072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Oval 94"/>
          <p:cNvSpPr/>
          <p:nvPr/>
        </p:nvSpPr>
        <p:spPr>
          <a:xfrm>
            <a:off x="3312368" y="3284984"/>
            <a:ext cx="576064" cy="288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6" name="Oval 95"/>
          <p:cNvSpPr/>
          <p:nvPr/>
        </p:nvSpPr>
        <p:spPr>
          <a:xfrm>
            <a:off x="4536504" y="3284984"/>
            <a:ext cx="64807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7" name="Oval 96"/>
          <p:cNvSpPr/>
          <p:nvPr/>
        </p:nvSpPr>
        <p:spPr>
          <a:xfrm>
            <a:off x="4572000" y="2924944"/>
            <a:ext cx="648072" cy="21602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Right Arrow 97"/>
          <p:cNvSpPr/>
          <p:nvPr/>
        </p:nvSpPr>
        <p:spPr>
          <a:xfrm>
            <a:off x="5940152" y="3284984"/>
            <a:ext cx="576064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TextBox 98"/>
          <p:cNvSpPr txBox="1"/>
          <p:nvPr/>
        </p:nvSpPr>
        <p:spPr>
          <a:xfrm>
            <a:off x="6012160" y="32849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V</a:t>
            </a:r>
            <a:endParaRPr lang="it-IT" dirty="0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779912" y="4149080"/>
            <a:ext cx="0" cy="7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4" idx="4"/>
          </p:cNvCxnSpPr>
          <p:nvPr/>
        </p:nvCxnSpPr>
        <p:spPr>
          <a:xfrm flipH="1">
            <a:off x="3851920" y="1916832"/>
            <a:ext cx="1548172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79" idx="4"/>
          </p:cNvCxnSpPr>
          <p:nvPr/>
        </p:nvCxnSpPr>
        <p:spPr>
          <a:xfrm>
            <a:off x="3599892" y="2636912"/>
            <a:ext cx="10801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74" idx="4"/>
          </p:cNvCxnSpPr>
          <p:nvPr/>
        </p:nvCxnSpPr>
        <p:spPr>
          <a:xfrm>
            <a:off x="2159732" y="1916832"/>
            <a:ext cx="140415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" name="Isosceles Triangle 103"/>
          <p:cNvSpPr/>
          <p:nvPr/>
        </p:nvSpPr>
        <p:spPr>
          <a:xfrm rot="10800000">
            <a:off x="3491880" y="4149080"/>
            <a:ext cx="576064" cy="576064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5" name="Oval 104"/>
          <p:cNvSpPr/>
          <p:nvPr/>
        </p:nvSpPr>
        <p:spPr>
          <a:xfrm>
            <a:off x="6300192" y="4221088"/>
            <a:ext cx="720080" cy="36004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06" name="Straight Connector 105"/>
          <p:cNvCxnSpPr>
            <a:stCxn id="105" idx="4"/>
          </p:cNvCxnSpPr>
          <p:nvPr/>
        </p:nvCxnSpPr>
        <p:spPr>
          <a:xfrm>
            <a:off x="6660232" y="4581128"/>
            <a:ext cx="0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804248" y="4581128"/>
            <a:ext cx="14401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6372200" y="4581128"/>
            <a:ext cx="177461" cy="556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09" name="Freeform 108"/>
          <p:cNvSpPr/>
          <p:nvPr/>
        </p:nvSpPr>
        <p:spPr>
          <a:xfrm>
            <a:off x="5868144" y="4293096"/>
            <a:ext cx="245852" cy="284671"/>
          </a:xfrm>
          <a:custGeom>
            <a:avLst/>
            <a:gdLst>
              <a:gd name="connsiteX0" fmla="*/ 245852 w 245852"/>
              <a:gd name="connsiteY0" fmla="*/ 0 h 284671"/>
              <a:gd name="connsiteX1" fmla="*/ 4313 w 245852"/>
              <a:gd name="connsiteY1" fmla="*/ 120770 h 284671"/>
              <a:gd name="connsiteX2" fmla="*/ 219973 w 245852"/>
              <a:gd name="connsiteY2" fmla="*/ 284671 h 2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52" h="284671">
                <a:moveTo>
                  <a:pt x="245852" y="0"/>
                </a:moveTo>
                <a:cubicBezTo>
                  <a:pt x="127239" y="36662"/>
                  <a:pt x="8626" y="73325"/>
                  <a:pt x="4313" y="120770"/>
                </a:cubicBezTo>
                <a:cubicBezTo>
                  <a:pt x="0" y="168215"/>
                  <a:pt x="109986" y="226443"/>
                  <a:pt x="219973" y="28467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0" name="Freeform 109"/>
          <p:cNvSpPr/>
          <p:nvPr/>
        </p:nvSpPr>
        <p:spPr>
          <a:xfrm>
            <a:off x="5724128" y="4293096"/>
            <a:ext cx="245852" cy="284671"/>
          </a:xfrm>
          <a:custGeom>
            <a:avLst/>
            <a:gdLst>
              <a:gd name="connsiteX0" fmla="*/ 245852 w 245852"/>
              <a:gd name="connsiteY0" fmla="*/ 0 h 284671"/>
              <a:gd name="connsiteX1" fmla="*/ 4313 w 245852"/>
              <a:gd name="connsiteY1" fmla="*/ 120770 h 284671"/>
              <a:gd name="connsiteX2" fmla="*/ 219973 w 245852"/>
              <a:gd name="connsiteY2" fmla="*/ 284671 h 2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52" h="284671">
                <a:moveTo>
                  <a:pt x="245852" y="0"/>
                </a:moveTo>
                <a:cubicBezTo>
                  <a:pt x="127239" y="36662"/>
                  <a:pt x="8626" y="73325"/>
                  <a:pt x="4313" y="120770"/>
                </a:cubicBezTo>
                <a:cubicBezTo>
                  <a:pt x="0" y="168215"/>
                  <a:pt x="109986" y="226443"/>
                  <a:pt x="219973" y="28467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1" name="Freeform 110"/>
          <p:cNvSpPr/>
          <p:nvPr/>
        </p:nvSpPr>
        <p:spPr>
          <a:xfrm>
            <a:off x="5580112" y="4293096"/>
            <a:ext cx="245852" cy="284671"/>
          </a:xfrm>
          <a:custGeom>
            <a:avLst/>
            <a:gdLst>
              <a:gd name="connsiteX0" fmla="*/ 245852 w 245852"/>
              <a:gd name="connsiteY0" fmla="*/ 0 h 284671"/>
              <a:gd name="connsiteX1" fmla="*/ 4313 w 245852"/>
              <a:gd name="connsiteY1" fmla="*/ 120770 h 284671"/>
              <a:gd name="connsiteX2" fmla="*/ 219973 w 245852"/>
              <a:gd name="connsiteY2" fmla="*/ 284671 h 28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852" h="284671">
                <a:moveTo>
                  <a:pt x="245852" y="0"/>
                </a:moveTo>
                <a:cubicBezTo>
                  <a:pt x="127239" y="36662"/>
                  <a:pt x="8626" y="73325"/>
                  <a:pt x="4313" y="120770"/>
                </a:cubicBezTo>
                <a:cubicBezTo>
                  <a:pt x="0" y="168215"/>
                  <a:pt x="109986" y="226443"/>
                  <a:pt x="219973" y="284671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2" name="TextBox 111"/>
          <p:cNvSpPr txBox="1"/>
          <p:nvPr/>
        </p:nvSpPr>
        <p:spPr>
          <a:xfrm>
            <a:off x="5436096" y="378904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Interference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1763688" y="5589240"/>
            <a:ext cx="2016224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1835696" y="5949280"/>
            <a:ext cx="504056" cy="28803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2483768" y="5949280"/>
            <a:ext cx="504056" cy="28803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131840" y="5949280"/>
            <a:ext cx="504056" cy="28803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3131840" y="594928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ADC</a:t>
            </a:r>
            <a:endParaRPr lang="en-US" sz="1100" dirty="0"/>
          </a:p>
        </p:txBody>
      </p:sp>
      <p:sp>
        <p:nvSpPr>
          <p:cNvPr id="118" name="TextBox 117"/>
          <p:cNvSpPr txBox="1"/>
          <p:nvPr/>
        </p:nvSpPr>
        <p:spPr>
          <a:xfrm>
            <a:off x="2483768" y="594928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BPF</a:t>
            </a:r>
            <a:endParaRPr lang="en-US" sz="11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835696" y="594928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LNA</a:t>
            </a:r>
            <a:endParaRPr lang="en-US" sz="1200" dirty="0"/>
          </a:p>
        </p:txBody>
      </p:sp>
      <p:cxnSp>
        <p:nvCxnSpPr>
          <p:cNvPr id="120" name="Shape 119"/>
          <p:cNvCxnSpPr>
            <a:stCxn id="104" idx="0"/>
            <a:endCxn id="113" idx="1"/>
          </p:cNvCxnSpPr>
          <p:nvPr/>
        </p:nvCxnSpPr>
        <p:spPr>
          <a:xfrm rot="5400000">
            <a:off x="2087724" y="4401108"/>
            <a:ext cx="1368152" cy="2016224"/>
          </a:xfrm>
          <a:prstGeom prst="bentConnector4">
            <a:avLst>
              <a:gd name="adj1" fmla="val 31579"/>
              <a:gd name="adj2" fmla="val 111338"/>
            </a:avLst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endCxn id="114" idx="1"/>
          </p:cNvCxnSpPr>
          <p:nvPr/>
        </p:nvCxnSpPr>
        <p:spPr>
          <a:xfrm>
            <a:off x="1691680" y="609329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119" idx="3"/>
            <a:endCxn id="118" idx="1"/>
          </p:cNvCxnSpPr>
          <p:nvPr/>
        </p:nvCxnSpPr>
        <p:spPr>
          <a:xfrm flipV="1">
            <a:off x="2339752" y="6080085"/>
            <a:ext cx="144016" cy="7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5" idx="3"/>
            <a:endCxn id="116" idx="1"/>
          </p:cNvCxnSpPr>
          <p:nvPr/>
        </p:nvCxnSpPr>
        <p:spPr>
          <a:xfrm>
            <a:off x="2987824" y="6093296"/>
            <a:ext cx="1440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2483768" y="530120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Front-End</a:t>
            </a:r>
            <a:endParaRPr lang="en-US" sz="1200" dirty="0"/>
          </a:p>
        </p:txBody>
      </p:sp>
      <p:sp>
        <p:nvSpPr>
          <p:cNvPr id="125" name="Rounded Rectangle 124"/>
          <p:cNvSpPr/>
          <p:nvPr/>
        </p:nvSpPr>
        <p:spPr>
          <a:xfrm>
            <a:off x="4067944" y="5589240"/>
            <a:ext cx="241277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176464" y="5949280"/>
            <a:ext cx="1080120" cy="28803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5365104" y="5949280"/>
            <a:ext cx="936104" cy="288032"/>
          </a:xfrm>
          <a:prstGeom prst="rect">
            <a:avLst/>
          </a:prstGeom>
          <a:ln w="158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176464" y="5949280"/>
            <a:ext cx="11521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ACQUISITION</a:t>
            </a:r>
            <a:endParaRPr lang="en-US" sz="1100" dirty="0"/>
          </a:p>
        </p:txBody>
      </p:sp>
      <p:sp>
        <p:nvSpPr>
          <p:cNvPr id="129" name="TextBox 128"/>
          <p:cNvSpPr txBox="1"/>
          <p:nvPr/>
        </p:nvSpPr>
        <p:spPr>
          <a:xfrm>
            <a:off x="5365104" y="5949280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TRACKING</a:t>
            </a:r>
            <a:endParaRPr lang="en-US" sz="1100" dirty="0"/>
          </a:p>
        </p:txBody>
      </p:sp>
      <p:cxnSp>
        <p:nvCxnSpPr>
          <p:cNvPr id="130" name="Straight Connector 129"/>
          <p:cNvCxnSpPr>
            <a:endCxn id="126" idx="1"/>
          </p:cNvCxnSpPr>
          <p:nvPr/>
        </p:nvCxnSpPr>
        <p:spPr>
          <a:xfrm>
            <a:off x="3960440" y="60932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126" idx="3"/>
            <a:endCxn id="127" idx="1"/>
          </p:cNvCxnSpPr>
          <p:nvPr/>
        </p:nvCxnSpPr>
        <p:spPr>
          <a:xfrm>
            <a:off x="5256584" y="6093296"/>
            <a:ext cx="1085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4283968" y="5301208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Receiver Processing</a:t>
            </a:r>
            <a:endParaRPr lang="en-US" sz="1200" dirty="0"/>
          </a:p>
        </p:txBody>
      </p:sp>
      <p:cxnSp>
        <p:nvCxnSpPr>
          <p:cNvPr id="133" name="Straight Arrow Connector 132"/>
          <p:cNvCxnSpPr>
            <a:stCxn id="113" idx="3"/>
            <a:endCxn id="125" idx="1"/>
          </p:cNvCxnSpPr>
          <p:nvPr/>
        </p:nvCxnSpPr>
        <p:spPr>
          <a:xfrm>
            <a:off x="3779912" y="609329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3635896" y="6093296"/>
            <a:ext cx="2160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>
            <a:off x="6480720" y="6093296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127" idx="3"/>
          </p:cNvCxnSpPr>
          <p:nvPr/>
        </p:nvCxnSpPr>
        <p:spPr>
          <a:xfrm flipH="1">
            <a:off x="6301208" y="6093296"/>
            <a:ext cx="180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Rounded Rectangle 136"/>
          <p:cNvSpPr/>
          <p:nvPr/>
        </p:nvSpPr>
        <p:spPr>
          <a:xfrm>
            <a:off x="6768752" y="5589240"/>
            <a:ext cx="1584176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extBox 137"/>
          <p:cNvSpPr txBox="1"/>
          <p:nvPr/>
        </p:nvSpPr>
        <p:spPr>
          <a:xfrm>
            <a:off x="6768752" y="5301208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Outputs</a:t>
            </a:r>
            <a:endParaRPr lang="en-US" sz="1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768752" y="5733256"/>
            <a:ext cx="15476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/>
              <a:t>E,L,P correlations.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Integrated Doppler.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C/N0 estimation.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40" name="TextBox 139"/>
          <p:cNvSpPr txBox="1"/>
          <p:nvPr/>
        </p:nvSpPr>
        <p:spPr>
          <a:xfrm>
            <a:off x="2843808" y="17008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</a:t>
            </a:r>
            <a:r>
              <a:rPr lang="it-IT" dirty="0" smtClean="0"/>
              <a:t>NSS Satellites</a:t>
            </a:r>
            <a:endParaRPr lang="it-IT" dirty="0"/>
          </a:p>
        </p:txBody>
      </p:sp>
      <p:sp>
        <p:nvSpPr>
          <p:cNvPr id="141" name="TextBox 140"/>
          <p:cNvSpPr txBox="1"/>
          <p:nvPr/>
        </p:nvSpPr>
        <p:spPr>
          <a:xfrm>
            <a:off x="6732240" y="299695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7030A0"/>
                </a:solidFill>
              </a:rPr>
              <a:t>Ionosphere irregularities</a:t>
            </a:r>
            <a:endParaRPr lang="it-IT" dirty="0">
              <a:solidFill>
                <a:srgbClr val="7030A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979712" y="4797152"/>
            <a:ext cx="154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GNSS Antenna</a:t>
            </a:r>
            <a:endParaRPr lang="it-IT" dirty="0"/>
          </a:p>
        </p:txBody>
      </p:sp>
      <p:cxnSp>
        <p:nvCxnSpPr>
          <p:cNvPr id="143" name="Straight Arrow Connector 142"/>
          <p:cNvCxnSpPr/>
          <p:nvPr/>
        </p:nvCxnSpPr>
        <p:spPr>
          <a:xfrm flipH="1" flipV="1">
            <a:off x="4211960" y="4221088"/>
            <a:ext cx="129614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Freeform 86"/>
          <p:cNvSpPr>
            <a:spLocks/>
          </p:cNvSpPr>
          <p:nvPr/>
        </p:nvSpPr>
        <p:spPr bwMode="auto">
          <a:xfrm>
            <a:off x="2123728" y="3861048"/>
            <a:ext cx="1108075" cy="873125"/>
          </a:xfrm>
          <a:custGeom>
            <a:avLst/>
            <a:gdLst>
              <a:gd name="T0" fmla="*/ 0 w 3468"/>
              <a:gd name="T1" fmla="*/ 2147483647 h 97"/>
              <a:gd name="T2" fmla="*/ 0 w 3468"/>
              <a:gd name="T3" fmla="*/ 2147483647 h 97"/>
              <a:gd name="T4" fmla="*/ 0 w 3468"/>
              <a:gd name="T5" fmla="*/ 2147483647 h 97"/>
              <a:gd name="T6" fmla="*/ 0 w 3468"/>
              <a:gd name="T7" fmla="*/ 2147483647 h 97"/>
              <a:gd name="T8" fmla="*/ 0 w 3468"/>
              <a:gd name="T9" fmla="*/ 2147483647 h 97"/>
              <a:gd name="T10" fmla="*/ 0 w 3468"/>
              <a:gd name="T11" fmla="*/ 2147483647 h 97"/>
              <a:gd name="T12" fmla="*/ 0 w 3468"/>
              <a:gd name="T13" fmla="*/ 2147483647 h 97"/>
              <a:gd name="T14" fmla="*/ 0 w 3468"/>
              <a:gd name="T15" fmla="*/ 2147483647 h 97"/>
              <a:gd name="T16" fmla="*/ 0 w 3468"/>
              <a:gd name="T17" fmla="*/ 2147483647 h 97"/>
              <a:gd name="T18" fmla="*/ 0 w 3468"/>
              <a:gd name="T19" fmla="*/ 2147483647 h 97"/>
              <a:gd name="T20" fmla="*/ 0 w 3468"/>
              <a:gd name="T21" fmla="*/ 2147483647 h 97"/>
              <a:gd name="T22" fmla="*/ 0 w 3468"/>
              <a:gd name="T23" fmla="*/ 2147483647 h 97"/>
              <a:gd name="T24" fmla="*/ 0 w 3468"/>
              <a:gd name="T25" fmla="*/ 2147483647 h 97"/>
              <a:gd name="T26" fmla="*/ 0 w 3468"/>
              <a:gd name="T27" fmla="*/ 2147483647 h 97"/>
              <a:gd name="T28" fmla="*/ 0 w 3468"/>
              <a:gd name="T29" fmla="*/ 2147483647 h 97"/>
              <a:gd name="T30" fmla="*/ 0 w 3468"/>
              <a:gd name="T31" fmla="*/ 2147483647 h 97"/>
              <a:gd name="T32" fmla="*/ 0 w 3468"/>
              <a:gd name="T33" fmla="*/ 2147483647 h 97"/>
              <a:gd name="T34" fmla="*/ 0 w 3468"/>
              <a:gd name="T35" fmla="*/ 2147483647 h 97"/>
              <a:gd name="T36" fmla="*/ 0 w 3468"/>
              <a:gd name="T37" fmla="*/ 2147483647 h 97"/>
              <a:gd name="T38" fmla="*/ 0 w 3468"/>
              <a:gd name="T39" fmla="*/ 2147483647 h 97"/>
              <a:gd name="T40" fmla="*/ 0 w 3468"/>
              <a:gd name="T41" fmla="*/ 2147483647 h 97"/>
              <a:gd name="T42" fmla="*/ 0 w 3468"/>
              <a:gd name="T43" fmla="*/ 2147483647 h 97"/>
              <a:gd name="T44" fmla="*/ 0 w 3468"/>
              <a:gd name="T45" fmla="*/ 2147483647 h 97"/>
              <a:gd name="T46" fmla="*/ 0 w 3468"/>
              <a:gd name="T47" fmla="*/ 2147483647 h 97"/>
              <a:gd name="T48" fmla="*/ 0 w 3468"/>
              <a:gd name="T49" fmla="*/ 2147483647 h 97"/>
              <a:gd name="T50" fmla="*/ 0 w 3468"/>
              <a:gd name="T51" fmla="*/ 2147483647 h 97"/>
              <a:gd name="T52" fmla="*/ 0 w 3468"/>
              <a:gd name="T53" fmla="*/ 2147483647 h 97"/>
              <a:gd name="T54" fmla="*/ 0 w 3468"/>
              <a:gd name="T55" fmla="*/ 2147483647 h 97"/>
              <a:gd name="T56" fmla="*/ 0 w 3468"/>
              <a:gd name="T57" fmla="*/ 2147483647 h 97"/>
              <a:gd name="T58" fmla="*/ 0 w 3468"/>
              <a:gd name="T59" fmla="*/ 2147483647 h 97"/>
              <a:gd name="T60" fmla="*/ 0 w 3468"/>
              <a:gd name="T61" fmla="*/ 2147483647 h 97"/>
              <a:gd name="T62" fmla="*/ 0 w 3468"/>
              <a:gd name="T63" fmla="*/ 2147483647 h 97"/>
              <a:gd name="T64" fmla="*/ 0 w 3468"/>
              <a:gd name="T65" fmla="*/ 2147483647 h 97"/>
              <a:gd name="T66" fmla="*/ 0 w 3468"/>
              <a:gd name="T67" fmla="*/ 2147483647 h 97"/>
              <a:gd name="T68" fmla="*/ 0 w 3468"/>
              <a:gd name="T69" fmla="*/ 2147483647 h 97"/>
              <a:gd name="T70" fmla="*/ 0 w 3468"/>
              <a:gd name="T71" fmla="*/ 2147483647 h 97"/>
              <a:gd name="T72" fmla="*/ 0 w 3468"/>
              <a:gd name="T73" fmla="*/ 2147483647 h 97"/>
              <a:gd name="T74" fmla="*/ 0 w 3468"/>
              <a:gd name="T75" fmla="*/ 2147483647 h 97"/>
              <a:gd name="T76" fmla="*/ 0 w 3468"/>
              <a:gd name="T77" fmla="*/ 2147483647 h 97"/>
              <a:gd name="T78" fmla="*/ 0 w 3468"/>
              <a:gd name="T79" fmla="*/ 2147483647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468"/>
              <a:gd name="T121" fmla="*/ 0 h 97"/>
              <a:gd name="T122" fmla="*/ 3468 w 3468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468" h="97">
                <a:moveTo>
                  <a:pt x="0" y="67"/>
                </a:moveTo>
                <a:cubicBezTo>
                  <a:pt x="32" y="62"/>
                  <a:pt x="80" y="56"/>
                  <a:pt x="108" y="37"/>
                </a:cubicBezTo>
                <a:cubicBezTo>
                  <a:pt x="124" y="26"/>
                  <a:pt x="162" y="13"/>
                  <a:pt x="162" y="13"/>
                </a:cubicBezTo>
                <a:cubicBezTo>
                  <a:pt x="210" y="20"/>
                  <a:pt x="219" y="29"/>
                  <a:pt x="258" y="55"/>
                </a:cubicBezTo>
                <a:cubicBezTo>
                  <a:pt x="269" y="62"/>
                  <a:pt x="282" y="63"/>
                  <a:pt x="294" y="67"/>
                </a:cubicBezTo>
                <a:cubicBezTo>
                  <a:pt x="300" y="69"/>
                  <a:pt x="312" y="73"/>
                  <a:pt x="312" y="73"/>
                </a:cubicBezTo>
                <a:cubicBezTo>
                  <a:pt x="372" y="68"/>
                  <a:pt x="373" y="73"/>
                  <a:pt x="414" y="61"/>
                </a:cubicBezTo>
                <a:cubicBezTo>
                  <a:pt x="453" y="50"/>
                  <a:pt x="488" y="23"/>
                  <a:pt x="528" y="13"/>
                </a:cubicBezTo>
                <a:cubicBezTo>
                  <a:pt x="558" y="16"/>
                  <a:pt x="594" y="6"/>
                  <a:pt x="618" y="25"/>
                </a:cubicBezTo>
                <a:cubicBezTo>
                  <a:pt x="654" y="53"/>
                  <a:pt x="664" y="70"/>
                  <a:pt x="708" y="85"/>
                </a:cubicBezTo>
                <a:cubicBezTo>
                  <a:pt x="748" y="83"/>
                  <a:pt x="789" y="87"/>
                  <a:pt x="828" y="79"/>
                </a:cubicBezTo>
                <a:cubicBezTo>
                  <a:pt x="848" y="75"/>
                  <a:pt x="862" y="56"/>
                  <a:pt x="882" y="49"/>
                </a:cubicBezTo>
                <a:cubicBezTo>
                  <a:pt x="984" y="55"/>
                  <a:pt x="1003" y="61"/>
                  <a:pt x="1110" y="55"/>
                </a:cubicBezTo>
                <a:cubicBezTo>
                  <a:pt x="1140" y="45"/>
                  <a:pt x="1176" y="15"/>
                  <a:pt x="1206" y="13"/>
                </a:cubicBezTo>
                <a:cubicBezTo>
                  <a:pt x="1238" y="11"/>
                  <a:pt x="1270" y="9"/>
                  <a:pt x="1302" y="7"/>
                </a:cubicBezTo>
                <a:cubicBezTo>
                  <a:pt x="1328" y="9"/>
                  <a:pt x="1354" y="9"/>
                  <a:pt x="1380" y="13"/>
                </a:cubicBezTo>
                <a:cubicBezTo>
                  <a:pt x="1392" y="15"/>
                  <a:pt x="1416" y="25"/>
                  <a:pt x="1416" y="25"/>
                </a:cubicBezTo>
                <a:cubicBezTo>
                  <a:pt x="1453" y="81"/>
                  <a:pt x="1555" y="60"/>
                  <a:pt x="1614" y="67"/>
                </a:cubicBezTo>
                <a:cubicBezTo>
                  <a:pt x="1681" y="59"/>
                  <a:pt x="1697" y="43"/>
                  <a:pt x="1752" y="19"/>
                </a:cubicBezTo>
                <a:cubicBezTo>
                  <a:pt x="1764" y="14"/>
                  <a:pt x="1776" y="11"/>
                  <a:pt x="1788" y="7"/>
                </a:cubicBezTo>
                <a:cubicBezTo>
                  <a:pt x="1794" y="5"/>
                  <a:pt x="1806" y="1"/>
                  <a:pt x="1806" y="1"/>
                </a:cubicBezTo>
                <a:cubicBezTo>
                  <a:pt x="1862" y="3"/>
                  <a:pt x="1918" y="0"/>
                  <a:pt x="1974" y="7"/>
                </a:cubicBezTo>
                <a:cubicBezTo>
                  <a:pt x="1987" y="9"/>
                  <a:pt x="2034" y="65"/>
                  <a:pt x="2046" y="73"/>
                </a:cubicBezTo>
                <a:cubicBezTo>
                  <a:pt x="2062" y="84"/>
                  <a:pt x="2100" y="97"/>
                  <a:pt x="2100" y="97"/>
                </a:cubicBezTo>
                <a:cubicBezTo>
                  <a:pt x="2177" y="93"/>
                  <a:pt x="2200" y="94"/>
                  <a:pt x="2262" y="73"/>
                </a:cubicBezTo>
                <a:cubicBezTo>
                  <a:pt x="2294" y="62"/>
                  <a:pt x="2275" y="71"/>
                  <a:pt x="2316" y="43"/>
                </a:cubicBezTo>
                <a:cubicBezTo>
                  <a:pt x="2322" y="39"/>
                  <a:pt x="2334" y="31"/>
                  <a:pt x="2334" y="31"/>
                </a:cubicBezTo>
                <a:cubicBezTo>
                  <a:pt x="2358" y="33"/>
                  <a:pt x="2382" y="32"/>
                  <a:pt x="2406" y="37"/>
                </a:cubicBezTo>
                <a:cubicBezTo>
                  <a:pt x="2425" y="41"/>
                  <a:pt x="2429" y="66"/>
                  <a:pt x="2448" y="79"/>
                </a:cubicBezTo>
                <a:cubicBezTo>
                  <a:pt x="2504" y="77"/>
                  <a:pt x="2560" y="77"/>
                  <a:pt x="2616" y="73"/>
                </a:cubicBezTo>
                <a:cubicBezTo>
                  <a:pt x="2634" y="72"/>
                  <a:pt x="2661" y="49"/>
                  <a:pt x="2670" y="43"/>
                </a:cubicBezTo>
                <a:cubicBezTo>
                  <a:pt x="2694" y="27"/>
                  <a:pt x="2726" y="34"/>
                  <a:pt x="2754" y="31"/>
                </a:cubicBezTo>
                <a:cubicBezTo>
                  <a:pt x="2775" y="36"/>
                  <a:pt x="2795" y="45"/>
                  <a:pt x="2814" y="55"/>
                </a:cubicBezTo>
                <a:cubicBezTo>
                  <a:pt x="2827" y="62"/>
                  <a:pt x="2836" y="74"/>
                  <a:pt x="2850" y="79"/>
                </a:cubicBezTo>
                <a:cubicBezTo>
                  <a:pt x="2862" y="83"/>
                  <a:pt x="2886" y="91"/>
                  <a:pt x="2886" y="91"/>
                </a:cubicBezTo>
                <a:cubicBezTo>
                  <a:pt x="2955" y="84"/>
                  <a:pt x="2998" y="60"/>
                  <a:pt x="3060" y="49"/>
                </a:cubicBezTo>
                <a:cubicBezTo>
                  <a:pt x="3076" y="46"/>
                  <a:pt x="3092" y="45"/>
                  <a:pt x="3108" y="43"/>
                </a:cubicBezTo>
                <a:cubicBezTo>
                  <a:pt x="3118" y="41"/>
                  <a:pt x="3128" y="39"/>
                  <a:pt x="3138" y="37"/>
                </a:cubicBezTo>
                <a:cubicBezTo>
                  <a:pt x="3237" y="42"/>
                  <a:pt x="3299" y="49"/>
                  <a:pt x="3396" y="43"/>
                </a:cubicBezTo>
                <a:cubicBezTo>
                  <a:pt x="3424" y="34"/>
                  <a:pt x="3438" y="13"/>
                  <a:pt x="3468" y="13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5" name="Freeform 85"/>
          <p:cNvSpPr>
            <a:spLocks/>
          </p:cNvSpPr>
          <p:nvPr/>
        </p:nvSpPr>
        <p:spPr bwMode="auto">
          <a:xfrm flipH="1" flipV="1">
            <a:off x="3203848" y="3789040"/>
            <a:ext cx="1571625" cy="282575"/>
          </a:xfrm>
          <a:custGeom>
            <a:avLst/>
            <a:gdLst>
              <a:gd name="T0" fmla="*/ 0 w 3468"/>
              <a:gd name="T1" fmla="*/ 42411067 h 97"/>
              <a:gd name="T2" fmla="*/ 0 w 3468"/>
              <a:gd name="T3" fmla="*/ 23400798 h 97"/>
              <a:gd name="T4" fmla="*/ 0 w 3468"/>
              <a:gd name="T5" fmla="*/ 8278337 h 97"/>
              <a:gd name="T6" fmla="*/ 0 w 3468"/>
              <a:gd name="T7" fmla="*/ 34624901 h 97"/>
              <a:gd name="T8" fmla="*/ 0 w 3468"/>
              <a:gd name="T9" fmla="*/ 42411067 h 97"/>
              <a:gd name="T10" fmla="*/ 0 w 3468"/>
              <a:gd name="T11" fmla="*/ 46075502 h 97"/>
              <a:gd name="T12" fmla="*/ 0 w 3468"/>
              <a:gd name="T13" fmla="*/ 38651737 h 97"/>
              <a:gd name="T14" fmla="*/ 0 w 3468"/>
              <a:gd name="T15" fmla="*/ 8278337 h 97"/>
              <a:gd name="T16" fmla="*/ 0 w 3468"/>
              <a:gd name="T17" fmla="*/ 15740913 h 97"/>
              <a:gd name="T18" fmla="*/ 0 w 3468"/>
              <a:gd name="T19" fmla="*/ 53617356 h 97"/>
              <a:gd name="T20" fmla="*/ 0 w 3468"/>
              <a:gd name="T21" fmla="*/ 49878961 h 97"/>
              <a:gd name="T22" fmla="*/ 0 w 3468"/>
              <a:gd name="T23" fmla="*/ 30946079 h 97"/>
              <a:gd name="T24" fmla="*/ 0 w 3468"/>
              <a:gd name="T25" fmla="*/ 34624901 h 97"/>
              <a:gd name="T26" fmla="*/ 0 w 3468"/>
              <a:gd name="T27" fmla="*/ 8278337 h 97"/>
              <a:gd name="T28" fmla="*/ 0 w 3468"/>
              <a:gd name="T29" fmla="*/ 4511229 h 97"/>
              <a:gd name="T30" fmla="*/ 0 w 3468"/>
              <a:gd name="T31" fmla="*/ 8278337 h 97"/>
              <a:gd name="T32" fmla="*/ 0 w 3468"/>
              <a:gd name="T33" fmla="*/ 15740913 h 97"/>
              <a:gd name="T34" fmla="*/ 0 w 3468"/>
              <a:gd name="T35" fmla="*/ 42411067 h 97"/>
              <a:gd name="T36" fmla="*/ 0 w 3468"/>
              <a:gd name="T37" fmla="*/ 11983591 h 97"/>
              <a:gd name="T38" fmla="*/ 0 w 3468"/>
              <a:gd name="T39" fmla="*/ 4511229 h 97"/>
              <a:gd name="T40" fmla="*/ 0 w 3468"/>
              <a:gd name="T41" fmla="*/ 730046 h 97"/>
              <a:gd name="T42" fmla="*/ 0 w 3468"/>
              <a:gd name="T43" fmla="*/ 4511229 h 97"/>
              <a:gd name="T44" fmla="*/ 0 w 3468"/>
              <a:gd name="T45" fmla="*/ 46075502 h 97"/>
              <a:gd name="T46" fmla="*/ 0 w 3468"/>
              <a:gd name="T47" fmla="*/ 61295796 h 97"/>
              <a:gd name="T48" fmla="*/ 0 w 3468"/>
              <a:gd name="T49" fmla="*/ 46075502 h 97"/>
              <a:gd name="T50" fmla="*/ 0 w 3468"/>
              <a:gd name="T51" fmla="*/ 27181223 h 97"/>
              <a:gd name="T52" fmla="*/ 0 w 3468"/>
              <a:gd name="T53" fmla="*/ 19722019 h 97"/>
              <a:gd name="T54" fmla="*/ 0 w 3468"/>
              <a:gd name="T55" fmla="*/ 23400798 h 97"/>
              <a:gd name="T56" fmla="*/ 0 w 3468"/>
              <a:gd name="T57" fmla="*/ 49878961 h 97"/>
              <a:gd name="T58" fmla="*/ 0 w 3468"/>
              <a:gd name="T59" fmla="*/ 46075502 h 97"/>
              <a:gd name="T60" fmla="*/ 0 w 3468"/>
              <a:gd name="T61" fmla="*/ 27181223 h 97"/>
              <a:gd name="T62" fmla="*/ 0 w 3468"/>
              <a:gd name="T63" fmla="*/ 19722019 h 97"/>
              <a:gd name="T64" fmla="*/ 0 w 3468"/>
              <a:gd name="T65" fmla="*/ 34624901 h 97"/>
              <a:gd name="T66" fmla="*/ 0 w 3468"/>
              <a:gd name="T67" fmla="*/ 49878961 h 97"/>
              <a:gd name="T68" fmla="*/ 0 w 3468"/>
              <a:gd name="T69" fmla="*/ 57402552 h 97"/>
              <a:gd name="T70" fmla="*/ 0 w 3468"/>
              <a:gd name="T71" fmla="*/ 30946079 h 97"/>
              <a:gd name="T72" fmla="*/ 0 w 3468"/>
              <a:gd name="T73" fmla="*/ 27181223 h 97"/>
              <a:gd name="T74" fmla="*/ 0 w 3468"/>
              <a:gd name="T75" fmla="*/ 23400798 h 97"/>
              <a:gd name="T76" fmla="*/ 0 w 3468"/>
              <a:gd name="T77" fmla="*/ 27181223 h 97"/>
              <a:gd name="T78" fmla="*/ 0 w 3468"/>
              <a:gd name="T79" fmla="*/ 8278337 h 9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468"/>
              <a:gd name="T121" fmla="*/ 0 h 97"/>
              <a:gd name="T122" fmla="*/ 3468 w 3468"/>
              <a:gd name="T123" fmla="*/ 97 h 9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468" h="97">
                <a:moveTo>
                  <a:pt x="0" y="67"/>
                </a:moveTo>
                <a:cubicBezTo>
                  <a:pt x="32" y="62"/>
                  <a:pt x="80" y="56"/>
                  <a:pt x="108" y="37"/>
                </a:cubicBezTo>
                <a:cubicBezTo>
                  <a:pt x="124" y="26"/>
                  <a:pt x="162" y="13"/>
                  <a:pt x="162" y="13"/>
                </a:cubicBezTo>
                <a:cubicBezTo>
                  <a:pt x="210" y="20"/>
                  <a:pt x="219" y="29"/>
                  <a:pt x="258" y="55"/>
                </a:cubicBezTo>
                <a:cubicBezTo>
                  <a:pt x="269" y="62"/>
                  <a:pt x="282" y="63"/>
                  <a:pt x="294" y="67"/>
                </a:cubicBezTo>
                <a:cubicBezTo>
                  <a:pt x="300" y="69"/>
                  <a:pt x="312" y="73"/>
                  <a:pt x="312" y="73"/>
                </a:cubicBezTo>
                <a:cubicBezTo>
                  <a:pt x="372" y="68"/>
                  <a:pt x="373" y="73"/>
                  <a:pt x="414" y="61"/>
                </a:cubicBezTo>
                <a:cubicBezTo>
                  <a:pt x="453" y="50"/>
                  <a:pt x="488" y="23"/>
                  <a:pt x="528" y="13"/>
                </a:cubicBezTo>
                <a:cubicBezTo>
                  <a:pt x="558" y="16"/>
                  <a:pt x="594" y="6"/>
                  <a:pt x="618" y="25"/>
                </a:cubicBezTo>
                <a:cubicBezTo>
                  <a:pt x="654" y="53"/>
                  <a:pt x="664" y="70"/>
                  <a:pt x="708" y="85"/>
                </a:cubicBezTo>
                <a:cubicBezTo>
                  <a:pt x="748" y="83"/>
                  <a:pt x="789" y="87"/>
                  <a:pt x="828" y="79"/>
                </a:cubicBezTo>
                <a:cubicBezTo>
                  <a:pt x="848" y="75"/>
                  <a:pt x="862" y="56"/>
                  <a:pt x="882" y="49"/>
                </a:cubicBezTo>
                <a:cubicBezTo>
                  <a:pt x="984" y="55"/>
                  <a:pt x="1003" y="61"/>
                  <a:pt x="1110" y="55"/>
                </a:cubicBezTo>
                <a:cubicBezTo>
                  <a:pt x="1140" y="45"/>
                  <a:pt x="1176" y="15"/>
                  <a:pt x="1206" y="13"/>
                </a:cubicBezTo>
                <a:cubicBezTo>
                  <a:pt x="1238" y="11"/>
                  <a:pt x="1270" y="9"/>
                  <a:pt x="1302" y="7"/>
                </a:cubicBezTo>
                <a:cubicBezTo>
                  <a:pt x="1328" y="9"/>
                  <a:pt x="1354" y="9"/>
                  <a:pt x="1380" y="13"/>
                </a:cubicBezTo>
                <a:cubicBezTo>
                  <a:pt x="1392" y="15"/>
                  <a:pt x="1416" y="25"/>
                  <a:pt x="1416" y="25"/>
                </a:cubicBezTo>
                <a:cubicBezTo>
                  <a:pt x="1453" y="81"/>
                  <a:pt x="1555" y="60"/>
                  <a:pt x="1614" y="67"/>
                </a:cubicBezTo>
                <a:cubicBezTo>
                  <a:pt x="1681" y="59"/>
                  <a:pt x="1697" y="43"/>
                  <a:pt x="1752" y="19"/>
                </a:cubicBezTo>
                <a:cubicBezTo>
                  <a:pt x="1764" y="14"/>
                  <a:pt x="1776" y="11"/>
                  <a:pt x="1788" y="7"/>
                </a:cubicBezTo>
                <a:cubicBezTo>
                  <a:pt x="1794" y="5"/>
                  <a:pt x="1806" y="1"/>
                  <a:pt x="1806" y="1"/>
                </a:cubicBezTo>
                <a:cubicBezTo>
                  <a:pt x="1862" y="3"/>
                  <a:pt x="1918" y="0"/>
                  <a:pt x="1974" y="7"/>
                </a:cubicBezTo>
                <a:cubicBezTo>
                  <a:pt x="1987" y="9"/>
                  <a:pt x="2034" y="65"/>
                  <a:pt x="2046" y="73"/>
                </a:cubicBezTo>
                <a:cubicBezTo>
                  <a:pt x="2062" y="84"/>
                  <a:pt x="2100" y="97"/>
                  <a:pt x="2100" y="97"/>
                </a:cubicBezTo>
                <a:cubicBezTo>
                  <a:pt x="2177" y="93"/>
                  <a:pt x="2200" y="94"/>
                  <a:pt x="2262" y="73"/>
                </a:cubicBezTo>
                <a:cubicBezTo>
                  <a:pt x="2294" y="62"/>
                  <a:pt x="2275" y="71"/>
                  <a:pt x="2316" y="43"/>
                </a:cubicBezTo>
                <a:cubicBezTo>
                  <a:pt x="2322" y="39"/>
                  <a:pt x="2334" y="31"/>
                  <a:pt x="2334" y="31"/>
                </a:cubicBezTo>
                <a:cubicBezTo>
                  <a:pt x="2358" y="33"/>
                  <a:pt x="2382" y="32"/>
                  <a:pt x="2406" y="37"/>
                </a:cubicBezTo>
                <a:cubicBezTo>
                  <a:pt x="2425" y="41"/>
                  <a:pt x="2429" y="66"/>
                  <a:pt x="2448" y="79"/>
                </a:cubicBezTo>
                <a:cubicBezTo>
                  <a:pt x="2504" y="77"/>
                  <a:pt x="2560" y="77"/>
                  <a:pt x="2616" y="73"/>
                </a:cubicBezTo>
                <a:cubicBezTo>
                  <a:pt x="2634" y="72"/>
                  <a:pt x="2661" y="49"/>
                  <a:pt x="2670" y="43"/>
                </a:cubicBezTo>
                <a:cubicBezTo>
                  <a:pt x="2694" y="27"/>
                  <a:pt x="2726" y="34"/>
                  <a:pt x="2754" y="31"/>
                </a:cubicBezTo>
                <a:cubicBezTo>
                  <a:pt x="2775" y="36"/>
                  <a:pt x="2795" y="45"/>
                  <a:pt x="2814" y="55"/>
                </a:cubicBezTo>
                <a:cubicBezTo>
                  <a:pt x="2827" y="62"/>
                  <a:pt x="2836" y="74"/>
                  <a:pt x="2850" y="79"/>
                </a:cubicBezTo>
                <a:cubicBezTo>
                  <a:pt x="2862" y="83"/>
                  <a:pt x="2886" y="91"/>
                  <a:pt x="2886" y="91"/>
                </a:cubicBezTo>
                <a:cubicBezTo>
                  <a:pt x="2955" y="84"/>
                  <a:pt x="2998" y="60"/>
                  <a:pt x="3060" y="49"/>
                </a:cubicBezTo>
                <a:cubicBezTo>
                  <a:pt x="3076" y="46"/>
                  <a:pt x="3092" y="45"/>
                  <a:pt x="3108" y="43"/>
                </a:cubicBezTo>
                <a:cubicBezTo>
                  <a:pt x="3118" y="41"/>
                  <a:pt x="3128" y="39"/>
                  <a:pt x="3138" y="37"/>
                </a:cubicBezTo>
                <a:cubicBezTo>
                  <a:pt x="3237" y="42"/>
                  <a:pt x="3299" y="49"/>
                  <a:pt x="3396" y="43"/>
                </a:cubicBezTo>
                <a:cubicBezTo>
                  <a:pt x="3424" y="34"/>
                  <a:pt x="3438" y="13"/>
                  <a:pt x="3468" y="13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0" name="Rectangle 3"/>
          <p:cNvSpPr txBox="1">
            <a:spLocks noChangeArrowheads="1"/>
          </p:cNvSpPr>
          <p:nvPr/>
        </p:nvSpPr>
        <p:spPr bwMode="auto">
          <a:xfrm>
            <a:off x="0" y="836712"/>
            <a:ext cx="9144000" cy="7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3200" b="1" dirty="0" smtClean="0"/>
              <a:t>Interference </a:t>
            </a:r>
            <a:r>
              <a:rPr lang="en-GB" sz="3200" b="1" dirty="0" smtClean="0"/>
              <a:t>Scenario</a:t>
            </a: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688423"/>
            <a:ext cx="9144000" cy="7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3200" b="1" dirty="0" smtClean="0"/>
              <a:t>Interference </a:t>
            </a:r>
            <a:r>
              <a:rPr lang="en-GB" sz="3200" b="1" dirty="0" smtClean="0"/>
              <a:t>Effects</a:t>
            </a:r>
            <a:endParaRPr lang="en-GB" sz="32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0" y="147609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much </a:t>
            </a:r>
            <a:r>
              <a:rPr lang="en-US" dirty="0" smtClean="0"/>
              <a:t>the ionospheric scintillation </a:t>
            </a:r>
            <a:r>
              <a:rPr lang="en-US" dirty="0"/>
              <a:t>indices are affected, if at all, may depend on several characteristics </a:t>
            </a:r>
            <a:r>
              <a:rPr lang="en-US" dirty="0" smtClean="0"/>
              <a:t>like the type of interference signal, its </a:t>
            </a:r>
            <a:r>
              <a:rPr lang="en-US" dirty="0"/>
              <a:t>power </a:t>
            </a:r>
            <a:r>
              <a:rPr lang="en-US" dirty="0" smtClean="0"/>
              <a:t>and/or bandwidth.</a:t>
            </a:r>
            <a:endParaRPr lang="en-US" dirty="0"/>
          </a:p>
        </p:txBody>
      </p:sp>
      <p:pic>
        <p:nvPicPr>
          <p:cNvPr id="4098" name="Picture 2" descr="C:\Users\Rodrick\Dropbox\4th Galileo Colloquium\plots\CW_prn_1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5" y="2122424"/>
            <a:ext cx="3096344" cy="232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drick\Dropbox\4th Galileo Colloquium\plots\spectrum cw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1" y="4411249"/>
            <a:ext cx="3224114" cy="22557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odrick\Dropbox\4th Galileo Colloquium\plots\WB_prn_1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02" y="2101031"/>
            <a:ext cx="3142604" cy="23562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odrick\Dropbox\4th Galileo Colloquium\plots\spectrum wb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02" y="4468278"/>
            <a:ext cx="3142604" cy="21986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odrick\Dropbox\4th Galileo Colloquium\plots\spectrum jammer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65975"/>
            <a:ext cx="2987824" cy="2200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Rodrick\Documents\TRANSMIT Newsletter\scint_indices.t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0286" y="2182835"/>
            <a:ext cx="3082528" cy="238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0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0" y="688423"/>
            <a:ext cx="9144000" cy="78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sz="3200" b="1" dirty="0" smtClean="0"/>
              <a:t>What if the interference is mitigated?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504" y="212455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if the RFI is detected and triggers a mitigation technique?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4331001" cy="240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X:\Downloads\scint_indices_mitigation(1)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2857500"/>
            <a:ext cx="5343525" cy="4000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332538" y="4005064"/>
            <a:ext cx="31278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Mitigation techniques may also suppress useful signal while trying to eliminate the interference. New distortions in the scintillation indices may appear!!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70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2564904"/>
            <a:ext cx="7772400" cy="25202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Join us in the poster session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4400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Thanks!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184</Words>
  <Application>Microsoft Office PowerPoint</Application>
  <PresentationFormat>On-screen Show (4:3)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Theme</vt:lpstr>
      <vt:lpstr>1_Office Theme</vt:lpstr>
      <vt:lpstr>2_Office Theme</vt:lpstr>
      <vt:lpstr>3_Office Theme</vt:lpstr>
      <vt:lpstr>4_Office Theme</vt:lpstr>
      <vt:lpstr>Analyzing the Effect of Interference in GNSS Scintillation Monitoring</vt:lpstr>
      <vt:lpstr>Slide 2</vt:lpstr>
      <vt:lpstr>Slide 3</vt:lpstr>
      <vt:lpstr>Slide 4</vt:lpstr>
      <vt:lpstr>Slide 5</vt:lpstr>
      <vt:lpstr>Slide 6</vt:lpstr>
    </vt:vector>
  </TitlesOfParts>
  <Company>INGV - Osservatorio Vesuviano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 Orsi</dc:creator>
  <cp:lastModifiedBy>Rodrick</cp:lastModifiedBy>
  <cp:revision>41</cp:revision>
  <dcterms:created xsi:type="dcterms:W3CDTF">2011-06-17T13:49:20Z</dcterms:created>
  <dcterms:modified xsi:type="dcterms:W3CDTF">2014-11-15T23:52:35Z</dcterms:modified>
</cp:coreProperties>
</file>