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video/unknown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56" r:id="rId3"/>
    <p:sldId id="258" r:id="rId4"/>
    <p:sldId id="259" r:id="rId5"/>
    <p:sldId id="263" r:id="rId6"/>
    <p:sldId id="260" r:id="rId7"/>
    <p:sldId id="265" r:id="rId8"/>
    <p:sldId id="261" r:id="rId9"/>
    <p:sldId id="264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8743" autoAdjust="0"/>
    <p:restoredTop sz="94660" autoAdjust="0"/>
  </p:normalViewPr>
  <p:slideViewPr>
    <p:cSldViewPr>
      <p:cViewPr>
        <p:scale>
          <a:sx n="140" d="100"/>
          <a:sy n="140" d="100"/>
        </p:scale>
        <p:origin x="-33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4B989C-DED8-4BCB-AA14-E52BBC6E319D}" type="datetimeFigureOut">
              <a:rPr lang="en-CA" smtClean="0"/>
              <a:t>2014-11-10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76CF39-38E3-47BE-80FF-1E4ADFA544C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944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6CF39-38E3-47BE-80FF-1E4ADFA544C6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82196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6CF39-38E3-47BE-80FF-1E4ADFA544C6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32926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74162-CCE7-4E27-B7B5-A0C8BE0CEBAA}" type="datetime1">
              <a:rPr lang="en-CA" smtClean="0"/>
              <a:t>2014-11-10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12160" y="6527994"/>
            <a:ext cx="2133600" cy="365125"/>
          </a:xfrm>
        </p:spPr>
        <p:txBody>
          <a:bodyPr/>
          <a:lstStyle/>
          <a:p>
            <a:fld id="{60B0A3F4-D0BF-4976-96CC-0BBCA7CB1668}" type="slidenum">
              <a:rPr lang="en-CA" smtClean="0"/>
              <a:pPr/>
              <a:t>‹#›</a:t>
            </a:fld>
            <a:r>
              <a:rPr lang="en-CA" dirty="0" smtClean="0"/>
              <a:t>/9</a:t>
            </a:r>
            <a:endParaRPr lang="en-CA" dirty="0"/>
          </a:p>
        </p:txBody>
      </p:sp>
      <p:pic>
        <p:nvPicPr>
          <p:cNvPr id="8" name="Picture 68" descr="canada_2c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730" y="6605372"/>
            <a:ext cx="704461" cy="204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 userDrawn="1"/>
        </p:nvSpPr>
        <p:spPr>
          <a:xfrm>
            <a:off x="0" y="6606367"/>
            <a:ext cx="28083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baseline="0" dirty="0" smtClean="0"/>
              <a:t>Earth Science Sector</a:t>
            </a:r>
            <a:endParaRPr lang="en-CA" sz="1000" dirty="0"/>
          </a:p>
        </p:txBody>
      </p:sp>
    </p:spTree>
    <p:extLst>
      <p:ext uri="{BB962C8B-B14F-4D97-AF65-F5344CB8AC3E}">
        <p14:creationId xmlns:p14="http://schemas.microsoft.com/office/powerpoint/2010/main" val="3002489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07464-DFFD-4977-8485-CCD990AC3457}" type="datetime1">
              <a:rPr lang="en-CA" smtClean="0"/>
              <a:t>2014-11-10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0A3F4-D0BF-4976-96CC-0BBCA7CB166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64753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22A1E-8B5E-47A9-AA2E-AE1C2FFB4DC1}" type="datetime1">
              <a:rPr lang="en-CA" smtClean="0"/>
              <a:t>2014-11-10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0A3F4-D0BF-4976-96CC-0BBCA7CB166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905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944C6-6EC9-48B8-A616-FFD46BD4ECCF}" type="datetime1">
              <a:rPr lang="en-CA" smtClean="0"/>
              <a:t>2014-11-10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2D7FE-8E23-42F1-BADC-4DA4F2937E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14015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ACE17-D8B0-4FB5-995C-E932AE6076DD}" type="datetime1">
              <a:rPr lang="en-CA" smtClean="0"/>
              <a:t>2014-11-10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2D7FE-8E23-42F1-BADC-4DA4F2937E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84568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BD15B-00FC-40CA-A1BA-61731AF0F43F}" type="datetime1">
              <a:rPr lang="en-CA" smtClean="0"/>
              <a:t>2014-11-10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2D7FE-8E23-42F1-BADC-4DA4F2937E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5235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D560F-D1C2-4F78-86C3-19C7EEDFE5C8}" type="datetime1">
              <a:rPr lang="en-CA" smtClean="0"/>
              <a:t>2014-11-10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2D7FE-8E23-42F1-BADC-4DA4F2937E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1394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3817F-CDFA-45A0-9166-2DC47F15722D}" type="datetime1">
              <a:rPr lang="en-CA" smtClean="0"/>
              <a:t>2014-11-10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2D7FE-8E23-42F1-BADC-4DA4F2937E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93274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A5520-3294-4B7E-BA45-6C20747326B0}" type="datetime1">
              <a:rPr lang="en-CA" smtClean="0"/>
              <a:t>2014-11-10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2D7FE-8E23-42F1-BADC-4DA4F2937E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4933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B5955-B545-44A7-B1AE-B32C9A485721}" type="datetime1">
              <a:rPr lang="en-CA" smtClean="0"/>
              <a:t>2014-11-10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2D7FE-8E23-42F1-BADC-4DA4F2937E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26502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E66A-DEE9-4566-AC6D-A2B2D6379782}" type="datetime1">
              <a:rPr lang="en-CA" smtClean="0"/>
              <a:t>2014-11-10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2D7FE-8E23-42F1-BADC-4DA4F2937E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68350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4C045-C25C-4A40-8261-8A8E6E56F6AD}" type="datetime1">
              <a:rPr lang="en-CA" smtClean="0"/>
              <a:t>2014-11-10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0A3F4-D0BF-4976-96CC-0BBCA7CB166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73852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300A9-6B87-44B1-9055-00BCA1FC76E1}" type="datetime1">
              <a:rPr lang="en-CA" smtClean="0"/>
              <a:t>2014-11-10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2D7FE-8E23-42F1-BADC-4DA4F2937E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42974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EA39E-E26E-4EC3-AB6E-53DF35D2CE98}" type="datetime1">
              <a:rPr lang="en-CA" smtClean="0"/>
              <a:t>2014-11-10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2D7FE-8E23-42F1-BADC-4DA4F2937E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1485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C5AF1-465D-4133-8749-26AC2F878F1A}" type="datetime1">
              <a:rPr lang="en-CA" smtClean="0"/>
              <a:t>2014-11-10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2D7FE-8E23-42F1-BADC-4DA4F2937E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3688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C1604-1F7A-4475-8821-D3DD17D84E34}" type="datetime1">
              <a:rPr lang="en-CA" smtClean="0"/>
              <a:t>2014-11-10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0A3F4-D0BF-4976-96CC-0BBCA7CB166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9452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62D67-BF22-458F-A098-83B2E4236600}" type="datetime1">
              <a:rPr lang="en-CA" smtClean="0"/>
              <a:t>2014-11-10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0A3F4-D0BF-4976-96CC-0BBCA7CB166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60688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84E10-9815-49B8-90E6-14A7C89C6127}" type="datetime1">
              <a:rPr lang="en-CA" smtClean="0"/>
              <a:t>2014-11-10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0A3F4-D0BF-4976-96CC-0BBCA7CB166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10920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F20E-6430-43C3-BD0C-EC0EB2A829F6}" type="datetime1">
              <a:rPr lang="en-CA" smtClean="0"/>
              <a:t>2014-11-10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0A3F4-D0BF-4976-96CC-0BBCA7CB166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67205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EA699-BC7E-47B3-9989-0011D49AADCD}" type="datetime1">
              <a:rPr lang="en-CA" smtClean="0"/>
              <a:t>2014-11-10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0A3F4-D0BF-4976-96CC-0BBCA7CB166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14759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B9FD6-C553-408B-A2D5-AC4FE7D80B99}" type="datetime1">
              <a:rPr lang="en-CA" smtClean="0"/>
              <a:t>2014-11-10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0A3F4-D0BF-4976-96CC-0BBCA7CB166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10769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08C55-E0DF-484C-B9DF-CE20745A69A2}" type="datetime1">
              <a:rPr lang="en-CA" smtClean="0"/>
              <a:t>2014-11-10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0A3F4-D0BF-4976-96CC-0BBCA7CB166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85013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ED0EC-766A-4C8C-AE84-F67C8E88F7DC}" type="datetime1">
              <a:rPr lang="en-CA" smtClean="0"/>
              <a:t>2014-11-10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0A3F4-D0BF-4976-96CC-0BBCA7CB166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5911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676CE-8CE0-499A-9559-EAA378A13AEC}" type="datetime1">
              <a:rPr lang="en-CA" smtClean="0"/>
              <a:t>2014-11-10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2D7FE-8E23-42F1-BADC-4DA4F2937E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9691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gif"/><Relationship Id="rId1" Type="http://schemas.microsoft.com/office/2007/relationships/media" Target="../media/media1.gif"/><Relationship Id="rId5" Type="http://schemas.openxmlformats.org/officeDocument/2006/relationships/image" Target="../media/image11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oleObject" Target="../embeddings/oleObject5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5.png"/><Relationship Id="rId12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11" Type="http://schemas.openxmlformats.org/officeDocument/2006/relationships/oleObject" Target="../embeddings/oleObject3.bin"/><Relationship Id="rId5" Type="http://schemas.openxmlformats.org/officeDocument/2006/relationships/image" Target="../media/image13.png"/><Relationship Id="rId10" Type="http://schemas.openxmlformats.org/officeDocument/2006/relationships/oleObject" Target="../embeddings/oleObject2.bin"/><Relationship Id="rId4" Type="http://schemas.openxmlformats.org/officeDocument/2006/relationships/image" Target="../media/image4.jpeg"/><Relationship Id="rId9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988840"/>
            <a:ext cx="7772400" cy="1470025"/>
          </a:xfrm>
        </p:spPr>
        <p:txBody>
          <a:bodyPr>
            <a:noAutofit/>
          </a:bodyPr>
          <a:lstStyle/>
          <a:p>
            <a:r>
              <a:rPr lang="en-CA" sz="2400" b="1" dirty="0" smtClean="0">
                <a:ea typeface="Calibri"/>
                <a:cs typeface="Times New Roman"/>
              </a:rPr>
              <a:t/>
            </a:r>
            <a:br>
              <a:rPr lang="en-CA" sz="2400" b="1" dirty="0" smtClean="0">
                <a:ea typeface="Calibri"/>
                <a:cs typeface="Times New Roman"/>
              </a:rPr>
            </a:br>
            <a:r>
              <a:rPr lang="en-CA" sz="2400" b="1" dirty="0">
                <a:ea typeface="Calibri"/>
                <a:cs typeface="Times New Roman"/>
              </a:rPr>
              <a:t/>
            </a:r>
            <a:br>
              <a:rPr lang="en-CA" sz="2400" b="1" dirty="0">
                <a:ea typeface="Calibri"/>
                <a:cs typeface="Times New Roman"/>
              </a:rPr>
            </a:br>
            <a:r>
              <a:rPr lang="en-CA" sz="2400" b="1" dirty="0" smtClean="0">
                <a:ea typeface="Calibri"/>
                <a:cs typeface="Times New Roman"/>
              </a:rPr>
              <a:t/>
            </a:r>
            <a:br>
              <a:rPr lang="en-CA" sz="2400" b="1" dirty="0" smtClean="0">
                <a:ea typeface="Calibri"/>
                <a:cs typeface="Times New Roman"/>
              </a:rPr>
            </a:br>
            <a:r>
              <a:rPr lang="en-CA" sz="2400" b="1" dirty="0">
                <a:ea typeface="Calibri"/>
                <a:cs typeface="Times New Roman"/>
              </a:rPr>
              <a:t/>
            </a:r>
            <a:br>
              <a:rPr lang="en-CA" sz="2400" b="1" dirty="0">
                <a:ea typeface="Calibri"/>
                <a:cs typeface="Times New Roman"/>
              </a:rPr>
            </a:br>
            <a:r>
              <a:rPr lang="en-CA" sz="2400" b="1" dirty="0" smtClean="0">
                <a:ea typeface="Calibri"/>
                <a:cs typeface="Times New Roman"/>
              </a:rPr>
              <a:t/>
            </a:r>
            <a:br>
              <a:rPr lang="en-CA" sz="2400" b="1" dirty="0" smtClean="0">
                <a:ea typeface="Calibri"/>
                <a:cs typeface="Times New Roman"/>
              </a:rPr>
            </a:br>
            <a:r>
              <a:rPr lang="en-CA" sz="2400" b="1" dirty="0">
                <a:ea typeface="Calibri"/>
                <a:cs typeface="Times New Roman"/>
              </a:rPr>
              <a:t/>
            </a:r>
            <a:br>
              <a:rPr lang="en-CA" sz="2400" b="1" dirty="0">
                <a:ea typeface="Calibri"/>
                <a:cs typeface="Times New Roman"/>
              </a:rPr>
            </a:br>
            <a:r>
              <a:rPr lang="en-CA" sz="2400" b="1" dirty="0" smtClean="0">
                <a:ea typeface="Calibri"/>
                <a:cs typeface="Times New Roman"/>
              </a:rPr>
              <a:t>Characterization of high latitude GPS sensed ionospheric irregularities:  Case studies</a:t>
            </a:r>
            <a:r>
              <a:rPr lang="en-CA" sz="1400" b="1" dirty="0" smtClean="0">
                <a:ea typeface="Calibri"/>
                <a:cs typeface="Times New Roman"/>
              </a:rPr>
              <a:t/>
            </a:r>
            <a:br>
              <a:rPr lang="en-CA" sz="1400" b="1" dirty="0" smtClean="0">
                <a:ea typeface="Calibri"/>
                <a:cs typeface="Times New Roman"/>
              </a:rPr>
            </a:br>
            <a:r>
              <a:rPr lang="en-CA" sz="1400" b="1" dirty="0" smtClean="0">
                <a:ea typeface="Calibri"/>
                <a:cs typeface="Times New Roman"/>
              </a:rPr>
              <a:t> </a:t>
            </a:r>
            <a:r>
              <a:rPr lang="en-CA" sz="1400" dirty="0" smtClean="0">
                <a:ea typeface="Calibri"/>
                <a:cs typeface="Times New Roman"/>
              </a:rPr>
              <a:t/>
            </a:r>
            <a:br>
              <a:rPr lang="en-CA" sz="1400" dirty="0" smtClean="0">
                <a:ea typeface="Calibri"/>
                <a:cs typeface="Times New Roman"/>
              </a:rPr>
            </a:br>
            <a:r>
              <a:rPr lang="en-CA" sz="1600" b="1" u="sng" dirty="0" smtClean="0"/>
              <a:t>Reza Ghoddousi-Fard¹</a:t>
            </a:r>
            <a:r>
              <a:rPr lang="en-CA" sz="1600" dirty="0" smtClean="0"/>
              <a:t>, Paul Prikryl², </a:t>
            </a:r>
            <a:r>
              <a:rPr lang="en-US" sz="1600" dirty="0" err="1" smtClean="0"/>
              <a:t>Kjellmar</a:t>
            </a:r>
            <a:r>
              <a:rPr lang="en-US" sz="1600" dirty="0" smtClean="0"/>
              <a:t> Oksavik</a:t>
            </a:r>
            <a:r>
              <a:rPr lang="en-US" sz="1600" baseline="30000" dirty="0" smtClean="0"/>
              <a:t>3,4</a:t>
            </a:r>
            <a:r>
              <a:rPr lang="en-US" sz="1600" dirty="0" smtClean="0"/>
              <a:t>, </a:t>
            </a:r>
            <a:br>
              <a:rPr lang="en-US" sz="1600" dirty="0" smtClean="0"/>
            </a:br>
            <a:r>
              <a:rPr lang="en-US" sz="1600" dirty="0" smtClean="0"/>
              <a:t>C. van der Meeren</a:t>
            </a:r>
            <a:r>
              <a:rPr lang="en-US" sz="1600" baseline="30000" dirty="0" smtClean="0"/>
              <a:t>3</a:t>
            </a:r>
            <a:r>
              <a:rPr lang="en-US" sz="1600" dirty="0" smtClean="0"/>
              <a:t>, François Lahaye¹, and Donald Danskin²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 </a:t>
            </a:r>
            <a:r>
              <a:rPr lang="en-CA" sz="1400" dirty="0" smtClean="0"/>
              <a:t/>
            </a:r>
            <a:br>
              <a:rPr lang="en-CA" sz="1400" dirty="0" smtClean="0"/>
            </a:br>
            <a:r>
              <a:rPr lang="en-CA" sz="1400" dirty="0" smtClean="0"/>
              <a:t>¹ Canadian Geodetic Survey, Natural Resources Canada, Ottawa, Canada</a:t>
            </a:r>
            <a:br>
              <a:rPr lang="en-CA" sz="1400" dirty="0" smtClean="0"/>
            </a:br>
            <a:r>
              <a:rPr lang="en-CA" sz="1400" dirty="0" smtClean="0"/>
              <a:t>² Geomagnetic Laboratory, Natural Resources Canada, Ottawa, Canada</a:t>
            </a:r>
            <a:br>
              <a:rPr lang="en-CA" sz="1400" dirty="0" smtClean="0"/>
            </a:br>
            <a:r>
              <a:rPr lang="en-CA" sz="1400" dirty="0" smtClean="0"/>
              <a:t> </a:t>
            </a:r>
            <a:r>
              <a:rPr lang="en-US" sz="1400" baseline="30000" dirty="0" smtClean="0"/>
              <a:t>3</a:t>
            </a:r>
            <a:r>
              <a:rPr lang="en-US" sz="1400" dirty="0" smtClean="0"/>
              <a:t> </a:t>
            </a:r>
            <a:r>
              <a:rPr lang="en-US" sz="1400" dirty="0" err="1" smtClean="0"/>
              <a:t>Birkeland</a:t>
            </a:r>
            <a:r>
              <a:rPr lang="en-US" sz="1400" dirty="0" smtClean="0"/>
              <a:t> Centre for Space Science, Dept. of Physics and Technology, University of Bergen, Norway,</a:t>
            </a:r>
            <a:br>
              <a:rPr lang="en-US" sz="1400" dirty="0" smtClean="0"/>
            </a:br>
            <a:r>
              <a:rPr lang="en-US" sz="1400" baseline="30000" dirty="0" smtClean="0"/>
              <a:t>4</a:t>
            </a:r>
            <a:r>
              <a:rPr lang="en-US" sz="1400" dirty="0" smtClean="0"/>
              <a:t> Arctic Geophysics, The University Centre in Svalbard, Norway</a:t>
            </a:r>
            <a:r>
              <a:rPr lang="en-CA" sz="1400" dirty="0" smtClean="0"/>
              <a:t/>
            </a:r>
            <a:br>
              <a:rPr lang="en-CA" sz="1400" dirty="0" smtClean="0"/>
            </a:br>
            <a:r>
              <a:rPr lang="en-CA" sz="1400" dirty="0" smtClean="0"/>
              <a:t/>
            </a:r>
            <a:br>
              <a:rPr lang="en-CA" sz="1400" dirty="0" smtClean="0"/>
            </a:br>
            <a:r>
              <a:rPr lang="en-CA" sz="1400" dirty="0"/>
              <a:t/>
            </a:r>
            <a:br>
              <a:rPr lang="en-CA" sz="1400" dirty="0"/>
            </a:br>
            <a:r>
              <a:rPr lang="en-CA" sz="1400" dirty="0" smtClean="0"/>
              <a:t/>
            </a:r>
            <a:br>
              <a:rPr lang="en-CA" sz="1400" dirty="0" smtClean="0"/>
            </a:br>
            <a:r>
              <a:rPr lang="en-CA" sz="1400" b="1" i="1" dirty="0" smtClean="0"/>
              <a:t>Reza.Ghoddousi-Fard@NRCan.gc.ca</a:t>
            </a:r>
            <a:endParaRPr lang="en-CA" sz="1400" b="1" dirty="0"/>
          </a:p>
        </p:txBody>
      </p:sp>
      <p:pic>
        <p:nvPicPr>
          <p:cNvPr id="11" name="Picture 73" descr="Map300dpi_medi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5307"/>
            <a:ext cx="936104" cy="776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60648"/>
            <a:ext cx="2678528" cy="573205"/>
          </a:xfrm>
          <a:prstGeom prst="rect">
            <a:avLst/>
          </a:prstGeom>
        </p:spPr>
      </p:pic>
      <p:pic>
        <p:nvPicPr>
          <p:cNvPr id="13" name="Picture 69" descr="nrcan_fip_e_2c_5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2" y="758660"/>
            <a:ext cx="2121667" cy="27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0A3F4-D0BF-4976-96CC-0BBCA7CB1668}" type="slidenum">
              <a:rPr lang="en-CA" smtClean="0"/>
              <a:pPr/>
              <a:t>1</a:t>
            </a:fld>
            <a:r>
              <a:rPr lang="en-CA" smtClean="0"/>
              <a:t>/9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1443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00"/>
    </mc:Choice>
    <mc:Fallback xmlns="">
      <p:transition spd="slow" advTm="14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67544" y="664408"/>
                <a:ext cx="7957692" cy="31749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1100" dirty="0"/>
                  <a:t>At the Canadian Geodetic Survey </a:t>
                </a:r>
                <a:r>
                  <a:rPr lang="en-CA" sz="1100" dirty="0" smtClean="0"/>
                  <a:t>(CGS) of </a:t>
                </a:r>
                <a:r>
                  <a:rPr lang="en-CA" sz="1100" dirty="0"/>
                  <a:t>Natural Resources </a:t>
                </a:r>
                <a:r>
                  <a:rPr lang="en-CA" sz="1100" dirty="0" smtClean="0"/>
                  <a:t>Canada (NRCan) </a:t>
                </a:r>
                <a:r>
                  <a:rPr lang="en-CA" sz="1100" dirty="0"/>
                  <a:t>about 160 globally distributed 1Hz GPS stations are being used in near-real-time to derive phase rate variation statistics (Ghoddousi-Fard et al., </a:t>
                </a:r>
                <a:r>
                  <a:rPr lang="en-CA" sz="1100" dirty="0" smtClean="0"/>
                  <a:t>2013a) </a:t>
                </a:r>
                <a:r>
                  <a:rPr lang="en-CA" sz="1100" dirty="0"/>
                  <a:t>by means of mapped-to-zenith absolute mean (mDPR) and standard deviation (sDPR) of delta phase rate as defined below: </a:t>
                </a:r>
                <a:endParaRPr lang="en-CA" sz="1100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1100" i="1">
                          <a:latin typeface="Cambria Math"/>
                        </a:rPr>
                        <m:t>𝑚𝐷𝑃𝑅</m:t>
                      </m:r>
                      <m:r>
                        <a:rPr lang="en-CA" sz="1100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CA" sz="1100" i="1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CA" sz="1100" i="1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〈"/>
                                  <m:endChr m:val="〉"/>
                                  <m:ctrlPr>
                                    <a:rPr lang="en-CA" sz="11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CA" sz="1100" i="1">
                                      <a:latin typeface="Cambria Math"/>
                                    </a:rPr>
                                    <m:t>𝑓</m:t>
                                  </m:r>
                                  <m:r>
                                    <a:rPr lang="en-CA" sz="1100" i="1">
                                      <a:latin typeface="Cambria Math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CA" sz="11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CA" sz="1100" i="1">
                                          <a:latin typeface="Cambria Math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CA" sz="1100" i="1">
                                          <a:latin typeface="Cambria Math"/>
                                        </a:rPr>
                                        <m:t>𝑔</m:t>
                                      </m:r>
                                    </m:sub>
                                  </m:sSub>
                                  <m:r>
                                    <a:rPr lang="en-CA" sz="1100" i="1">
                                      <a:latin typeface="Cambria Math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CA" sz="11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CA" sz="1100" i="1">
                                          <a:latin typeface="Cambria Math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en-CA" sz="1100" i="1">
                                          <a:latin typeface="Cambria Math"/>
                                        </a:rPr>
                                        <m:t>𝑔</m:t>
                                      </m:r>
                                    </m:sub>
                                  </m:sSub>
                                  <m:r>
                                    <a:rPr lang="en-CA" sz="1100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r>
                            <a:rPr lang="en-CA" sz="1100" i="1">
                              <a:latin typeface="Cambria Math"/>
                            </a:rPr>
                            <m:t>𝑚</m:t>
                          </m:r>
                          <m:r>
                            <a:rPr lang="en-CA" sz="1100" i="1">
                              <a:latin typeface="Cambria Math"/>
                            </a:rPr>
                            <m:t>(</m:t>
                          </m:r>
                          <m:r>
                            <a:rPr lang="en-CA" sz="1100" i="1">
                              <a:latin typeface="Cambria Math"/>
                            </a:rPr>
                            <m:t>𝑒</m:t>
                          </m:r>
                          <m:r>
                            <a:rPr lang="en-CA" sz="1100" i="1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CA" sz="11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1100" i="1">
                          <a:latin typeface="Cambria Math"/>
                        </a:rPr>
                        <m:t>𝑠𝐷𝑃𝑅</m:t>
                      </m:r>
                      <m:r>
                        <a:rPr lang="en-CA" sz="11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CA" sz="1100" i="1"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CA" sz="11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begChr m:val="〈"/>
                                  <m:endChr m:val="〉"/>
                                  <m:ctrlPr>
                                    <a:rPr lang="en-CA" sz="11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CA" sz="11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CA" sz="1100" i="1">
                                          <a:latin typeface="Cambria Math"/>
                                        </a:rPr>
                                        <m:t>𝑓</m:t>
                                      </m:r>
                                      <m:r>
                                        <a:rPr lang="en-CA" sz="1100" i="1">
                                          <a:latin typeface="Cambria Math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CA" sz="11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CA" sz="1100" i="1">
                                              <a:latin typeface="Cambria Math"/>
                                            </a:rPr>
                                            <m:t>𝐼</m:t>
                                          </m:r>
                                        </m:e>
                                        <m:sub>
                                          <m:r>
                                            <a:rPr lang="en-CA" sz="1100" i="1">
                                              <a:latin typeface="Cambria Math"/>
                                            </a:rPr>
                                            <m:t>𝑔</m:t>
                                          </m:r>
                                        </m:sub>
                                      </m:sSub>
                                      <m:r>
                                        <a:rPr lang="en-CA" sz="1100" i="1">
                                          <a:latin typeface="Cambria Math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CA" sz="11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CA" sz="1100" i="1">
                                              <a:latin typeface="Cambria Math"/>
                                            </a:rPr>
                                            <m:t>𝜀</m:t>
                                          </m:r>
                                        </m:e>
                                        <m:sub>
                                          <m:r>
                                            <a:rPr lang="en-CA" sz="1100" i="1">
                                              <a:latin typeface="Cambria Math"/>
                                            </a:rPr>
                                            <m:t>𝑔</m:t>
                                          </m:r>
                                        </m:sub>
                                      </m:sSub>
                                      <m:r>
                                        <a:rPr lang="en-CA" sz="1100" i="1">
                                          <a:latin typeface="Cambria Math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CA" sz="11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CA" sz="1100" i="1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CA" sz="11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〈"/>
                                      <m:endChr m:val="〉"/>
                                      <m:ctrlPr>
                                        <a:rPr lang="en-CA" sz="11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CA" sz="1100" i="1">
                                          <a:latin typeface="Cambria Math"/>
                                        </a:rPr>
                                        <m:t>𝑓</m:t>
                                      </m:r>
                                      <m:r>
                                        <a:rPr lang="en-CA" sz="1100" i="1">
                                          <a:latin typeface="Cambria Math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CA" sz="11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CA" sz="1100" i="1">
                                              <a:latin typeface="Cambria Math"/>
                                            </a:rPr>
                                            <m:t>𝐼</m:t>
                                          </m:r>
                                        </m:e>
                                        <m:sub>
                                          <m:r>
                                            <a:rPr lang="en-CA" sz="1100" i="1">
                                              <a:latin typeface="Cambria Math"/>
                                            </a:rPr>
                                            <m:t>𝑔</m:t>
                                          </m:r>
                                        </m:sub>
                                      </m:sSub>
                                      <m:r>
                                        <a:rPr lang="en-CA" sz="1100" i="1">
                                          <a:latin typeface="Cambria Math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CA" sz="11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CA" sz="1100" i="1">
                                              <a:latin typeface="Cambria Math"/>
                                            </a:rPr>
                                            <m:t>𝜀</m:t>
                                          </m:r>
                                        </m:e>
                                        <m:sub>
                                          <m:r>
                                            <a:rPr lang="en-CA" sz="1100" i="1">
                                              <a:latin typeface="Cambria Math"/>
                                            </a:rPr>
                                            <m:t>𝑔</m:t>
                                          </m:r>
                                        </m:sub>
                                      </m:sSub>
                                      <m:r>
                                        <a:rPr lang="en-CA" sz="1100" i="1">
                                          <a:latin typeface="Cambria Math"/>
                                        </a:rPr>
                                        <m:t>)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CA" sz="11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num>
                        <m:den>
                          <m:r>
                            <a:rPr lang="en-CA" sz="1100" i="1">
                              <a:latin typeface="Cambria Math"/>
                            </a:rPr>
                            <m:t>𝑚</m:t>
                          </m:r>
                          <m:r>
                            <a:rPr lang="en-CA" sz="1100" i="1">
                              <a:latin typeface="Cambria Math"/>
                            </a:rPr>
                            <m:t>(</m:t>
                          </m:r>
                          <m:r>
                            <a:rPr lang="en-CA" sz="1100" i="1">
                              <a:latin typeface="Cambria Math"/>
                            </a:rPr>
                            <m:t>𝑒</m:t>
                          </m:r>
                          <m:r>
                            <a:rPr lang="en-CA" sz="1100" i="1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CA" sz="1100" dirty="0" smtClean="0"/>
              </a:p>
              <a:p>
                <a:r>
                  <a:rPr lang="en-CA" sz="1100" dirty="0" smtClean="0"/>
                  <a:t>where </a:t>
                </a:r>
                <a14:m>
                  <m:oMath xmlns:m="http://schemas.openxmlformats.org/officeDocument/2006/math">
                    <m:r>
                      <a:rPr lang="en-CA" sz="1100" i="1">
                        <a:latin typeface="Cambria Math"/>
                      </a:rPr>
                      <m:t>𝑓</m:t>
                    </m:r>
                    <m:r>
                      <a:rPr lang="en-CA" sz="110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CA" sz="1100" i="1">
                            <a:latin typeface="Cambria Math"/>
                          </a:rPr>
                        </m:ctrlPr>
                      </m:sSubPr>
                      <m:e>
                        <m:r>
                          <a:rPr lang="en-CA" sz="1100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CA" sz="1100" i="1">
                            <a:latin typeface="Cambria Math"/>
                          </a:rPr>
                          <m:t>𝑔</m:t>
                        </m:r>
                      </m:sub>
                    </m:sSub>
                    <m:r>
                      <a:rPr lang="en-CA" sz="11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CA" sz="1100" i="1">
                            <a:latin typeface="Cambria Math"/>
                          </a:rPr>
                        </m:ctrlPr>
                      </m:sSubPr>
                      <m:e>
                        <m:r>
                          <a:rPr lang="en-CA" sz="1100" i="1">
                            <a:latin typeface="Cambria Math"/>
                          </a:rPr>
                          <m:t>𝜀</m:t>
                        </m:r>
                      </m:e>
                      <m:sub>
                        <m:r>
                          <a:rPr lang="en-CA" sz="1100" i="1">
                            <a:latin typeface="Cambria Math"/>
                          </a:rPr>
                          <m:t>𝑔</m:t>
                        </m:r>
                      </m:sub>
                    </m:sSub>
                    <m:r>
                      <a:rPr lang="en-CA" sz="1100" i="1">
                        <a:latin typeface="Cambria Math"/>
                      </a:rPr>
                      <m:t>)</m:t>
                    </m:r>
                  </m:oMath>
                </a14:m>
                <a:r>
                  <a:rPr lang="en-CA" sz="1100" dirty="0" smtClean="0"/>
                  <a:t> is </a:t>
                </a:r>
                <a:r>
                  <a:rPr lang="en-CA" sz="1100" dirty="0"/>
                  <a:t>the rate of the so-called geometry-free GPS dual frequency phase at two consecutive epochs which contains contributions from GPS phase ionospheric effects variations </a:t>
                </a:r>
                <a:r>
                  <a:rPr lang="en-CA" sz="1100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1100" i="1">
                            <a:latin typeface="Cambria Math"/>
                          </a:rPr>
                        </m:ctrlPr>
                      </m:sSubPr>
                      <m:e>
                        <m:r>
                          <a:rPr lang="en-CA" sz="1100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CA" sz="1100" i="1">
                            <a:latin typeface="Cambria Math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CA" sz="1100" dirty="0" smtClean="0"/>
                  <a:t>) </a:t>
                </a:r>
                <a:r>
                  <a:rPr lang="en-CA" sz="1100" dirty="0"/>
                  <a:t>and the phase multipath and noise </a:t>
                </a:r>
                <a:r>
                  <a:rPr lang="en-CA" sz="1100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1100" i="1">
                            <a:latin typeface="Cambria Math"/>
                          </a:rPr>
                        </m:ctrlPr>
                      </m:sSubPr>
                      <m:e>
                        <m:r>
                          <a:rPr lang="en-CA" sz="1100" i="1">
                            <a:latin typeface="Cambria Math"/>
                          </a:rPr>
                          <m:t>𝜀</m:t>
                        </m:r>
                      </m:e>
                      <m:sub>
                        <m:r>
                          <a:rPr lang="en-CA" sz="1100" i="1">
                            <a:latin typeface="Cambria Math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CA" sz="1100" dirty="0" smtClean="0"/>
                  <a:t>);  </a:t>
                </a:r>
                <a:r>
                  <a:rPr lang="en-CA" sz="1100" dirty="0"/>
                  <a:t>and m(e) is an elevation angle (e) dependent mapping function. </a:t>
                </a:r>
                <a:endParaRPr lang="en-CA" sz="1100" dirty="0" smtClean="0"/>
              </a:p>
              <a:p>
                <a:endParaRPr lang="en-CA" sz="1100" dirty="0" smtClean="0"/>
              </a:p>
              <a:p>
                <a:r>
                  <a:rPr lang="en-CA" sz="1100" dirty="0" smtClean="0">
                    <a:latin typeface="+mj-lt"/>
                    <a:ea typeface="Calibri"/>
                    <a:cs typeface="Times New Roman"/>
                  </a:rPr>
                  <a:t>GPS phase rate variations over Canada and adjacent regions have been analyzed during 2013 and early 2014. A number of scintillation events over polar, </a:t>
                </a:r>
                <a:r>
                  <a:rPr lang="en-CA" sz="1100" dirty="0" err="1" smtClean="0">
                    <a:latin typeface="+mj-lt"/>
                    <a:ea typeface="Calibri"/>
                    <a:cs typeface="Times New Roman"/>
                  </a:rPr>
                  <a:t>auroral</a:t>
                </a:r>
                <a:r>
                  <a:rPr lang="en-CA" sz="1100" dirty="0" smtClean="0">
                    <a:latin typeface="+mj-lt"/>
                    <a:ea typeface="Calibri"/>
                    <a:cs typeface="Times New Roman"/>
                  </a:rPr>
                  <a:t> and sub-</a:t>
                </a:r>
                <a:r>
                  <a:rPr lang="en-CA" sz="1100" dirty="0" err="1" smtClean="0">
                    <a:latin typeface="+mj-lt"/>
                    <a:ea typeface="Calibri"/>
                    <a:cs typeface="Times New Roman"/>
                  </a:rPr>
                  <a:t>auroral</a:t>
                </a:r>
                <a:r>
                  <a:rPr lang="en-CA" sz="1100" dirty="0" smtClean="0">
                    <a:latin typeface="+mj-lt"/>
                    <a:ea typeface="Calibri"/>
                    <a:cs typeface="Times New Roman"/>
                  </a:rPr>
                  <a:t> latitudes correlated with coronal mass ejections or high-speed solar wind streams have been identified and their analysis is complemented with observations from dedicated scintillation receivers from Canadian High Arctic Ionospheric Network (CHAIN) and </a:t>
                </a:r>
                <a:r>
                  <a:rPr lang="en-US" sz="1100" dirty="0" smtClean="0">
                    <a:latin typeface="+mj-lt"/>
                    <a:ea typeface="Calibri"/>
                    <a:cs typeface="Times New Roman"/>
                  </a:rPr>
                  <a:t>a new multi-constellation receiver network in Svalbard</a:t>
                </a:r>
                <a:r>
                  <a:rPr lang="en-CA" sz="1100" dirty="0" smtClean="0">
                    <a:latin typeface="+mj-lt"/>
                    <a:ea typeface="Calibri"/>
                    <a:cs typeface="Times New Roman"/>
                  </a:rPr>
                  <a:t>. </a:t>
                </a:r>
              </a:p>
              <a:p>
                <a:endParaRPr lang="en-CA" sz="600" dirty="0" smtClean="0"/>
              </a:p>
              <a:p>
                <a:endParaRPr lang="en-CA" sz="12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664408"/>
                <a:ext cx="7957692" cy="3174908"/>
              </a:xfrm>
              <a:prstGeom prst="rect">
                <a:avLst/>
              </a:prstGeom>
              <a:blipFill rotWithShape="1">
                <a:blip r:embed="rId2"/>
                <a:stretch>
                  <a:fillRect t="-19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5974577" y="1124744"/>
            <a:ext cx="1521553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1000" dirty="0" smtClean="0"/>
              <a:t>Less affected by noise and multipath.</a:t>
            </a:r>
            <a:endParaRPr lang="en-CA" sz="1000" dirty="0"/>
          </a:p>
        </p:txBody>
      </p:sp>
      <p:sp>
        <p:nvSpPr>
          <p:cNvPr id="17" name="TextBox 16"/>
          <p:cNvSpPr txBox="1"/>
          <p:nvPr/>
        </p:nvSpPr>
        <p:spPr>
          <a:xfrm>
            <a:off x="5772012" y="1604653"/>
            <a:ext cx="1926681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1000" dirty="0" smtClean="0"/>
              <a:t>Better correlated with phase scintillation index.</a:t>
            </a:r>
            <a:endParaRPr lang="en-CA" sz="10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801801"/>
            <a:ext cx="3816424" cy="269687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370" y="3801801"/>
            <a:ext cx="3803612" cy="2687825"/>
          </a:xfrm>
          <a:prstGeom prst="rect">
            <a:avLst/>
          </a:prstGeom>
        </p:spPr>
      </p:pic>
      <p:pic>
        <p:nvPicPr>
          <p:cNvPr id="25" name="Picture 69" descr="nrcan_fip_e_2c_5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1" y="7811"/>
            <a:ext cx="2121667" cy="27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364812" y="3999547"/>
            <a:ext cx="7982328" cy="276999"/>
          </a:xfrm>
          <a:prstGeom prst="rect">
            <a:avLst/>
          </a:prstGeom>
          <a:solidFill>
            <a:schemeClr val="accent1">
              <a:lumMod val="40000"/>
              <a:lumOff val="60000"/>
              <a:alpha val="2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altLang="en-US" sz="1200" dirty="0"/>
              <a:t>A schematic near-real-time ionospheric irregularity </a:t>
            </a:r>
            <a:r>
              <a:rPr lang="en-CA" altLang="en-US" sz="1200" dirty="0" smtClean="0"/>
              <a:t>and data coverage representation system: regional (left), global (right):</a:t>
            </a:r>
            <a:endParaRPr lang="en-CA" sz="1200" dirty="0"/>
          </a:p>
        </p:txBody>
      </p:sp>
      <p:sp>
        <p:nvSpPr>
          <p:cNvPr id="8" name="Rounded Rectangle 7"/>
          <p:cNvSpPr/>
          <p:nvPr/>
        </p:nvSpPr>
        <p:spPr>
          <a:xfrm>
            <a:off x="364812" y="548680"/>
            <a:ext cx="8060424" cy="331236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extBox 1"/>
          <p:cNvSpPr txBox="1"/>
          <p:nvPr/>
        </p:nvSpPr>
        <p:spPr>
          <a:xfrm>
            <a:off x="3360725" y="32393"/>
            <a:ext cx="56886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800" b="1" dirty="0" smtClean="0">
                <a:solidFill>
                  <a:schemeClr val="bg2">
                    <a:lumMod val="50000"/>
                  </a:schemeClr>
                </a:solidFill>
              </a:rPr>
              <a:t>Ghoddousi-Fard et </a:t>
            </a:r>
            <a:r>
              <a:rPr lang="en-CA" sz="800" b="1" dirty="0">
                <a:solidFill>
                  <a:schemeClr val="bg2">
                    <a:lumMod val="50000"/>
                  </a:schemeClr>
                </a:solidFill>
              </a:rPr>
              <a:t>al. </a:t>
            </a:r>
            <a:r>
              <a:rPr lang="en-CA" sz="800" b="1" dirty="0" smtClean="0">
                <a:solidFill>
                  <a:schemeClr val="bg2">
                    <a:lumMod val="50000"/>
                  </a:schemeClr>
                </a:solidFill>
              </a:rPr>
              <a:t>“Characterization </a:t>
            </a:r>
            <a:r>
              <a:rPr lang="en-CA" sz="800" b="1" dirty="0">
                <a:solidFill>
                  <a:schemeClr val="bg2">
                    <a:lumMod val="50000"/>
                  </a:schemeClr>
                </a:solidFill>
              </a:rPr>
              <a:t>of high latitude GPS sensed ionospheric irregularities:  Case </a:t>
            </a:r>
            <a:r>
              <a:rPr lang="en-CA" sz="800" b="1" dirty="0" smtClean="0">
                <a:solidFill>
                  <a:schemeClr val="bg2">
                    <a:lumMod val="50000"/>
                  </a:schemeClr>
                </a:solidFill>
              </a:rPr>
              <a:t>studies.“</a:t>
            </a:r>
            <a:endParaRPr lang="en-CA" sz="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0A3F4-D0BF-4976-96CC-0BBCA7CB1668}" type="slidenum">
              <a:rPr lang="en-CA" smtClean="0"/>
              <a:pPr/>
              <a:t>2</a:t>
            </a:fld>
            <a:r>
              <a:rPr lang="en-CA" smtClean="0"/>
              <a:t>/9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623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00"/>
    </mc:Choice>
    <mc:Fallback xmlns="">
      <p:transition spd="slow" advTm="2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9" descr="nrcan_fip_e_2c_5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1" y="7811"/>
            <a:ext cx="2121667" cy="27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470025"/>
          </a:xfrm>
        </p:spPr>
        <p:txBody>
          <a:bodyPr/>
          <a:lstStyle/>
          <a:p>
            <a:endParaRPr lang="en-CA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93194"/>
            <a:ext cx="5904656" cy="5937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15175" y="3356992"/>
            <a:ext cx="2088232" cy="2585323"/>
          </a:xfrm>
          <a:prstGeom prst="rect">
            <a:avLst/>
          </a:prstGeom>
          <a:solidFill>
            <a:schemeClr val="accent3">
              <a:lumMod val="60000"/>
              <a:lumOff val="40000"/>
              <a:alpha val="31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High latitude 1Hz GPS RTIGS receivers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CHAIN GPS  scintillation receivers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Svalbard GNSS  scintillation receivers</a:t>
            </a:r>
            <a:endParaRPr lang="en-CA" dirty="0"/>
          </a:p>
        </p:txBody>
      </p:sp>
      <p:sp>
        <p:nvSpPr>
          <p:cNvPr id="2" name="TextBox 1"/>
          <p:cNvSpPr txBox="1"/>
          <p:nvPr/>
        </p:nvSpPr>
        <p:spPr>
          <a:xfrm>
            <a:off x="162806" y="764704"/>
            <a:ext cx="2240601" cy="1200329"/>
          </a:xfrm>
          <a:prstGeom prst="rect">
            <a:avLst/>
          </a:prstGeom>
          <a:solidFill>
            <a:schemeClr val="accent6">
              <a:alpha val="5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dirty="0" smtClean="0"/>
              <a:t>Scintillation receivers complemented by 1Hz </a:t>
            </a:r>
            <a:r>
              <a:rPr lang="en-CA" dirty="0"/>
              <a:t>g</a:t>
            </a:r>
            <a:r>
              <a:rPr lang="en-CA" dirty="0" smtClean="0"/>
              <a:t>eodetic  receivers.</a:t>
            </a:r>
            <a:endParaRPr lang="en-CA" dirty="0"/>
          </a:p>
        </p:txBody>
      </p:sp>
      <p:sp>
        <p:nvSpPr>
          <p:cNvPr id="3" name="Oval 2"/>
          <p:cNvSpPr/>
          <p:nvPr/>
        </p:nvSpPr>
        <p:spPr>
          <a:xfrm>
            <a:off x="5724128" y="3573016"/>
            <a:ext cx="504056" cy="57606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Oval 4"/>
          <p:cNvSpPr/>
          <p:nvPr/>
        </p:nvSpPr>
        <p:spPr>
          <a:xfrm>
            <a:off x="4644008" y="4221088"/>
            <a:ext cx="288032" cy="216024"/>
          </a:xfrm>
          <a:prstGeom prst="ellipse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Oval 9"/>
          <p:cNvSpPr/>
          <p:nvPr/>
        </p:nvSpPr>
        <p:spPr>
          <a:xfrm>
            <a:off x="5292080" y="4635281"/>
            <a:ext cx="288032" cy="216024"/>
          </a:xfrm>
          <a:prstGeom prst="ellipse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Oval 10"/>
          <p:cNvSpPr/>
          <p:nvPr/>
        </p:nvSpPr>
        <p:spPr>
          <a:xfrm>
            <a:off x="5724128" y="4734272"/>
            <a:ext cx="288032" cy="216024"/>
          </a:xfrm>
          <a:prstGeom prst="ellipse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TextBox 11"/>
          <p:cNvSpPr txBox="1"/>
          <p:nvPr/>
        </p:nvSpPr>
        <p:spPr>
          <a:xfrm>
            <a:off x="3360725" y="32393"/>
            <a:ext cx="56886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800" b="1" dirty="0" smtClean="0">
                <a:solidFill>
                  <a:schemeClr val="bg2">
                    <a:lumMod val="50000"/>
                  </a:schemeClr>
                </a:solidFill>
              </a:rPr>
              <a:t>Ghoddousi-Fard et </a:t>
            </a:r>
            <a:r>
              <a:rPr lang="en-CA" sz="800" b="1" dirty="0">
                <a:solidFill>
                  <a:schemeClr val="bg2">
                    <a:lumMod val="50000"/>
                  </a:schemeClr>
                </a:solidFill>
              </a:rPr>
              <a:t>al. </a:t>
            </a:r>
            <a:r>
              <a:rPr lang="en-CA" sz="800" b="1" dirty="0" smtClean="0">
                <a:solidFill>
                  <a:schemeClr val="bg2">
                    <a:lumMod val="50000"/>
                  </a:schemeClr>
                </a:solidFill>
              </a:rPr>
              <a:t>“Characterization </a:t>
            </a:r>
            <a:r>
              <a:rPr lang="en-CA" sz="800" b="1" dirty="0">
                <a:solidFill>
                  <a:schemeClr val="bg2">
                    <a:lumMod val="50000"/>
                  </a:schemeClr>
                </a:solidFill>
              </a:rPr>
              <a:t>of high latitude GPS sensed ionospheric irregularities:  Case </a:t>
            </a:r>
            <a:r>
              <a:rPr lang="en-CA" sz="800" b="1" dirty="0" smtClean="0">
                <a:solidFill>
                  <a:schemeClr val="bg2">
                    <a:lumMod val="50000"/>
                  </a:schemeClr>
                </a:solidFill>
              </a:rPr>
              <a:t>studies.“</a:t>
            </a:r>
            <a:endParaRPr lang="en-CA" sz="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0A3F4-D0BF-4976-96CC-0BBCA7CB1668}" type="slidenum">
              <a:rPr lang="en-CA" smtClean="0"/>
              <a:pPr/>
              <a:t>3</a:t>
            </a:fld>
            <a:r>
              <a:rPr lang="en-CA" smtClean="0"/>
              <a:t>/9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4363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00"/>
    </mc:Choice>
    <mc:Fallback xmlns="">
      <p:transition spd="slow" advTm="1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1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6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5" y="1772816"/>
            <a:ext cx="8816565" cy="4089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9" descr="nrcan_fip_e_2c_5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1" y="7811"/>
            <a:ext cx="2121667" cy="27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5724128" y="3573016"/>
            <a:ext cx="504056" cy="57606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27353" y="1052736"/>
            <a:ext cx="7617055" cy="504056"/>
          </a:xfrm>
          <a:solidFill>
            <a:schemeClr val="accent6">
              <a:lumMod val="60000"/>
              <a:lumOff val="40000"/>
              <a:alpha val="55000"/>
            </a:schemeClr>
          </a:solidFill>
        </p:spPr>
        <p:txBody>
          <a:bodyPr>
            <a:normAutofit/>
          </a:bodyPr>
          <a:lstStyle/>
          <a:p>
            <a:r>
              <a:rPr lang="en-CA" sz="1600" dirty="0" smtClean="0"/>
              <a:t>GPS phase ionospheric irregularities over </a:t>
            </a:r>
            <a:r>
              <a:rPr lang="en-CA" sz="1600" dirty="0" err="1" smtClean="0"/>
              <a:t>auroral</a:t>
            </a:r>
            <a:r>
              <a:rPr lang="en-CA" sz="1600" dirty="0" smtClean="0"/>
              <a:t> zone: Primarily a night time phenomena</a:t>
            </a:r>
            <a:endParaRPr lang="en-CA" sz="1600" dirty="0"/>
          </a:p>
        </p:txBody>
      </p:sp>
      <p:sp>
        <p:nvSpPr>
          <p:cNvPr id="11" name="Rectangle 10"/>
          <p:cNvSpPr/>
          <p:nvPr/>
        </p:nvSpPr>
        <p:spPr>
          <a:xfrm>
            <a:off x="468510" y="2434188"/>
            <a:ext cx="504056" cy="3240360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ectangle 11"/>
          <p:cNvSpPr/>
          <p:nvPr/>
        </p:nvSpPr>
        <p:spPr>
          <a:xfrm>
            <a:off x="1619672" y="2434188"/>
            <a:ext cx="648072" cy="3240360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Rectangle 13"/>
          <p:cNvSpPr/>
          <p:nvPr/>
        </p:nvSpPr>
        <p:spPr>
          <a:xfrm>
            <a:off x="2555776" y="2434188"/>
            <a:ext cx="504056" cy="3240360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ectangle 14"/>
          <p:cNvSpPr/>
          <p:nvPr/>
        </p:nvSpPr>
        <p:spPr>
          <a:xfrm>
            <a:off x="3635896" y="2434188"/>
            <a:ext cx="720080" cy="3240360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Rectangle 15"/>
          <p:cNvSpPr/>
          <p:nvPr/>
        </p:nvSpPr>
        <p:spPr>
          <a:xfrm>
            <a:off x="4644008" y="2434188"/>
            <a:ext cx="504056" cy="3240360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Rectangle 16"/>
          <p:cNvSpPr/>
          <p:nvPr/>
        </p:nvSpPr>
        <p:spPr>
          <a:xfrm>
            <a:off x="5796136" y="2434188"/>
            <a:ext cx="648072" cy="3240360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Rectangle 17"/>
          <p:cNvSpPr/>
          <p:nvPr/>
        </p:nvSpPr>
        <p:spPr>
          <a:xfrm>
            <a:off x="467544" y="3861048"/>
            <a:ext cx="8441453" cy="216024"/>
          </a:xfrm>
          <a:prstGeom prst="rect">
            <a:avLst/>
          </a:prstGeom>
          <a:solidFill>
            <a:srgbClr val="FFFF00">
              <a:alpha val="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Rectangle 18"/>
          <p:cNvSpPr/>
          <p:nvPr/>
        </p:nvSpPr>
        <p:spPr>
          <a:xfrm>
            <a:off x="460858" y="4725144"/>
            <a:ext cx="8448139" cy="216024"/>
          </a:xfrm>
          <a:prstGeom prst="rect">
            <a:avLst/>
          </a:prstGeom>
          <a:solidFill>
            <a:srgbClr val="FFFF00">
              <a:alpha val="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7" name="Elbow Connector 26"/>
          <p:cNvCxnSpPr>
            <a:stCxn id="18" idx="1"/>
          </p:cNvCxnSpPr>
          <p:nvPr/>
        </p:nvCxnSpPr>
        <p:spPr>
          <a:xfrm rot="10800000" flipV="1">
            <a:off x="251524" y="3969060"/>
            <a:ext cx="216021" cy="2290956"/>
          </a:xfrm>
          <a:prstGeom prst="bentConnector2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19" idx="3"/>
          </p:cNvCxnSpPr>
          <p:nvPr/>
        </p:nvCxnSpPr>
        <p:spPr>
          <a:xfrm>
            <a:off x="8908997" y="4833156"/>
            <a:ext cx="127499" cy="1332148"/>
          </a:xfrm>
          <a:prstGeom prst="bentConnector2">
            <a:avLst/>
          </a:prstGeom>
          <a:ln w="2222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51517" y="6165304"/>
            <a:ext cx="3528396" cy="307777"/>
          </a:xfrm>
          <a:prstGeom prst="rect">
            <a:avLst/>
          </a:prstGeom>
          <a:solidFill>
            <a:srgbClr val="FFFF00">
              <a:alpha val="30000"/>
            </a:srgbClr>
          </a:solidFill>
          <a:ln w="254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CA" sz="1400" dirty="0" err="1" smtClean="0"/>
              <a:t>DoY</a:t>
            </a:r>
            <a:r>
              <a:rPr lang="en-CA" sz="1400" dirty="0" smtClean="0"/>
              <a:t> 187 (Jul 6): Highest daily mean AE in 2013</a:t>
            </a:r>
            <a:endParaRPr lang="en-CA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5004048" y="6107661"/>
            <a:ext cx="4033802" cy="307777"/>
          </a:xfrm>
          <a:prstGeom prst="rect">
            <a:avLst/>
          </a:prstGeom>
          <a:solidFill>
            <a:srgbClr val="FFFF00">
              <a:alpha val="24000"/>
            </a:srgbClr>
          </a:solidFill>
          <a:ln w="254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CA" sz="1400" dirty="0" smtClean="0"/>
              <a:t>16-17 UT, </a:t>
            </a:r>
            <a:r>
              <a:rPr lang="en-CA" sz="1400" dirty="0" err="1" smtClean="0"/>
              <a:t>DoY</a:t>
            </a:r>
            <a:r>
              <a:rPr lang="en-CA" sz="1400" dirty="0" smtClean="0"/>
              <a:t> 76 (Mar 17): Highest hourly AE in 2013</a:t>
            </a:r>
            <a:endParaRPr lang="en-CA" sz="1400" dirty="0"/>
          </a:p>
        </p:txBody>
      </p:sp>
      <p:sp>
        <p:nvSpPr>
          <p:cNvPr id="38" name="TextBox 37"/>
          <p:cNvSpPr txBox="1"/>
          <p:nvPr/>
        </p:nvSpPr>
        <p:spPr>
          <a:xfrm>
            <a:off x="395536" y="404664"/>
            <a:ext cx="7996013" cy="338554"/>
          </a:xfrm>
          <a:prstGeom prst="rect">
            <a:avLst/>
          </a:prstGeom>
          <a:solidFill>
            <a:schemeClr val="accent1">
              <a:lumMod val="60000"/>
              <a:lumOff val="40000"/>
              <a:alpha val="6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1600" dirty="0" smtClean="0"/>
              <a:t>Year 2013 GPS phase rate statistics over Canadian </a:t>
            </a:r>
            <a:r>
              <a:rPr lang="en-CA" sz="1600" dirty="0" err="1" smtClean="0"/>
              <a:t>auroral</a:t>
            </a:r>
            <a:r>
              <a:rPr lang="en-CA" sz="1600" dirty="0" smtClean="0"/>
              <a:t> zone vs. AE index</a:t>
            </a:r>
            <a:endParaRPr lang="en-CA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3360725" y="32393"/>
            <a:ext cx="56886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800" b="1" dirty="0" smtClean="0">
                <a:solidFill>
                  <a:schemeClr val="bg2">
                    <a:lumMod val="50000"/>
                  </a:schemeClr>
                </a:solidFill>
              </a:rPr>
              <a:t>Ghoddousi-Fard et </a:t>
            </a:r>
            <a:r>
              <a:rPr lang="en-CA" sz="800" b="1" dirty="0">
                <a:solidFill>
                  <a:schemeClr val="bg2">
                    <a:lumMod val="50000"/>
                  </a:schemeClr>
                </a:solidFill>
              </a:rPr>
              <a:t>al. </a:t>
            </a:r>
            <a:r>
              <a:rPr lang="en-CA" sz="800" b="1" dirty="0" smtClean="0">
                <a:solidFill>
                  <a:schemeClr val="bg2">
                    <a:lumMod val="50000"/>
                  </a:schemeClr>
                </a:solidFill>
              </a:rPr>
              <a:t>“Characterization </a:t>
            </a:r>
            <a:r>
              <a:rPr lang="en-CA" sz="800" b="1" dirty="0">
                <a:solidFill>
                  <a:schemeClr val="bg2">
                    <a:lumMod val="50000"/>
                  </a:schemeClr>
                </a:solidFill>
              </a:rPr>
              <a:t>of high latitude GPS sensed ionospheric irregularities:  Case </a:t>
            </a:r>
            <a:r>
              <a:rPr lang="en-CA" sz="800" b="1" dirty="0" smtClean="0">
                <a:solidFill>
                  <a:schemeClr val="bg2">
                    <a:lumMod val="50000"/>
                  </a:schemeClr>
                </a:solidFill>
              </a:rPr>
              <a:t>studies.“</a:t>
            </a:r>
            <a:endParaRPr lang="en-CA" sz="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0A3F4-D0BF-4976-96CC-0BBCA7CB1668}" type="slidenum">
              <a:rPr lang="en-CA" smtClean="0"/>
              <a:pPr/>
              <a:t>4</a:t>
            </a:fld>
            <a:r>
              <a:rPr lang="en-CA" smtClean="0"/>
              <a:t>/9</a:t>
            </a:r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463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00"/>
    </mc:Choice>
    <mc:Fallback xmlns="">
      <p:transition spd="slow" advTm="2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36" grpId="0" animBg="1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40" y="980728"/>
            <a:ext cx="8211632" cy="5312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988840"/>
            <a:ext cx="7772400" cy="1470025"/>
          </a:xfrm>
        </p:spPr>
        <p:txBody>
          <a:bodyPr>
            <a:noAutofit/>
          </a:bodyPr>
          <a:lstStyle/>
          <a:p>
            <a:r>
              <a:rPr lang="en-CA" sz="2400" b="1" dirty="0" smtClean="0">
                <a:ea typeface="Calibri"/>
                <a:cs typeface="Times New Roman"/>
              </a:rPr>
              <a:t/>
            </a:r>
            <a:br>
              <a:rPr lang="en-CA" sz="2400" b="1" dirty="0" smtClean="0">
                <a:ea typeface="Calibri"/>
                <a:cs typeface="Times New Roman"/>
              </a:rPr>
            </a:br>
            <a:r>
              <a:rPr lang="en-CA" sz="2400" b="1" dirty="0">
                <a:ea typeface="Calibri"/>
                <a:cs typeface="Times New Roman"/>
              </a:rPr>
              <a:t/>
            </a:r>
            <a:br>
              <a:rPr lang="en-CA" sz="2400" b="1" dirty="0">
                <a:ea typeface="Calibri"/>
                <a:cs typeface="Times New Roman"/>
              </a:rPr>
            </a:br>
            <a:r>
              <a:rPr lang="en-CA" sz="2400" b="1" dirty="0" smtClean="0">
                <a:ea typeface="Calibri"/>
                <a:cs typeface="Times New Roman"/>
              </a:rPr>
              <a:t/>
            </a:r>
            <a:br>
              <a:rPr lang="en-CA" sz="2400" b="1" dirty="0" smtClean="0">
                <a:ea typeface="Calibri"/>
                <a:cs typeface="Times New Roman"/>
              </a:rPr>
            </a:br>
            <a:r>
              <a:rPr lang="en-CA" sz="2400" b="1" dirty="0">
                <a:ea typeface="Calibri"/>
                <a:cs typeface="Times New Roman"/>
              </a:rPr>
              <a:t/>
            </a:r>
            <a:br>
              <a:rPr lang="en-CA" sz="2400" b="1" dirty="0">
                <a:ea typeface="Calibri"/>
                <a:cs typeface="Times New Roman"/>
              </a:rPr>
            </a:br>
            <a:r>
              <a:rPr lang="en-CA" sz="2400" b="1" dirty="0" smtClean="0">
                <a:ea typeface="Calibri"/>
                <a:cs typeface="Times New Roman"/>
              </a:rPr>
              <a:t/>
            </a:r>
            <a:br>
              <a:rPr lang="en-CA" sz="2400" b="1" dirty="0" smtClean="0">
                <a:ea typeface="Calibri"/>
                <a:cs typeface="Times New Roman"/>
              </a:rPr>
            </a:br>
            <a:r>
              <a:rPr lang="en-CA" sz="2400" b="1" dirty="0">
                <a:ea typeface="Calibri"/>
                <a:cs typeface="Times New Roman"/>
              </a:rPr>
              <a:t/>
            </a:r>
            <a:br>
              <a:rPr lang="en-CA" sz="2400" b="1" dirty="0">
                <a:ea typeface="Calibri"/>
                <a:cs typeface="Times New Roman"/>
              </a:rPr>
            </a:br>
            <a:endParaRPr lang="en-CA" sz="1400" dirty="0"/>
          </a:p>
        </p:txBody>
      </p:sp>
      <p:pic>
        <p:nvPicPr>
          <p:cNvPr id="8" name="Picture 69" descr="nrcan_fip_e_2c_5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1" y="7811"/>
            <a:ext cx="2121667" cy="27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31640" y="2487320"/>
            <a:ext cx="936104" cy="2489852"/>
          </a:xfrm>
          <a:prstGeom prst="rect">
            <a:avLst/>
          </a:prstGeom>
          <a:solidFill>
            <a:schemeClr val="accent1">
              <a:alpha val="34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ectangle 14"/>
          <p:cNvSpPr/>
          <p:nvPr/>
        </p:nvSpPr>
        <p:spPr>
          <a:xfrm>
            <a:off x="3595824" y="2492896"/>
            <a:ext cx="504056" cy="2484276"/>
          </a:xfrm>
          <a:prstGeom prst="rect">
            <a:avLst/>
          </a:prstGeom>
          <a:solidFill>
            <a:schemeClr val="accent1">
              <a:alpha val="14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Rectangle 15"/>
          <p:cNvSpPr/>
          <p:nvPr/>
        </p:nvSpPr>
        <p:spPr>
          <a:xfrm>
            <a:off x="4499992" y="2487320"/>
            <a:ext cx="792088" cy="2489852"/>
          </a:xfrm>
          <a:prstGeom prst="rect">
            <a:avLst/>
          </a:prstGeom>
          <a:solidFill>
            <a:schemeClr val="accent1">
              <a:alpha val="34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Rectangle 16"/>
          <p:cNvSpPr/>
          <p:nvPr/>
        </p:nvSpPr>
        <p:spPr>
          <a:xfrm>
            <a:off x="6421188" y="2487320"/>
            <a:ext cx="815108" cy="2489852"/>
          </a:xfrm>
          <a:prstGeom prst="rect">
            <a:avLst/>
          </a:prstGeom>
          <a:solidFill>
            <a:schemeClr val="accent6">
              <a:lumMod val="60000"/>
              <a:lumOff val="40000"/>
              <a:alpha val="34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extBox 4"/>
          <p:cNvSpPr txBox="1"/>
          <p:nvPr/>
        </p:nvSpPr>
        <p:spPr>
          <a:xfrm>
            <a:off x="611560" y="476672"/>
            <a:ext cx="8208912" cy="338554"/>
          </a:xfrm>
          <a:prstGeom prst="rect">
            <a:avLst/>
          </a:prstGeom>
          <a:solidFill>
            <a:schemeClr val="accent6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1600" dirty="0" smtClean="0"/>
              <a:t>Scintillation case studies:  1Hz GPS-based sDPR index responding to geomagnetic disturbances </a:t>
            </a:r>
            <a:endParaRPr lang="en-CA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2843808" y="3356651"/>
            <a:ext cx="79208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700" dirty="0" smtClean="0"/>
              <a:t>Mostly quiet!</a:t>
            </a:r>
            <a:endParaRPr lang="en-CA" sz="700" dirty="0"/>
          </a:p>
        </p:txBody>
      </p:sp>
      <p:sp>
        <p:nvSpPr>
          <p:cNvPr id="7" name="TextBox 6"/>
          <p:cNvSpPr txBox="1"/>
          <p:nvPr/>
        </p:nvSpPr>
        <p:spPr>
          <a:xfrm>
            <a:off x="7596336" y="5811013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600" dirty="0" smtClean="0"/>
              <a:t>GPS phase disturbances mostly occurred near local noon and around local midnight.</a:t>
            </a:r>
            <a:endParaRPr lang="en-CA" sz="600" dirty="0"/>
          </a:p>
        </p:txBody>
      </p:sp>
      <p:sp>
        <p:nvSpPr>
          <p:cNvPr id="18" name="TextBox 17"/>
          <p:cNvSpPr txBox="1"/>
          <p:nvPr/>
        </p:nvSpPr>
        <p:spPr>
          <a:xfrm>
            <a:off x="7668344" y="3284984"/>
            <a:ext cx="10081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 smtClean="0"/>
              <a:t>Correlation between large sDPR occurrences over high latitudes (</a:t>
            </a:r>
            <a:r>
              <a:rPr lang="en-CA" sz="800" dirty="0" err="1" smtClean="0"/>
              <a:t>gmaglat</a:t>
            </a:r>
            <a:r>
              <a:rPr lang="en-CA" sz="800" dirty="0" smtClean="0"/>
              <a:t>&gt;40) with AE and solar wind speed is evident.</a:t>
            </a:r>
            <a:endParaRPr lang="en-CA" sz="800" dirty="0"/>
          </a:p>
        </p:txBody>
      </p:sp>
      <p:sp>
        <p:nvSpPr>
          <p:cNvPr id="19" name="Rectangle 18"/>
          <p:cNvSpPr/>
          <p:nvPr/>
        </p:nvSpPr>
        <p:spPr>
          <a:xfrm>
            <a:off x="7668344" y="5877272"/>
            <a:ext cx="1080120" cy="360040"/>
          </a:xfrm>
          <a:prstGeom prst="rect">
            <a:avLst/>
          </a:prstGeom>
          <a:solidFill>
            <a:schemeClr val="bg1">
              <a:lumMod val="75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Rectangle 19"/>
          <p:cNvSpPr/>
          <p:nvPr/>
        </p:nvSpPr>
        <p:spPr>
          <a:xfrm>
            <a:off x="7668344" y="3284984"/>
            <a:ext cx="1080120" cy="936104"/>
          </a:xfrm>
          <a:prstGeom prst="rect">
            <a:avLst/>
          </a:prstGeom>
          <a:solidFill>
            <a:schemeClr val="bg1">
              <a:lumMod val="75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TextBox 20"/>
          <p:cNvSpPr txBox="1"/>
          <p:nvPr/>
        </p:nvSpPr>
        <p:spPr>
          <a:xfrm>
            <a:off x="7674893" y="1825660"/>
            <a:ext cx="1142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600" dirty="0" smtClean="0"/>
              <a:t>24 hours sDPR at IPPs from global RTIGS stations  being monitored in near-real-time at CGS of NRCan. </a:t>
            </a:r>
            <a:endParaRPr lang="en-CA" sz="600" dirty="0"/>
          </a:p>
        </p:txBody>
      </p:sp>
      <p:sp>
        <p:nvSpPr>
          <p:cNvPr id="22" name="Rectangle 21"/>
          <p:cNvSpPr/>
          <p:nvPr/>
        </p:nvSpPr>
        <p:spPr>
          <a:xfrm>
            <a:off x="7740353" y="1876472"/>
            <a:ext cx="1008111" cy="360040"/>
          </a:xfrm>
          <a:prstGeom prst="rect">
            <a:avLst/>
          </a:prstGeom>
          <a:solidFill>
            <a:schemeClr val="bg1">
              <a:lumMod val="75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extBox 9"/>
          <p:cNvSpPr txBox="1"/>
          <p:nvPr/>
        </p:nvSpPr>
        <p:spPr>
          <a:xfrm>
            <a:off x="6421188" y="3296017"/>
            <a:ext cx="8151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600" dirty="0" smtClean="0"/>
              <a:t>Geomagnetic storm; </a:t>
            </a:r>
          </a:p>
          <a:p>
            <a:pPr algn="ctr"/>
            <a:r>
              <a:rPr lang="en-CA" sz="600" dirty="0" smtClean="0"/>
              <a:t>see next slide!</a:t>
            </a:r>
            <a:endParaRPr lang="en-CA" sz="600" dirty="0"/>
          </a:p>
        </p:txBody>
      </p:sp>
      <p:sp>
        <p:nvSpPr>
          <p:cNvPr id="23" name="TextBox 22"/>
          <p:cNvSpPr txBox="1"/>
          <p:nvPr/>
        </p:nvSpPr>
        <p:spPr>
          <a:xfrm>
            <a:off x="4499992" y="3178922"/>
            <a:ext cx="88778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600" dirty="0" smtClean="0"/>
              <a:t>Geomagnetic storm.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87625" y="3164119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600" dirty="0" smtClean="0"/>
              <a:t>Geomagnetic storm.</a:t>
            </a:r>
          </a:p>
          <a:p>
            <a:pPr algn="ctr"/>
            <a:r>
              <a:rPr lang="en-CA" sz="600" dirty="0"/>
              <a:t>See: Ghoddousi-Fard et al., </a:t>
            </a:r>
            <a:r>
              <a:rPr lang="en-CA" sz="600" dirty="0" smtClean="0"/>
              <a:t>2013b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6228187" y="5651851"/>
            <a:ext cx="1440158" cy="149765"/>
          </a:xfrm>
          <a:prstGeom prst="round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" name="Rounded Rectangle 25"/>
          <p:cNvSpPr/>
          <p:nvPr/>
        </p:nvSpPr>
        <p:spPr>
          <a:xfrm>
            <a:off x="4499992" y="5661248"/>
            <a:ext cx="1440158" cy="149765"/>
          </a:xfrm>
          <a:prstGeom prst="round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" name="Rounded Rectangle 26"/>
          <p:cNvSpPr/>
          <p:nvPr/>
        </p:nvSpPr>
        <p:spPr>
          <a:xfrm>
            <a:off x="899595" y="5661248"/>
            <a:ext cx="1440158" cy="149765"/>
          </a:xfrm>
          <a:prstGeom prst="round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TextBox 24"/>
          <p:cNvSpPr txBox="1"/>
          <p:nvPr/>
        </p:nvSpPr>
        <p:spPr>
          <a:xfrm>
            <a:off x="3360725" y="32393"/>
            <a:ext cx="56886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800" b="1" dirty="0" smtClean="0">
                <a:solidFill>
                  <a:schemeClr val="bg2">
                    <a:lumMod val="50000"/>
                  </a:schemeClr>
                </a:solidFill>
              </a:rPr>
              <a:t>Ghoddousi-Fard et </a:t>
            </a:r>
            <a:r>
              <a:rPr lang="en-CA" sz="800" b="1" dirty="0">
                <a:solidFill>
                  <a:schemeClr val="bg2">
                    <a:lumMod val="50000"/>
                  </a:schemeClr>
                </a:solidFill>
              </a:rPr>
              <a:t>al. </a:t>
            </a:r>
            <a:r>
              <a:rPr lang="en-CA" sz="800" b="1" dirty="0" smtClean="0">
                <a:solidFill>
                  <a:schemeClr val="bg2">
                    <a:lumMod val="50000"/>
                  </a:schemeClr>
                </a:solidFill>
              </a:rPr>
              <a:t>“Characterization </a:t>
            </a:r>
            <a:r>
              <a:rPr lang="en-CA" sz="800" b="1" dirty="0">
                <a:solidFill>
                  <a:schemeClr val="bg2">
                    <a:lumMod val="50000"/>
                  </a:schemeClr>
                </a:solidFill>
              </a:rPr>
              <a:t>of high latitude GPS sensed ionospheric irregularities:  Case </a:t>
            </a:r>
            <a:r>
              <a:rPr lang="en-CA" sz="800" b="1" dirty="0" smtClean="0">
                <a:solidFill>
                  <a:schemeClr val="bg2">
                    <a:lumMod val="50000"/>
                  </a:schemeClr>
                </a:solidFill>
              </a:rPr>
              <a:t>studies.“</a:t>
            </a:r>
            <a:endParaRPr lang="en-CA" sz="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0A3F4-D0BF-4976-96CC-0BBCA7CB1668}" type="slidenum">
              <a:rPr lang="en-CA" smtClean="0"/>
              <a:pPr/>
              <a:t>5</a:t>
            </a:fld>
            <a:r>
              <a:rPr lang="en-CA" smtClean="0"/>
              <a:t>/9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4363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000"/>
    </mc:Choice>
    <mc:Fallback xmlns="">
      <p:transition spd="slow" advTm="3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7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69" descr="nrcan_fip_e_2c_5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1" y="7811"/>
            <a:ext cx="2121667" cy="27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DPR14051-0-23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9743" y="857969"/>
            <a:ext cx="8020050" cy="56673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91680" y="375047"/>
            <a:ext cx="5760640" cy="461665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1200" dirty="0" smtClean="0"/>
              <a:t>Hourly sDPR at IPPs from 1HZ RTIGS GPS stations (</a:t>
            </a:r>
            <a:r>
              <a:rPr lang="en-CA" sz="1200" dirty="0" err="1" smtClean="0"/>
              <a:t>geod</a:t>
            </a:r>
            <a:r>
              <a:rPr lang="en-CA" sz="1200" dirty="0" smtClean="0"/>
              <a:t>. </a:t>
            </a:r>
            <a:r>
              <a:rPr lang="en-CA" sz="1200" dirty="0" err="1" smtClean="0"/>
              <a:t>lat</a:t>
            </a:r>
            <a:r>
              <a:rPr lang="en-CA" sz="1200" dirty="0" smtClean="0"/>
              <a:t> &gt; 25) and AE index variations during Feb. 20 (</a:t>
            </a:r>
            <a:r>
              <a:rPr lang="en-CA" sz="1200" dirty="0" err="1" smtClean="0"/>
              <a:t>DoY</a:t>
            </a:r>
            <a:r>
              <a:rPr lang="en-CA" sz="1200" dirty="0" smtClean="0"/>
              <a:t> 51), 2014 </a:t>
            </a:r>
            <a:endParaRPr lang="en-CA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3360725" y="32393"/>
            <a:ext cx="56886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800" b="1" dirty="0" smtClean="0">
                <a:solidFill>
                  <a:schemeClr val="bg2">
                    <a:lumMod val="50000"/>
                  </a:schemeClr>
                </a:solidFill>
              </a:rPr>
              <a:t>Ghoddousi-Fard et </a:t>
            </a:r>
            <a:r>
              <a:rPr lang="en-CA" sz="800" b="1" dirty="0">
                <a:solidFill>
                  <a:schemeClr val="bg2">
                    <a:lumMod val="50000"/>
                  </a:schemeClr>
                </a:solidFill>
              </a:rPr>
              <a:t>al. </a:t>
            </a:r>
            <a:r>
              <a:rPr lang="en-CA" sz="800" b="1" dirty="0" smtClean="0">
                <a:solidFill>
                  <a:schemeClr val="bg2">
                    <a:lumMod val="50000"/>
                  </a:schemeClr>
                </a:solidFill>
              </a:rPr>
              <a:t>“Characterization </a:t>
            </a:r>
            <a:r>
              <a:rPr lang="en-CA" sz="800" b="1" dirty="0">
                <a:solidFill>
                  <a:schemeClr val="bg2">
                    <a:lumMod val="50000"/>
                  </a:schemeClr>
                </a:solidFill>
              </a:rPr>
              <a:t>of high latitude GPS sensed ionospheric irregularities:  Case </a:t>
            </a:r>
            <a:r>
              <a:rPr lang="en-CA" sz="800" b="1" dirty="0" smtClean="0">
                <a:solidFill>
                  <a:schemeClr val="bg2">
                    <a:lumMod val="50000"/>
                  </a:schemeClr>
                </a:solidFill>
              </a:rPr>
              <a:t>studies.“</a:t>
            </a:r>
            <a:endParaRPr lang="en-CA" sz="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0A3F4-D0BF-4976-96CC-0BBCA7CB1668}" type="slidenum">
              <a:rPr lang="en-CA" smtClean="0"/>
              <a:pPr/>
              <a:t>6</a:t>
            </a:fld>
            <a:r>
              <a:rPr lang="en-CA" smtClean="0"/>
              <a:t>/9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8715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516"/>
    </mc:Choice>
    <mc:Fallback xmlns="">
      <p:transition spd="slow" advTm="355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6"/>
        <p14:stopEvt time="35516" objId="6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272353"/>
            <a:ext cx="2267744" cy="1388958"/>
          </a:xfrm>
          <a:prstGeom prst="rect">
            <a:avLst/>
          </a:prstGeom>
          <a:solidFill>
            <a:schemeClr val="accent2">
              <a:lumMod val="60000"/>
              <a:lumOff val="40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ectangle 14"/>
          <p:cNvSpPr/>
          <p:nvPr/>
        </p:nvSpPr>
        <p:spPr>
          <a:xfrm>
            <a:off x="1547664" y="301360"/>
            <a:ext cx="7596336" cy="2924828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Rectangle 16"/>
          <p:cNvSpPr/>
          <p:nvPr/>
        </p:nvSpPr>
        <p:spPr>
          <a:xfrm>
            <a:off x="2359119" y="3212976"/>
            <a:ext cx="6821393" cy="3371165"/>
          </a:xfrm>
          <a:prstGeom prst="rect">
            <a:avLst/>
          </a:pr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988840"/>
            <a:ext cx="7772400" cy="1470025"/>
          </a:xfrm>
        </p:spPr>
        <p:txBody>
          <a:bodyPr>
            <a:noAutofit/>
          </a:bodyPr>
          <a:lstStyle/>
          <a:p>
            <a:r>
              <a:rPr lang="en-CA" sz="2400" b="1" dirty="0" smtClean="0">
                <a:ea typeface="Calibri"/>
                <a:cs typeface="Times New Roman"/>
              </a:rPr>
              <a:t/>
            </a:r>
            <a:br>
              <a:rPr lang="en-CA" sz="2400" b="1" dirty="0" smtClean="0">
                <a:ea typeface="Calibri"/>
                <a:cs typeface="Times New Roman"/>
              </a:rPr>
            </a:br>
            <a:r>
              <a:rPr lang="en-CA" sz="2400" b="1" dirty="0">
                <a:ea typeface="Calibri"/>
                <a:cs typeface="Times New Roman"/>
              </a:rPr>
              <a:t/>
            </a:r>
            <a:br>
              <a:rPr lang="en-CA" sz="2400" b="1" dirty="0">
                <a:ea typeface="Calibri"/>
                <a:cs typeface="Times New Roman"/>
              </a:rPr>
            </a:br>
            <a:r>
              <a:rPr lang="en-CA" sz="2400" b="1" dirty="0" smtClean="0">
                <a:ea typeface="Calibri"/>
                <a:cs typeface="Times New Roman"/>
              </a:rPr>
              <a:t/>
            </a:r>
            <a:br>
              <a:rPr lang="en-CA" sz="2400" b="1" dirty="0" smtClean="0">
                <a:ea typeface="Calibri"/>
                <a:cs typeface="Times New Roman"/>
              </a:rPr>
            </a:br>
            <a:r>
              <a:rPr lang="en-CA" sz="2400" b="1" dirty="0">
                <a:ea typeface="Calibri"/>
                <a:cs typeface="Times New Roman"/>
              </a:rPr>
              <a:t/>
            </a:r>
            <a:br>
              <a:rPr lang="en-CA" sz="2400" b="1" dirty="0">
                <a:ea typeface="Calibri"/>
                <a:cs typeface="Times New Roman"/>
              </a:rPr>
            </a:br>
            <a:r>
              <a:rPr lang="en-CA" sz="2400" b="1" dirty="0" smtClean="0">
                <a:ea typeface="Calibri"/>
                <a:cs typeface="Times New Roman"/>
              </a:rPr>
              <a:t/>
            </a:r>
            <a:br>
              <a:rPr lang="en-CA" sz="2400" b="1" dirty="0" smtClean="0">
                <a:ea typeface="Calibri"/>
                <a:cs typeface="Times New Roman"/>
              </a:rPr>
            </a:br>
            <a:r>
              <a:rPr lang="en-CA" sz="2400" b="1" dirty="0">
                <a:ea typeface="Calibri"/>
                <a:cs typeface="Times New Roman"/>
              </a:rPr>
              <a:t/>
            </a:r>
            <a:br>
              <a:rPr lang="en-CA" sz="2400" b="1" dirty="0">
                <a:ea typeface="Calibri"/>
                <a:cs typeface="Times New Roman"/>
              </a:rPr>
            </a:br>
            <a:endParaRPr lang="en-CA" sz="1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8" name="Picture 69" descr="nrcan_fip_e_2c_5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1" y="7811"/>
            <a:ext cx="2121667" cy="27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45" y="355402"/>
            <a:ext cx="6731451" cy="2870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45" y="3462256"/>
            <a:ext cx="6733623" cy="3138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075" y="375414"/>
            <a:ext cx="1403648" cy="286232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CA" dirty="0" smtClean="0"/>
              <a:t>A look at phase scintillation index (   ) at CHAIN and Svalbard stations during Feb. 20, 2014 (</a:t>
            </a:r>
            <a:r>
              <a:rPr lang="en-CA" dirty="0" err="1" smtClean="0"/>
              <a:t>DoY</a:t>
            </a:r>
            <a:r>
              <a:rPr lang="en-CA" dirty="0" smtClean="0"/>
              <a:t> 51)</a:t>
            </a:r>
            <a:endParaRPr lang="en-CA" dirty="0"/>
          </a:p>
        </p:txBody>
      </p:sp>
      <p:sp>
        <p:nvSpPr>
          <p:cNvPr id="10" name="TextBox 9"/>
          <p:cNvSpPr txBox="1"/>
          <p:nvPr/>
        </p:nvSpPr>
        <p:spPr>
          <a:xfrm>
            <a:off x="1475656" y="1314310"/>
            <a:ext cx="84914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dirty="0" smtClean="0"/>
              <a:t>GPS      at CHAIN stations</a:t>
            </a:r>
            <a:endParaRPr lang="en-CA" sz="1100" dirty="0"/>
          </a:p>
        </p:txBody>
      </p:sp>
      <p:sp>
        <p:nvSpPr>
          <p:cNvPr id="12" name="TextBox 11"/>
          <p:cNvSpPr txBox="1"/>
          <p:nvPr/>
        </p:nvSpPr>
        <p:spPr>
          <a:xfrm>
            <a:off x="72008" y="3272353"/>
            <a:ext cx="21237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dirty="0" smtClean="0"/>
              <a:t>sDPR at RTIGS 1HZ GPS station in Svalbard</a:t>
            </a:r>
            <a:endParaRPr lang="en-CA" sz="1100" dirty="0"/>
          </a:p>
        </p:txBody>
      </p:sp>
      <p:sp>
        <p:nvSpPr>
          <p:cNvPr id="13" name="TextBox 12"/>
          <p:cNvSpPr txBox="1"/>
          <p:nvPr/>
        </p:nvSpPr>
        <p:spPr>
          <a:xfrm>
            <a:off x="4067944" y="3226187"/>
            <a:ext cx="34563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 smtClean="0"/>
              <a:t>GPS, GLONASS and Galileo        at Svalbard stations  </a:t>
            </a:r>
            <a:endParaRPr lang="en-CA" sz="1100" dirty="0"/>
          </a:p>
        </p:txBody>
      </p:sp>
      <p:sp>
        <p:nvSpPr>
          <p:cNvPr id="18" name="TextBox 17"/>
          <p:cNvSpPr txBox="1"/>
          <p:nvPr/>
        </p:nvSpPr>
        <p:spPr>
          <a:xfrm>
            <a:off x="29258" y="4661323"/>
            <a:ext cx="2193849" cy="1785104"/>
          </a:xfrm>
          <a:prstGeom prst="rect">
            <a:avLst/>
          </a:prstGeom>
          <a:solidFill>
            <a:srgbClr val="92D050">
              <a:alpha val="31000"/>
            </a:srgbClr>
          </a:solidFill>
        </p:spPr>
        <p:txBody>
          <a:bodyPr wrap="square" rtlCol="0">
            <a:spAutoFit/>
          </a:bodyPr>
          <a:lstStyle/>
          <a:p>
            <a:r>
              <a:rPr lang="en-CA" sz="1000" dirty="0" smtClean="0"/>
              <a:t>       at most CHAIN stations show a phase scintillations increase at ~4 UT when rapid increase of solar wind speed occurred (and AE increased by about 1000 </a:t>
            </a:r>
            <a:r>
              <a:rPr lang="en-CA" sz="1000" dirty="0" err="1" smtClean="0"/>
              <a:t>nT</a:t>
            </a:r>
            <a:r>
              <a:rPr lang="en-CA" sz="1000" dirty="0" smtClean="0"/>
              <a:t>). However GNSS  receivers        as well as sDPR at RTIGS station </a:t>
            </a:r>
            <a:r>
              <a:rPr lang="en-CA" sz="1000" dirty="0"/>
              <a:t>at Svalbard do </a:t>
            </a:r>
            <a:r>
              <a:rPr lang="en-CA" sz="1000" dirty="0" smtClean="0"/>
              <a:t>not show significant increase until ~7 UT. One may note that at 4 UT most CHAIN stations are near local mid-night whilst Svalbard is at morning-dawn sector.</a:t>
            </a:r>
            <a:endParaRPr lang="en-CA" sz="10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1" y="3703240"/>
            <a:ext cx="221797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entagon 8"/>
          <p:cNvSpPr/>
          <p:nvPr/>
        </p:nvSpPr>
        <p:spPr>
          <a:xfrm>
            <a:off x="2555776" y="620688"/>
            <a:ext cx="288032" cy="14401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Pentagon 18"/>
          <p:cNvSpPr/>
          <p:nvPr/>
        </p:nvSpPr>
        <p:spPr>
          <a:xfrm>
            <a:off x="7020272" y="692696"/>
            <a:ext cx="288032" cy="14401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Pentagon 19"/>
          <p:cNvSpPr/>
          <p:nvPr/>
        </p:nvSpPr>
        <p:spPr>
          <a:xfrm>
            <a:off x="2564160" y="1613516"/>
            <a:ext cx="288032" cy="14401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Pentagon 20"/>
          <p:cNvSpPr/>
          <p:nvPr/>
        </p:nvSpPr>
        <p:spPr>
          <a:xfrm>
            <a:off x="4716016" y="1627022"/>
            <a:ext cx="288032" cy="14401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Pentagon 21"/>
          <p:cNvSpPr/>
          <p:nvPr/>
        </p:nvSpPr>
        <p:spPr>
          <a:xfrm>
            <a:off x="6950588" y="2636912"/>
            <a:ext cx="288032" cy="14401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Pentagon 22"/>
          <p:cNvSpPr/>
          <p:nvPr/>
        </p:nvSpPr>
        <p:spPr>
          <a:xfrm>
            <a:off x="2555776" y="2632796"/>
            <a:ext cx="288032" cy="14401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TextBox 23"/>
          <p:cNvSpPr txBox="1"/>
          <p:nvPr/>
        </p:nvSpPr>
        <p:spPr>
          <a:xfrm>
            <a:off x="3360725" y="32393"/>
            <a:ext cx="56886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800" b="1" dirty="0" smtClean="0">
                <a:solidFill>
                  <a:schemeClr val="bg2">
                    <a:lumMod val="50000"/>
                  </a:schemeClr>
                </a:solidFill>
              </a:rPr>
              <a:t>Ghoddousi-Fard et </a:t>
            </a:r>
            <a:r>
              <a:rPr lang="en-CA" sz="800" b="1" dirty="0">
                <a:solidFill>
                  <a:schemeClr val="bg2">
                    <a:lumMod val="50000"/>
                  </a:schemeClr>
                </a:solidFill>
              </a:rPr>
              <a:t>al. </a:t>
            </a:r>
            <a:r>
              <a:rPr lang="en-CA" sz="800" b="1" dirty="0" smtClean="0">
                <a:solidFill>
                  <a:schemeClr val="bg2">
                    <a:lumMod val="50000"/>
                  </a:schemeClr>
                </a:solidFill>
              </a:rPr>
              <a:t>“Characterization </a:t>
            </a:r>
            <a:r>
              <a:rPr lang="en-CA" sz="800" b="1" dirty="0">
                <a:solidFill>
                  <a:schemeClr val="bg2">
                    <a:lumMod val="50000"/>
                  </a:schemeClr>
                </a:solidFill>
              </a:rPr>
              <a:t>of high latitude GPS sensed ionospheric irregularities:  Case </a:t>
            </a:r>
            <a:r>
              <a:rPr lang="en-CA" sz="800" b="1" dirty="0" smtClean="0">
                <a:solidFill>
                  <a:schemeClr val="bg2">
                    <a:lumMod val="50000"/>
                  </a:schemeClr>
                </a:solidFill>
              </a:rPr>
              <a:t>studies.“</a:t>
            </a:r>
            <a:endParaRPr lang="en-CA" sz="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0A3F4-D0BF-4976-96CC-0BBCA7CB1668}" type="slidenum">
              <a:rPr lang="en-CA" smtClean="0"/>
              <a:pPr/>
              <a:t>7</a:t>
            </a:fld>
            <a:r>
              <a:rPr lang="en-CA" smtClean="0"/>
              <a:t>/9</a:t>
            </a:r>
            <a:endParaRPr lang="en-CA" dirty="0"/>
          </a:p>
        </p:txBody>
      </p:sp>
      <p:sp>
        <p:nvSpPr>
          <p:cNvPr id="11" name="Rectangle 10"/>
          <p:cNvSpPr/>
          <p:nvPr/>
        </p:nvSpPr>
        <p:spPr>
          <a:xfrm>
            <a:off x="1702461" y="4887269"/>
            <a:ext cx="349259" cy="125907"/>
          </a:xfrm>
          <a:prstGeom prst="rect">
            <a:avLst/>
          </a:prstGeom>
          <a:solidFill>
            <a:schemeClr val="accent1">
              <a:alpha val="37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7546846"/>
              </p:ext>
            </p:extLst>
          </p:nvPr>
        </p:nvGraphicFramePr>
        <p:xfrm>
          <a:off x="120934" y="4657258"/>
          <a:ext cx="1905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Equation" r:id="rId8" imgW="190440" imgH="241200" progId="Equation.3">
                  <p:embed/>
                </p:oleObj>
              </mc:Choice>
              <mc:Fallback>
                <p:oleObj name="Equation" r:id="rId8" imgW="19044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20934" y="4657258"/>
                        <a:ext cx="1905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1956473"/>
              </p:ext>
            </p:extLst>
          </p:nvPr>
        </p:nvGraphicFramePr>
        <p:xfrm>
          <a:off x="1859029" y="1314310"/>
          <a:ext cx="1905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Equation" r:id="rId10" imgW="190440" imgH="241200" progId="Equation.3">
                  <p:embed/>
                </p:oleObj>
              </mc:Choice>
              <mc:Fallback>
                <p:oleObj name="Equation" r:id="rId10" imgW="19044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859029" y="1314310"/>
                        <a:ext cx="1905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0345169"/>
              </p:ext>
            </p:extLst>
          </p:nvPr>
        </p:nvGraphicFramePr>
        <p:xfrm>
          <a:off x="5700886" y="3236342"/>
          <a:ext cx="1905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Equation" r:id="rId11" imgW="190440" imgH="241200" progId="Equation.3">
                  <p:embed/>
                </p:oleObj>
              </mc:Choice>
              <mc:Fallback>
                <p:oleObj name="Equation" r:id="rId11" imgW="19044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700886" y="3236342"/>
                        <a:ext cx="1905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9438875"/>
              </p:ext>
            </p:extLst>
          </p:nvPr>
        </p:nvGraphicFramePr>
        <p:xfrm>
          <a:off x="725899" y="1268760"/>
          <a:ext cx="1905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Equation" r:id="rId12" imgW="190440" imgH="241200" progId="Equation.3">
                  <p:embed/>
                </p:oleObj>
              </mc:Choice>
              <mc:Fallback>
                <p:oleObj name="Equation" r:id="rId12" imgW="19044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25899" y="1268760"/>
                        <a:ext cx="1905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1041837"/>
              </p:ext>
            </p:extLst>
          </p:nvPr>
        </p:nvGraphicFramePr>
        <p:xfrm>
          <a:off x="611560" y="5419948"/>
          <a:ext cx="1905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Equation" r:id="rId13" imgW="190440" imgH="241200" progId="Equation.3">
                  <p:embed/>
                </p:oleObj>
              </mc:Choice>
              <mc:Fallback>
                <p:oleObj name="Equation" r:id="rId13" imgW="19044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11560" y="5419948"/>
                        <a:ext cx="1905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553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1" dur="50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50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6" dur="50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50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1" dur="50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50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50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6" dur="5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5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5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1" dur="50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2" dur="50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" dur="50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6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69" descr="nrcan_fip_e_2c_5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1" y="7811"/>
            <a:ext cx="2121667" cy="27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3645" y="404664"/>
            <a:ext cx="3312368" cy="400110"/>
          </a:xfrm>
          <a:prstGeom prst="rect">
            <a:avLst/>
          </a:prstGeom>
          <a:solidFill>
            <a:schemeClr val="accent6">
              <a:lumMod val="60000"/>
              <a:lumOff val="40000"/>
              <a:alpha val="58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sz="2000" dirty="0" smtClean="0"/>
              <a:t>Summary and conclusions:</a:t>
            </a:r>
            <a:endParaRPr lang="en-CA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331640" y="804774"/>
            <a:ext cx="6300638" cy="4801314"/>
          </a:xfrm>
          <a:prstGeom prst="rect">
            <a:avLst/>
          </a:prstGeom>
          <a:solidFill>
            <a:schemeClr val="accent1">
              <a:lumMod val="40000"/>
              <a:lumOff val="60000"/>
              <a:alpha val="38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CA" dirty="0" smtClean="0"/>
              <a:t>GPS dual frequency phase rate statistics being monitored in near-real-time at CGS of NRCan are responding to ionospheric irregularities over high latitudes and are well correlated with geomagnetic indices.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CA" dirty="0" smtClean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CA" dirty="0" smtClean="0"/>
              <a:t>2013  dual-frequency GPS phase rate statistics over Canadian </a:t>
            </a:r>
            <a:r>
              <a:rPr lang="en-CA" dirty="0" err="1" smtClean="0"/>
              <a:t>auroral</a:t>
            </a:r>
            <a:r>
              <a:rPr lang="en-CA" dirty="0" smtClean="0"/>
              <a:t> zone confirms increased disturbances primarily over local midnight. However during periods of geomagnetic storms such irregularities can occur during local day-time as well</a:t>
            </a:r>
            <a:r>
              <a:rPr lang="en-CA" dirty="0"/>
              <a:t>. At higher latitudes phase scintillation is a frequent phenomena even without geomagnetic storms</a:t>
            </a:r>
            <a:r>
              <a:rPr lang="en-CA" dirty="0" smtClean="0"/>
              <a:t>.</a:t>
            </a:r>
          </a:p>
          <a:p>
            <a:pPr algn="just"/>
            <a:endParaRPr lang="en-CA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CA" dirty="0" smtClean="0"/>
              <a:t>Proxy indices derived from geodetic 1 Hz GPS receivers  complement scintillation receivers. Careful analysis of both geodetic and scintillation receivers’ background phase </a:t>
            </a:r>
            <a:r>
              <a:rPr lang="en-CA" smtClean="0"/>
              <a:t>fluctuations resulting </a:t>
            </a:r>
            <a:r>
              <a:rPr lang="en-CA" dirty="0" smtClean="0"/>
              <a:t>from instrumentation and near-field effects are crucial to avoid misleading interpretation of data.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0181" y="5589240"/>
            <a:ext cx="8346275" cy="938719"/>
          </a:xfrm>
          <a:prstGeom prst="rect">
            <a:avLst/>
          </a:prstGeom>
          <a:solidFill>
            <a:schemeClr val="bg2">
              <a:lumMod val="90000"/>
              <a:alpha val="36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sz="1200" dirty="0" smtClean="0"/>
              <a:t>References:</a:t>
            </a:r>
          </a:p>
          <a:p>
            <a:endParaRPr lang="en-CA" sz="800" dirty="0" smtClean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CA" sz="700" dirty="0" smtClean="0"/>
              <a:t>Ghoddousi-Fard </a:t>
            </a:r>
            <a:r>
              <a:rPr lang="en-CA" sz="700" dirty="0"/>
              <a:t>R., P. Prikryl, and F. Lahaye (</a:t>
            </a:r>
            <a:r>
              <a:rPr lang="en-CA" sz="700" dirty="0" smtClean="0"/>
              <a:t>2013a). </a:t>
            </a:r>
            <a:r>
              <a:rPr lang="en-CA" sz="700" dirty="0"/>
              <a:t>GPS phase difference variation statistics: A comparison between phase scintillation index and proxy indices. Advances in Space Research, 52, 1397-1405, DOI: 10.1016/j.asr.2013.06.035. </a:t>
            </a:r>
            <a:endParaRPr lang="en-CA" sz="700" dirty="0" smtClean="0"/>
          </a:p>
          <a:p>
            <a:endParaRPr lang="en-CA" sz="700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CA" sz="700" dirty="0"/>
              <a:t>Ghoddousi-Fard R., P. Prikryl, and F. Lahaye (</a:t>
            </a:r>
            <a:r>
              <a:rPr lang="en-CA" sz="700" dirty="0" smtClean="0"/>
              <a:t>2013b). </a:t>
            </a:r>
            <a:r>
              <a:rPr lang="en-CA" sz="700" dirty="0"/>
              <a:t>GPS phase difference variations and phase scintillation index: A comparison. Presentation given at International Reference Ionosphere Workshop 2013, Olsztyn, Poland, 24-28 June 2013.  </a:t>
            </a:r>
            <a:r>
              <a:rPr lang="en-CA" sz="700" dirty="0" smtClean="0"/>
              <a:t>[http</a:t>
            </a:r>
            <a:r>
              <a:rPr lang="en-CA" sz="700" dirty="0"/>
              <a:t>://www.uwm.edu.pl/kaig/iri_workshop_2013/] 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2699792" y="6525344"/>
            <a:ext cx="3926688" cy="292388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700" dirty="0" smtClean="0"/>
              <a:t>Acknowledgements:</a:t>
            </a:r>
          </a:p>
          <a:p>
            <a:r>
              <a:rPr lang="en-CA" sz="600" dirty="0" smtClean="0"/>
              <a:t>Canadian High Arctic Ionospheric Network (CHAIN) and International GNSS Service (IGS) are thanked for data access.</a:t>
            </a:r>
            <a:endParaRPr lang="en-CA" sz="600" dirty="0"/>
          </a:p>
        </p:txBody>
      </p:sp>
      <p:sp>
        <p:nvSpPr>
          <p:cNvPr id="7" name="TextBox 6"/>
          <p:cNvSpPr txBox="1"/>
          <p:nvPr/>
        </p:nvSpPr>
        <p:spPr>
          <a:xfrm>
            <a:off x="3360725" y="32393"/>
            <a:ext cx="56886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800" b="1" dirty="0" smtClean="0">
                <a:solidFill>
                  <a:schemeClr val="bg2">
                    <a:lumMod val="50000"/>
                  </a:schemeClr>
                </a:solidFill>
              </a:rPr>
              <a:t>Ghoddousi-Fard et </a:t>
            </a:r>
            <a:r>
              <a:rPr lang="en-CA" sz="800" b="1" dirty="0">
                <a:solidFill>
                  <a:schemeClr val="bg2">
                    <a:lumMod val="50000"/>
                  </a:schemeClr>
                </a:solidFill>
              </a:rPr>
              <a:t>al. </a:t>
            </a:r>
            <a:r>
              <a:rPr lang="en-CA" sz="800" b="1" dirty="0" smtClean="0">
                <a:solidFill>
                  <a:schemeClr val="bg2">
                    <a:lumMod val="50000"/>
                  </a:schemeClr>
                </a:solidFill>
              </a:rPr>
              <a:t>“Characterization </a:t>
            </a:r>
            <a:r>
              <a:rPr lang="en-CA" sz="800" b="1" dirty="0">
                <a:solidFill>
                  <a:schemeClr val="bg2">
                    <a:lumMod val="50000"/>
                  </a:schemeClr>
                </a:solidFill>
              </a:rPr>
              <a:t>of high latitude GPS sensed ionospheric irregularities:  Case </a:t>
            </a:r>
            <a:r>
              <a:rPr lang="en-CA" sz="800" b="1" dirty="0" smtClean="0">
                <a:solidFill>
                  <a:schemeClr val="bg2">
                    <a:lumMod val="50000"/>
                  </a:schemeClr>
                </a:solidFill>
              </a:rPr>
              <a:t>studies.“</a:t>
            </a:r>
            <a:endParaRPr lang="en-CA" sz="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0A3F4-D0BF-4976-96CC-0BBCA7CB1668}" type="slidenum">
              <a:rPr lang="en-CA" smtClean="0"/>
              <a:pPr/>
              <a:t>8</a:t>
            </a:fld>
            <a:r>
              <a:rPr lang="en-CA" smtClean="0"/>
              <a:t>/9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6850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00"/>
    </mc:Choice>
    <mc:Fallback xmlns="">
      <p:transition spd="slow" advTm="2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69" descr="nrcan_fip_e_2c_5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1" y="7811"/>
            <a:ext cx="2121667" cy="27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57" y="773801"/>
            <a:ext cx="2304081" cy="3242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773556"/>
            <a:ext cx="2304256" cy="324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91880" y="4016097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/>
              <a:t>http://space.fmi.fi/image/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446" y="773801"/>
            <a:ext cx="2273922" cy="3199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574987"/>
            <a:ext cx="4824536" cy="2094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76843" y="33265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Backup slide</a:t>
            </a:r>
            <a:endParaRPr lang="en-CA" dirty="0"/>
          </a:p>
        </p:txBody>
      </p:sp>
      <p:sp>
        <p:nvSpPr>
          <p:cNvPr id="9" name="TextBox 8"/>
          <p:cNvSpPr txBox="1"/>
          <p:nvPr/>
        </p:nvSpPr>
        <p:spPr>
          <a:xfrm>
            <a:off x="3360725" y="32393"/>
            <a:ext cx="56886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800" b="1" dirty="0" smtClean="0">
                <a:solidFill>
                  <a:schemeClr val="bg2">
                    <a:lumMod val="50000"/>
                  </a:schemeClr>
                </a:solidFill>
              </a:rPr>
              <a:t>Ghoddousi-Fard et </a:t>
            </a:r>
            <a:r>
              <a:rPr lang="en-CA" sz="800" b="1" dirty="0">
                <a:solidFill>
                  <a:schemeClr val="bg2">
                    <a:lumMod val="50000"/>
                  </a:schemeClr>
                </a:solidFill>
              </a:rPr>
              <a:t>al. </a:t>
            </a:r>
            <a:r>
              <a:rPr lang="en-CA" sz="800" b="1" dirty="0" smtClean="0">
                <a:solidFill>
                  <a:schemeClr val="bg2">
                    <a:lumMod val="50000"/>
                  </a:schemeClr>
                </a:solidFill>
              </a:rPr>
              <a:t>“Characterization </a:t>
            </a:r>
            <a:r>
              <a:rPr lang="en-CA" sz="800" b="1" dirty="0">
                <a:solidFill>
                  <a:schemeClr val="bg2">
                    <a:lumMod val="50000"/>
                  </a:schemeClr>
                </a:solidFill>
              </a:rPr>
              <a:t>of high latitude GPS sensed ionospheric irregularities:  Case </a:t>
            </a:r>
            <a:r>
              <a:rPr lang="en-CA" sz="800" b="1" dirty="0" smtClean="0">
                <a:solidFill>
                  <a:schemeClr val="bg2">
                    <a:lumMod val="50000"/>
                  </a:schemeClr>
                </a:solidFill>
              </a:rPr>
              <a:t>studies.“</a:t>
            </a:r>
            <a:endParaRPr lang="en-CA" sz="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0A3F4-D0BF-4976-96CC-0BBCA7CB1668}" type="slidenum">
              <a:rPr lang="en-CA" smtClean="0"/>
              <a:pPr/>
              <a:t>9</a:t>
            </a:fld>
            <a:r>
              <a:rPr lang="en-CA" smtClean="0"/>
              <a:t>/9</a:t>
            </a:r>
            <a:endParaRPr lang="en-CA" dirty="0"/>
          </a:p>
        </p:txBody>
      </p:sp>
      <p:sp>
        <p:nvSpPr>
          <p:cNvPr id="2" name="Rectangle 1"/>
          <p:cNvSpPr/>
          <p:nvPr/>
        </p:nvSpPr>
        <p:spPr>
          <a:xfrm>
            <a:off x="2627784" y="2335788"/>
            <a:ext cx="216024" cy="59038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ectangle 11"/>
          <p:cNvSpPr/>
          <p:nvPr/>
        </p:nvSpPr>
        <p:spPr>
          <a:xfrm>
            <a:off x="5190695" y="2335911"/>
            <a:ext cx="216024" cy="59038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Rectangle 12"/>
          <p:cNvSpPr/>
          <p:nvPr/>
        </p:nvSpPr>
        <p:spPr>
          <a:xfrm>
            <a:off x="7620589" y="2322183"/>
            <a:ext cx="216024" cy="59038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277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00"/>
    </mc:Choice>
    <mc:Fallback xmlns="">
      <p:transition spd="slow" advTm="1400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1|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2212</TotalTime>
  <Words>980</Words>
  <Application>Microsoft Office PowerPoint</Application>
  <PresentationFormat>On-screen Show (4:3)</PresentationFormat>
  <Paragraphs>70</Paragraphs>
  <Slides>9</Slides>
  <Notes>2</Notes>
  <HiddenSlides>0</HiddenSlides>
  <MMClips>1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Office Theme</vt:lpstr>
      <vt:lpstr>Custom Design</vt:lpstr>
      <vt:lpstr>Equation</vt:lpstr>
      <vt:lpstr>      Characterization of high latitude GPS sensed ionospheric irregularities:  Case studies   Reza Ghoddousi-Fard¹, Paul Prikryl², Kjellmar Oksavik3,4,  C. van der Meeren3, François Lahaye¹, and Donald Danskin²   ¹ Canadian Geodetic Survey, Natural Resources Canada, Ottawa, Canada ² Geomagnetic Laboratory, Natural Resources Canada, Ottawa, Canada  3 Birkeland Centre for Space Science, Dept. of Physics and Technology, University of Bergen, Norway, 4 Arctic Geophysics, The University Centre in Svalbard, Norway    Reza.Ghoddousi-Fard@NRCan.gc.ca</vt:lpstr>
      <vt:lpstr>PowerPoint Presentation</vt:lpstr>
      <vt:lpstr>PowerPoint Presentation</vt:lpstr>
      <vt:lpstr>GPS phase ionospheric irregularities over auroral zone: Primarily a night time phenomena</vt:lpstr>
      <vt:lpstr>      </vt:lpstr>
      <vt:lpstr>PowerPoint Presentation</vt:lpstr>
      <vt:lpstr>      </vt:lpstr>
      <vt:lpstr>PowerPoint Presentation</vt:lpstr>
      <vt:lpstr>PowerPoint Presentation</vt:lpstr>
    </vt:vector>
  </TitlesOfParts>
  <Company>NRCan / RNCan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Characterization of high latitude GPS sensed ionospheric irregularities:  Case studies   Reza Ghoddousi-Fard¹, Paul Prikryl², Kjellmar Oksavik3,4, C. van der Meeren3, François Lahaye¹, and Donald Danskin²   ¹ Canadian Geodetic Survey, Natural Resources Canada , ² Geomagnetic Laboratory, Natural Resources Canada,  3 Birkeland Centre for Space Science, Department of Physics and Technology, University of Bergen, Norway, 4 Arctic Geophysics, The University Centre in Svalbard, Norway    Reza.Ghoddousi-Fard@NRCan.gc.ca</dc:title>
  <dc:creator>Ghoddousi-Fard, Reza</dc:creator>
  <cp:lastModifiedBy>Ghoddousi-Fard, Reza</cp:lastModifiedBy>
  <cp:revision>76</cp:revision>
  <dcterms:created xsi:type="dcterms:W3CDTF">2014-10-10T12:17:15Z</dcterms:created>
  <dcterms:modified xsi:type="dcterms:W3CDTF">2014-11-10T18:40:32Z</dcterms:modified>
</cp:coreProperties>
</file>