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71" r:id="rId9"/>
    <p:sldId id="269" r:id="rId10"/>
    <p:sldId id="272" r:id="rId11"/>
    <p:sldId id="270" r:id="rId12"/>
    <p:sldId id="273" r:id="rId13"/>
    <p:sldId id="265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1996" autoAdjust="0"/>
  </p:normalViewPr>
  <p:slideViewPr>
    <p:cSldViewPr>
      <p:cViewPr>
        <p:scale>
          <a:sx n="77" d="100"/>
          <a:sy n="77" d="100"/>
        </p:scale>
        <p:origin x="-252" y="360"/>
      </p:cViewPr>
      <p:guideLst>
        <p:guide orient="horz" pos="1026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D47CD-0075-4829-AFB6-E071EC9BAD6C}" type="datetimeFigureOut">
              <a:rPr lang="fi-FI" smtClean="0"/>
              <a:t>16.11.2014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97883-9548-4309-857C-67689D958D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7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7883-9548-4309-857C-67689D958DD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60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92280" y="5733256"/>
            <a:ext cx="1944216" cy="960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4" y="2468034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32" y="5733256"/>
            <a:ext cx="2310536" cy="6665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ESWW11 November 17-21, 2014, Liege, Belgium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66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686949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268761"/>
            <a:ext cx="8208144" cy="51845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0070C0"/>
                </a:solidFill>
                <a:latin typeface="Arial Narrow" pitchFamily="34" charset="0"/>
              </a:defRPr>
            </a:lvl1pPr>
            <a:lvl2pPr marL="742950" indent="-285750">
              <a:buClr>
                <a:srgbClr val="0070C0"/>
              </a:buClr>
              <a:buFont typeface="Arial" panose="020B0604020202020204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000">
                <a:latin typeface="Arial Narrow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ESWW11 </a:t>
            </a:r>
            <a:r>
              <a:rPr lang="fi-FI" dirty="0" err="1" smtClean="0"/>
              <a:t>November</a:t>
            </a:r>
            <a:r>
              <a:rPr lang="fi-FI" dirty="0" smtClean="0"/>
              <a:t> 17-21, 2014, </a:t>
            </a:r>
            <a:r>
              <a:rPr lang="fi-FI" dirty="0" err="1" smtClean="0"/>
              <a:t>Liege</a:t>
            </a:r>
            <a:r>
              <a:rPr lang="fi-FI" dirty="0" smtClean="0"/>
              <a:t>, </a:t>
            </a:r>
            <a:r>
              <a:rPr lang="fi-FI" dirty="0" err="1" smtClean="0"/>
              <a:t>Belgium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67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ESWW11 November 17-21, 2014, Liege, Belgium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70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6" y="1797052"/>
            <a:ext cx="3960439" cy="470323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08" y="1797052"/>
            <a:ext cx="3960439" cy="470323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ESWW11 November 17-21, 2014, Liege, Belgium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3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6" y="1797052"/>
            <a:ext cx="5832647" cy="470323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09" y="1797049"/>
            <a:ext cx="2231480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09" y="3861256"/>
            <a:ext cx="2231480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ESWW11 November 17-21, 2014, Liege, Belgium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13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811341" cy="5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333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ESWW11 November 17-21, 2014, Liege, Belgium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D85C-98BC-4660-BE49-0DC12FB6FF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1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9" r:id="rId3"/>
    <p:sldLayoutId id="2147483667" r:id="rId4"/>
    <p:sldLayoutId id="2147483668" r:id="rId5"/>
    <p:sldLayoutId id="214748366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1220755"/>
            <a:ext cx="8435280" cy="1143000"/>
          </a:xfrm>
        </p:spPr>
        <p:txBody>
          <a:bodyPr>
            <a:noAutofit/>
          </a:bodyPr>
          <a:lstStyle/>
          <a:p>
            <a:r>
              <a:rPr lang="en-GB" sz="3200" noProof="0" dirty="0" smtClean="0">
                <a:solidFill>
                  <a:srgbClr val="002060"/>
                </a:solidFill>
              </a:rPr>
              <a:t>Cross-calibration of SOHO/ERNE proton and heavy ion measurements with other particle instruments at L1</a:t>
            </a:r>
            <a:endParaRPr lang="en-GB" sz="3200" noProof="0" dirty="0">
              <a:solidFill>
                <a:srgbClr val="00206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8314" y="3332130"/>
            <a:ext cx="8207375" cy="1321006"/>
          </a:xfrm>
        </p:spPr>
        <p:txBody>
          <a:bodyPr>
            <a:normAutofit fontScale="85000" lnSpcReduction="20000"/>
          </a:bodyPr>
          <a:lstStyle/>
          <a:p>
            <a:r>
              <a:rPr lang="en-GB" sz="2400" noProof="0" dirty="0" smtClean="0"/>
              <a:t>E. Valtonen, M. </a:t>
            </a:r>
            <a:r>
              <a:rPr lang="en-GB" sz="2400" noProof="0" dirty="0" err="1" smtClean="0"/>
              <a:t>Paassilta</a:t>
            </a:r>
            <a:r>
              <a:rPr lang="en-GB" sz="2400" noProof="0" dirty="0" smtClean="0"/>
              <a:t>, R. Vainio</a:t>
            </a:r>
            <a:r>
              <a:rPr lang="en-GB" sz="2400" dirty="0" smtClean="0"/>
              <a:t>, </a:t>
            </a:r>
            <a:r>
              <a:rPr lang="en-GB" sz="2400" dirty="0"/>
              <a:t>O. </a:t>
            </a:r>
            <a:r>
              <a:rPr lang="en-GB" sz="2400" dirty="0" err="1" smtClean="0"/>
              <a:t>Raukunen</a:t>
            </a:r>
            <a:r>
              <a:rPr lang="en-GB" sz="2400" dirty="0" smtClean="0"/>
              <a:t>, and E. Riihonen</a:t>
            </a:r>
            <a:endParaRPr lang="en-GB" sz="2400" noProof="0" dirty="0" smtClean="0"/>
          </a:p>
          <a:p>
            <a:r>
              <a:rPr lang="en-GB" sz="2400" dirty="0" smtClean="0"/>
              <a:t>Space Research Laboratory</a:t>
            </a:r>
          </a:p>
          <a:p>
            <a:r>
              <a:rPr lang="en-GB" sz="2400" noProof="0" dirty="0" smtClean="0"/>
              <a:t>Department of Physics and Astronomy</a:t>
            </a:r>
          </a:p>
          <a:p>
            <a:r>
              <a:rPr lang="en-GB" sz="2400" noProof="0" dirty="0" smtClean="0"/>
              <a:t>University of Turku</a:t>
            </a:r>
            <a:endParaRPr lang="en-GB" sz="2400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ESWW11 November 17-21, 2014, Liege, Belgium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2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382972" cy="320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120" y="83671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GOES 11 SEM data from</a:t>
            </a:r>
          </a:p>
          <a:p>
            <a:r>
              <a:rPr lang="en-GB" sz="1600" dirty="0" smtClean="0"/>
              <a:t>ftp</a:t>
            </a:r>
            <a:r>
              <a:rPr lang="en-GB" sz="1600" dirty="0"/>
              <a:t>://satdat.ngdc.noaa.gov/sem/goes</a:t>
            </a:r>
            <a:r>
              <a:rPr lang="en-GB" sz="1600" dirty="0" smtClean="0"/>
              <a:t>/</a:t>
            </a:r>
          </a:p>
          <a:p>
            <a:r>
              <a:rPr lang="en-GB" sz="1600" dirty="0" smtClean="0"/>
              <a:t>data/</a:t>
            </a:r>
            <a:r>
              <a:rPr lang="en-GB" sz="1600" dirty="0" err="1" smtClean="0"/>
              <a:t>new_avg</a:t>
            </a:r>
            <a:r>
              <a:rPr lang="en-GB" sz="1600" dirty="0" smtClean="0"/>
              <a:t>/2004/11/goes11/csv/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20" y="3356992"/>
            <a:ext cx="51503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8488" cy="686949"/>
          </a:xfrm>
        </p:spPr>
        <p:txBody>
          <a:bodyPr/>
          <a:lstStyle/>
          <a:p>
            <a:r>
              <a:rPr lang="en-GB" dirty="0" smtClean="0"/>
              <a:t>Finding 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836712"/>
            <a:ext cx="8208144" cy="1224136"/>
          </a:xfrm>
        </p:spPr>
        <p:txBody>
          <a:bodyPr/>
          <a:lstStyle/>
          <a:p>
            <a:r>
              <a:rPr lang="en-GB" dirty="0" smtClean="0"/>
              <a:t>Geometric factor for heavy ions</a:t>
            </a:r>
          </a:p>
          <a:p>
            <a:pPr lvl="1"/>
            <a:r>
              <a:rPr lang="en-GB" dirty="0" smtClean="0"/>
              <a:t>New calculation for ERNE/LED</a:t>
            </a:r>
          </a:p>
          <a:p>
            <a:pPr lvl="1"/>
            <a:r>
              <a:rPr lang="en-GB" dirty="0" err="1" smtClean="0"/>
              <a:t>Geant</a:t>
            </a:r>
            <a:r>
              <a:rPr lang="en-GB" dirty="0" smtClean="0"/>
              <a:t> 4 simulation fro ERNE/HED </a:t>
            </a:r>
            <a:r>
              <a:rPr lang="en-GB" baseline="30000" dirty="0" smtClean="0"/>
              <a:t>16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536504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888636" cy="298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5136096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Updated 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90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4336" y="5949280"/>
            <a:ext cx="8208144" cy="576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>
                <a:solidFill>
                  <a:srgbClr val="00B050"/>
                </a:solidFill>
              </a:rPr>
              <a:t>For heavy ion measurements, see also poster in Session 8 by </a:t>
            </a:r>
            <a:r>
              <a:rPr lang="en-GB" dirty="0" err="1" smtClean="0">
                <a:solidFill>
                  <a:srgbClr val="00B050"/>
                </a:solidFill>
              </a:rPr>
              <a:t>Raukunen</a:t>
            </a:r>
            <a:r>
              <a:rPr lang="en-GB" dirty="0" smtClean="0">
                <a:solidFill>
                  <a:srgbClr val="00B050"/>
                </a:solidFill>
              </a:rPr>
              <a:t> et al.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79706" cy="2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644377" cy="28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2492896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Updated 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120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Cross-calibration work of L1 particle instruments continued from the SEPServer project</a:t>
                </a:r>
              </a:p>
              <a:p>
                <a:r>
                  <a:rPr lang="en-GB" dirty="0" smtClean="0"/>
                  <a:t>SOHO ERNE proton spectrum investigated with the goal of improving match with other instruments</a:t>
                </a:r>
              </a:p>
              <a:p>
                <a:pPr lvl="1"/>
                <a:r>
                  <a:rPr lang="en-GB" dirty="0" smtClean="0"/>
                  <a:t>Small SEP event/quiet time “bump” removal</a:t>
                </a:r>
              </a:p>
              <a:p>
                <a:pPr lvl="1"/>
                <a:r>
                  <a:rPr lang="en-GB" dirty="0" smtClean="0"/>
                  <a:t>Steep spectral fall at energies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≳</m:t>
                    </m:r>
                  </m:oMath>
                </a14:m>
                <a:r>
                  <a:rPr lang="en-GB" dirty="0" smtClean="0">
                    <a:sym typeface="Symbol"/>
                  </a:rPr>
                  <a:t>70-80 MeV</a:t>
                </a:r>
              </a:p>
              <a:p>
                <a:pPr lvl="1"/>
                <a:r>
                  <a:rPr lang="en-GB" dirty="0" smtClean="0">
                    <a:sym typeface="Symbol"/>
                  </a:rPr>
                  <a:t>Further work required</a:t>
                </a:r>
              </a:p>
              <a:p>
                <a:r>
                  <a:rPr lang="en-GB" dirty="0" smtClean="0"/>
                  <a:t>Heavy ion spectra with slightly revised geometric factors</a:t>
                </a:r>
              </a:p>
              <a:p>
                <a:pPr lvl="1"/>
                <a:r>
                  <a:rPr lang="en-GB" dirty="0" err="1" smtClean="0"/>
                  <a:t>Geant</a:t>
                </a:r>
                <a:r>
                  <a:rPr lang="en-GB" dirty="0" smtClean="0"/>
                  <a:t> 4 </a:t>
                </a:r>
                <a:r>
                  <a:rPr lang="en-GB" dirty="0" smtClean="0"/>
                  <a:t>verification of geometric factors </a:t>
                </a:r>
                <a:r>
                  <a:rPr lang="en-GB" dirty="0" smtClean="0"/>
                  <a:t>for all (heavy) elements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1040" t="-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8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Contents summary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L1 instrument cross-calibrations within SEPServer project</a:t>
            </a:r>
          </a:p>
          <a:p>
            <a:r>
              <a:rPr lang="en-GB" dirty="0" smtClean="0"/>
              <a:t>ERNE instrument</a:t>
            </a:r>
          </a:p>
          <a:p>
            <a:r>
              <a:rPr lang="en-GB" dirty="0" smtClean="0"/>
              <a:t>Instrumental effects</a:t>
            </a:r>
          </a:p>
          <a:p>
            <a:r>
              <a:rPr lang="en-GB" dirty="0" smtClean="0"/>
              <a:t>Finding solutions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L1 instrument cross-calibrations within SEPServer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SEPServer</a:t>
            </a:r>
          </a:p>
          <a:p>
            <a:pPr lvl="1"/>
            <a:r>
              <a:rPr lang="en-GB" dirty="0" smtClean="0"/>
              <a:t>EU FP7 funded project 2010-2013</a:t>
            </a:r>
          </a:p>
          <a:p>
            <a:pPr lvl="1"/>
            <a:r>
              <a:rPr lang="en-GB" dirty="0" smtClean="0"/>
              <a:t>Server to access SEP and related EM data and analysis tools</a:t>
            </a:r>
          </a:p>
          <a:p>
            <a:r>
              <a:rPr lang="en-GB" dirty="0" smtClean="0"/>
              <a:t>Data quality assessment</a:t>
            </a:r>
          </a:p>
          <a:p>
            <a:pPr lvl="1"/>
            <a:r>
              <a:rPr lang="en-GB" dirty="0" smtClean="0"/>
              <a:t>Cross-calibration of instruments at L1</a:t>
            </a:r>
          </a:p>
          <a:p>
            <a:pPr lvl="1"/>
            <a:r>
              <a:rPr lang="en-GB" dirty="0" smtClean="0"/>
              <a:t>E.g., SOHO/ERNE, SOHO/EPHIN, ACE/EPAM, and ACE/SIS proton and helium spectra and SOHO/ERNE and ACE/SIS heavy ion spectra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See also </a:t>
            </a:r>
            <a:r>
              <a:rPr lang="en-GB" dirty="0" smtClean="0">
                <a:solidFill>
                  <a:srgbClr val="00B050"/>
                </a:solidFill>
              </a:rPr>
              <a:t>Poster Id 72832 by B. Heber et al.</a:t>
            </a:r>
          </a:p>
          <a:p>
            <a:pPr lvl="1"/>
            <a:r>
              <a:rPr lang="en-GB" dirty="0" smtClean="0"/>
              <a:t>Generally relatively good agreement, but also some instrumental effects found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3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6444208" y="1202975"/>
            <a:ext cx="2520280" cy="641849"/>
            <a:chOff x="5076056" y="1348697"/>
            <a:chExt cx="2520280" cy="641849"/>
          </a:xfrm>
        </p:grpSpPr>
        <p:grpSp>
          <p:nvGrpSpPr>
            <p:cNvPr id="7" name="Ryhmitä 23"/>
            <p:cNvGrpSpPr>
              <a:grpSpLocks/>
            </p:cNvGrpSpPr>
            <p:nvPr/>
          </p:nvGrpSpPr>
          <p:grpSpPr bwMode="auto">
            <a:xfrm>
              <a:off x="6228184" y="1412776"/>
              <a:ext cx="1368152" cy="513693"/>
              <a:chOff x="31552467" y="1968435"/>
              <a:chExt cx="6783571" cy="2277796"/>
            </a:xfrm>
          </p:grpSpPr>
          <p:pic>
            <p:nvPicPr>
              <p:cNvPr id="8" name="Kuva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52467" y="1968435"/>
                <a:ext cx="2800160" cy="227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Kuva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83670" y="1968435"/>
                <a:ext cx="3352368" cy="227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348697"/>
              <a:ext cx="1065833" cy="6418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378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87"/>
            <a:ext cx="8218488" cy="686949"/>
          </a:xfrm>
        </p:spPr>
        <p:txBody>
          <a:bodyPr/>
          <a:lstStyle/>
          <a:p>
            <a:r>
              <a:rPr lang="en-GB" dirty="0" smtClean="0"/>
              <a:t>“Relatively good agreement”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4" y="1005636"/>
            <a:ext cx="3779910" cy="2855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05636"/>
            <a:ext cx="3744416" cy="2855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4" y="3866259"/>
            <a:ext cx="3727417" cy="2833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75" y="3890649"/>
            <a:ext cx="3692581" cy="28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ERNE instrument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1268761"/>
            <a:ext cx="8208144" cy="526111"/>
          </a:xfrm>
        </p:spPr>
        <p:txBody>
          <a:bodyPr/>
          <a:lstStyle/>
          <a:p>
            <a:r>
              <a:rPr lang="en-GB" dirty="0" smtClean="0"/>
              <a:t>Two sensors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9" y="2024608"/>
            <a:ext cx="4505325" cy="3276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429432" y="4365104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 Energy Detector (LED)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50150" y="90872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Energy Detector (HED)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68552" y="1494076"/>
            <a:ext cx="4067944" cy="4297149"/>
            <a:chOff x="4820114" y="2276872"/>
            <a:chExt cx="4067944" cy="429714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114" y="2276872"/>
              <a:ext cx="4067944" cy="4297149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439776" y="4438488"/>
              <a:ext cx="2876639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24328" y="4233715"/>
              <a:ext cx="5052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70C0"/>
                  </a:solidFill>
                </a:rPr>
                <a:t>70 mm</a:t>
              </a:r>
              <a:endParaRPr lang="en-GB" sz="1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736775" cy="160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468312" y="5815663"/>
            <a:ext cx="8208144" cy="709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Proton and helium spectra constructed onboard</a:t>
            </a:r>
          </a:p>
          <a:p>
            <a:r>
              <a:rPr lang="en-GB" dirty="0" smtClean="0"/>
              <a:t>Heavy ions as pulse heights to ground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3933056"/>
            <a:ext cx="3722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D1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6415" y="4365104"/>
            <a:ext cx="3722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D2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0424" y="4797152"/>
            <a:ext cx="3722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D3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2780928"/>
            <a:ext cx="22284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Four layers of strip detectors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24"/>
            <a:ext cx="8218488" cy="624499"/>
          </a:xfrm>
        </p:spPr>
        <p:txBody>
          <a:bodyPr>
            <a:normAutofit/>
          </a:bodyPr>
          <a:lstStyle/>
          <a:p>
            <a:r>
              <a:rPr lang="en-GB" dirty="0" smtClean="0"/>
              <a:t>Instrumental effects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6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4490186" y="692696"/>
            <a:ext cx="4608512" cy="3445879"/>
            <a:chOff x="4490186" y="908720"/>
            <a:chExt cx="4608512" cy="3445879"/>
          </a:xfrm>
        </p:grpSpPr>
        <p:grpSp>
          <p:nvGrpSpPr>
            <p:cNvPr id="27" name="Group 26"/>
            <p:cNvGrpSpPr/>
            <p:nvPr/>
          </p:nvGrpSpPr>
          <p:grpSpPr>
            <a:xfrm>
              <a:off x="4490186" y="908720"/>
              <a:ext cx="4608512" cy="3445879"/>
              <a:chOff x="4490186" y="1700808"/>
              <a:chExt cx="4608512" cy="344587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490186" y="1700808"/>
                <a:ext cx="4608512" cy="3445879"/>
                <a:chOff x="4961413" y="1700808"/>
                <a:chExt cx="4608512" cy="3445879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1413" y="1700808"/>
                  <a:ext cx="4608512" cy="3445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8629153" y="3016621"/>
                  <a:ext cx="125506" cy="85838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8461912" y="2647289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?</a:t>
                  </a:r>
                  <a:endParaRPr lang="en-GB" dirty="0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5175227" y="4173463"/>
                <a:ext cx="35732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772005" y="2810907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Steep fall?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504" y="766715"/>
            <a:ext cx="4526698" cy="3382365"/>
            <a:chOff x="107504" y="982739"/>
            <a:chExt cx="4526698" cy="3382365"/>
          </a:xfrm>
        </p:grpSpPr>
        <p:grpSp>
          <p:nvGrpSpPr>
            <p:cNvPr id="26" name="Group 25"/>
            <p:cNvGrpSpPr/>
            <p:nvPr/>
          </p:nvGrpSpPr>
          <p:grpSpPr>
            <a:xfrm>
              <a:off x="107504" y="982739"/>
              <a:ext cx="4526698" cy="3382365"/>
              <a:chOff x="107504" y="1774827"/>
              <a:chExt cx="4526698" cy="338236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7504" y="1774827"/>
                <a:ext cx="4526698" cy="3382365"/>
                <a:chOff x="432855" y="1567732"/>
                <a:chExt cx="4526698" cy="3382365"/>
              </a:xfrm>
            </p:grpSpPr>
            <p:pic>
              <p:nvPicPr>
                <p:cNvPr id="9" name="Picture 2" descr="2007_05_19_p_Erne_Ephin_StA_B_Let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855" y="1567732"/>
                  <a:ext cx="4526698" cy="338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4174480" y="3280246"/>
                  <a:ext cx="395237" cy="60064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4372098" y="2889582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dirty="0" smtClean="0"/>
                    <a:t>?</a:t>
                  </a:r>
                  <a:endParaRPr lang="en-GB" dirty="0"/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808815" y="3986014"/>
                <a:ext cx="36191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049159" y="2695253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Bump</a:t>
              </a:r>
              <a:endParaRPr lang="en-GB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536" y="4119728"/>
            <a:ext cx="4289216" cy="2621640"/>
            <a:chOff x="611560" y="4084823"/>
            <a:chExt cx="4289216" cy="26216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84823"/>
              <a:ext cx="4289216" cy="2621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907704" y="5445224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Inaccurate G?</a:t>
              </a:r>
              <a:endParaRPr lang="en-GB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18399" y="4104279"/>
              <a:ext cx="297417" cy="208273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88024" y="4449886"/>
            <a:ext cx="435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addition:</a:t>
            </a:r>
          </a:p>
          <a:p>
            <a:pPr marL="363538" indent="-198438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dirty="0" smtClean="0"/>
              <a:t>Saturation of HED during largest SEP events</a:t>
            </a:r>
          </a:p>
          <a:p>
            <a:pPr marL="820738" lvl="1" indent="-198438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GB" dirty="0" smtClean="0"/>
              <a:t>Not considered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8488" cy="686949"/>
          </a:xfrm>
        </p:spPr>
        <p:txBody>
          <a:bodyPr/>
          <a:lstStyle/>
          <a:p>
            <a:r>
              <a:rPr lang="en-GB" dirty="0" smtClean="0"/>
              <a:t>Finding 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764704"/>
            <a:ext cx="8208144" cy="5184575"/>
          </a:xfrm>
        </p:spPr>
        <p:txBody>
          <a:bodyPr/>
          <a:lstStyle/>
          <a:p>
            <a:r>
              <a:rPr lang="en-GB" dirty="0" smtClean="0"/>
              <a:t>Bump in proton spectrum</a:t>
            </a:r>
          </a:p>
          <a:p>
            <a:pPr lvl="1"/>
            <a:r>
              <a:rPr lang="en-GB" dirty="0" smtClean="0"/>
              <a:t>Due to background: inefficient anticoincidence shield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356592" cy="2684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56592" cy="2684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37" y="4221088"/>
            <a:ext cx="3278531" cy="2622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1340768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Particles “stopping” in D3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927376" y="4149080"/>
            <a:ext cx="3356592" cy="2684558"/>
            <a:chOff x="927376" y="4149080"/>
            <a:chExt cx="3356592" cy="26845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76" y="4149080"/>
              <a:ext cx="3356592" cy="26845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16551" y="594928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Protons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9832" y="4797152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Helium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1680" y="6165304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Background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267744" y="5775938"/>
              <a:ext cx="283466" cy="45034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43808" y="5775938"/>
              <a:ext cx="288032" cy="22517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6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3595" y="288270"/>
            <a:ext cx="3122411" cy="2497264"/>
            <a:chOff x="163595" y="288270"/>
            <a:chExt cx="3122411" cy="24972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95" y="288270"/>
              <a:ext cx="3122411" cy="24972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72669" y="753013"/>
              <a:ext cx="267854" cy="111874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3" y="260648"/>
            <a:ext cx="3122411" cy="2497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33" y="320989"/>
            <a:ext cx="3122411" cy="2497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928" y="116632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Ground-processed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116631"/>
            <a:ext cx="353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Selected </a:t>
            </a:r>
            <a:r>
              <a:rPr lang="en-GB" sz="1200" dirty="0"/>
              <a:t>g</a:t>
            </a:r>
            <a:r>
              <a:rPr lang="en-GB" sz="1200" dirty="0" smtClean="0"/>
              <a:t>round-processed converted to onboard-analysed</a:t>
            </a:r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6" y="2818253"/>
            <a:ext cx="3405330" cy="226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64135"/>
            <a:ext cx="3509479" cy="233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85" y="2740454"/>
            <a:ext cx="1670691" cy="1336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76" y="4106943"/>
            <a:ext cx="1582765" cy="1266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04782"/>
            <a:ext cx="1580646" cy="12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55"/>
            <a:ext cx="8218488" cy="686949"/>
          </a:xfrm>
        </p:spPr>
        <p:txBody>
          <a:bodyPr/>
          <a:lstStyle/>
          <a:p>
            <a:r>
              <a:rPr lang="en-GB" dirty="0" smtClean="0"/>
              <a:t>Finding 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764705"/>
            <a:ext cx="8208144" cy="576064"/>
          </a:xfrm>
        </p:spPr>
        <p:txBody>
          <a:bodyPr/>
          <a:lstStyle/>
          <a:p>
            <a:r>
              <a:rPr lang="en-GB" dirty="0" smtClean="0"/>
              <a:t>Steep fall of proton spectrum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E. Valtonen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ESWW11 November 17-21, 2014, Liege, Belgium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FCD85C-98BC-4660-BE49-0DC12FB6FFB3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72682" y="5739806"/>
            <a:ext cx="2788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IMP-8 GME data from</a:t>
            </a:r>
          </a:p>
          <a:p>
            <a:r>
              <a:rPr lang="en-GB" sz="1600" dirty="0" smtClean="0"/>
              <a:t>http</a:t>
            </a:r>
            <a:r>
              <a:rPr lang="en-GB" sz="1600" dirty="0"/>
              <a:t>://dev.sepem.oma.be/index.php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3528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580112" y="2348880"/>
            <a:ext cx="360040" cy="144016"/>
          </a:xfrm>
          <a:prstGeom prst="line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 txBox="1">
            <a:spLocks/>
          </p:cNvSpPr>
          <p:nvPr/>
        </p:nvSpPr>
        <p:spPr>
          <a:xfrm>
            <a:off x="1043608" y="1844824"/>
            <a:ext cx="444351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Partial cause: onboard event selection?</a:t>
            </a:r>
          </a:p>
          <a:p>
            <a:pPr lvl="2"/>
            <a:r>
              <a:rPr lang="en-GB" dirty="0"/>
              <a:t>Cuts out highest energy </a:t>
            </a:r>
            <a:r>
              <a:rPr lang="en-GB" dirty="0" smtClean="0"/>
              <a:t>protons</a:t>
            </a:r>
            <a:endParaRPr lang="en-GB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67544" y="2636912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Instrument aging?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16839"/>
            <a:ext cx="3462828" cy="24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85" y="4221088"/>
            <a:ext cx="3420153" cy="23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4" y="2996952"/>
            <a:ext cx="3436790" cy="226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u-2014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78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utu-2014</Template>
  <TotalTime>1380</TotalTime>
  <Words>504</Words>
  <Application>Microsoft Office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utu-2014</vt:lpstr>
      <vt:lpstr>Cross-calibration of SOHO/ERNE proton and heavy ion measurements with other particle instruments at L1</vt:lpstr>
      <vt:lpstr>Contents summary</vt:lpstr>
      <vt:lpstr>L1 instrument cross-calibrations within SEPServer project</vt:lpstr>
      <vt:lpstr>“Relatively good agreement”</vt:lpstr>
      <vt:lpstr>ERNE instrument</vt:lpstr>
      <vt:lpstr>Instrumental effects</vt:lpstr>
      <vt:lpstr>Finding solutions</vt:lpstr>
      <vt:lpstr>PowerPoint Presentation</vt:lpstr>
      <vt:lpstr>Finding solutions</vt:lpstr>
      <vt:lpstr>PowerPoint Presentation</vt:lpstr>
      <vt:lpstr>Finding solutions</vt:lpstr>
      <vt:lpstr>PowerPoint Presentation</vt:lpstr>
      <vt:lpstr>Conclusions</vt:lpstr>
    </vt:vector>
  </TitlesOfParts>
  <Company>University of Turku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Eino Valtonen</dc:creator>
  <cp:lastModifiedBy>eikka</cp:lastModifiedBy>
  <cp:revision>55</cp:revision>
  <dcterms:created xsi:type="dcterms:W3CDTF">2014-11-13T08:50:45Z</dcterms:created>
  <dcterms:modified xsi:type="dcterms:W3CDTF">2014-11-16T14:27:04Z</dcterms:modified>
</cp:coreProperties>
</file>