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42"/>
  </p:notesMasterIdLst>
  <p:sldIdLst>
    <p:sldId id="280" r:id="rId2"/>
    <p:sldId id="449" r:id="rId3"/>
    <p:sldId id="476" r:id="rId4"/>
    <p:sldId id="512" r:id="rId5"/>
    <p:sldId id="451" r:id="rId6"/>
    <p:sldId id="452" r:id="rId7"/>
    <p:sldId id="527" r:id="rId8"/>
    <p:sldId id="479" r:id="rId9"/>
    <p:sldId id="453" r:id="rId10"/>
    <p:sldId id="510" r:id="rId11"/>
    <p:sldId id="456" r:id="rId12"/>
    <p:sldId id="480" r:id="rId13"/>
    <p:sldId id="481" r:id="rId14"/>
    <p:sldId id="532" r:id="rId15"/>
    <p:sldId id="457" r:id="rId16"/>
    <p:sldId id="497" r:id="rId17"/>
    <p:sldId id="548" r:id="rId18"/>
    <p:sldId id="528" r:id="rId19"/>
    <p:sldId id="516" r:id="rId20"/>
    <p:sldId id="459" r:id="rId21"/>
    <p:sldId id="483" r:id="rId22"/>
    <p:sldId id="484" r:id="rId23"/>
    <p:sldId id="463" r:id="rId24"/>
    <p:sldId id="523" r:id="rId25"/>
    <p:sldId id="509" r:id="rId26"/>
    <p:sldId id="514" r:id="rId27"/>
    <p:sldId id="464" r:id="rId28"/>
    <p:sldId id="477" r:id="rId29"/>
    <p:sldId id="513" r:id="rId30"/>
    <p:sldId id="545" r:id="rId31"/>
    <p:sldId id="540" r:id="rId32"/>
    <p:sldId id="549" r:id="rId33"/>
    <p:sldId id="552" r:id="rId34"/>
    <p:sldId id="550" r:id="rId35"/>
    <p:sldId id="551" r:id="rId36"/>
    <p:sldId id="536" r:id="rId37"/>
    <p:sldId id="537" r:id="rId38"/>
    <p:sldId id="553" r:id="rId39"/>
    <p:sldId id="538" r:id="rId40"/>
    <p:sldId id="55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FF"/>
    <a:srgbClr val="FF00FF"/>
    <a:srgbClr val="99CCFF"/>
    <a:srgbClr val="99FF99"/>
    <a:srgbClr val="66FF33"/>
    <a:srgbClr val="FFFF99"/>
    <a:srgbClr val="235692"/>
    <a:srgbClr val="076F2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Ri/Rg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12.8</c:v>
                </c:pt>
                <c:pt idx="1">
                  <c:v>12.2</c:v>
                </c:pt>
                <c:pt idx="2">
                  <c:v>12.2</c:v>
                </c:pt>
                <c:pt idx="3">
                  <c:v>13</c:v>
                </c:pt>
                <c:pt idx="4">
                  <c:v>11.6</c:v>
                </c:pt>
                <c:pt idx="5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Tlatov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</c:numCache>
            </c:numRef>
          </c:cat>
          <c:val>
            <c:numRef>
              <c:f>Sheet1!$C$2:$C$7</c:f>
              <c:numCache>
                <c:formatCode>0.0</c:formatCode>
                <c:ptCount val="6"/>
                <c:pt idx="0">
                  <c:v>11.3</c:v>
                </c:pt>
                <c:pt idx="1">
                  <c:v>10.7</c:v>
                </c:pt>
                <c:pt idx="2">
                  <c:v>10.8</c:v>
                </c:pt>
                <c:pt idx="3">
                  <c:v>10.6</c:v>
                </c:pt>
                <c:pt idx="4">
                  <c:v>10</c:v>
                </c:pt>
                <c:pt idx="5">
                  <c:v>9.3000000000000007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SONNE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2">
                  <c:v>10.9</c:v>
                </c:pt>
                <c:pt idx="3">
                  <c:v>10.8</c:v>
                </c:pt>
                <c:pt idx="4">
                  <c:v>10.199999999999999</c:v>
                </c:pt>
                <c:pt idx="5">
                  <c:v>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53623216"/>
        <c:axId val="-1853634096"/>
      </c:lineChart>
      <c:catAx>
        <c:axId val="-185362321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-1853634096"/>
        <c:crosses val="max"/>
        <c:auto val="1"/>
        <c:lblAlgn val="ctr"/>
        <c:lblOffset val="100"/>
        <c:noMultiLvlLbl val="0"/>
      </c:catAx>
      <c:valAx>
        <c:axId val="-1853634096"/>
        <c:scaling>
          <c:orientation val="minMax"/>
          <c:max val="14"/>
          <c:min val="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85362321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000" baseline="0"/>
            </a:pPr>
            <a:endParaRPr lang="en-US"/>
          </a:p>
        </c:txPr>
      </c:legendEntry>
      <c:layout>
        <c:manualLayout>
          <c:xMode val="edge"/>
          <c:yMode val="edge"/>
          <c:x val="9.9645332794939687E-2"/>
          <c:y val="7.5000000000000011E-2"/>
          <c:w val="0.86053839423918321"/>
          <c:h val="0.11301820866141732"/>
        </c:manualLayout>
      </c:layout>
      <c:overlay val="1"/>
    </c:legend>
    <c:plotVisOnly val="1"/>
    <c:dispBlanksAs val="gap"/>
    <c:showDLblsOverMax val="0"/>
  </c:chart>
  <c:spPr>
    <a:solidFill>
      <a:schemeClr val="bg1"/>
    </a:solidFill>
    <a:ln>
      <a:solidFill>
        <a:srgbClr val="4F81BD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8FCB6-CF8C-4BFD-BF89-639C93FE233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6BA19-AD21-4734-9E87-42EE5BF7B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1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6BA19-AD21-4734-9E87-42EE5BF7B2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0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2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2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99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068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12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339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00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92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3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356350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11th European Space Weather Week, Liège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48BCBA-9B31-4FA8-A0CB-7A3B97DDE0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0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new </a:t>
            </a:r>
            <a:r>
              <a:rPr lang="en-US" sz="4000" dirty="0"/>
              <a:t>Sunspot </a:t>
            </a:r>
            <a:r>
              <a:rPr lang="en-US" sz="4000" dirty="0" smtClean="0"/>
              <a:t>Number</a:t>
            </a:r>
            <a:br>
              <a:rPr lang="en-US" sz="4000" dirty="0" smtClean="0"/>
            </a:br>
            <a:r>
              <a:rPr lang="en-US" sz="3200" i="1" dirty="0" smtClean="0"/>
              <a:t>A full recalibration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781800" cy="20574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Frédéric</a:t>
            </a:r>
            <a:r>
              <a:rPr lang="en-US" sz="2000" dirty="0" smtClean="0"/>
              <a:t> </a:t>
            </a:r>
            <a:r>
              <a:rPr lang="en-US" sz="2000" dirty="0" err="1" smtClean="0"/>
              <a:t>Clette</a:t>
            </a:r>
            <a:endParaRPr lang="en-US" sz="2000" dirty="0" smtClean="0"/>
          </a:p>
          <a:p>
            <a:r>
              <a:rPr lang="fr-BE" sz="2000" dirty="0" smtClean="0"/>
              <a:t>World Data Center SILSO, </a:t>
            </a:r>
            <a:r>
              <a:rPr lang="fr-BE" sz="2000" i="1" dirty="0" smtClean="0"/>
              <a:t>Royal </a:t>
            </a:r>
            <a:r>
              <a:rPr lang="fr-BE" sz="2000" i="1" dirty="0" err="1" smtClean="0"/>
              <a:t>Observatory</a:t>
            </a:r>
            <a:r>
              <a:rPr lang="fr-BE" sz="2000" i="1" dirty="0" smtClean="0"/>
              <a:t> of </a:t>
            </a:r>
            <a:r>
              <a:rPr lang="fr-BE" sz="2000" i="1" dirty="0" err="1" smtClean="0"/>
              <a:t>Belgium</a:t>
            </a:r>
            <a:endParaRPr lang="fr-BE" sz="2000" i="1" dirty="0" smtClean="0"/>
          </a:p>
          <a:p>
            <a:pPr algn="l">
              <a:spcBef>
                <a:spcPts val="1200"/>
              </a:spcBef>
            </a:pPr>
            <a:r>
              <a:rPr lang="en-US" sz="2000" dirty="0" smtClean="0"/>
              <a:t>	L. </a:t>
            </a:r>
            <a:r>
              <a:rPr lang="en-US" sz="2000" dirty="0" err="1" smtClean="0"/>
              <a:t>Svalgaard</a:t>
            </a:r>
            <a:r>
              <a:rPr lang="en-US" sz="2000" i="1" dirty="0" smtClean="0"/>
              <a:t> 	Stanford University</a:t>
            </a:r>
          </a:p>
          <a:p>
            <a:pPr algn="l"/>
            <a:r>
              <a:rPr lang="en-US" sz="2000" dirty="0" smtClean="0"/>
              <a:t>	J.M. Vaquero  	</a:t>
            </a:r>
            <a:r>
              <a:rPr lang="en-US" sz="2000" i="1" dirty="0" smtClean="0"/>
              <a:t>Universidad de Extremadura</a:t>
            </a:r>
          </a:p>
          <a:p>
            <a:pPr algn="l"/>
            <a:r>
              <a:rPr lang="en-US" sz="2000" dirty="0" smtClean="0"/>
              <a:t>	E.W</a:t>
            </a:r>
            <a:r>
              <a:rPr lang="en-US" sz="2000" i="1" dirty="0"/>
              <a:t>. </a:t>
            </a:r>
            <a:r>
              <a:rPr lang="en-US" sz="2000" dirty="0" err="1" smtClean="0"/>
              <a:t>Cliver</a:t>
            </a:r>
            <a:r>
              <a:rPr lang="en-US" sz="2000" dirty="0" smtClean="0"/>
              <a:t> 	</a:t>
            </a:r>
            <a:r>
              <a:rPr lang="en-US" sz="2000" i="1" dirty="0" smtClean="0"/>
              <a:t>National Solar Observatory, Sunspot</a:t>
            </a:r>
            <a:endParaRPr lang="en-US" sz="2000" i="1" dirty="0"/>
          </a:p>
        </p:txBody>
      </p:sp>
      <p:pic>
        <p:nvPicPr>
          <p:cNvPr id="5" name="Content Placeholder 3" descr="LOGO-DEF-LOUPE-ROU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7819" y="1219200"/>
            <a:ext cx="1396063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://www.globalscientia.com/sites/default/files/styles/article_full_page/public/field/image/logo_wds.jpg"/>
          <p:cNvPicPr>
            <a:picLocks noChangeAspect="1" noChangeArrowheads="1"/>
          </p:cNvPicPr>
          <p:nvPr/>
        </p:nvPicPr>
        <p:blipFill>
          <a:blip r:embed="rId3" cstate="print"/>
          <a:srcRect l="9599"/>
          <a:stretch>
            <a:fillRect/>
          </a:stretch>
        </p:blipFill>
        <p:spPr bwMode="auto">
          <a:xfrm>
            <a:off x="7086600" y="457200"/>
            <a:ext cx="1662066" cy="8816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LogoROB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750957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stce.be/images/STCE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9573"/>
            <a:ext cx="12096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754" y="1172253"/>
            <a:ext cx="18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ROB         STCE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05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Group Number: a full reconstruction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534400" cy="1295400"/>
          </a:xfrm>
        </p:spPr>
        <p:txBody>
          <a:bodyPr>
            <a:normAutofit/>
          </a:bodyPr>
          <a:lstStyle/>
          <a:p>
            <a:r>
              <a:rPr lang="en-GB" dirty="0" smtClean="0"/>
              <a:t>Same base visual data as </a:t>
            </a:r>
            <a:r>
              <a:rPr lang="en-GB" dirty="0" err="1" smtClean="0"/>
              <a:t>Hoyt&amp;Schatten</a:t>
            </a:r>
            <a:r>
              <a:rPr lang="en-GB" dirty="0" smtClean="0"/>
              <a:t> before 20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</a:p>
          <a:p>
            <a:r>
              <a:rPr lang="en-GB" b="1" dirty="0" smtClean="0"/>
              <a:t>Visual group counts for the 20</a:t>
            </a:r>
            <a:r>
              <a:rPr lang="en-GB" b="1" baseline="30000" dirty="0"/>
              <a:t>t</a:t>
            </a:r>
            <a:r>
              <a:rPr lang="en-GB" b="1" baseline="30000" dirty="0" smtClean="0"/>
              <a:t>h</a:t>
            </a:r>
            <a:r>
              <a:rPr lang="en-GB" b="1" dirty="0" smtClean="0"/>
              <a:t> century</a:t>
            </a:r>
            <a:r>
              <a:rPr lang="en-GB" dirty="0" smtClean="0"/>
              <a:t>, </a:t>
            </a:r>
            <a:r>
              <a:rPr lang="en-GB" dirty="0"/>
              <a:t>instead of the RGO </a:t>
            </a:r>
            <a:r>
              <a:rPr lang="en-GB" dirty="0" smtClean="0"/>
              <a:t>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Composite-Group-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2320"/>
            <a:ext cx="8876447" cy="23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85197"/>
              </p:ext>
            </p:extLst>
          </p:nvPr>
        </p:nvGraphicFramePr>
        <p:xfrm>
          <a:off x="4688949" y="4394200"/>
          <a:ext cx="3769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2"/>
                <a:gridCol w="151023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Backbone  observer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 interval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Staudach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1749 - 1798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Schwabe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1794 - 1883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Wolfer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1841 - 1944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Koyama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1916 - 2014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4235450"/>
            <a:ext cx="4267200" cy="2089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New cross-calibration strategy: long-duration </a:t>
            </a:r>
            <a:r>
              <a:rPr lang="en-GB" b="1" dirty="0" smtClean="0"/>
              <a:t>“backbone” observers </a:t>
            </a:r>
            <a:r>
              <a:rPr lang="en-GB" sz="2000" i="1" dirty="0" smtClean="0"/>
              <a:t>(</a:t>
            </a:r>
            <a:r>
              <a:rPr lang="en-GB" sz="2000" i="1" dirty="0" err="1" smtClean="0"/>
              <a:t>Svalgaard</a:t>
            </a:r>
            <a:r>
              <a:rPr lang="en-GB" sz="2000" i="1" dirty="0" smtClean="0"/>
              <a:t> 2013)</a:t>
            </a:r>
          </a:p>
          <a:p>
            <a:pPr lvl="1"/>
            <a:r>
              <a:rPr lang="en-GB" sz="2000" dirty="0" smtClean="0"/>
              <a:t>4 sequences of simultaneous observers with mutual overlap</a:t>
            </a: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47263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0" y="1219200"/>
            <a:ext cx="7844898" cy="505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The 1947 « </a:t>
            </a:r>
            <a:r>
              <a:rPr lang="fr-BE" dirty="0" err="1" smtClean="0"/>
              <a:t>Waldmeier</a:t>
            </a:r>
            <a:r>
              <a:rPr lang="fr-BE" dirty="0" smtClean="0"/>
              <a:t> » jump (SN)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8688"/>
          </a:xfrm>
        </p:spPr>
        <p:txBody>
          <a:bodyPr/>
          <a:lstStyle/>
          <a:p>
            <a:r>
              <a:rPr lang="fr-BE" dirty="0" smtClean="0"/>
              <a:t>Sharp </a:t>
            </a:r>
            <a:r>
              <a:rPr lang="fr-BE" dirty="0"/>
              <a:t>jump </a:t>
            </a:r>
            <a:r>
              <a:rPr lang="fr-BE" dirty="0" err="1"/>
              <a:t>around</a:t>
            </a:r>
            <a:r>
              <a:rPr lang="fr-BE" dirty="0"/>
              <a:t> </a:t>
            </a:r>
            <a:r>
              <a:rPr lang="fr-BE" dirty="0" smtClean="0"/>
              <a:t>1947 </a:t>
            </a:r>
            <a:r>
              <a:rPr lang="fr-BE" dirty="0"/>
              <a:t>: ratio </a:t>
            </a:r>
            <a:r>
              <a:rPr lang="fr-BE" dirty="0" err="1"/>
              <a:t>R</a:t>
            </a:r>
            <a:r>
              <a:rPr lang="fr-BE" baseline="-25000" dirty="0" err="1"/>
              <a:t>g</a:t>
            </a:r>
            <a:r>
              <a:rPr lang="fr-BE" dirty="0"/>
              <a:t>/R</a:t>
            </a:r>
            <a:r>
              <a:rPr lang="fr-BE" baseline="-25000" dirty="0"/>
              <a:t>Z</a:t>
            </a:r>
            <a:r>
              <a:rPr lang="fr-BE" dirty="0"/>
              <a:t> </a:t>
            </a:r>
            <a:r>
              <a:rPr lang="fr-BE" dirty="0" err="1"/>
              <a:t>decreases</a:t>
            </a:r>
            <a:r>
              <a:rPr lang="fr-BE" dirty="0"/>
              <a:t> by ~15-20%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4255477"/>
            <a:ext cx="289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4484077"/>
            <a:ext cx="2836983" cy="58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018583" y="4255477"/>
            <a:ext cx="304797" cy="234462"/>
          </a:xfrm>
          <a:prstGeom prst="rightBrace">
            <a:avLst>
              <a:gd name="adj1" fmla="val 8333"/>
              <a:gd name="adj2" fmla="val 55833"/>
            </a:avLst>
          </a:prstGeom>
          <a:ln w="34925">
            <a:solidFill>
              <a:srgbClr val="4859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11657" y="420266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rgbClr val="0000CC"/>
                </a:solidFill>
              </a:rPr>
              <a:t>~20%</a:t>
            </a:r>
            <a:endParaRPr lang="en-US" sz="2000" dirty="0">
              <a:solidFill>
                <a:srgbClr val="0000C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29400" y="4255477"/>
            <a:ext cx="1524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74305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The 1947 « </a:t>
            </a:r>
            <a:r>
              <a:rPr lang="fr-BE" dirty="0" err="1" smtClean="0"/>
              <a:t>Waldmeier</a:t>
            </a:r>
            <a:r>
              <a:rPr lang="fr-BE" dirty="0" smtClean="0"/>
              <a:t> » jump (SN)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4114800" cy="5519638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Jump in SSN </a:t>
            </a:r>
            <a:r>
              <a:rPr lang="fr-BE" dirty="0" err="1"/>
              <a:t>confirmed</a:t>
            </a:r>
            <a:r>
              <a:rPr lang="fr-BE" dirty="0"/>
              <a:t> by </a:t>
            </a:r>
            <a:r>
              <a:rPr lang="fr-BE" dirty="0" err="1"/>
              <a:t>different</a:t>
            </a:r>
            <a:r>
              <a:rPr lang="fr-BE" dirty="0"/>
              <a:t> cross-</a:t>
            </a:r>
            <a:r>
              <a:rPr lang="fr-BE" dirty="0" err="1"/>
              <a:t>comparisons</a:t>
            </a:r>
            <a:r>
              <a:rPr lang="fr-BE" dirty="0"/>
              <a:t>: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long-duration stations (</a:t>
            </a:r>
            <a:r>
              <a:rPr lang="fr-BE" dirty="0" err="1"/>
              <a:t>e.g</a:t>
            </a:r>
            <a:r>
              <a:rPr lang="fr-BE" dirty="0"/>
              <a:t>. Madrid) </a:t>
            </a:r>
            <a:r>
              <a:rPr lang="fr-BE" sz="1600" i="1" dirty="0"/>
              <a:t>(Vaquero 2012)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r>
              <a:rPr lang="fr-BE" dirty="0" err="1"/>
              <a:t>Sunspot</a:t>
            </a:r>
            <a:r>
              <a:rPr lang="fr-BE" dirty="0"/>
              <a:t> area (RGO) </a:t>
            </a:r>
            <a:r>
              <a:rPr lang="fr-BE" sz="1600" i="1" dirty="0"/>
              <a:t>(</a:t>
            </a:r>
            <a:r>
              <a:rPr lang="fr-BE" sz="1600" i="1" dirty="0" err="1"/>
              <a:t>Svalgaard</a:t>
            </a:r>
            <a:r>
              <a:rPr lang="fr-BE" sz="1600" i="1" dirty="0"/>
              <a:t> 2012)</a:t>
            </a:r>
          </a:p>
          <a:p>
            <a:pPr lvl="1"/>
            <a:endParaRPr lang="fr-BE" sz="1600" i="1" dirty="0"/>
          </a:p>
          <a:p>
            <a:pPr lvl="1"/>
            <a:endParaRPr lang="fr-BE" sz="1600" i="1" dirty="0"/>
          </a:p>
          <a:p>
            <a:pPr>
              <a:spcBef>
                <a:spcPts val="1200"/>
              </a:spcBef>
            </a:pPr>
            <a:r>
              <a:rPr lang="fr-BE" dirty="0"/>
              <a:t>No indications of changes in the RGO data </a:t>
            </a:r>
            <a:r>
              <a:rPr lang="fr-BE" dirty="0" err="1"/>
              <a:t>around</a:t>
            </a:r>
            <a:r>
              <a:rPr lang="fr-BE" dirty="0"/>
              <a:t> 1940-50</a:t>
            </a:r>
          </a:p>
          <a:p>
            <a:r>
              <a:rPr lang="fr-BE" b="1" dirty="0">
                <a:solidFill>
                  <a:srgbClr val="FF0000"/>
                </a:solidFill>
              </a:rPr>
              <a:t>Change in the SSN </a:t>
            </a:r>
            <a:r>
              <a:rPr lang="fr-BE" b="1" dirty="0" err="1" smtClean="0">
                <a:solidFill>
                  <a:srgbClr val="FF0000"/>
                </a:solidFill>
              </a:rPr>
              <a:t>scale</a:t>
            </a:r>
            <a:r>
              <a:rPr lang="fr-BE" b="1" dirty="0">
                <a:solidFill>
                  <a:schemeClr val="tx1"/>
                </a:solidFill>
              </a:rPr>
              <a:t>	</a:t>
            </a:r>
            <a:r>
              <a:rPr lang="fr-BE" sz="2200" dirty="0" err="1" smtClean="0">
                <a:solidFill>
                  <a:schemeClr val="tx1"/>
                </a:solidFill>
              </a:rPr>
              <a:t>typical</a:t>
            </a:r>
            <a:r>
              <a:rPr lang="fr-BE" sz="2200" dirty="0" smtClean="0">
                <a:solidFill>
                  <a:schemeClr val="tx1"/>
                </a:solidFill>
              </a:rPr>
              <a:t> amplitude 20%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07" y="748100"/>
            <a:ext cx="4444734" cy="2447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2589" y="3057366"/>
            <a:ext cx="2096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smtClean="0"/>
              <a:t>Vaquero, SSN Workshop,  2012</a:t>
            </a:r>
            <a:endParaRPr lang="en-US" sz="12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968074" y="866193"/>
            <a:ext cx="0" cy="194216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4137030"/>
            <a:ext cx="2007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i="1" dirty="0" err="1" smtClean="0"/>
              <a:t>Svalgaard</a:t>
            </a:r>
            <a:r>
              <a:rPr lang="fr-BE" sz="1100" i="1" dirty="0" smtClean="0"/>
              <a:t>, SSN Workshop, 2012</a:t>
            </a:r>
            <a:endParaRPr lang="en-US" sz="11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21735" y="912911"/>
            <a:ext cx="1059906" cy="30777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solidFill>
                  <a:schemeClr val="accent1">
                    <a:lumMod val="75000"/>
                  </a:schemeClr>
                </a:solidFill>
              </a:rPr>
              <a:t>Madrid SSN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4135" y="4569023"/>
            <a:ext cx="803425" cy="30777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solidFill>
                  <a:schemeClr val="accent1">
                    <a:lumMod val="75000"/>
                  </a:schemeClr>
                </a:solidFill>
              </a:rPr>
              <a:t>SSN - N</a:t>
            </a:r>
            <a:r>
              <a:rPr lang="fr-BE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86" y="3524877"/>
            <a:ext cx="4180468" cy="26529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9207" y="3771300"/>
            <a:ext cx="1519775" cy="30777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solidFill>
                  <a:schemeClr val="accent1">
                    <a:lumMod val="75000"/>
                  </a:schemeClr>
                </a:solidFill>
              </a:rPr>
              <a:t>RGO </a:t>
            </a:r>
            <a:r>
              <a:rPr lang="fr-BE" sz="1400" b="1" dirty="0" err="1" smtClean="0">
                <a:solidFill>
                  <a:schemeClr val="accent1">
                    <a:lumMod val="75000"/>
                  </a:schemeClr>
                </a:solidFill>
              </a:rPr>
              <a:t>sunspot</a:t>
            </a:r>
            <a:r>
              <a:rPr lang="fr-BE" sz="1400" b="1" dirty="0" smtClean="0">
                <a:solidFill>
                  <a:schemeClr val="accent1">
                    <a:lumMod val="75000"/>
                  </a:schemeClr>
                </a:solidFill>
              </a:rPr>
              <a:t> area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70810" y="3752462"/>
            <a:ext cx="0" cy="1905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5091147"/>
            <a:ext cx="204161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70810" y="4896185"/>
            <a:ext cx="161599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53560" y="6177869"/>
            <a:ext cx="1224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err="1" smtClean="0"/>
              <a:t>Svalgaard</a:t>
            </a:r>
            <a:r>
              <a:rPr lang="fr-BE" sz="1200" i="1" dirty="0" smtClean="0"/>
              <a:t>,  2012</a:t>
            </a:r>
            <a:endParaRPr lang="en-US" sz="1200" i="1" dirty="0"/>
          </a:p>
        </p:txBody>
      </p:sp>
      <p:sp>
        <p:nvSpPr>
          <p:cNvPr id="19" name="Right Arrow 18"/>
          <p:cNvSpPr/>
          <p:nvPr/>
        </p:nvSpPr>
        <p:spPr>
          <a:xfrm>
            <a:off x="406167" y="4977474"/>
            <a:ext cx="381000" cy="182880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97694" y="5663274"/>
            <a:ext cx="381000" cy="182880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229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8" t="39133" r="5114" b="20476"/>
          <a:stretch/>
        </p:blipFill>
        <p:spPr>
          <a:xfrm>
            <a:off x="6822830" y="806111"/>
            <a:ext cx="2092569" cy="2746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1947 « </a:t>
            </a:r>
            <a:r>
              <a:rPr lang="fr-BE" dirty="0" err="1"/>
              <a:t>Waldmeier</a:t>
            </a:r>
            <a:r>
              <a:rPr lang="fr-BE" dirty="0"/>
              <a:t> » jump (SN)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1"/>
            <a:ext cx="5257800" cy="2145101"/>
          </a:xfrm>
        </p:spPr>
        <p:txBody>
          <a:bodyPr>
            <a:normAutofit fontScale="92500" lnSpcReduction="10000"/>
          </a:bodyPr>
          <a:lstStyle/>
          <a:p>
            <a:r>
              <a:rPr lang="fr-BE" b="1" dirty="0" err="1"/>
              <a:t>Sunspot</a:t>
            </a:r>
            <a:r>
              <a:rPr lang="fr-BE" b="1" dirty="0"/>
              <a:t> </a:t>
            </a:r>
            <a:r>
              <a:rPr lang="fr-BE" b="1" dirty="0" err="1" smtClean="0"/>
              <a:t>weighting</a:t>
            </a:r>
            <a:r>
              <a:rPr lang="fr-BE" b="1" dirty="0" smtClean="0"/>
              <a:t> </a:t>
            </a:r>
            <a:r>
              <a:rPr lang="fr-BE" dirty="0" smtClean="0"/>
              <a:t>(</a:t>
            </a:r>
            <a:r>
              <a:rPr lang="fr-BE" dirty="0" err="1" smtClean="0"/>
              <a:t>introduced</a:t>
            </a:r>
            <a:r>
              <a:rPr lang="fr-BE" dirty="0" smtClean="0"/>
              <a:t> by M. </a:t>
            </a:r>
            <a:r>
              <a:rPr lang="fr-BE" dirty="0" err="1" smtClean="0"/>
              <a:t>Waldmeier</a:t>
            </a:r>
            <a:r>
              <a:rPr lang="fr-BE" dirty="0" smtClean="0"/>
              <a:t> </a:t>
            </a:r>
            <a:r>
              <a:rPr lang="fr-BE" dirty="0" err="1" smtClean="0"/>
              <a:t>around</a:t>
            </a:r>
            <a:r>
              <a:rPr lang="fr-BE" dirty="0" smtClean="0"/>
              <a:t> 1947): </a:t>
            </a:r>
          </a:p>
          <a:p>
            <a:pPr lvl="1"/>
            <a:r>
              <a:rPr lang="fr-BE" dirty="0"/>
              <a:t>L</a:t>
            </a:r>
            <a:r>
              <a:rPr lang="fr-BE" dirty="0" smtClean="0"/>
              <a:t>arge spots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penumbrae</a:t>
            </a:r>
            <a:r>
              <a:rPr lang="fr-BE" dirty="0" smtClean="0"/>
              <a:t> </a:t>
            </a:r>
            <a:r>
              <a:rPr lang="fr-BE" dirty="0" err="1" smtClean="0"/>
              <a:t>counted</a:t>
            </a:r>
            <a:r>
              <a:rPr lang="fr-BE" dirty="0" smtClean="0"/>
              <a:t> as 2, 3, 4 or 5 </a:t>
            </a:r>
            <a:r>
              <a:rPr lang="fr-BE" dirty="0" err="1" smtClean="0"/>
              <a:t>according</a:t>
            </a:r>
            <a:r>
              <a:rPr lang="fr-BE" dirty="0" smtClean="0"/>
              <a:t> to size.</a:t>
            </a:r>
            <a:endParaRPr lang="fr-BE" dirty="0"/>
          </a:p>
          <a:p>
            <a:pPr marL="225425"/>
            <a:r>
              <a:rPr lang="fr-BE" dirty="0" err="1" smtClean="0"/>
              <a:t>Specola</a:t>
            </a:r>
            <a:r>
              <a:rPr lang="fr-BE" dirty="0" smtClean="0"/>
              <a:t> station (Locarno) </a:t>
            </a:r>
            <a:r>
              <a:rPr lang="fr-BE" dirty="0" err="1" smtClean="0"/>
              <a:t>trained</a:t>
            </a:r>
            <a:r>
              <a:rPr lang="fr-BE" dirty="0" smtClean="0"/>
              <a:t> </a:t>
            </a:r>
            <a:r>
              <a:rPr lang="fr-BE" dirty="0"/>
              <a:t>to the </a:t>
            </a:r>
            <a:r>
              <a:rPr lang="fr-BE" dirty="0" err="1"/>
              <a:t>method</a:t>
            </a:r>
            <a:r>
              <a:rPr lang="fr-BE" dirty="0"/>
              <a:t> (1955</a:t>
            </a:r>
            <a:r>
              <a:rPr lang="fr-BE" dirty="0" smtClean="0"/>
              <a:t>):           	</a:t>
            </a:r>
            <a:r>
              <a:rPr lang="fr-BE" b="1" dirty="0" err="1" smtClean="0">
                <a:solidFill>
                  <a:srgbClr val="FF0000"/>
                </a:solidFill>
              </a:rPr>
              <a:t>Still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dirty="0">
                <a:solidFill>
                  <a:srgbClr val="FF0000"/>
                </a:solidFill>
              </a:rPr>
              <a:t>in use 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258811"/>
            <a:ext cx="3886200" cy="3097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Blind test </a:t>
            </a:r>
            <a:r>
              <a:rPr lang="fr-BE" sz="1800" dirty="0" smtClean="0"/>
              <a:t>(2003 – 2014)</a:t>
            </a:r>
            <a:r>
              <a:rPr lang="fr-BE" dirty="0" smtClean="0"/>
              <a:t>: double </a:t>
            </a:r>
            <a:r>
              <a:rPr lang="fr-BE" dirty="0" err="1" smtClean="0"/>
              <a:t>counting</a:t>
            </a:r>
            <a:r>
              <a:rPr lang="fr-BE" dirty="0" smtClean="0"/>
              <a:t> by Marco </a:t>
            </a:r>
            <a:r>
              <a:rPr lang="fr-BE" dirty="0" err="1" smtClean="0"/>
              <a:t>Cagnotti</a:t>
            </a:r>
            <a:endParaRPr lang="fr-BE" dirty="0" smtClean="0"/>
          </a:p>
          <a:p>
            <a:pPr lvl="1"/>
            <a:endParaRPr lang="fr-BE" b="1" dirty="0" smtClean="0"/>
          </a:p>
          <a:p>
            <a:pPr lvl="1"/>
            <a:r>
              <a:rPr lang="fr-BE" b="1" dirty="0" err="1" smtClean="0"/>
              <a:t>Mean</a:t>
            </a:r>
            <a:r>
              <a:rPr lang="fr-BE" b="1" dirty="0" smtClean="0"/>
              <a:t> ratio 		</a:t>
            </a:r>
            <a:r>
              <a:rPr lang="fr-BE" b="1" dirty="0" err="1" smtClean="0"/>
              <a:t>W</a:t>
            </a:r>
            <a:r>
              <a:rPr lang="fr-BE" b="1" baseline="-25000" dirty="0" err="1" smtClean="0"/>
              <a:t>w</a:t>
            </a:r>
            <a:r>
              <a:rPr lang="fr-BE" b="1" dirty="0" smtClean="0"/>
              <a:t> / W</a:t>
            </a:r>
            <a:r>
              <a:rPr lang="fr-BE" b="1" baseline="-25000" dirty="0" smtClean="0"/>
              <a:t>u</a:t>
            </a:r>
            <a:r>
              <a:rPr lang="fr-BE" b="1" dirty="0" smtClean="0"/>
              <a:t> = ~1.16</a:t>
            </a:r>
            <a:endParaRPr lang="fr-BE" dirty="0" smtClean="0"/>
          </a:p>
          <a:p>
            <a:endParaRPr lang="en-US" dirty="0" smtClean="0"/>
          </a:p>
          <a:p>
            <a:r>
              <a:rPr lang="en-US" dirty="0" smtClean="0"/>
              <a:t>Lower proposed value of 1.11 </a:t>
            </a:r>
            <a:r>
              <a:rPr lang="en-US" sz="1600" i="1" dirty="0" smtClean="0"/>
              <a:t>(Lockwood et al. 2014)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82" y="3384307"/>
            <a:ext cx="4488371" cy="305968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46760" y="4663440"/>
            <a:ext cx="381000" cy="182880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52582" y="3124200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err="1" smtClean="0"/>
              <a:t>W</a:t>
            </a:r>
            <a:r>
              <a:rPr lang="fr-BE" sz="2000" b="1" baseline="-25000" dirty="0" err="1" smtClean="0"/>
              <a:t>w</a:t>
            </a:r>
            <a:endParaRPr lang="en-US" sz="24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419657" y="6198512"/>
            <a:ext cx="501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W</a:t>
            </a:r>
            <a:r>
              <a:rPr lang="fr-BE" sz="2000" b="1" baseline="-25000" dirty="0" smtClean="0"/>
              <a:t>u</a:t>
            </a:r>
            <a:endParaRPr lang="en-US" sz="2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52769" y="6248400"/>
            <a:ext cx="1402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i="1" dirty="0" err="1" smtClean="0"/>
              <a:t>Svalgaard</a:t>
            </a:r>
            <a:r>
              <a:rPr lang="fr-BE" sz="1400" i="1" dirty="0" smtClean="0"/>
              <a:t>,  2011</a:t>
            </a:r>
            <a:endParaRPr lang="en-US" sz="1400" i="1" dirty="0"/>
          </a:p>
        </p:txBody>
      </p:sp>
      <p:sp>
        <p:nvSpPr>
          <p:cNvPr id="13" name="Right Arrow 12"/>
          <p:cNvSpPr/>
          <p:nvPr/>
        </p:nvSpPr>
        <p:spPr>
          <a:xfrm>
            <a:off x="2819400" y="2514600"/>
            <a:ext cx="381000" cy="182880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0" b="77023"/>
          <a:stretch/>
        </p:blipFill>
        <p:spPr>
          <a:xfrm>
            <a:off x="6017854" y="920199"/>
            <a:ext cx="1357825" cy="20677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49107" y="1111505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00B050"/>
                </a:solidFill>
              </a:rPr>
              <a:t>4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0725" y="2849460"/>
            <a:ext cx="730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00B050"/>
                </a:solidFill>
              </a:rPr>
              <a:t>9 = 3x3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1769" y="1843506"/>
            <a:ext cx="80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00B050"/>
                </a:solidFill>
              </a:rPr>
              <a:t>6 =3x1+3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3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1947 « </a:t>
            </a:r>
            <a:r>
              <a:rPr lang="fr-BE" dirty="0" err="1"/>
              <a:t>Waldmeier</a:t>
            </a:r>
            <a:r>
              <a:rPr lang="fr-BE" dirty="0"/>
              <a:t> » jump (SN)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471638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The inflation factor depends on the activity level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Locarno data 2003-2014 </a:t>
            </a:r>
          </a:p>
          <a:p>
            <a:pPr lvl="1"/>
            <a:r>
              <a:rPr lang="en-GB" dirty="0" smtClean="0"/>
              <a:t>Range: w= 1.09 (minimum) to 1.20 (maximum SN=115)</a:t>
            </a:r>
          </a:p>
          <a:p>
            <a:pPr lvl="1"/>
            <a:r>
              <a:rPr lang="en-GB" dirty="0" smtClean="0"/>
              <a:t>Linear fit</a:t>
            </a:r>
            <a:r>
              <a:rPr lang="en-GB" sz="2400" b="1" dirty="0" smtClean="0"/>
              <a:t>: w= 1.10 +  </a:t>
            </a:r>
            <a:r>
              <a:rPr lang="en-GB" sz="2400" b="1" dirty="0" err="1" smtClean="0"/>
              <a:t>R</a:t>
            </a:r>
            <a:r>
              <a:rPr lang="en-GB" sz="2400" b="1" baseline="-25000" dirty="0" err="1" smtClean="0"/>
              <a:t>i</a:t>
            </a:r>
            <a:r>
              <a:rPr lang="en-GB" sz="2400" b="1" dirty="0" smtClean="0"/>
              <a:t> / 1150</a:t>
            </a:r>
            <a:endParaRPr lang="en-GB" b="1" dirty="0" smtClean="0"/>
          </a:p>
          <a:p>
            <a:r>
              <a:rPr lang="en-GB" dirty="0" smtClean="0"/>
              <a:t>The time averaged ratio will depends on the amplitude of the cycles included in the average (for 1981-2014, </a:t>
            </a:r>
            <a:r>
              <a:rPr lang="en-GB" dirty="0" smtClean="0"/>
              <a:t>w=1.20)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85" t="23040" r="2760" b="19361"/>
          <a:stretch/>
        </p:blipFill>
        <p:spPr>
          <a:xfrm>
            <a:off x="199208" y="3308350"/>
            <a:ext cx="8821783" cy="304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6240" y="2486108"/>
            <a:ext cx="381000" cy="182880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95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The 1980-2014 « </a:t>
            </a:r>
            <a:r>
              <a:rPr lang="fr-BE" dirty="0" err="1" smtClean="0"/>
              <a:t>Specola</a:t>
            </a:r>
            <a:r>
              <a:rPr lang="fr-BE" dirty="0" smtClean="0"/>
              <a:t> » drifts (SN)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 descr="avgK2_ABC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99" y="978511"/>
            <a:ext cx="5908901" cy="382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072734" y="2743200"/>
            <a:ext cx="2099466" cy="613"/>
          </a:xfrm>
          <a:prstGeom prst="line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78953" y="2209800"/>
            <a:ext cx="1650647" cy="1295400"/>
          </a:xfrm>
          <a:prstGeom prst="line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229600" y="2819400"/>
            <a:ext cx="457200" cy="685800"/>
          </a:xfrm>
          <a:prstGeom prst="line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685800" y="510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All </a:t>
            </a:r>
            <a:r>
              <a:rPr lang="fr-BE" dirty="0" err="1" smtClean="0"/>
              <a:t>raw</a:t>
            </a:r>
            <a:r>
              <a:rPr lang="fr-BE" dirty="0" smtClean="0"/>
              <a:t> observations are </a:t>
            </a:r>
            <a:r>
              <a:rPr lang="fr-BE" dirty="0" err="1" smtClean="0"/>
              <a:t>preserved</a:t>
            </a:r>
            <a:r>
              <a:rPr lang="fr-BE" dirty="0" smtClean="0"/>
              <a:t> in the SILSO </a:t>
            </a:r>
            <a:r>
              <a:rPr lang="fr-BE" dirty="0" err="1" smtClean="0"/>
              <a:t>database</a:t>
            </a:r>
            <a:r>
              <a:rPr lang="fr-BE" dirty="0" smtClean="0"/>
              <a:t> :</a:t>
            </a:r>
          </a:p>
          <a:p>
            <a:pPr lvl="1"/>
            <a:r>
              <a:rPr lang="fr-BE" dirty="0" smtClean="0"/>
              <a:t>541000 values</a:t>
            </a:r>
          </a:p>
          <a:p>
            <a:r>
              <a:rPr lang="fr-BE" b="1" dirty="0" smtClean="0"/>
              <a:t>Full </a:t>
            </a:r>
            <a:r>
              <a:rPr lang="fr-BE" b="1" dirty="0" err="1" smtClean="0"/>
              <a:t>recalculation</a:t>
            </a:r>
            <a:r>
              <a:rPr lang="fr-BE" b="1" dirty="0" smtClean="0"/>
              <a:t> in </a:t>
            </a:r>
            <a:r>
              <a:rPr lang="fr-BE" b="1" dirty="0" err="1" smtClean="0"/>
              <a:t>progress</a:t>
            </a:r>
            <a:endParaRPr lang="fr-BE" b="1" dirty="0" smtClean="0"/>
          </a:p>
          <a:p>
            <a:pPr lvl="1"/>
            <a:r>
              <a:rPr lang="fr-BE" dirty="0" smtClean="0"/>
              <a:t>Broad </a:t>
            </a:r>
            <a:r>
              <a:rPr lang="fr-BE" dirty="0" err="1" smtClean="0"/>
              <a:t>choice</a:t>
            </a:r>
            <a:r>
              <a:rPr lang="fr-BE" dirty="0" smtClean="0"/>
              <a:t> of possible </a:t>
            </a:r>
            <a:r>
              <a:rPr lang="fr-BE" dirty="0" err="1" smtClean="0"/>
              <a:t>alternate</a:t>
            </a:r>
            <a:r>
              <a:rPr lang="fr-BE" dirty="0" smtClean="0"/>
              <a:t> </a:t>
            </a:r>
            <a:r>
              <a:rPr lang="fr-BE" dirty="0" err="1" smtClean="0"/>
              <a:t>scaling</a:t>
            </a:r>
            <a:r>
              <a:rPr lang="fr-BE" dirty="0" smtClean="0"/>
              <a:t> </a:t>
            </a:r>
            <a:r>
              <a:rPr lang="fr-BE" dirty="0" err="1" smtClean="0"/>
              <a:t>references</a:t>
            </a:r>
            <a:endParaRPr lang="fr-BE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72200" y="1143000"/>
            <a:ext cx="0" cy="3200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72200" y="2209800"/>
            <a:ext cx="406753" cy="533400"/>
          </a:xfrm>
          <a:prstGeom prst="line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2819400" cy="43448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Drift of the main </a:t>
            </a:r>
            <a:r>
              <a:rPr lang="en-US" dirty="0" err="1" smtClean="0"/>
              <a:t>Specola</a:t>
            </a:r>
            <a:r>
              <a:rPr lang="en-US" dirty="0" smtClean="0"/>
              <a:t> observer versus the average of all long-duration stations in the SIDC-SILSO network:</a:t>
            </a:r>
          </a:p>
          <a:p>
            <a:pPr lvl="1"/>
            <a:r>
              <a:rPr lang="en-US" dirty="0" smtClean="0"/>
              <a:t>Amplitude: 20%</a:t>
            </a:r>
          </a:p>
          <a:p>
            <a:pPr lvl="1"/>
            <a:r>
              <a:rPr lang="en-US" dirty="0" smtClean="0"/>
              <a:t>Two reversals</a:t>
            </a:r>
          </a:p>
          <a:p>
            <a:pPr lvl="1"/>
            <a:r>
              <a:rPr lang="en-US" dirty="0" smtClean="0"/>
              <a:t>Starts only in 1981 (end of the Zürich reference)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595952" y="5760719"/>
            <a:ext cx="457200" cy="259081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90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Boulder SN </a:t>
            </a:r>
            <a:r>
              <a:rPr lang="fr-BE" dirty="0" err="1" smtClean="0"/>
              <a:t>comparison</a:t>
            </a:r>
            <a:r>
              <a:rPr lang="fr-BE" dirty="0" smtClean="0"/>
              <a:t>: </a:t>
            </a:r>
            <a:r>
              <a:rPr lang="fr-BE" dirty="0" err="1" smtClean="0"/>
              <a:t>same</a:t>
            </a:r>
            <a:r>
              <a:rPr lang="fr-BE" dirty="0" smtClean="0"/>
              <a:t>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066800"/>
            <a:ext cx="7704861" cy="525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597685"/>
            <a:ext cx="7848600" cy="5521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6101154"/>
            <a:ext cx="3693127" cy="446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D. </a:t>
            </a:r>
            <a:r>
              <a:rPr lang="fr-BE" dirty="0" err="1" smtClean="0"/>
              <a:t>Biesecker</a:t>
            </a:r>
            <a:r>
              <a:rPr lang="fr-BE" dirty="0" smtClean="0"/>
              <a:t>, 1</a:t>
            </a:r>
            <a:r>
              <a:rPr lang="fr-BE" baseline="30000" dirty="0" smtClean="0"/>
              <a:t>st</a:t>
            </a:r>
            <a:r>
              <a:rPr lang="fr-BE" dirty="0" smtClean="0"/>
              <a:t> SSN Workshop,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96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SN 1981-2014: full </a:t>
            </a:r>
            <a:r>
              <a:rPr lang="fr-BE" dirty="0" err="1" smtClean="0"/>
              <a:t>recalculation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850392"/>
            <a:ext cx="6473965" cy="5559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850392"/>
            <a:ext cx="2362200" cy="5559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First run: only </a:t>
            </a:r>
            <a:r>
              <a:rPr lang="en-US" b="1" dirty="0" smtClean="0"/>
              <a:t>single pilot stations</a:t>
            </a:r>
            <a:r>
              <a:rPr lang="en-US" dirty="0" smtClean="0"/>
              <a:t> with long duration &gt; 25 years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No more trend for all series:</a:t>
            </a:r>
          </a:p>
          <a:p>
            <a:r>
              <a:rPr lang="en-US" dirty="0" smtClean="0"/>
              <a:t>Only the </a:t>
            </a:r>
            <a:r>
              <a:rPr lang="en-US" dirty="0" err="1" smtClean="0"/>
              <a:t>orginal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and the new Locarno-based SN deviate systematically in the same way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alternate station show temporary inhomogeneities</a:t>
            </a:r>
          </a:p>
          <a:p>
            <a:r>
              <a:rPr lang="en-US" b="1" dirty="0" smtClean="0"/>
              <a:t>Need to implement a multi-station reference (subset of core pilots stations)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Powerful new tool to study and improve the SN calculation method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86200" y="5257800"/>
            <a:ext cx="1066800" cy="60960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4114800"/>
            <a:ext cx="1600200" cy="45720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7800" y="3614933"/>
            <a:ext cx="914400" cy="45720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599" y="3102637"/>
            <a:ext cx="4767085" cy="2064769"/>
          </a:xfrm>
          <a:prstGeom prst="rect">
            <a:avLst/>
          </a:prstGeom>
          <a:solidFill>
            <a:srgbClr val="FFC000"/>
          </a:solidFill>
          <a:ln w="79375" cmpd="thickThin">
            <a:solidFill>
              <a:srgbClr val="003399"/>
            </a:solidFill>
          </a:ln>
        </p:spPr>
        <p:txBody>
          <a:bodyPr wrap="square" lIns="216000" tIns="108000" rIns="252000" bIns="108000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For more details see poster 1 </a:t>
            </a:r>
          </a:p>
          <a:p>
            <a:pPr algn="ctr"/>
            <a:r>
              <a:rPr lang="en-GB" sz="4000" b="1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of this session</a:t>
            </a:r>
            <a:endParaRPr lang="en-GB" sz="4000" b="1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16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04433" y="1611245"/>
            <a:ext cx="2795968" cy="4484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20000"/>
              </a:lnSpc>
            </a:pPr>
            <a:r>
              <a:rPr lang="en-GB" dirty="0" smtClean="0"/>
              <a:t>The GN scale is less reliable over 1849-1859: mixture of Wolf and rescaled </a:t>
            </a:r>
            <a:r>
              <a:rPr lang="en-GB" dirty="0" err="1" smtClean="0"/>
              <a:t>Schwabe</a:t>
            </a:r>
            <a:r>
              <a:rPr lang="en-GB" dirty="0" smtClean="0"/>
              <a:t> values </a:t>
            </a:r>
            <a:r>
              <a:rPr lang="en-GB" sz="2200" i="1" dirty="0" smtClean="0"/>
              <a:t>(Wolf, 1861, 1862, 1863) </a:t>
            </a:r>
            <a:r>
              <a:rPr lang="en-GB" sz="2500" dirty="0"/>
              <a:t>used as Wolf’s data with k=1 </a:t>
            </a:r>
            <a:r>
              <a:rPr lang="en-GB" sz="2200" i="1" dirty="0" smtClean="0"/>
              <a:t>(Hoyt &amp; </a:t>
            </a:r>
            <a:r>
              <a:rPr lang="en-GB" sz="2200" i="1" dirty="0" err="1" smtClean="0"/>
              <a:t>Schatten</a:t>
            </a:r>
            <a:r>
              <a:rPr lang="en-GB" sz="2200" i="1" dirty="0" smtClean="0"/>
              <a:t> 1994)</a:t>
            </a:r>
          </a:p>
          <a:p>
            <a:pPr marL="533400" lvl="1">
              <a:lnSpc>
                <a:spcPct val="120000"/>
              </a:lnSpc>
            </a:pPr>
            <a:r>
              <a:rPr lang="en-GB" b="1" dirty="0" smtClean="0"/>
              <a:t>Amplitude of the 1849 jump is uncertain</a:t>
            </a:r>
          </a:p>
          <a:p>
            <a:pPr marL="182563" indent="-182563">
              <a:lnSpc>
                <a:spcPct val="120000"/>
              </a:lnSpc>
            </a:pPr>
            <a:r>
              <a:rPr lang="en-GB" dirty="0" smtClean="0"/>
              <a:t>Correction possibly valid for 1835-1849, but the </a:t>
            </a:r>
            <a:r>
              <a:rPr lang="en-GB" dirty="0" err="1" smtClean="0"/>
              <a:t>Schwabe</a:t>
            </a:r>
            <a:r>
              <a:rPr lang="en-GB" dirty="0" smtClean="0"/>
              <a:t> scale increased over 1826-1835 </a:t>
            </a:r>
            <a:r>
              <a:rPr lang="en-GB" sz="2200" i="1" dirty="0" smtClean="0"/>
              <a:t>(</a:t>
            </a:r>
            <a:r>
              <a:rPr lang="en-GB" sz="2200" i="1" dirty="0" err="1" smtClean="0"/>
              <a:t>Lenssu</a:t>
            </a:r>
            <a:r>
              <a:rPr lang="en-GB" sz="2200" i="1" dirty="0" smtClean="0"/>
              <a:t> et al. 2013)</a:t>
            </a:r>
          </a:p>
          <a:p>
            <a:pPr marL="533400" lvl="1">
              <a:lnSpc>
                <a:spcPct val="120000"/>
              </a:lnSpc>
            </a:pPr>
            <a:r>
              <a:rPr lang="en-GB" b="1" dirty="0" smtClean="0"/>
              <a:t>The correction for SN data before 1826 is lower than the 20% jump in 1849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1849 </a:t>
            </a:r>
            <a:r>
              <a:rPr lang="en-GB" dirty="0" err="1" smtClean="0"/>
              <a:t>Schwabe</a:t>
            </a:r>
            <a:r>
              <a:rPr lang="en-GB" dirty="0" smtClean="0"/>
              <a:t>-Wolf transition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1"/>
            <a:ext cx="8305800" cy="702529"/>
          </a:xfrm>
        </p:spPr>
        <p:txBody>
          <a:bodyPr>
            <a:normAutofit fontScale="92500" lnSpcReduction="10000"/>
          </a:bodyPr>
          <a:lstStyle/>
          <a:p>
            <a:pPr marL="182563" indent="-182563"/>
            <a:r>
              <a:rPr lang="en-GB" dirty="0" smtClean="0"/>
              <a:t>The </a:t>
            </a:r>
            <a:r>
              <a:rPr lang="en-GB" b="1" dirty="0" smtClean="0"/>
              <a:t>Wolf correction </a:t>
            </a:r>
            <a:r>
              <a:rPr lang="en-GB" sz="2200" i="1" dirty="0" smtClean="0"/>
              <a:t>(</a:t>
            </a:r>
            <a:r>
              <a:rPr lang="en-GB" sz="2200" i="1" dirty="0" err="1" smtClean="0"/>
              <a:t>Lenssu</a:t>
            </a:r>
            <a:r>
              <a:rPr lang="en-GB" sz="2200" i="1" dirty="0" smtClean="0"/>
              <a:t> et al. 2013)</a:t>
            </a:r>
            <a:r>
              <a:rPr lang="en-GB" dirty="0" smtClean="0"/>
              <a:t>: 				SN should be reduced by 20% before 1849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6061" t="14890" r="15165" b="9193"/>
          <a:stretch/>
        </p:blipFill>
        <p:spPr>
          <a:xfrm>
            <a:off x="3200400" y="1645485"/>
            <a:ext cx="3428955" cy="424749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57200" y="5367949"/>
            <a:ext cx="457200" cy="194651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7200" y="3539149"/>
            <a:ext cx="457200" cy="194651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3956" y="5615984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 err="1" smtClean="0"/>
              <a:t>Lenssu</a:t>
            </a:r>
            <a:r>
              <a:rPr lang="fr-BE" sz="1200" i="1" dirty="0" smtClean="0"/>
              <a:t> et al. 2013</a:t>
            </a:r>
            <a:endParaRPr lang="en-US" sz="1200" i="1" dirty="0"/>
          </a:p>
        </p:txBody>
      </p:sp>
      <p:pic>
        <p:nvPicPr>
          <p:cNvPr id="11" name="Picture 10" descr="SNGN_nocorr_3panes.png"/>
          <p:cNvPicPr>
            <a:picLocks noChangeAspect="1"/>
          </p:cNvPicPr>
          <p:nvPr/>
        </p:nvPicPr>
        <p:blipFill rotWithShape="1">
          <a:blip r:embed="rId3" cstate="print"/>
          <a:srcRect l="28037" t="11418" r="37384"/>
          <a:stretch/>
        </p:blipFill>
        <p:spPr>
          <a:xfrm>
            <a:off x="6710642" y="1645485"/>
            <a:ext cx="2280958" cy="42474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20705" y="1842052"/>
            <a:ext cx="914444" cy="3429000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87596" y="1645485"/>
            <a:ext cx="228644" cy="3764715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09956" y="1863112"/>
            <a:ext cx="685844" cy="3429000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38910" y="1645485"/>
            <a:ext cx="274321" cy="3783787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14400" y="6112280"/>
            <a:ext cx="8077200" cy="325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err="1" smtClean="0">
                <a:solidFill>
                  <a:srgbClr val="FF0000"/>
                </a:solidFill>
              </a:rPr>
              <a:t>Misconception</a:t>
            </a:r>
            <a:r>
              <a:rPr lang="fr-BE" b="1" dirty="0" smtClean="0">
                <a:solidFill>
                  <a:srgbClr val="FF0000"/>
                </a:solidFill>
              </a:rPr>
              <a:t>: </a:t>
            </a:r>
            <a:r>
              <a:rPr lang="fr-BE" b="1" dirty="0" err="1" smtClean="0">
                <a:solidFill>
                  <a:srgbClr val="FF0000"/>
                </a:solidFill>
              </a:rPr>
              <a:t>Wolf’s</a:t>
            </a:r>
            <a:r>
              <a:rPr lang="fr-BE" b="1" dirty="0" smtClean="0">
                <a:solidFill>
                  <a:srgbClr val="FF0000"/>
                </a:solidFill>
              </a:rPr>
              <a:t> 1.25 </a:t>
            </a:r>
            <a:r>
              <a:rPr lang="fr-BE" b="1" dirty="0" err="1" smtClean="0">
                <a:solidFill>
                  <a:srgbClr val="FF0000"/>
                </a:solidFill>
              </a:rPr>
              <a:t>scale</a:t>
            </a:r>
            <a:r>
              <a:rPr lang="fr-BE" b="1" dirty="0" smtClean="0">
                <a:solidFill>
                  <a:srgbClr val="FF0000"/>
                </a:solidFill>
              </a:rPr>
              <a:t> correction </a:t>
            </a:r>
            <a:r>
              <a:rPr lang="fr-BE" b="1" dirty="0" err="1" smtClean="0">
                <a:solidFill>
                  <a:srgbClr val="FF0000"/>
                </a:solidFill>
              </a:rPr>
              <a:t>is</a:t>
            </a:r>
            <a:r>
              <a:rPr lang="fr-BE" b="1" dirty="0" smtClean="0">
                <a:solidFill>
                  <a:srgbClr val="FF0000"/>
                </a:solidFill>
              </a:rPr>
              <a:t> not </a:t>
            </a:r>
            <a:r>
              <a:rPr lang="fr-BE" b="1" dirty="0" err="1" smtClean="0">
                <a:solidFill>
                  <a:srgbClr val="FF0000"/>
                </a:solidFill>
              </a:rPr>
              <a:t>based</a:t>
            </a:r>
            <a:r>
              <a:rPr lang="fr-BE" b="1" dirty="0" smtClean="0">
                <a:solidFill>
                  <a:srgbClr val="FF0000"/>
                </a:solidFill>
              </a:rPr>
              <a:t> on </a:t>
            </a:r>
            <a:r>
              <a:rPr lang="fr-BE" b="1" dirty="0" err="1" smtClean="0">
                <a:solidFill>
                  <a:srgbClr val="FF0000"/>
                </a:solidFill>
              </a:rPr>
              <a:t>geomagnetic</a:t>
            </a:r>
            <a:r>
              <a:rPr lang="fr-BE" b="1" dirty="0" smtClean="0">
                <a:solidFill>
                  <a:srgbClr val="FF0000"/>
                </a:solidFill>
              </a:rPr>
              <a:t> data !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57200" y="6140089"/>
            <a:ext cx="457200" cy="216261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48200" y="2209800"/>
            <a:ext cx="65559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09956" y="2209800"/>
            <a:ext cx="838244" cy="228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78405" y="3124200"/>
            <a:ext cx="65559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09956" y="3124200"/>
            <a:ext cx="868449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44" y="3922644"/>
            <a:ext cx="65559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809956" y="3922644"/>
            <a:ext cx="838288" cy="1159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87596" y="2761114"/>
            <a:ext cx="0" cy="611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06680" y="1447800"/>
            <a:ext cx="0" cy="417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056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investigated</a:t>
            </a:r>
            <a:r>
              <a:rPr lang="fr-BE" dirty="0"/>
              <a:t> corrections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6712"/>
            <a:ext cx="3673967" cy="5519638"/>
          </a:xfrm>
        </p:spPr>
        <p:txBody>
          <a:bodyPr>
            <a:normAutofit/>
          </a:bodyPr>
          <a:lstStyle/>
          <a:p>
            <a:r>
              <a:rPr lang="fr-BE" b="1" dirty="0" err="1" smtClean="0"/>
              <a:t>Uncertainties</a:t>
            </a:r>
            <a:r>
              <a:rPr lang="fr-BE" b="1" dirty="0" smtClean="0"/>
              <a:t> </a:t>
            </a:r>
            <a:r>
              <a:rPr lang="fr-BE" b="1" dirty="0"/>
              <a:t>in the </a:t>
            </a:r>
            <a:r>
              <a:rPr lang="fr-BE" b="1" dirty="0" err="1"/>
              <a:t>early</a:t>
            </a:r>
            <a:r>
              <a:rPr lang="fr-BE" b="1" dirty="0"/>
              <a:t> </a:t>
            </a:r>
            <a:r>
              <a:rPr lang="fr-BE" b="1" dirty="0" err="1"/>
              <a:t>sunspot</a:t>
            </a:r>
            <a:r>
              <a:rPr lang="fr-BE" b="1" dirty="0"/>
              <a:t> data:</a:t>
            </a:r>
          </a:p>
          <a:p>
            <a:pPr lvl="1"/>
            <a:r>
              <a:rPr lang="fr-BE" b="1" dirty="0"/>
              <a:t>The 1790-1799 gap</a:t>
            </a:r>
            <a:r>
              <a:rPr lang="fr-BE" dirty="0"/>
              <a:t>: « </a:t>
            </a:r>
            <a:r>
              <a:rPr lang="fr-BE" dirty="0" err="1"/>
              <a:t>missing</a:t>
            </a:r>
            <a:r>
              <a:rPr lang="fr-BE" dirty="0"/>
              <a:t> cycle 4» ? </a:t>
            </a:r>
            <a:r>
              <a:rPr lang="fr-BE" sz="1700" i="1" dirty="0"/>
              <a:t>(</a:t>
            </a:r>
            <a:r>
              <a:rPr lang="fr-BE" sz="1700" i="1" dirty="0" err="1"/>
              <a:t>Usoskin</a:t>
            </a:r>
            <a:r>
              <a:rPr lang="fr-BE" sz="1700" i="1" dirty="0"/>
              <a:t> et al. 2001, 2009, </a:t>
            </a:r>
            <a:r>
              <a:rPr lang="fr-BE" sz="1700" i="1" dirty="0" err="1"/>
              <a:t>Zolotova</a:t>
            </a:r>
            <a:r>
              <a:rPr lang="fr-BE" sz="1700" i="1" dirty="0"/>
              <a:t> &amp; </a:t>
            </a:r>
            <a:r>
              <a:rPr lang="fr-BE" sz="1700" i="1" dirty="0" err="1"/>
              <a:t>Ponyavin</a:t>
            </a:r>
            <a:r>
              <a:rPr lang="fr-BE" sz="1700" i="1" dirty="0"/>
              <a:t> 2011)</a:t>
            </a:r>
          </a:p>
          <a:p>
            <a:pPr lvl="1"/>
            <a:r>
              <a:rPr lang="fr-BE" b="1" dirty="0"/>
              <a:t>The 1740-1749 gap </a:t>
            </a:r>
            <a:r>
              <a:rPr lang="fr-BE" sz="1700" i="1" dirty="0"/>
              <a:t>(</a:t>
            </a:r>
            <a:r>
              <a:rPr lang="fr-BE" sz="1700" i="1" dirty="0" err="1"/>
              <a:t>Usoskin</a:t>
            </a:r>
            <a:r>
              <a:rPr lang="fr-BE" sz="1700" i="1" dirty="0"/>
              <a:t> 2003, Vaquero 2007, Vaquero &amp; Trigo 2014)</a:t>
            </a:r>
            <a:endParaRPr lang="fr-BE" i="1" dirty="0"/>
          </a:p>
          <a:p>
            <a:pPr lvl="1"/>
            <a:r>
              <a:rPr lang="fr-BE" b="1" dirty="0" err="1"/>
              <a:t>Maunder</a:t>
            </a:r>
            <a:r>
              <a:rPr lang="fr-BE" b="1" dirty="0"/>
              <a:t> Minimum</a:t>
            </a:r>
            <a:r>
              <a:rPr lang="fr-BE" dirty="0"/>
              <a:t>: </a:t>
            </a:r>
            <a:r>
              <a:rPr lang="fr-BE" dirty="0" err="1"/>
              <a:t>overestimated</a:t>
            </a:r>
            <a:r>
              <a:rPr lang="fr-BE" dirty="0"/>
              <a:t> data </a:t>
            </a:r>
            <a:r>
              <a:rPr lang="fr-BE" dirty="0" err="1"/>
              <a:t>coverage</a:t>
            </a:r>
            <a:r>
              <a:rPr lang="fr-BE" dirty="0"/>
              <a:t> by H&amp;S </a:t>
            </a:r>
            <a:r>
              <a:rPr lang="fr-BE" sz="1700" i="1" dirty="0"/>
              <a:t>(</a:t>
            </a:r>
            <a:r>
              <a:rPr lang="fr-BE" sz="1700" i="1" dirty="0" err="1"/>
              <a:t>Clette</a:t>
            </a:r>
            <a:r>
              <a:rPr lang="fr-BE" sz="1700" i="1" dirty="0"/>
              <a:t> et al. 2014)</a:t>
            </a:r>
            <a:endParaRPr lang="fr-BE" sz="1900" i="1" dirty="0"/>
          </a:p>
          <a:p>
            <a:r>
              <a:rPr lang="fr-BE" dirty="0" err="1"/>
              <a:t>Work</a:t>
            </a:r>
            <a:r>
              <a:rPr lang="fr-BE" dirty="0"/>
              <a:t> </a:t>
            </a:r>
            <a:r>
              <a:rPr lang="fr-BE" dirty="0" err="1"/>
              <a:t>still</a:t>
            </a:r>
            <a:r>
              <a:rPr lang="fr-BE" dirty="0"/>
              <a:t> in </a:t>
            </a:r>
            <a:r>
              <a:rPr lang="fr-BE" dirty="0" err="1"/>
              <a:t>progress</a:t>
            </a:r>
            <a:endParaRPr lang="fr-BE" dirty="0"/>
          </a:p>
          <a:p>
            <a:endParaRPr lang="en-GB" dirty="0"/>
          </a:p>
          <a:p>
            <a:endParaRPr lang="fr-BE" b="1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86867"/>
            <a:ext cx="4804660" cy="37492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81000" y="5273299"/>
            <a:ext cx="457200" cy="214116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48399" y="4421685"/>
            <a:ext cx="1" cy="695383"/>
          </a:xfrm>
          <a:prstGeom prst="straightConnector1">
            <a:avLst/>
          </a:prstGeom>
          <a:ln w="41275">
            <a:solidFill>
              <a:srgbClr val="FF00FF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229599" y="4193085"/>
            <a:ext cx="1" cy="695383"/>
          </a:xfrm>
          <a:prstGeom prst="straightConnector1">
            <a:avLst/>
          </a:prstGeom>
          <a:ln w="41275">
            <a:solidFill>
              <a:srgbClr val="FF00FF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1327" y="5117068"/>
            <a:ext cx="1705754" cy="36933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dirty="0" err="1" smtClean="0"/>
              <a:t>Schwabe</a:t>
            </a:r>
            <a:r>
              <a:rPr lang="en-GB" dirty="0" smtClean="0"/>
              <a:t> - Wolf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528560" y="4878885"/>
            <a:ext cx="1430305" cy="36933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dirty="0" smtClean="0"/>
              <a:t>RGO - SOON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72000" y="1996537"/>
            <a:ext cx="1034558" cy="2849295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0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8"/>
          <a:stretch/>
        </p:blipFill>
        <p:spPr>
          <a:xfrm rot="665693">
            <a:off x="954406" y="2806203"/>
            <a:ext cx="2942248" cy="334491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Sunspot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: </a:t>
            </a:r>
            <a:r>
              <a:rPr lang="fr-BE" dirty="0" err="1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038598" cy="2888060"/>
          </a:xfrm>
        </p:spPr>
        <p:txBody>
          <a:bodyPr>
            <a:normAutofit/>
          </a:bodyPr>
          <a:lstStyle/>
          <a:p>
            <a:r>
              <a:rPr lang="fr-BE" dirty="0" smtClean="0"/>
              <a:t>Wolf </a:t>
            </a:r>
            <a:r>
              <a:rPr lang="fr-BE" dirty="0" err="1" smtClean="0"/>
              <a:t>Number</a:t>
            </a:r>
            <a:r>
              <a:rPr lang="fr-BE" dirty="0" smtClean="0"/>
              <a:t> </a:t>
            </a:r>
            <a:r>
              <a:rPr lang="fr-BE" sz="1900" i="1" dirty="0" smtClean="0"/>
              <a:t>(Wolf 1851)</a:t>
            </a:r>
            <a:r>
              <a:rPr lang="fr-BE" dirty="0" smtClean="0"/>
              <a:t>: 		</a:t>
            </a:r>
            <a:r>
              <a:rPr lang="fr-BE" b="1" dirty="0" smtClean="0">
                <a:solidFill>
                  <a:srgbClr val="C00000"/>
                </a:solidFill>
              </a:rPr>
              <a:t>W</a:t>
            </a:r>
            <a:r>
              <a:rPr lang="fr-BE" b="1" dirty="0">
                <a:solidFill>
                  <a:srgbClr val="C00000"/>
                </a:solidFill>
              </a:rPr>
              <a:t>= </a:t>
            </a:r>
            <a:r>
              <a:rPr lang="fr-BE" b="1" dirty="0" smtClean="0">
                <a:solidFill>
                  <a:srgbClr val="C00000"/>
                </a:solidFill>
              </a:rPr>
              <a:t>10 </a:t>
            </a:r>
            <a:r>
              <a:rPr lang="fr-BE" b="1" dirty="0" err="1">
                <a:solidFill>
                  <a:srgbClr val="C00000"/>
                </a:solidFill>
              </a:rPr>
              <a:t>Ng</a:t>
            </a:r>
            <a:r>
              <a:rPr lang="fr-BE" b="1" dirty="0">
                <a:solidFill>
                  <a:srgbClr val="C00000"/>
                </a:solidFill>
              </a:rPr>
              <a:t> + </a:t>
            </a:r>
            <a:r>
              <a:rPr lang="fr-BE" b="1" dirty="0" smtClean="0">
                <a:solidFill>
                  <a:srgbClr val="C00000"/>
                </a:solidFill>
              </a:rPr>
              <a:t>Ns </a:t>
            </a:r>
            <a:endParaRPr lang="fr-BE" b="1" dirty="0">
              <a:solidFill>
                <a:srgbClr val="C00000"/>
              </a:solidFill>
            </a:endParaRPr>
          </a:p>
          <a:p>
            <a:r>
              <a:rPr lang="fr-BE" b="1" dirty="0" smtClean="0">
                <a:solidFill>
                  <a:srgbClr val="FF0000"/>
                </a:solidFill>
              </a:rPr>
              <a:t>≠</a:t>
            </a:r>
            <a:r>
              <a:rPr lang="fr-BE" dirty="0" smtClean="0"/>
              <a:t> </a:t>
            </a:r>
            <a:r>
              <a:rPr lang="fr-BE" b="1" dirty="0" err="1" smtClean="0"/>
              <a:t>Sunspot</a:t>
            </a:r>
            <a:r>
              <a:rPr lang="fr-BE" b="1" dirty="0" smtClean="0"/>
              <a:t> </a:t>
            </a:r>
            <a:r>
              <a:rPr lang="fr-BE" b="1" dirty="0" err="1" smtClean="0"/>
              <a:t>number</a:t>
            </a:r>
            <a:r>
              <a:rPr lang="fr-BE" dirty="0" smtClean="0"/>
              <a:t>: </a:t>
            </a:r>
          </a:p>
          <a:p>
            <a:pPr lvl="1"/>
            <a:r>
              <a:rPr lang="fr-BE" dirty="0" smtClean="0"/>
              <a:t>Multiple stations</a:t>
            </a:r>
          </a:p>
          <a:p>
            <a:pPr lvl="1"/>
            <a:r>
              <a:rPr lang="fr-BE" dirty="0" err="1"/>
              <a:t>S</a:t>
            </a:r>
            <a:r>
              <a:rPr lang="fr-BE" dirty="0" err="1" smtClean="0"/>
              <a:t>tatistical</a:t>
            </a:r>
            <a:r>
              <a:rPr lang="fr-BE" dirty="0" smtClean="0"/>
              <a:t> </a:t>
            </a:r>
            <a:r>
              <a:rPr lang="fr-BE" b="1" dirty="0" smtClean="0">
                <a:solidFill>
                  <a:srgbClr val="C00000"/>
                </a:solidFill>
              </a:rPr>
              <a:t>k</a:t>
            </a:r>
            <a:r>
              <a:rPr lang="fr-BE" dirty="0" smtClean="0"/>
              <a:t> </a:t>
            </a:r>
            <a:r>
              <a:rPr lang="fr-BE" dirty="0" err="1" smtClean="0"/>
              <a:t>personal</a:t>
            </a:r>
            <a:r>
              <a:rPr lang="fr-BE" dirty="0" smtClean="0"/>
              <a:t> </a:t>
            </a:r>
            <a:r>
              <a:rPr lang="fr-BE" dirty="0" err="1" smtClean="0"/>
              <a:t>scaling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endParaRPr lang="fr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1" name="Picture 4" descr="FrohlichAA2004fig29"/>
          <p:cNvPicPr>
            <a:picLocks noChangeAspect="1" noChangeArrowheads="1"/>
          </p:cNvPicPr>
          <p:nvPr/>
        </p:nvPicPr>
        <p:blipFill rotWithShape="1">
          <a:blip r:embed="rId5" cstate="print"/>
          <a:srcRect l="17880" t="24987" r="16872" b="22227"/>
          <a:stretch/>
        </p:blipFill>
        <p:spPr bwMode="auto">
          <a:xfrm>
            <a:off x="4415382" y="3754518"/>
            <a:ext cx="4558479" cy="25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4343398" y="818126"/>
            <a:ext cx="4457702" cy="3136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BE" dirty="0" smtClean="0"/>
              <a:t>Wide range of applications:</a:t>
            </a:r>
          </a:p>
          <a:p>
            <a:pPr>
              <a:lnSpc>
                <a:spcPct val="120000"/>
              </a:lnSpc>
            </a:pPr>
            <a:r>
              <a:rPr lang="fr-BE" dirty="0" err="1" smtClean="0"/>
              <a:t>Constraint</a:t>
            </a:r>
            <a:r>
              <a:rPr lang="fr-BE" dirty="0" smtClean="0"/>
              <a:t> for </a:t>
            </a:r>
            <a:r>
              <a:rPr lang="fr-BE" b="1" dirty="0" err="1" smtClean="0"/>
              <a:t>solar</a:t>
            </a:r>
            <a:r>
              <a:rPr lang="fr-BE" b="1" dirty="0" smtClean="0"/>
              <a:t> dynamo </a:t>
            </a:r>
            <a:r>
              <a:rPr lang="fr-BE" b="1" dirty="0" err="1" smtClean="0"/>
              <a:t>models</a:t>
            </a:r>
            <a:endParaRPr lang="fr-BE" dirty="0" smtClean="0"/>
          </a:p>
          <a:p>
            <a:pPr>
              <a:lnSpc>
                <a:spcPct val="120000"/>
              </a:lnSpc>
            </a:pPr>
            <a:r>
              <a:rPr lang="fr-BE" dirty="0" smtClean="0"/>
              <a:t>Quantitative </a:t>
            </a:r>
            <a:r>
              <a:rPr lang="fr-BE" dirty="0" err="1" smtClean="0"/>
              <a:t>reference</a:t>
            </a:r>
            <a:r>
              <a:rPr lang="fr-BE" dirty="0" smtClean="0"/>
              <a:t> for </a:t>
            </a:r>
            <a:r>
              <a:rPr lang="fr-BE" dirty="0" err="1" smtClean="0"/>
              <a:t>s</a:t>
            </a:r>
            <a:r>
              <a:rPr lang="fr-BE" b="1" dirty="0" err="1" smtClean="0"/>
              <a:t>olar</a:t>
            </a:r>
            <a:r>
              <a:rPr lang="fr-BE" b="1" dirty="0" smtClean="0"/>
              <a:t> </a:t>
            </a:r>
            <a:r>
              <a:rPr lang="fr-BE" b="1" dirty="0" err="1" smtClean="0"/>
              <a:t>irradiance</a:t>
            </a:r>
            <a:r>
              <a:rPr lang="fr-BE" b="1" dirty="0" smtClean="0"/>
              <a:t> </a:t>
            </a:r>
            <a:r>
              <a:rPr lang="fr-BE" dirty="0" smtClean="0"/>
              <a:t>and </a:t>
            </a:r>
            <a:r>
              <a:rPr lang="fr-BE" dirty="0" err="1" smtClean="0"/>
              <a:t>solar</a:t>
            </a:r>
            <a:r>
              <a:rPr lang="fr-BE" dirty="0" smtClean="0"/>
              <a:t> </a:t>
            </a:r>
            <a:r>
              <a:rPr lang="fr-BE" dirty="0" err="1" smtClean="0"/>
              <a:t>wind</a:t>
            </a:r>
            <a:r>
              <a:rPr lang="fr-BE" dirty="0" smtClean="0"/>
              <a:t> reconstructions, </a:t>
            </a:r>
            <a:r>
              <a:rPr lang="fr-BE" b="1" dirty="0" err="1" smtClean="0"/>
              <a:t>cosmogenic</a:t>
            </a:r>
            <a:r>
              <a:rPr lang="fr-BE" b="1" dirty="0" smtClean="0"/>
              <a:t> isotopes, </a:t>
            </a:r>
            <a:r>
              <a:rPr lang="fr-BE" dirty="0" smtClean="0"/>
              <a:t>as </a:t>
            </a:r>
            <a:r>
              <a:rPr lang="fr-BE" b="1" dirty="0" err="1" smtClean="0"/>
              <a:t>timebase</a:t>
            </a:r>
            <a:r>
              <a:rPr lang="fr-BE" dirty="0" smtClean="0"/>
              <a:t> for Sun-</a:t>
            </a:r>
            <a:r>
              <a:rPr lang="fr-BE" dirty="0" err="1" smtClean="0"/>
              <a:t>driven</a:t>
            </a:r>
            <a:r>
              <a:rPr lang="fr-BE" dirty="0" smtClean="0"/>
              <a:t> </a:t>
            </a:r>
            <a:r>
              <a:rPr lang="fr-BE" dirty="0" err="1" smtClean="0"/>
              <a:t>processes</a:t>
            </a:r>
            <a:endParaRPr lang="fr-BE" dirty="0" smtClean="0"/>
          </a:p>
          <a:p>
            <a:pPr>
              <a:lnSpc>
                <a:spcPct val="120000"/>
              </a:lnSpc>
            </a:pPr>
            <a:r>
              <a:rPr lang="fr-BE" dirty="0" smtClean="0"/>
              <a:t>Tracer of the long-</a:t>
            </a:r>
            <a:r>
              <a:rPr lang="fr-BE" dirty="0" err="1" smtClean="0"/>
              <a:t>term</a:t>
            </a:r>
            <a:r>
              <a:rPr lang="fr-BE" dirty="0" smtClean="0"/>
              <a:t> </a:t>
            </a:r>
            <a:r>
              <a:rPr lang="fr-BE" dirty="0" err="1" smtClean="0"/>
              <a:t>solar</a:t>
            </a:r>
            <a:r>
              <a:rPr lang="fr-BE" dirty="0" smtClean="0"/>
              <a:t> influences on </a:t>
            </a:r>
            <a:r>
              <a:rPr lang="fr-BE" dirty="0" err="1" smtClean="0"/>
              <a:t>Earth</a:t>
            </a:r>
            <a:r>
              <a:rPr lang="fr-BE" dirty="0" smtClean="0"/>
              <a:t> (</a:t>
            </a:r>
            <a:r>
              <a:rPr lang="fr-BE" b="1" dirty="0" err="1" smtClean="0"/>
              <a:t>climate</a:t>
            </a:r>
            <a:r>
              <a:rPr lang="fr-BE" b="1" dirty="0" smtClean="0"/>
              <a:t> change,  </a:t>
            </a:r>
            <a:r>
              <a:rPr lang="fr-BE" b="1" dirty="0" err="1" smtClean="0"/>
              <a:t>atmospheric</a:t>
            </a:r>
            <a:r>
              <a:rPr lang="fr-BE" b="1" dirty="0" smtClean="0"/>
              <a:t> drag, cumulative GIC </a:t>
            </a:r>
            <a:r>
              <a:rPr lang="fr-BE" b="1" dirty="0" err="1" smtClean="0"/>
              <a:t>effects</a:t>
            </a:r>
            <a:r>
              <a:rPr lang="fr-BE" dirty="0" smtClean="0"/>
              <a:t>). </a:t>
            </a:r>
            <a:endParaRPr lang="en-US" dirty="0" smtClean="0"/>
          </a:p>
          <a:p>
            <a:endParaRPr lang="fr-BE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39000" y="6095177"/>
            <a:ext cx="175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Fröhlich</a:t>
            </a:r>
            <a:r>
              <a:rPr lang="en-US" sz="1400" i="1" dirty="0" smtClean="0"/>
              <a:t> </a:t>
            </a:r>
            <a:r>
              <a:rPr lang="en-US" sz="1400" i="1" dirty="0"/>
              <a:t>&amp; Lean 2004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6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Combining</a:t>
            </a:r>
            <a:r>
              <a:rPr lang="fr-BE" dirty="0" smtClean="0"/>
              <a:t> all main corrections: </a:t>
            </a:r>
            <a:r>
              <a:rPr lang="fr-BE" dirty="0" err="1" smtClean="0"/>
              <a:t>early</a:t>
            </a:r>
            <a:r>
              <a:rPr lang="fr-BE" dirty="0" smtClean="0"/>
              <a:t> </a:t>
            </a:r>
            <a:r>
              <a:rPr lang="fr-BE" dirty="0" err="1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aa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SNGN_nocorr_3pa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749085"/>
            <a:ext cx="8153400" cy="56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86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Combining</a:t>
            </a:r>
            <a:r>
              <a:rPr lang="fr-BE" dirty="0" smtClean="0"/>
              <a:t> all main corrections: </a:t>
            </a:r>
            <a:r>
              <a:rPr lang="fr-BE" dirty="0" err="1" smtClean="0"/>
              <a:t>early</a:t>
            </a:r>
            <a:r>
              <a:rPr lang="fr-BE" dirty="0" smtClean="0"/>
              <a:t> </a:t>
            </a:r>
            <a:r>
              <a:rPr lang="fr-BE" dirty="0" err="1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aa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7" y="762001"/>
            <a:ext cx="8144634" cy="5638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9154" y="1542871"/>
            <a:ext cx="6477246" cy="1200329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34000">
                <a:srgbClr val="FEE7F2"/>
              </a:gs>
              <a:gs pos="74000">
                <a:srgbClr val="FAC77D"/>
              </a:gs>
              <a:gs pos="82000">
                <a:srgbClr val="FBA97D"/>
              </a:gs>
              <a:gs pos="98000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 w="698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Clette</a:t>
            </a:r>
            <a:r>
              <a:rPr lang="fr-BE" dirty="0" smtClean="0"/>
              <a:t>, </a:t>
            </a:r>
            <a:r>
              <a:rPr lang="fr-BE" dirty="0" err="1" smtClean="0"/>
              <a:t>Svalgaard</a:t>
            </a:r>
            <a:r>
              <a:rPr lang="fr-BE" dirty="0" smtClean="0"/>
              <a:t>, Vaquero, Cliver, 2014</a:t>
            </a:r>
          </a:p>
          <a:p>
            <a:pPr algn="ctr"/>
            <a:r>
              <a:rPr lang="fr-BE" dirty="0" err="1" smtClean="0"/>
              <a:t>Space</a:t>
            </a:r>
            <a:r>
              <a:rPr lang="fr-BE" dirty="0" smtClean="0"/>
              <a:t> Science </a:t>
            </a:r>
            <a:r>
              <a:rPr lang="fr-BE" dirty="0" err="1" smtClean="0"/>
              <a:t>Reviews</a:t>
            </a:r>
            <a:r>
              <a:rPr lang="fr-BE" dirty="0" smtClean="0"/>
              <a:t>, </a:t>
            </a:r>
            <a:r>
              <a:rPr lang="fr-BE" dirty="0" err="1" smtClean="0"/>
              <a:t>Aug</a:t>
            </a:r>
            <a:r>
              <a:rPr lang="fr-BE" dirty="0" smtClean="0"/>
              <a:t>. 2014, Springer Online First</a:t>
            </a:r>
            <a:r>
              <a:rPr lang="fr-BE" dirty="0"/>
              <a:t> , 69 </a:t>
            </a:r>
            <a:r>
              <a:rPr lang="fr-BE" dirty="0" smtClean="0"/>
              <a:t>pages</a:t>
            </a:r>
          </a:p>
          <a:p>
            <a:pPr algn="ctr"/>
            <a:r>
              <a:rPr lang="fr-BE" dirty="0" smtClean="0"/>
              <a:t>DOI </a:t>
            </a:r>
            <a:r>
              <a:rPr lang="fr-BE" dirty="0"/>
              <a:t>10.1007/s11214-014-0074-2</a:t>
            </a:r>
            <a:endParaRPr lang="fr-BE" dirty="0" smtClean="0"/>
          </a:p>
          <a:p>
            <a:pPr algn="ctr"/>
            <a:r>
              <a:rPr lang="fr-BE" dirty="0" err="1" smtClean="0"/>
              <a:t>Arxiv</a:t>
            </a:r>
            <a:r>
              <a:rPr lang="fr-BE" dirty="0"/>
              <a:t>: http://arxiv.org/abs/1407.3231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285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Combining</a:t>
            </a:r>
            <a:r>
              <a:rPr lang="fr-BE" dirty="0" smtClean="0"/>
              <a:t> all </a:t>
            </a:r>
            <a:r>
              <a:rPr lang="fr-BE" smtClean="0"/>
              <a:t>main corrections: </a:t>
            </a:r>
            <a:r>
              <a:rPr lang="fr-BE" dirty="0" err="1" smtClean="0"/>
              <a:t>early</a:t>
            </a:r>
            <a:r>
              <a:rPr lang="fr-BE" dirty="0" smtClean="0"/>
              <a:t> </a:t>
            </a:r>
            <a:r>
              <a:rPr lang="fr-BE" dirty="0" err="1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aa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7" y="762001"/>
            <a:ext cx="8144634" cy="56387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66931" y="4839636"/>
            <a:ext cx="1340792" cy="752271"/>
          </a:xfrm>
          <a:prstGeom prst="ellipse">
            <a:avLst/>
          </a:prstGeom>
          <a:noFill/>
          <a:ln w="412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16952" y="5029200"/>
            <a:ext cx="436206" cy="609600"/>
          </a:xfrm>
          <a:prstGeom prst="ellipse">
            <a:avLst/>
          </a:prstGeom>
          <a:noFill/>
          <a:ln w="412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91400" y="5170717"/>
            <a:ext cx="288032" cy="544283"/>
          </a:xfrm>
          <a:prstGeom prst="ellipse">
            <a:avLst/>
          </a:prstGeom>
          <a:noFill/>
          <a:ln w="412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4446661"/>
            <a:ext cx="990600" cy="2689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BE" sz="1400" b="1" dirty="0" smtClean="0"/>
              <a:t>RGO trend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12521" y="4191000"/>
            <a:ext cx="991455" cy="4413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BE" sz="1400" b="1" dirty="0" smtClean="0"/>
              <a:t>SN </a:t>
            </a:r>
          </a:p>
          <a:p>
            <a:pPr algn="ctr">
              <a:lnSpc>
                <a:spcPct val="80000"/>
              </a:lnSpc>
            </a:pPr>
            <a:r>
              <a:rPr lang="fr-BE" sz="1400" b="1" dirty="0" err="1" smtClean="0"/>
              <a:t>weighting</a:t>
            </a:r>
            <a:r>
              <a:rPr lang="fr-BE" sz="1400" b="1" dirty="0" smtClean="0"/>
              <a:t> 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98786" y="4648200"/>
            <a:ext cx="702568" cy="4370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BE" sz="1400" b="1" dirty="0" smtClean="0"/>
              <a:t>RGO/</a:t>
            </a:r>
          </a:p>
          <a:p>
            <a:pPr algn="ctr">
              <a:lnSpc>
                <a:spcPct val="80000"/>
              </a:lnSpc>
            </a:pPr>
            <a:r>
              <a:rPr lang="fr-BE" sz="1400" b="1" dirty="0" smtClean="0"/>
              <a:t>SOON</a:t>
            </a:r>
          </a:p>
        </p:txBody>
      </p:sp>
      <p:sp>
        <p:nvSpPr>
          <p:cNvPr id="15" name="Oval 14"/>
          <p:cNvSpPr/>
          <p:nvPr/>
        </p:nvSpPr>
        <p:spPr>
          <a:xfrm>
            <a:off x="7773216" y="5132197"/>
            <a:ext cx="626368" cy="576941"/>
          </a:xfrm>
          <a:prstGeom prst="ellipse">
            <a:avLst/>
          </a:prstGeom>
          <a:noFill/>
          <a:ln w="412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96200" y="4187710"/>
            <a:ext cx="800101" cy="4370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BE" sz="1400" b="1" dirty="0" err="1" smtClean="0"/>
              <a:t>Specola</a:t>
            </a:r>
            <a:r>
              <a:rPr lang="fr-BE" sz="1400" b="1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fr-BE" sz="1400" b="1" dirty="0" smtClean="0"/>
              <a:t>drift</a:t>
            </a:r>
            <a:endParaRPr lang="en-US" sz="105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09154" y="1542871"/>
            <a:ext cx="6477246" cy="1200329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34000">
                <a:srgbClr val="FEE7F2"/>
              </a:gs>
              <a:gs pos="74000">
                <a:srgbClr val="FAC77D"/>
              </a:gs>
              <a:gs pos="82000">
                <a:srgbClr val="FBA97D"/>
              </a:gs>
              <a:gs pos="98000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 w="698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Clette</a:t>
            </a:r>
            <a:r>
              <a:rPr lang="fr-BE" dirty="0" smtClean="0"/>
              <a:t>, </a:t>
            </a:r>
            <a:r>
              <a:rPr lang="fr-BE" dirty="0" err="1" smtClean="0"/>
              <a:t>Svalgaard</a:t>
            </a:r>
            <a:r>
              <a:rPr lang="fr-BE" dirty="0" smtClean="0"/>
              <a:t>, Vaquero, Cliver, 2014</a:t>
            </a:r>
          </a:p>
          <a:p>
            <a:pPr algn="ctr"/>
            <a:r>
              <a:rPr lang="fr-BE" dirty="0" err="1" smtClean="0"/>
              <a:t>Space</a:t>
            </a:r>
            <a:r>
              <a:rPr lang="fr-BE" dirty="0" smtClean="0"/>
              <a:t> Science </a:t>
            </a:r>
            <a:r>
              <a:rPr lang="fr-BE" dirty="0" err="1" smtClean="0"/>
              <a:t>Reviews</a:t>
            </a:r>
            <a:r>
              <a:rPr lang="fr-BE" dirty="0" smtClean="0"/>
              <a:t>, </a:t>
            </a:r>
            <a:r>
              <a:rPr lang="fr-BE" dirty="0" err="1" smtClean="0"/>
              <a:t>Aug</a:t>
            </a:r>
            <a:r>
              <a:rPr lang="fr-BE" dirty="0" smtClean="0"/>
              <a:t>. 2014, Springer Online First</a:t>
            </a:r>
            <a:r>
              <a:rPr lang="fr-BE" dirty="0"/>
              <a:t> , 69 </a:t>
            </a:r>
            <a:r>
              <a:rPr lang="fr-BE" dirty="0" smtClean="0"/>
              <a:t>pages</a:t>
            </a:r>
          </a:p>
          <a:p>
            <a:pPr algn="ctr"/>
            <a:r>
              <a:rPr lang="fr-BE" dirty="0" smtClean="0"/>
              <a:t>DOI </a:t>
            </a:r>
            <a:r>
              <a:rPr lang="fr-BE" dirty="0"/>
              <a:t>10.1007/s11214-014-0074-2</a:t>
            </a:r>
            <a:endParaRPr lang="fr-BE" dirty="0" smtClean="0"/>
          </a:p>
          <a:p>
            <a:pPr algn="ctr"/>
            <a:r>
              <a:rPr lang="fr-BE" dirty="0" err="1" smtClean="0"/>
              <a:t>Arxiv</a:t>
            </a:r>
            <a:r>
              <a:rPr lang="fr-BE" dirty="0"/>
              <a:t>: http://arxiv.org/abs/1407.3231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813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 variable </a:t>
            </a:r>
            <a:r>
              <a:rPr lang="fr-BE" dirty="0" err="1" smtClean="0"/>
              <a:t>number</a:t>
            </a:r>
            <a:r>
              <a:rPr lang="fr-BE" dirty="0" smtClean="0"/>
              <a:t> of spots/group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4230408" cy="818091"/>
          </a:xfrm>
        </p:spPr>
        <p:txBody>
          <a:bodyPr>
            <a:normAutofit fontScale="70000" lnSpcReduction="20000"/>
          </a:bodyPr>
          <a:lstStyle/>
          <a:p>
            <a:r>
              <a:rPr lang="fr-BE" dirty="0" err="1" smtClean="0"/>
              <a:t>Reconstructed</a:t>
            </a:r>
            <a:r>
              <a:rPr lang="fr-BE" dirty="0" smtClean="0"/>
              <a:t> GN </a:t>
            </a:r>
            <a:r>
              <a:rPr lang="fr-BE" dirty="0" err="1" smtClean="0"/>
              <a:t>series</a:t>
            </a:r>
            <a:r>
              <a:rPr lang="fr-BE" dirty="0" smtClean="0"/>
              <a:t> (SILSO, SONNE):</a:t>
            </a:r>
          </a:p>
          <a:p>
            <a:pPr marL="742950" lvl="2" indent="-342900"/>
            <a:r>
              <a:rPr lang="fr-BE" sz="2300" b="1" dirty="0" err="1">
                <a:solidFill>
                  <a:srgbClr val="FF0000"/>
                </a:solidFill>
              </a:rPr>
              <a:t>Both</a:t>
            </a:r>
            <a:r>
              <a:rPr lang="fr-BE" sz="2300" b="1" dirty="0">
                <a:solidFill>
                  <a:srgbClr val="FF0000"/>
                </a:solidFill>
              </a:rPr>
              <a:t> indices R</a:t>
            </a:r>
            <a:r>
              <a:rPr lang="fr-BE" sz="2300" b="1" baseline="-25000" dirty="0">
                <a:solidFill>
                  <a:srgbClr val="FF0000"/>
                </a:solidFill>
              </a:rPr>
              <a:t>i</a:t>
            </a:r>
            <a:r>
              <a:rPr lang="fr-BE" sz="2300" b="1" dirty="0">
                <a:solidFill>
                  <a:srgbClr val="FF0000"/>
                </a:solidFill>
              </a:rPr>
              <a:t> and </a:t>
            </a:r>
            <a:r>
              <a:rPr lang="fr-BE" sz="2300" b="1" dirty="0" err="1">
                <a:solidFill>
                  <a:srgbClr val="FF0000"/>
                </a:solidFill>
              </a:rPr>
              <a:t>R</a:t>
            </a:r>
            <a:r>
              <a:rPr lang="fr-BE" sz="2300" b="1" baseline="-25000" dirty="0" err="1">
                <a:solidFill>
                  <a:srgbClr val="FF0000"/>
                </a:solidFill>
              </a:rPr>
              <a:t>g</a:t>
            </a:r>
            <a:r>
              <a:rPr lang="fr-BE" sz="2300" b="1" dirty="0">
                <a:solidFill>
                  <a:srgbClr val="FF0000"/>
                </a:solidFill>
              </a:rPr>
              <a:t>  </a:t>
            </a:r>
            <a:r>
              <a:rPr lang="fr-BE" sz="2300" b="1" dirty="0" err="1">
                <a:solidFill>
                  <a:srgbClr val="FF0000"/>
                </a:solidFill>
              </a:rPr>
              <a:t>calculated</a:t>
            </a:r>
            <a:r>
              <a:rPr lang="fr-BE" sz="2300" b="1" dirty="0">
                <a:solidFill>
                  <a:srgbClr val="FF0000"/>
                </a:solidFill>
              </a:rPr>
              <a:t> </a:t>
            </a:r>
            <a:r>
              <a:rPr lang="fr-BE" sz="2300" b="1" dirty="0" err="1">
                <a:solidFill>
                  <a:srgbClr val="FF0000"/>
                </a:solidFill>
              </a:rPr>
              <a:t>from</a:t>
            </a:r>
            <a:r>
              <a:rPr lang="fr-BE" sz="2300" b="1" dirty="0">
                <a:solidFill>
                  <a:srgbClr val="FF0000"/>
                </a:solidFill>
              </a:rPr>
              <a:t> the </a:t>
            </a:r>
            <a:r>
              <a:rPr lang="fr-BE" sz="2300" b="1" dirty="0" err="1">
                <a:solidFill>
                  <a:srgbClr val="FF0000"/>
                </a:solidFill>
              </a:rPr>
              <a:t>same</a:t>
            </a:r>
            <a:r>
              <a:rPr lang="fr-BE" sz="2300" b="1" dirty="0">
                <a:solidFill>
                  <a:srgbClr val="FF0000"/>
                </a:solidFill>
              </a:rPr>
              <a:t> data </a:t>
            </a:r>
            <a:r>
              <a:rPr lang="fr-BE" sz="2300" b="1" dirty="0" smtClean="0">
                <a:solidFill>
                  <a:srgbClr val="FF0000"/>
                </a:solidFill>
              </a:rPr>
              <a:t>set</a:t>
            </a:r>
            <a:endParaRPr lang="fr-BE" sz="23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/>
          <a:stretch/>
        </p:blipFill>
        <p:spPr>
          <a:xfrm>
            <a:off x="914400" y="1676400"/>
            <a:ext cx="3288484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600200"/>
            <a:ext cx="1111202" cy="27699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BE" sz="1200" b="1" dirty="0" smtClean="0">
                <a:solidFill>
                  <a:schemeClr val="accent1">
                    <a:lumMod val="75000"/>
                  </a:schemeClr>
                </a:solidFill>
              </a:rPr>
              <a:t>SONNE </a:t>
            </a:r>
            <a:r>
              <a:rPr lang="fr-BE" sz="1200" b="1" dirty="0" smtClean="0">
                <a:solidFill>
                  <a:schemeClr val="accent1">
                    <a:lumMod val="75000"/>
                  </a:schemeClr>
                </a:solidFill>
              </a:rPr>
              <a:t>SN/GN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279234"/>
            <a:ext cx="1166410" cy="27699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BE" sz="1200" b="1" dirty="0" smtClean="0">
                <a:solidFill>
                  <a:schemeClr val="accent1">
                    <a:lumMod val="75000"/>
                  </a:schemeClr>
                </a:solidFill>
              </a:rPr>
              <a:t>Locarno </a:t>
            </a:r>
            <a:r>
              <a:rPr lang="fr-BE" sz="1200" b="1" dirty="0" smtClean="0">
                <a:solidFill>
                  <a:schemeClr val="accent1">
                    <a:lumMod val="75000"/>
                  </a:schemeClr>
                </a:solidFill>
              </a:rPr>
              <a:t>SN/GN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91882" y="2133600"/>
            <a:ext cx="1706395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91882" y="3784211"/>
            <a:ext cx="1736390" cy="381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66897"/>
              </p:ext>
            </p:extLst>
          </p:nvPr>
        </p:nvGraphicFramePr>
        <p:xfrm>
          <a:off x="5334000" y="4717780"/>
          <a:ext cx="342899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/>
                <a:gridCol w="489857"/>
                <a:gridCol w="489857"/>
                <a:gridCol w="489857"/>
                <a:gridCol w="489857"/>
                <a:gridCol w="489857"/>
                <a:gridCol w="489857"/>
              </a:tblGrid>
              <a:tr h="170435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Cycle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Ns/</a:t>
                      </a:r>
                      <a:r>
                        <a:rPr lang="fr-BE" sz="1400" dirty="0" err="1" smtClean="0"/>
                        <a:t>Ng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err="1" smtClean="0"/>
                        <a:t>North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South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R</a:t>
                      </a:r>
                      <a:r>
                        <a:rPr lang="fr-BE" sz="1400" baseline="-25000" dirty="0" smtClean="0"/>
                        <a:t>i</a:t>
                      </a:r>
                      <a:r>
                        <a:rPr lang="fr-BE" sz="1400" dirty="0" smtClean="0"/>
                        <a:t>/R</a:t>
                      </a:r>
                      <a:r>
                        <a:rPr lang="fr-BE" sz="1400" baseline="-25000" dirty="0" smtClean="0"/>
                        <a:t>G</a:t>
                      </a:r>
                      <a:endParaRPr lang="en-US" sz="14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err="1" smtClean="0"/>
                        <a:t>North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South</a:t>
                      </a:r>
                      <a:endParaRPr lang="en-US" sz="1400" dirty="0"/>
                    </a:p>
                  </a:txBody>
                  <a:tcPr marL="0" marR="0" marT="0" marB="0"/>
                </a:tc>
              </a:tr>
              <a:tr h="20614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19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11.3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12.8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</a:tr>
              <a:tr h="20614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10.3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12.2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</a:tr>
              <a:tr h="20614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21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10.4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12.2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</a:tr>
              <a:tr h="20614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22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11.9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12.5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10.7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13.0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13.5</a:t>
                      </a:r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12.5</a:t>
                      </a:r>
                      <a:endParaRPr lang="en-US" sz="1400" dirty="0"/>
                    </a:p>
                  </a:txBody>
                  <a:tcPr marL="0" marR="0" marT="0" marB="0"/>
                </a:tc>
              </a:tr>
              <a:tr h="206146"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23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9.3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9.5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8.7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11.6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11.5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11.9</a:t>
                      </a:r>
                      <a:endParaRPr lang="en-US" sz="1400" i="1" dirty="0"/>
                    </a:p>
                  </a:txBody>
                  <a:tcPr marL="0" marR="0" marT="0" marB="0"/>
                </a:tc>
              </a:tr>
              <a:tr h="170435"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24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8.5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8.7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6.4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11.0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11.2</a:t>
                      </a:r>
                      <a:endParaRPr lang="en-US" sz="14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i="1" dirty="0" smtClean="0"/>
                        <a:t>10.3</a:t>
                      </a:r>
                      <a:endParaRPr lang="en-US" sz="1400" i="1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334000" y="5796648"/>
            <a:ext cx="3429000" cy="389620"/>
          </a:xfrm>
          <a:prstGeom prst="rect">
            <a:avLst/>
          </a:prstGeom>
          <a:solidFill>
            <a:srgbClr val="FFC000">
              <a:alpha val="20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08" y="836712"/>
            <a:ext cx="4227792" cy="373380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5032512"/>
            <a:ext cx="4230408" cy="1402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err="1" smtClean="0"/>
              <a:t>Changing</a:t>
            </a:r>
            <a:r>
              <a:rPr lang="fr-BE" dirty="0" smtClean="0"/>
              <a:t> R</a:t>
            </a:r>
            <a:r>
              <a:rPr lang="fr-BE" baseline="-25000" dirty="0" smtClean="0"/>
              <a:t>i</a:t>
            </a:r>
            <a:r>
              <a:rPr lang="fr-BE" dirty="0" smtClean="0"/>
              <a:t>/R</a:t>
            </a:r>
            <a:r>
              <a:rPr lang="fr-BE" baseline="-25000" dirty="0" smtClean="0"/>
              <a:t>G</a:t>
            </a:r>
            <a:r>
              <a:rPr lang="fr-BE" dirty="0" smtClean="0"/>
              <a:t> ratio :</a:t>
            </a:r>
          </a:p>
          <a:p>
            <a:pPr lvl="1"/>
            <a:r>
              <a:rPr lang="fr-BE" sz="2300" dirty="0" smtClean="0"/>
              <a:t>Stable over cycles 19 to 22</a:t>
            </a:r>
          </a:p>
          <a:p>
            <a:pPr lvl="1"/>
            <a:r>
              <a:rPr lang="fr-BE" sz="2300" dirty="0" err="1" smtClean="0"/>
              <a:t>Decline</a:t>
            </a:r>
            <a:r>
              <a:rPr lang="fr-BE" sz="2300" dirty="0" smtClean="0"/>
              <a:t> in cycle 23 and 24</a:t>
            </a:r>
          </a:p>
          <a:p>
            <a:pPr>
              <a:spcBef>
                <a:spcPts val="1200"/>
              </a:spcBef>
            </a:pPr>
            <a:r>
              <a:rPr lang="fr-BE" b="1" dirty="0" err="1" smtClean="0"/>
              <a:t>Decrease</a:t>
            </a:r>
            <a:r>
              <a:rPr lang="fr-BE" b="1" dirty="0" smtClean="0"/>
              <a:t> of the </a:t>
            </a:r>
            <a:r>
              <a:rPr lang="fr-BE" b="1" dirty="0" err="1" smtClean="0"/>
              <a:t>average</a:t>
            </a:r>
            <a:r>
              <a:rPr lang="fr-BE" b="1" dirty="0" smtClean="0"/>
              <a:t> </a:t>
            </a:r>
            <a:r>
              <a:rPr lang="fr-BE" b="1" dirty="0" err="1" smtClean="0"/>
              <a:t>number</a:t>
            </a:r>
            <a:r>
              <a:rPr lang="fr-BE" b="1" dirty="0" smtClean="0"/>
              <a:t> of spots per group by ~30%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457200" y="5927564"/>
            <a:ext cx="365760" cy="168436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817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>
          <a:xfrm>
            <a:off x="6057900" y="3810000"/>
            <a:ext cx="2827020" cy="2583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fr-BE" dirty="0" smtClean="0"/>
              <a:t>N</a:t>
            </a:r>
            <a:r>
              <a:rPr lang="fr-BE" baseline="-25000" dirty="0" smtClean="0"/>
              <a:t>S</a:t>
            </a:r>
            <a:r>
              <a:rPr lang="fr-BE" dirty="0" smtClean="0"/>
              <a:t>/N</a:t>
            </a:r>
            <a:r>
              <a:rPr lang="fr-BE" baseline="-25000" dirty="0" smtClean="0"/>
              <a:t>G</a:t>
            </a:r>
            <a:r>
              <a:rPr lang="fr-BE" dirty="0" smtClean="0"/>
              <a:t> </a:t>
            </a:r>
            <a:r>
              <a:rPr lang="fr-BE" dirty="0" err="1" smtClean="0"/>
              <a:t>increase</a:t>
            </a:r>
            <a:r>
              <a:rPr lang="fr-BE" dirty="0" smtClean="0"/>
              <a:t> for </a:t>
            </a:r>
            <a:r>
              <a:rPr lang="fr-BE" dirty="0" err="1" smtClean="0"/>
              <a:t>stronger</a:t>
            </a:r>
            <a:r>
              <a:rPr lang="fr-BE" dirty="0" smtClean="0"/>
              <a:t> cycles 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BE" sz="2900" b="1" i="1" dirty="0"/>
              <a:t> </a:t>
            </a:r>
            <a:r>
              <a:rPr lang="fr-BE" sz="2900" b="1" i="1" dirty="0" smtClean="0"/>
              <a:t>       </a:t>
            </a:r>
            <a:r>
              <a:rPr lang="fr-BE" b="1" dirty="0" smtClean="0"/>
              <a:t>A </a:t>
            </a:r>
            <a:r>
              <a:rPr lang="fr-BE" b="1" dirty="0"/>
              <a:t>full agreement </a:t>
            </a:r>
            <a:r>
              <a:rPr lang="fr-BE" b="1" dirty="0" err="1"/>
              <a:t>between</a:t>
            </a:r>
            <a:r>
              <a:rPr lang="fr-BE" b="1" dirty="0"/>
              <a:t> SN and GN </a:t>
            </a:r>
            <a:r>
              <a:rPr lang="fr-BE" b="1" dirty="0" err="1"/>
              <a:t>cannot</a:t>
            </a:r>
            <a:r>
              <a:rPr lang="fr-BE" b="1" dirty="0"/>
              <a:t> </a:t>
            </a:r>
            <a:r>
              <a:rPr lang="fr-BE" b="1" dirty="0" err="1"/>
              <a:t>be</a:t>
            </a:r>
            <a:r>
              <a:rPr lang="fr-BE" b="1" dirty="0"/>
              <a:t> </a:t>
            </a:r>
            <a:r>
              <a:rPr lang="fr-BE" b="1" dirty="0" err="1"/>
              <a:t>expected</a:t>
            </a:r>
            <a:endParaRPr lang="fr-BE" b="1" dirty="0"/>
          </a:p>
          <a:p>
            <a:pPr marL="0" indent="0">
              <a:spcBef>
                <a:spcPts val="1200"/>
              </a:spcBef>
              <a:buNone/>
            </a:pPr>
            <a:r>
              <a:rPr lang="fr-BE" b="1" dirty="0"/>
              <a:t>SN and GN carry a </a:t>
            </a:r>
            <a:r>
              <a:rPr lang="fr-BE" b="1" dirty="0" err="1"/>
              <a:t>different</a:t>
            </a:r>
            <a:r>
              <a:rPr lang="fr-BE" b="1" dirty="0"/>
              <a:t> information about the </a:t>
            </a:r>
            <a:r>
              <a:rPr lang="fr-BE" b="1" dirty="0" err="1"/>
              <a:t>solar</a:t>
            </a:r>
            <a:r>
              <a:rPr lang="fr-BE" b="1" dirty="0"/>
              <a:t> dynamo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 variable </a:t>
            </a:r>
            <a:r>
              <a:rPr lang="fr-BE" dirty="0" err="1" smtClean="0"/>
              <a:t>number</a:t>
            </a:r>
            <a:r>
              <a:rPr lang="fr-BE" dirty="0" smtClean="0"/>
              <a:t> of spots/group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992"/>
            <a:ext cx="5029200" cy="191060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fr-BE" dirty="0" smtClean="0"/>
              <a:t>Apparent </a:t>
            </a:r>
            <a:r>
              <a:rPr lang="fr-BE" dirty="0" err="1"/>
              <a:t>secular</a:t>
            </a:r>
            <a:r>
              <a:rPr lang="fr-BE" dirty="0"/>
              <a:t> variations of the </a:t>
            </a:r>
            <a:r>
              <a:rPr lang="fr-BE" dirty="0" smtClean="0"/>
              <a:t>ratio SN/GN </a:t>
            </a:r>
            <a:r>
              <a:rPr lang="fr-BE" sz="1900" i="1" dirty="0" smtClean="0"/>
              <a:t>(</a:t>
            </a:r>
            <a:r>
              <a:rPr lang="fr-BE" sz="1900" i="1" dirty="0" err="1" smtClean="0"/>
              <a:t>Tlatov</a:t>
            </a:r>
            <a:r>
              <a:rPr lang="fr-BE" sz="1900" i="1" dirty="0" smtClean="0"/>
              <a:t> 2013)</a:t>
            </a:r>
            <a:r>
              <a:rPr lang="fr-BE" dirty="0" smtClean="0"/>
              <a:t>: </a:t>
            </a:r>
          </a:p>
          <a:p>
            <a:pPr>
              <a:spcBef>
                <a:spcPts val="1200"/>
              </a:spcBef>
            </a:pPr>
            <a:r>
              <a:rPr lang="fr-BE" dirty="0" err="1"/>
              <a:t>Higher</a:t>
            </a:r>
            <a:r>
              <a:rPr lang="fr-BE" dirty="0"/>
              <a:t> </a:t>
            </a:r>
            <a:r>
              <a:rPr lang="fr-BE" dirty="0" err="1"/>
              <a:t>uncertainties</a:t>
            </a:r>
            <a:r>
              <a:rPr lang="fr-BE" dirty="0"/>
              <a:t> </a:t>
            </a:r>
            <a:r>
              <a:rPr lang="fr-BE" dirty="0" smtClean="0"/>
              <a:t>in </a:t>
            </a:r>
            <a:r>
              <a:rPr lang="fr-BE" dirty="0" err="1" smtClean="0"/>
              <a:t>early</a:t>
            </a:r>
            <a:r>
              <a:rPr lang="fr-BE" dirty="0" smtClean="0"/>
              <a:t> data:</a:t>
            </a:r>
            <a:endParaRPr lang="fr-BE" dirty="0"/>
          </a:p>
          <a:p>
            <a:pPr lvl="1">
              <a:spcBef>
                <a:spcPts val="1200"/>
              </a:spcBef>
            </a:pPr>
            <a:r>
              <a:rPr lang="fr-BE" dirty="0" smtClean="0"/>
              <a:t>group </a:t>
            </a:r>
            <a:r>
              <a:rPr lang="fr-BE" dirty="0"/>
              <a:t>and </a:t>
            </a:r>
            <a:r>
              <a:rPr lang="fr-BE" dirty="0" err="1"/>
              <a:t>sunspot</a:t>
            </a:r>
            <a:r>
              <a:rPr lang="fr-BE" dirty="0"/>
              <a:t> </a:t>
            </a:r>
            <a:r>
              <a:rPr lang="fr-BE" dirty="0" err="1"/>
              <a:t>numbers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</a:t>
            </a:r>
            <a:r>
              <a:rPr lang="fr-BE" dirty="0" err="1"/>
              <a:t>different</a:t>
            </a:r>
            <a:r>
              <a:rPr lang="fr-BE" dirty="0"/>
              <a:t> sets of </a:t>
            </a:r>
            <a:r>
              <a:rPr lang="fr-BE" dirty="0" smtClean="0"/>
              <a:t>observations</a:t>
            </a:r>
            <a:r>
              <a:rPr lang="fr-BE" dirty="0"/>
              <a:t>. </a:t>
            </a:r>
            <a:endParaRPr lang="fr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28922340"/>
              </p:ext>
            </p:extLst>
          </p:nvPr>
        </p:nvGraphicFramePr>
        <p:xfrm>
          <a:off x="5935980" y="836712"/>
          <a:ext cx="2948940" cy="274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5" y="2965628"/>
            <a:ext cx="5188885" cy="3435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3451" y="6161710"/>
            <a:ext cx="104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i="1" dirty="0" err="1" smtClean="0"/>
              <a:t>Tlatov</a:t>
            </a:r>
            <a:r>
              <a:rPr lang="fr-BE" sz="1400" i="1" dirty="0" smtClean="0"/>
              <a:t> 2013</a:t>
            </a:r>
            <a:endParaRPr lang="en-US" sz="1400" i="1" dirty="0"/>
          </a:p>
        </p:txBody>
      </p:sp>
      <p:sp>
        <p:nvSpPr>
          <p:cNvPr id="14" name="Oval 13"/>
          <p:cNvSpPr/>
          <p:nvPr/>
        </p:nvSpPr>
        <p:spPr>
          <a:xfrm>
            <a:off x="4452258" y="4097452"/>
            <a:ext cx="1295400" cy="681377"/>
          </a:xfrm>
          <a:prstGeom prst="ellipse">
            <a:avLst/>
          </a:prstGeom>
          <a:noFill/>
          <a:ln w="317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179488" y="4533010"/>
            <a:ext cx="457200" cy="214116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334000" y="3276600"/>
            <a:ext cx="1249680" cy="820133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7230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Implications: long-</a:t>
            </a:r>
            <a:r>
              <a:rPr lang="fr-BE" dirty="0" err="1" smtClean="0"/>
              <a:t>term</a:t>
            </a:r>
            <a:r>
              <a:rPr lang="fr-BE" dirty="0" smtClean="0"/>
              <a:t> (</a:t>
            </a:r>
            <a:r>
              <a:rPr lang="fr-BE" dirty="0" err="1" smtClean="0"/>
              <a:t>preview</a:t>
            </a:r>
            <a:r>
              <a:rPr lang="fr-BE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071336"/>
            <a:ext cx="2833397" cy="2393454"/>
          </a:xfrm>
        </p:spPr>
        <p:txBody>
          <a:bodyPr>
            <a:normAutofit/>
          </a:bodyPr>
          <a:lstStyle/>
          <a:p>
            <a:r>
              <a:rPr lang="fr-BE" dirty="0" err="1" smtClean="0"/>
              <a:t>Corrected</a:t>
            </a:r>
            <a:r>
              <a:rPr lang="fr-BE" dirty="0" smtClean="0"/>
              <a:t> SN &amp; GN </a:t>
            </a:r>
            <a:r>
              <a:rPr lang="fr-BE" dirty="0" err="1" smtClean="0"/>
              <a:t>series</a:t>
            </a:r>
            <a:r>
              <a:rPr lang="fr-BE" dirty="0" smtClean="0"/>
              <a:t> </a:t>
            </a:r>
            <a:r>
              <a:rPr lang="fr-BE" dirty="0" err="1" smtClean="0"/>
              <a:t>agree</a:t>
            </a:r>
            <a:endParaRPr lang="fr-BE" dirty="0" smtClean="0"/>
          </a:p>
          <a:p>
            <a:r>
              <a:rPr lang="fr-BE" dirty="0" err="1" smtClean="0"/>
              <a:t>Secular</a:t>
            </a:r>
            <a:r>
              <a:rPr lang="fr-BE" dirty="0" smtClean="0"/>
              <a:t> trend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largely</a:t>
            </a:r>
            <a:r>
              <a:rPr lang="fr-BE" dirty="0" smtClean="0"/>
              <a:t> </a:t>
            </a:r>
            <a:r>
              <a:rPr lang="fr-BE" dirty="0" err="1" smtClean="0"/>
              <a:t>eliminated</a:t>
            </a:r>
            <a:r>
              <a:rPr lang="fr-BE" dirty="0" smtClean="0"/>
              <a:t> &lt; 5% / </a:t>
            </a:r>
            <a:r>
              <a:rPr lang="fr-BE" dirty="0" err="1" smtClean="0"/>
              <a:t>century</a:t>
            </a:r>
            <a:endParaRPr lang="fr-BE" dirty="0" smtClean="0"/>
          </a:p>
          <a:p>
            <a:pPr lvl="1"/>
            <a:endParaRPr lang="fr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4652"/>
            <a:ext cx="5497997" cy="2285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4" y="814366"/>
            <a:ext cx="4417796" cy="2235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03" y="838200"/>
            <a:ext cx="4370693" cy="221151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198" y="3082454"/>
            <a:ext cx="8469798" cy="732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/>
              <a:t>Trend +15%/</a:t>
            </a:r>
            <a:r>
              <a:rPr lang="fr-BE" dirty="0" err="1"/>
              <a:t>century</a:t>
            </a:r>
            <a:r>
              <a:rPr lang="fr-BE" dirty="0"/>
              <a:t>			Trend +40%/</a:t>
            </a:r>
            <a:r>
              <a:rPr lang="fr-BE" dirty="0" err="1"/>
              <a:t>century</a:t>
            </a:r>
            <a:endParaRPr lang="fr-BE" dirty="0"/>
          </a:p>
          <a:p>
            <a:pPr marL="0" indent="0">
              <a:buNone/>
            </a:pPr>
            <a:r>
              <a:rPr lang="fr-BE" dirty="0" smtClean="0"/>
              <a:t>SN correction:  </a:t>
            </a:r>
            <a:r>
              <a:rPr lang="fr-BE" sz="2000" dirty="0" smtClean="0"/>
              <a:t>SN /1.20 </a:t>
            </a:r>
            <a:r>
              <a:rPr lang="fr-BE" sz="2000" dirty="0" err="1" smtClean="0"/>
              <a:t>after</a:t>
            </a:r>
            <a:r>
              <a:rPr lang="fr-BE" sz="2000" dirty="0" smtClean="0"/>
              <a:t> 1947 	</a:t>
            </a:r>
            <a:r>
              <a:rPr lang="fr-BE" dirty="0" smtClean="0"/>
              <a:t>GN correction: </a:t>
            </a:r>
            <a:r>
              <a:rPr lang="fr-BE" sz="1800" dirty="0" smtClean="0"/>
              <a:t>GN * 1.37 </a:t>
            </a:r>
            <a:r>
              <a:rPr lang="fr-BE" sz="1800" dirty="0" err="1" smtClean="0"/>
              <a:t>before</a:t>
            </a:r>
            <a:r>
              <a:rPr lang="fr-BE" sz="1800" dirty="0" smtClean="0"/>
              <a:t> 1880</a:t>
            </a:r>
            <a:endParaRPr lang="fr-BE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8" y="814366"/>
            <a:ext cx="4417796" cy="2235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07" y="838200"/>
            <a:ext cx="4370693" cy="221151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762000" y="6207615"/>
            <a:ext cx="8164996" cy="31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Soon after the Maunder Minimum, solar activity was similar to present levels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18795" y="6207615"/>
            <a:ext cx="443205" cy="223665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4238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2800" dirty="0"/>
              <a:t>Long-</a:t>
            </a:r>
            <a:r>
              <a:rPr lang="fr-BE" sz="2800" dirty="0" err="1"/>
              <a:t>term</a:t>
            </a:r>
            <a:r>
              <a:rPr lang="fr-BE" sz="2800" dirty="0"/>
              <a:t> </a:t>
            </a:r>
            <a:r>
              <a:rPr lang="fr-BE" sz="2800" dirty="0" err="1"/>
              <a:t>integration</a:t>
            </a:r>
            <a:r>
              <a:rPr lang="fr-BE" sz="2800" dirty="0"/>
              <a:t>: a </a:t>
            </a:r>
            <a:r>
              <a:rPr lang="fr-BE" sz="2800" dirty="0" err="1"/>
              <a:t>moderate</a:t>
            </a:r>
            <a:r>
              <a:rPr lang="fr-BE" sz="2800" dirty="0"/>
              <a:t> Modern </a:t>
            </a:r>
            <a:r>
              <a:rPr lang="fr-BE" sz="2800" dirty="0" smtClean="0"/>
              <a:t>Maximum 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570020"/>
          </a:xfrm>
        </p:spPr>
        <p:txBody>
          <a:bodyPr>
            <a:normAutofit lnSpcReduction="10000"/>
          </a:bodyPr>
          <a:lstStyle/>
          <a:p>
            <a:r>
              <a:rPr lang="fr-BE" dirty="0"/>
              <a:t>Time-</a:t>
            </a:r>
            <a:r>
              <a:rPr lang="fr-BE" dirty="0" err="1"/>
              <a:t>integrated</a:t>
            </a:r>
            <a:r>
              <a:rPr lang="fr-BE" dirty="0"/>
              <a:t> </a:t>
            </a:r>
            <a:r>
              <a:rPr lang="fr-BE" dirty="0" err="1"/>
              <a:t>responses</a:t>
            </a:r>
            <a:r>
              <a:rPr lang="fr-BE" dirty="0"/>
              <a:t> to the </a:t>
            </a:r>
            <a:r>
              <a:rPr lang="fr-BE" dirty="0" err="1"/>
              <a:t>solar</a:t>
            </a:r>
            <a:r>
              <a:rPr lang="fr-BE" dirty="0"/>
              <a:t> input:</a:t>
            </a:r>
          </a:p>
          <a:p>
            <a:pPr lvl="1"/>
            <a:r>
              <a:rPr lang="fr-BE" dirty="0" err="1"/>
              <a:t>Cosmogenic</a:t>
            </a:r>
            <a:r>
              <a:rPr lang="fr-BE" dirty="0"/>
              <a:t> isotopes: </a:t>
            </a:r>
            <a:r>
              <a:rPr lang="fr-BE" dirty="0" err="1"/>
              <a:t>deposition</a:t>
            </a:r>
            <a:r>
              <a:rPr lang="fr-BE" dirty="0"/>
              <a:t> </a:t>
            </a:r>
            <a:r>
              <a:rPr lang="fr-BE" dirty="0" err="1"/>
              <a:t>processes</a:t>
            </a:r>
            <a:r>
              <a:rPr lang="fr-BE" dirty="0"/>
              <a:t> (</a:t>
            </a:r>
            <a:r>
              <a:rPr lang="fr-BE" dirty="0" err="1"/>
              <a:t>ice</a:t>
            </a:r>
            <a:r>
              <a:rPr lang="fr-BE" dirty="0"/>
              <a:t>, </a:t>
            </a:r>
            <a:r>
              <a:rPr lang="fr-BE" dirty="0" err="1"/>
              <a:t>sediments</a:t>
            </a:r>
            <a:r>
              <a:rPr lang="fr-BE" dirty="0"/>
              <a:t>)</a:t>
            </a:r>
          </a:p>
          <a:p>
            <a:pPr lvl="1"/>
            <a:r>
              <a:rPr lang="fr-BE" dirty="0" err="1"/>
              <a:t>Earth</a:t>
            </a:r>
            <a:r>
              <a:rPr lang="fr-BE" dirty="0"/>
              <a:t> </a:t>
            </a:r>
            <a:r>
              <a:rPr lang="fr-BE" dirty="0" err="1"/>
              <a:t>climate</a:t>
            </a:r>
            <a:r>
              <a:rPr lang="fr-BE" dirty="0"/>
              <a:t>: thermal </a:t>
            </a:r>
            <a:r>
              <a:rPr lang="fr-BE" dirty="0" err="1"/>
              <a:t>inertia</a:t>
            </a:r>
            <a:r>
              <a:rPr lang="fr-BE" dirty="0"/>
              <a:t> of </a:t>
            </a:r>
            <a:r>
              <a:rPr lang="fr-BE" dirty="0" err="1"/>
              <a:t>oceans</a:t>
            </a:r>
            <a:endParaRPr lang="fr-BE" dirty="0"/>
          </a:p>
          <a:p>
            <a:r>
              <a:rPr lang="fr-BE" dirty="0" err="1"/>
              <a:t>Gaussian</a:t>
            </a:r>
            <a:r>
              <a:rPr lang="fr-BE" dirty="0"/>
              <a:t> </a:t>
            </a:r>
            <a:r>
              <a:rPr lang="fr-BE" dirty="0" smtClean="0"/>
              <a:t>running </a:t>
            </a:r>
            <a:r>
              <a:rPr lang="fr-BE" dirty="0" err="1"/>
              <a:t>mean</a:t>
            </a:r>
            <a:r>
              <a:rPr lang="fr-BE" dirty="0"/>
              <a:t> over 22 </a:t>
            </a:r>
            <a:r>
              <a:rPr lang="fr-BE" dirty="0" err="1"/>
              <a:t>years</a:t>
            </a:r>
            <a:r>
              <a:rPr lang="fr-BE" dirty="0"/>
              <a:t> (2 </a:t>
            </a:r>
            <a:r>
              <a:rPr lang="fr-BE" dirty="0" err="1"/>
              <a:t>solar</a:t>
            </a:r>
            <a:r>
              <a:rPr lang="fr-BE" dirty="0"/>
              <a:t> cycles):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SSNmonth_CorrPro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425077"/>
            <a:ext cx="5104648" cy="2087122"/>
          </a:xfrm>
          <a:prstGeom prst="rect">
            <a:avLst/>
          </a:prstGeom>
        </p:spPr>
      </p:pic>
      <p:pic>
        <p:nvPicPr>
          <p:cNvPr id="8" name="Picture 7" descr="SSNmonth_OriPro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367677"/>
            <a:ext cx="5111507" cy="20899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0" y="2714005"/>
            <a:ext cx="89219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21329" y="3077341"/>
            <a:ext cx="93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38200" y="4962811"/>
            <a:ext cx="972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9142" y="5128213"/>
            <a:ext cx="93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9800" y="2596277"/>
            <a:ext cx="2882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Original series</a:t>
            </a:r>
          </a:p>
          <a:p>
            <a:r>
              <a:rPr lang="en-US" dirty="0" smtClean="0"/>
              <a:t>Ratio Max cycles 3-19 = 1.27</a:t>
            </a:r>
          </a:p>
          <a:p>
            <a:r>
              <a:rPr lang="en-US" dirty="0" smtClean="0"/>
              <a:t>Ratio 22-yr envelope = 1.30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78769" y="3542669"/>
            <a:ext cx="2958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Corrected series</a:t>
            </a:r>
          </a:p>
          <a:p>
            <a:r>
              <a:rPr lang="en-US" dirty="0" smtClean="0"/>
              <a:t>Ratio Max cycles 3-19 = 1.08</a:t>
            </a:r>
          </a:p>
          <a:p>
            <a:r>
              <a:rPr lang="en-US" dirty="0" smtClean="0"/>
              <a:t>Ratio 22-yr envelope = 1.17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86500" y="4724400"/>
            <a:ext cx="250293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buNone/>
            </a:pPr>
            <a:r>
              <a:rPr lang="fr-BE" sz="1800" dirty="0" smtClean="0">
                <a:solidFill>
                  <a:srgbClr val="FF0000"/>
                </a:solidFill>
              </a:rPr>
              <a:t>The </a:t>
            </a:r>
            <a:r>
              <a:rPr lang="fr-BE" sz="1800" dirty="0" err="1" smtClean="0">
                <a:solidFill>
                  <a:srgbClr val="FF0000"/>
                </a:solidFill>
              </a:rPr>
              <a:t>clustering</a:t>
            </a:r>
            <a:r>
              <a:rPr lang="fr-BE" sz="1800" dirty="0" smtClean="0">
                <a:solidFill>
                  <a:srgbClr val="FF0000"/>
                </a:solidFill>
              </a:rPr>
              <a:t> of high </a:t>
            </a:r>
            <a:r>
              <a:rPr lang="fr-BE" sz="1800" dirty="0" err="1" smtClean="0">
                <a:solidFill>
                  <a:srgbClr val="FF0000"/>
                </a:solidFill>
              </a:rPr>
              <a:t>solar</a:t>
            </a:r>
            <a:r>
              <a:rPr lang="fr-BE" sz="1800" dirty="0" smtClean="0">
                <a:solidFill>
                  <a:srgbClr val="FF0000"/>
                </a:solidFill>
              </a:rPr>
              <a:t> cycles </a:t>
            </a:r>
            <a:r>
              <a:rPr lang="fr-BE" sz="1800" dirty="0" err="1" smtClean="0">
                <a:solidFill>
                  <a:srgbClr val="FF0000"/>
                </a:solidFill>
              </a:rPr>
              <a:t>reduces</a:t>
            </a:r>
            <a:r>
              <a:rPr lang="fr-BE" sz="1800" dirty="0" smtClean="0">
                <a:solidFill>
                  <a:srgbClr val="FF0000"/>
                </a:solidFill>
              </a:rPr>
              <a:t> the time-</a:t>
            </a:r>
            <a:r>
              <a:rPr lang="fr-BE" sz="1800" dirty="0" err="1" smtClean="0">
                <a:solidFill>
                  <a:srgbClr val="FF0000"/>
                </a:solidFill>
              </a:rPr>
              <a:t>integrated</a:t>
            </a:r>
            <a:r>
              <a:rPr lang="fr-BE" sz="1800" dirty="0" smtClean="0">
                <a:solidFill>
                  <a:srgbClr val="FF0000"/>
                </a:solidFill>
              </a:rPr>
              <a:t> </a:t>
            </a:r>
            <a:r>
              <a:rPr lang="fr-BE" sz="1800" dirty="0" err="1" smtClean="0">
                <a:solidFill>
                  <a:srgbClr val="FF0000"/>
                </a:solidFill>
              </a:rPr>
              <a:t>effects</a:t>
            </a:r>
            <a:r>
              <a:rPr lang="fr-BE" sz="1800" dirty="0" smtClean="0">
                <a:solidFill>
                  <a:srgbClr val="FF0000"/>
                </a:solidFill>
              </a:rPr>
              <a:t> of the corrections by 50%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905500" y="4823816"/>
            <a:ext cx="381000" cy="182880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26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Conclusions and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82000" cy="5564088"/>
          </a:xfrm>
        </p:spPr>
        <p:txBody>
          <a:bodyPr>
            <a:normAutofit fontScale="92500" lnSpcReduction="10000"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Release of new SN and GN </a:t>
            </a:r>
            <a:r>
              <a:rPr lang="fr-BE" b="1" dirty="0" err="1" smtClean="0">
                <a:solidFill>
                  <a:srgbClr val="FF0000"/>
                </a:solidFill>
              </a:rPr>
              <a:t>series</a:t>
            </a:r>
            <a:r>
              <a:rPr lang="fr-BE" b="1" dirty="0" smtClean="0">
                <a:solidFill>
                  <a:srgbClr val="FF0000"/>
                </a:solidFill>
              </a:rPr>
              <a:t> in </a:t>
            </a:r>
            <a:r>
              <a:rPr lang="fr-BE" b="1" dirty="0" err="1" smtClean="0">
                <a:solidFill>
                  <a:srgbClr val="FF0000"/>
                </a:solidFill>
              </a:rPr>
              <a:t>spring</a:t>
            </a:r>
            <a:r>
              <a:rPr lang="fr-BE" b="1" dirty="0" smtClean="0">
                <a:solidFill>
                  <a:srgbClr val="FF0000"/>
                </a:solidFill>
              </a:rPr>
              <a:t> 2015</a:t>
            </a:r>
            <a:r>
              <a:rPr lang="fr-BE" dirty="0" smtClean="0"/>
              <a:t>:</a:t>
            </a:r>
          </a:p>
          <a:p>
            <a:r>
              <a:rPr lang="fr-BE" dirty="0" smtClean="0"/>
              <a:t>In </a:t>
            </a:r>
            <a:r>
              <a:rPr lang="fr-BE" dirty="0" err="1" smtClean="0"/>
              <a:t>preparation</a:t>
            </a:r>
            <a:r>
              <a:rPr lang="fr-BE" dirty="0" smtClean="0"/>
              <a:t>:</a:t>
            </a:r>
            <a:endParaRPr lang="fr-BE" dirty="0"/>
          </a:p>
          <a:p>
            <a:pPr lvl="1"/>
            <a:r>
              <a:rPr lang="fr-BE" b="1" dirty="0" err="1" smtClean="0"/>
              <a:t>Uncertainties</a:t>
            </a:r>
            <a:r>
              <a:rPr lang="fr-BE" dirty="0" smtClean="0"/>
              <a:t> (</a:t>
            </a:r>
            <a:r>
              <a:rPr lang="fr-BE" dirty="0" err="1" smtClean="0"/>
              <a:t>error</a:t>
            </a:r>
            <a:r>
              <a:rPr lang="fr-BE" dirty="0" smtClean="0"/>
              <a:t> bars)</a:t>
            </a:r>
          </a:p>
          <a:p>
            <a:pPr lvl="1"/>
            <a:r>
              <a:rPr lang="fr-BE" dirty="0" err="1" smtClean="0"/>
              <a:t>Implementation</a:t>
            </a:r>
            <a:r>
              <a:rPr lang="fr-BE" dirty="0" smtClean="0"/>
              <a:t> of a </a:t>
            </a:r>
            <a:r>
              <a:rPr lang="fr-BE" b="1" dirty="0" err="1" smtClean="0"/>
              <a:t>versioning</a:t>
            </a:r>
            <a:r>
              <a:rPr lang="fr-BE" b="1" dirty="0" smtClean="0"/>
              <a:t> system</a:t>
            </a:r>
          </a:p>
          <a:p>
            <a:pPr lvl="1"/>
            <a:r>
              <a:rPr lang="fr-BE" b="1" dirty="0" smtClean="0"/>
              <a:t>New conventions</a:t>
            </a:r>
            <a:r>
              <a:rPr lang="fr-BE" dirty="0" smtClean="0"/>
              <a:t>:</a:t>
            </a:r>
          </a:p>
          <a:p>
            <a:pPr lvl="2"/>
            <a:r>
              <a:rPr lang="fr-BE" dirty="0" err="1" smtClean="0"/>
              <a:t>Removing</a:t>
            </a:r>
            <a:r>
              <a:rPr lang="fr-BE" dirty="0" smtClean="0"/>
              <a:t> the 0.6 Zürich factor</a:t>
            </a:r>
          </a:p>
          <a:p>
            <a:pPr lvl="2"/>
            <a:r>
              <a:rPr lang="fr-BE" dirty="0" err="1" smtClean="0"/>
              <a:t>Continuous</a:t>
            </a:r>
            <a:r>
              <a:rPr lang="fr-BE" dirty="0" smtClean="0"/>
              <a:t> </a:t>
            </a:r>
            <a:r>
              <a:rPr lang="fr-BE" dirty="0" err="1" smtClean="0"/>
              <a:t>mean</a:t>
            </a:r>
            <a:r>
              <a:rPr lang="fr-BE" dirty="0" smtClean="0"/>
              <a:t> SN values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smtClean="0"/>
              <a:t>0 and </a:t>
            </a:r>
            <a:r>
              <a:rPr lang="fr-BE" dirty="0" smtClean="0"/>
              <a:t>11 (no more 0-11 jump)</a:t>
            </a:r>
            <a:endParaRPr lang="fr-BE" dirty="0" smtClean="0"/>
          </a:p>
          <a:p>
            <a:r>
              <a:rPr lang="fr-BE" b="1" dirty="0" smtClean="0"/>
              <a:t>Implications:</a:t>
            </a:r>
          </a:p>
          <a:p>
            <a:pPr lvl="1"/>
            <a:r>
              <a:rPr lang="fr-BE" b="1" dirty="0" smtClean="0"/>
              <a:t>Variable </a:t>
            </a:r>
            <a:r>
              <a:rPr lang="fr-BE" b="1" dirty="0" err="1" smtClean="0"/>
              <a:t>number</a:t>
            </a:r>
            <a:r>
              <a:rPr lang="fr-BE" b="1" dirty="0" smtClean="0"/>
              <a:t> of spots per group (</a:t>
            </a:r>
            <a:r>
              <a:rPr lang="fr-BE" b="1" dirty="0" err="1" smtClean="0"/>
              <a:t>scale</a:t>
            </a:r>
            <a:r>
              <a:rPr lang="fr-BE" b="1" dirty="0" err="1"/>
              <a:t>-</a:t>
            </a:r>
            <a:r>
              <a:rPr lang="fr-BE" b="1" dirty="0" err="1" smtClean="0"/>
              <a:t>dependant</a:t>
            </a:r>
            <a:r>
              <a:rPr lang="fr-BE" b="1" dirty="0" smtClean="0"/>
              <a:t> </a:t>
            </a:r>
            <a:r>
              <a:rPr lang="fr-BE" b="1" dirty="0" err="1" smtClean="0"/>
              <a:t>mechanism</a:t>
            </a:r>
            <a:r>
              <a:rPr lang="fr-BE" b="1" dirty="0" smtClean="0"/>
              <a:t>)</a:t>
            </a:r>
          </a:p>
          <a:p>
            <a:pPr lvl="1"/>
            <a:r>
              <a:rPr lang="fr-BE" b="1" dirty="0" smtClean="0"/>
              <a:t>Limited </a:t>
            </a:r>
            <a:r>
              <a:rPr lang="fr-BE" b="1" dirty="0" err="1" smtClean="0"/>
              <a:t>rise</a:t>
            </a:r>
            <a:r>
              <a:rPr lang="fr-BE" b="1" dirty="0" smtClean="0"/>
              <a:t> of </a:t>
            </a:r>
            <a:r>
              <a:rPr lang="fr-BE" b="1" dirty="0" err="1" smtClean="0"/>
              <a:t>average</a:t>
            </a:r>
            <a:r>
              <a:rPr lang="fr-BE" b="1" dirty="0" smtClean="0"/>
              <a:t> </a:t>
            </a:r>
            <a:r>
              <a:rPr lang="fr-BE" b="1" dirty="0" err="1" smtClean="0"/>
              <a:t>solar</a:t>
            </a:r>
            <a:r>
              <a:rPr lang="fr-BE" b="1" dirty="0" smtClean="0"/>
              <a:t> </a:t>
            </a:r>
            <a:r>
              <a:rPr lang="fr-BE" b="1" dirty="0" err="1" smtClean="0"/>
              <a:t>activity</a:t>
            </a:r>
            <a:r>
              <a:rPr lang="fr-BE" b="1" dirty="0" smtClean="0"/>
              <a:t> </a:t>
            </a:r>
            <a:r>
              <a:rPr lang="fr-BE" b="1" dirty="0" err="1" smtClean="0"/>
              <a:t>since</a:t>
            </a:r>
            <a:r>
              <a:rPr lang="fr-BE" b="1" dirty="0" smtClean="0"/>
              <a:t> the </a:t>
            </a:r>
            <a:r>
              <a:rPr lang="fr-BE" b="1" dirty="0" err="1" smtClean="0"/>
              <a:t>Maunder</a:t>
            </a:r>
            <a:r>
              <a:rPr lang="fr-BE" b="1" dirty="0" smtClean="0"/>
              <a:t> minimum:</a:t>
            </a:r>
          </a:p>
          <a:p>
            <a:pPr lvl="1"/>
            <a:r>
              <a:rPr lang="fr-BE" dirty="0"/>
              <a:t>R</a:t>
            </a:r>
            <a:r>
              <a:rPr lang="fr-BE" dirty="0" smtClean="0"/>
              <a:t>econstructions of the </a:t>
            </a:r>
            <a:r>
              <a:rPr lang="fr-BE" dirty="0" err="1" smtClean="0"/>
              <a:t>solar</a:t>
            </a:r>
            <a:r>
              <a:rPr lang="fr-BE" dirty="0" smtClean="0"/>
              <a:t> output </a:t>
            </a:r>
            <a:r>
              <a:rPr lang="fr-BE" dirty="0" err="1" smtClean="0"/>
              <a:t>need</a:t>
            </a:r>
            <a:r>
              <a:rPr lang="fr-BE" dirty="0" smtClean="0"/>
              <a:t> </a:t>
            </a:r>
            <a:r>
              <a:rPr lang="fr-BE" dirty="0" err="1" smtClean="0"/>
              <a:t>revision</a:t>
            </a:r>
            <a:r>
              <a:rPr lang="fr-BE" dirty="0" smtClean="0"/>
              <a:t>: 		</a:t>
            </a:r>
            <a:r>
              <a:rPr lang="fr-BE" dirty="0"/>
              <a:t>	</a:t>
            </a:r>
            <a:r>
              <a:rPr lang="fr-BE" dirty="0" err="1" smtClean="0"/>
              <a:t>e.g</a:t>
            </a:r>
            <a:r>
              <a:rPr lang="fr-BE" dirty="0" smtClean="0"/>
              <a:t>. concept of a Grand Maximum in the 20</a:t>
            </a:r>
            <a:r>
              <a:rPr lang="fr-BE" baseline="30000" dirty="0" smtClean="0"/>
              <a:t>th</a:t>
            </a:r>
            <a:r>
              <a:rPr lang="fr-BE" dirty="0" smtClean="0"/>
              <a:t> </a:t>
            </a:r>
            <a:r>
              <a:rPr lang="fr-BE" dirty="0" err="1" smtClean="0"/>
              <a:t>century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questioned</a:t>
            </a:r>
            <a:r>
              <a:rPr lang="fr-BE" dirty="0" smtClean="0"/>
              <a:t>  </a:t>
            </a:r>
            <a:r>
              <a:rPr lang="fr-BE" sz="1600" i="1" dirty="0" smtClean="0"/>
              <a:t>(</a:t>
            </a:r>
            <a:r>
              <a:rPr lang="en-US" sz="1600" i="1" dirty="0" smtClean="0"/>
              <a:t>Solanki </a:t>
            </a:r>
            <a:r>
              <a:rPr lang="en-US" sz="1600" i="1" dirty="0"/>
              <a:t>et al. 2004, Abreu et al. 2008, </a:t>
            </a:r>
            <a:r>
              <a:rPr lang="en-US" sz="1600" i="1" dirty="0" err="1"/>
              <a:t>Usoskin</a:t>
            </a:r>
            <a:r>
              <a:rPr lang="en-US" sz="1600" i="1" dirty="0"/>
              <a:t> et al. 2012, 2014</a:t>
            </a:r>
            <a:r>
              <a:rPr lang="fr-BE" sz="1600" i="1" dirty="0" smtClean="0"/>
              <a:t>)</a:t>
            </a:r>
          </a:p>
          <a:p>
            <a:r>
              <a:rPr lang="fr-BE" b="1" dirty="0" smtClean="0"/>
              <a:t>Full </a:t>
            </a:r>
            <a:r>
              <a:rPr lang="fr-BE" b="1" dirty="0" err="1" smtClean="0"/>
              <a:t>recalculation</a:t>
            </a:r>
            <a:r>
              <a:rPr lang="fr-BE" b="1" dirty="0" smtClean="0"/>
              <a:t> of the modern SN </a:t>
            </a:r>
            <a:r>
              <a:rPr lang="fr-BE" b="1" dirty="0" err="1" smtClean="0"/>
              <a:t>now</a:t>
            </a:r>
            <a:r>
              <a:rPr lang="fr-BE" b="1" dirty="0" smtClean="0"/>
              <a:t> </a:t>
            </a:r>
            <a:r>
              <a:rPr lang="fr-BE" b="1" dirty="0" err="1" smtClean="0"/>
              <a:t>started</a:t>
            </a:r>
            <a:r>
              <a:rPr lang="fr-BE" dirty="0" smtClean="0"/>
              <a:t>: </a:t>
            </a:r>
          </a:p>
          <a:p>
            <a:pPr lvl="1"/>
            <a:r>
              <a:rPr lang="fr-BE" dirty="0" err="1" smtClean="0"/>
              <a:t>Improved</a:t>
            </a:r>
            <a:r>
              <a:rPr lang="fr-BE" dirty="0" smtClean="0"/>
              <a:t> </a:t>
            </a:r>
            <a:r>
              <a:rPr lang="fr-BE" dirty="0" err="1" smtClean="0"/>
              <a:t>method</a:t>
            </a:r>
            <a:r>
              <a:rPr lang="fr-BE" dirty="0" smtClean="0"/>
              <a:t>: composite multi-station </a:t>
            </a:r>
            <a:r>
              <a:rPr lang="fr-BE" dirty="0" err="1" smtClean="0"/>
              <a:t>reference</a:t>
            </a:r>
            <a:r>
              <a:rPr lang="fr-BE" dirty="0" smtClean="0"/>
              <a:t> (to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identified</a:t>
            </a:r>
            <a:r>
              <a:rPr lang="fr-BE" dirty="0" smtClean="0"/>
              <a:t>)</a:t>
            </a:r>
          </a:p>
          <a:p>
            <a:pPr lvl="1"/>
            <a:r>
              <a:rPr lang="fr-BE" dirty="0" err="1" smtClean="0"/>
              <a:t>Powerful</a:t>
            </a:r>
            <a:r>
              <a:rPr lang="fr-BE" dirty="0" smtClean="0"/>
              <a:t> </a:t>
            </a:r>
            <a:r>
              <a:rPr lang="fr-BE" dirty="0" err="1" smtClean="0"/>
              <a:t>tool</a:t>
            </a:r>
            <a:r>
              <a:rPr lang="fr-BE" dirty="0" smtClean="0"/>
              <a:t> for </a:t>
            </a:r>
            <a:r>
              <a:rPr lang="fr-BE" dirty="0" err="1" smtClean="0"/>
              <a:t>assessing</a:t>
            </a:r>
            <a:r>
              <a:rPr lang="fr-BE" dirty="0" smtClean="0"/>
              <a:t> the </a:t>
            </a:r>
            <a:r>
              <a:rPr lang="fr-BE" dirty="0" err="1" smtClean="0"/>
              <a:t>role</a:t>
            </a:r>
            <a:r>
              <a:rPr lang="fr-BE" dirty="0" smtClean="0"/>
              <a:t> of </a:t>
            </a:r>
            <a:r>
              <a:rPr lang="fr-BE" dirty="0" err="1" smtClean="0"/>
              <a:t>various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r>
              <a:rPr lang="fr-BE" dirty="0" smtClean="0"/>
              <a:t> on the SN (</a:t>
            </a:r>
            <a:r>
              <a:rPr lang="fr-BE" dirty="0" err="1" smtClean="0"/>
              <a:t>statistics</a:t>
            </a:r>
            <a:r>
              <a:rPr lang="fr-BE" dirty="0" smtClean="0"/>
              <a:t> of k coefficients, group </a:t>
            </a:r>
            <a:r>
              <a:rPr lang="fr-BE" dirty="0" err="1" smtClean="0"/>
              <a:t>splitting</a:t>
            </a:r>
            <a:r>
              <a:rPr lang="fr-BE" dirty="0" smtClean="0"/>
              <a:t>, </a:t>
            </a:r>
            <a:r>
              <a:rPr lang="fr-BE" dirty="0" err="1" smtClean="0"/>
              <a:t>visual</a:t>
            </a:r>
            <a:r>
              <a:rPr lang="fr-BE" dirty="0" smtClean="0"/>
              <a:t> observer practices)</a:t>
            </a:r>
            <a:endParaRPr lang="fr-BE" dirty="0"/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57415" y="5799076"/>
            <a:ext cx="457200" cy="214116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57415" y="4289682"/>
            <a:ext cx="457200" cy="214116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216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For the </a:t>
            </a:r>
            <a:r>
              <a:rPr lang="fr-BE" dirty="0" err="1" smtClean="0"/>
              <a:t>latest</a:t>
            </a:r>
            <a:r>
              <a:rPr lang="fr-BE" dirty="0" smtClean="0"/>
              <a:t> information, </a:t>
            </a:r>
            <a:r>
              <a:rPr lang="fr-BE" dirty="0" err="1" smtClean="0"/>
              <a:t>please</a:t>
            </a:r>
            <a:r>
              <a:rPr lang="fr-BE" dirty="0" smtClean="0"/>
              <a:t> </a:t>
            </a:r>
            <a:r>
              <a:rPr lang="fr-BE" dirty="0" err="1" smtClean="0"/>
              <a:t>visit</a:t>
            </a:r>
            <a:r>
              <a:rPr lang="fr-BE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9D99-9035-4704-A677-3FE0A5A3DAF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53000" y="2445552"/>
            <a:ext cx="3962400" cy="45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http://sidc.be/silso</a:t>
            </a:r>
            <a:endParaRPr lang="en-US" sz="36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29000" y="5638800"/>
            <a:ext cx="5420893" cy="45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3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http://</a:t>
            </a:r>
            <a:r>
              <a:rPr lang="en-US" sz="2300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ssnworkshop.wikia.com/wiki/Home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52800" y="1219200"/>
            <a:ext cx="559728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WDC – 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SILSO    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Sunspot 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Index </a:t>
            </a:r>
            <a:endParaRPr lang="en-US" sz="24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Long-term Solar Observations</a:t>
            </a:r>
          </a:p>
        </p:txBody>
      </p:sp>
      <p:pic>
        <p:nvPicPr>
          <p:cNvPr id="10" name="Content Placeholder 3" descr="LOGO-DEF-LOUPE-ROU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66800"/>
            <a:ext cx="2033047" cy="1109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WebSILSO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348880"/>
            <a:ext cx="3518784" cy="3295317"/>
          </a:xfrm>
          <a:prstGeom prst="rect">
            <a:avLst/>
          </a:prstGeom>
        </p:spPr>
      </p:pic>
      <p:pic>
        <p:nvPicPr>
          <p:cNvPr id="12" name="Picture 11" descr="EISN4681_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005064"/>
            <a:ext cx="1824274" cy="1310643"/>
          </a:xfrm>
          <a:prstGeom prst="rect">
            <a:avLst/>
          </a:prstGeom>
        </p:spPr>
      </p:pic>
      <p:pic>
        <p:nvPicPr>
          <p:cNvPr id="13" name="Picture 2" descr="http://www.sidc.be/silso/IMAGES/GRAPHICS/prediSCCM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284984"/>
            <a:ext cx="3802022" cy="1728192"/>
          </a:xfrm>
          <a:prstGeom prst="rect">
            <a:avLst/>
          </a:prstGeom>
          <a:noFill/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84528" y="6019800"/>
            <a:ext cx="2918001" cy="3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300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http://haso.unex.es/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5715000"/>
            <a:ext cx="286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Sunspot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 Workshops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6185" y="6051850"/>
            <a:ext cx="4250616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Historical</a:t>
            </a:r>
            <a:r>
              <a:rPr lang="fr-BE" dirty="0" smtClean="0"/>
              <a:t> Archive of </a:t>
            </a:r>
            <a:r>
              <a:rPr lang="fr-BE" dirty="0" err="1" smtClean="0"/>
              <a:t>Sunspot</a:t>
            </a:r>
            <a:r>
              <a:rPr lang="fr-BE" dirty="0" smtClean="0"/>
              <a:t>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84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Sunspot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: a composite </a:t>
            </a:r>
            <a:r>
              <a:rPr lang="fr-BE" dirty="0" err="1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66051"/>
            <a:ext cx="3976124" cy="26727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BE" b="1" u="sng" dirty="0" err="1"/>
              <a:t>Historical</a:t>
            </a:r>
            <a:r>
              <a:rPr lang="fr-BE" b="1" u="sng" dirty="0"/>
              <a:t> reconstruction (1749-1849):</a:t>
            </a:r>
            <a:r>
              <a:rPr lang="fr-BE" b="1" dirty="0"/>
              <a:t> </a:t>
            </a:r>
          </a:p>
          <a:p>
            <a:r>
              <a:rPr lang="fr-BE" dirty="0" err="1" smtClean="0"/>
              <a:t>Scale</a:t>
            </a:r>
            <a:r>
              <a:rPr lang="fr-BE" dirty="0" smtClean="0"/>
              <a:t> </a:t>
            </a:r>
            <a:r>
              <a:rPr lang="fr-BE" dirty="0" err="1" smtClean="0"/>
              <a:t>adjusted</a:t>
            </a:r>
            <a:r>
              <a:rPr lang="fr-BE" dirty="0" smtClean="0"/>
              <a:t> to </a:t>
            </a:r>
            <a:r>
              <a:rPr lang="fr-BE" dirty="0" err="1" smtClean="0"/>
              <a:t>Wolf’s</a:t>
            </a:r>
            <a:r>
              <a:rPr lang="fr-BE" dirty="0" smtClean="0"/>
              <a:t> observations</a:t>
            </a:r>
            <a:endParaRPr lang="fr-BE" dirty="0"/>
          </a:p>
          <a:p>
            <a:pPr marL="0" indent="0">
              <a:spcBef>
                <a:spcPts val="1200"/>
              </a:spcBef>
              <a:buNone/>
            </a:pPr>
            <a:r>
              <a:rPr lang="fr-BE" b="1" u="sng" dirty="0" err="1" smtClean="0"/>
              <a:t>Primary</a:t>
            </a:r>
            <a:r>
              <a:rPr lang="fr-BE" b="1" u="sng" dirty="0" smtClean="0"/>
              <a:t> </a:t>
            </a:r>
            <a:r>
              <a:rPr lang="fr-BE" b="1" u="sng" dirty="0"/>
              <a:t>Wolf observations (1849-1893): </a:t>
            </a:r>
          </a:p>
          <a:p>
            <a:r>
              <a:rPr lang="fr-BE" dirty="0"/>
              <a:t>Standard </a:t>
            </a:r>
            <a:r>
              <a:rPr lang="fr-BE" dirty="0" smtClean="0"/>
              <a:t>83mm </a:t>
            </a:r>
            <a:r>
              <a:rPr lang="fr-BE" dirty="0" err="1" smtClean="0"/>
              <a:t>refractor</a:t>
            </a:r>
            <a:endParaRPr lang="fr-BE" dirty="0" smtClean="0"/>
          </a:p>
          <a:p>
            <a:r>
              <a:rPr lang="fr-BE" dirty="0" smtClean="0"/>
              <a:t>Small </a:t>
            </a:r>
            <a:r>
              <a:rPr lang="fr-BE" dirty="0" smtClean="0"/>
              <a:t>37 and 43 </a:t>
            </a:r>
            <a:r>
              <a:rPr lang="fr-BE" dirty="0" smtClean="0"/>
              <a:t>mm </a:t>
            </a:r>
            <a:r>
              <a:rPr lang="fr-BE" dirty="0" err="1" smtClean="0"/>
              <a:t>travel</a:t>
            </a:r>
            <a:r>
              <a:rPr lang="fr-BE" dirty="0" smtClean="0"/>
              <a:t> </a:t>
            </a:r>
            <a:r>
              <a:rPr lang="fr-BE" dirty="0" err="1" smtClean="0"/>
              <a:t>telescopes</a:t>
            </a:r>
            <a:endParaRPr lang="fr-BE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BE" b="1" u="sng" dirty="0" smtClean="0"/>
              <a:t>Zürich </a:t>
            </a:r>
            <a:r>
              <a:rPr lang="fr-BE" b="1" u="sng" dirty="0" err="1"/>
              <a:t>period</a:t>
            </a:r>
            <a:r>
              <a:rPr lang="fr-BE" b="1" u="sng" dirty="0"/>
              <a:t> (1893-1980): </a:t>
            </a:r>
          </a:p>
          <a:p>
            <a:pPr marL="166688" indent="-166688">
              <a:lnSpc>
                <a:spcPct val="120000"/>
              </a:lnSpc>
            </a:pPr>
            <a:r>
              <a:rPr lang="fr-BE" dirty="0"/>
              <a:t>New </a:t>
            </a:r>
            <a:r>
              <a:rPr lang="fr-BE" dirty="0" err="1" smtClean="0"/>
              <a:t>counting</a:t>
            </a:r>
            <a:r>
              <a:rPr lang="fr-BE" dirty="0" smtClean="0"/>
              <a:t> </a:t>
            </a:r>
            <a:r>
              <a:rPr lang="fr-BE" dirty="0" err="1" smtClean="0"/>
              <a:t>method</a:t>
            </a:r>
            <a:r>
              <a:rPr lang="fr-BE" dirty="0" smtClean="0"/>
              <a:t>: </a:t>
            </a:r>
            <a:r>
              <a:rPr lang="fr-BE" dirty="0" smtClean="0"/>
              <a:t>           </a:t>
            </a:r>
            <a:r>
              <a:rPr lang="fr-BE" b="1" dirty="0" smtClean="0">
                <a:solidFill>
                  <a:srgbClr val="FF0000"/>
                </a:solidFill>
              </a:rPr>
              <a:t>0.6 </a:t>
            </a:r>
            <a:r>
              <a:rPr lang="fr-BE" b="1" dirty="0" smtClean="0">
                <a:solidFill>
                  <a:srgbClr val="FF0000"/>
                </a:solidFill>
              </a:rPr>
              <a:t>factor</a:t>
            </a:r>
          </a:p>
          <a:p>
            <a:pPr marL="166688" indent="-166688">
              <a:lnSpc>
                <a:spcPct val="120000"/>
              </a:lnSpc>
            </a:pPr>
            <a:r>
              <a:rPr lang="fr-BE" dirty="0" smtClean="0"/>
              <a:t>1955: Zürich + </a:t>
            </a:r>
            <a:r>
              <a:rPr lang="fr-BE" dirty="0" err="1" smtClean="0"/>
              <a:t>Specola</a:t>
            </a:r>
            <a:r>
              <a:rPr lang="fr-BE" dirty="0" smtClean="0"/>
              <a:t> (Locarno) stations</a:t>
            </a:r>
          </a:p>
          <a:p>
            <a:pPr marL="0" indent="0">
              <a:lnSpc>
                <a:spcPct val="120000"/>
              </a:lnSpc>
              <a:buNone/>
            </a:pP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8074169" cy="19019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" y="914400"/>
            <a:ext cx="8074169" cy="19019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19199" y="1044000"/>
            <a:ext cx="2710163" cy="1512000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00055" y="1044000"/>
            <a:ext cx="1295400" cy="15120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95454" y="1044000"/>
            <a:ext cx="2424545" cy="1512000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>
            <a:lum bright="-9000" contrast="8000"/>
          </a:blip>
          <a:srcRect b="11495"/>
          <a:stretch>
            <a:fillRect/>
          </a:stretch>
        </p:blipFill>
        <p:spPr bwMode="auto">
          <a:xfrm>
            <a:off x="5333352" y="2891595"/>
            <a:ext cx="1469968" cy="198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pecola70.JPG"/>
          <p:cNvPicPr>
            <a:picLocks noChangeAspect="1"/>
          </p:cNvPicPr>
          <p:nvPr/>
        </p:nvPicPr>
        <p:blipFill>
          <a:blip r:embed="rId6" cstate="print"/>
          <a:srcRect t="5003" b="12449"/>
          <a:stretch>
            <a:fillRect/>
          </a:stretch>
        </p:blipFill>
        <p:spPr>
          <a:xfrm>
            <a:off x="5195453" y="4418381"/>
            <a:ext cx="3616639" cy="2023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76" y="2958167"/>
            <a:ext cx="1753078" cy="134611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3127512" y="4850296"/>
            <a:ext cx="381000" cy="182881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144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Open solar flux from geomagnetic indices: latest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82000" cy="915888"/>
          </a:xfrm>
        </p:spPr>
        <p:txBody>
          <a:bodyPr>
            <a:normAutofit fontScale="92500"/>
          </a:bodyPr>
          <a:lstStyle/>
          <a:p>
            <a:r>
              <a:rPr lang="en-US" dirty="0"/>
              <a:t>Similar conclusions: recent open magnetic field reconstructions show </a:t>
            </a:r>
            <a:r>
              <a:rPr lang="en-US" b="1" dirty="0"/>
              <a:t>no clear trend over last 180 years</a:t>
            </a:r>
            <a:r>
              <a:rPr lang="en-US" dirty="0"/>
              <a:t> </a:t>
            </a:r>
            <a:r>
              <a:rPr lang="en-US" sz="1800" i="1" dirty="0"/>
              <a:t>(Lockwood, Living Reviews SP, 9/2013)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66875"/>
            <a:ext cx="7848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07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Wolf’s different telescopes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2971800" cy="24288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K coefficient for 37mm “</a:t>
            </a:r>
            <a:r>
              <a:rPr lang="en-GB" dirty="0" err="1" smtClean="0"/>
              <a:t>Pariser</a:t>
            </a:r>
            <a:r>
              <a:rPr lang="en-GB" dirty="0" smtClean="0"/>
              <a:t>” travel telescope = 1.5 </a:t>
            </a:r>
            <a:r>
              <a:rPr lang="en-GB" sz="2200" i="1" dirty="0" smtClean="0"/>
              <a:t>(confirmed by current observations by Thomas </a:t>
            </a:r>
            <a:r>
              <a:rPr lang="en-GB" sz="2200" i="1" dirty="0" err="1" smtClean="0"/>
              <a:t>Friedli</a:t>
            </a:r>
            <a:r>
              <a:rPr lang="en-GB" sz="2200" i="1" dirty="0" smtClean="0"/>
              <a:t>, Wolf </a:t>
            </a:r>
            <a:r>
              <a:rPr lang="en-GB" sz="2200" i="1" dirty="0" err="1" smtClean="0"/>
              <a:t>Gezelschaft</a:t>
            </a:r>
            <a:r>
              <a:rPr lang="en-GB" sz="2200" i="1" dirty="0" smtClean="0"/>
              <a:t>, Zürich)</a:t>
            </a:r>
            <a:endParaRPr lang="en-GB" sz="2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44" t="34075" r="2758" b="13014"/>
          <a:stretch/>
        </p:blipFill>
        <p:spPr>
          <a:xfrm>
            <a:off x="239804" y="3429000"/>
            <a:ext cx="8664391" cy="29718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lum bright="-9000" contrast="8000"/>
          </a:blip>
          <a:srcRect b="11495"/>
          <a:stretch>
            <a:fillRect/>
          </a:stretch>
        </p:blipFill>
        <p:spPr bwMode="auto">
          <a:xfrm>
            <a:off x="3681150" y="836711"/>
            <a:ext cx="1805250" cy="243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78" y="821472"/>
            <a:ext cx="3182937" cy="24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5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1893 Wolf-</a:t>
            </a:r>
            <a:r>
              <a:rPr lang="en-GB" dirty="0" err="1" smtClean="0"/>
              <a:t>Wolfer</a:t>
            </a:r>
            <a:r>
              <a:rPr lang="en-GB" dirty="0" smtClean="0"/>
              <a:t> transition (SN)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74468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Simultaneous Wolf &amp; </a:t>
            </a:r>
            <a:r>
              <a:rPr lang="en-GB" dirty="0" err="1" smtClean="0"/>
              <a:t>Wolfer</a:t>
            </a:r>
            <a:r>
              <a:rPr lang="en-GB" dirty="0" smtClean="0"/>
              <a:t> observations 1876-1893</a:t>
            </a:r>
            <a:r>
              <a:rPr lang="en-GB" sz="1900" dirty="0" smtClean="0"/>
              <a:t> (17 years)</a:t>
            </a:r>
            <a:endParaRPr lang="en-GB" dirty="0" smtClean="0"/>
          </a:p>
          <a:p>
            <a:r>
              <a:rPr lang="en-GB" dirty="0" smtClean="0"/>
              <a:t>Origin of the </a:t>
            </a:r>
            <a:r>
              <a:rPr lang="en-GB" b="1" dirty="0" smtClean="0"/>
              <a:t>0.6 = 1/1.667 Zürich factor </a:t>
            </a:r>
            <a:r>
              <a:rPr lang="en-GB" dirty="0" smtClean="0"/>
              <a:t>applied to SN after 1892</a:t>
            </a:r>
          </a:p>
          <a:p>
            <a:r>
              <a:rPr lang="en-GB" dirty="0" smtClean="0"/>
              <a:t>Our determination (ratios of yearly means): 1.653 +/- 0.047 (agreement to better than 1%)</a:t>
            </a:r>
          </a:p>
          <a:p>
            <a:r>
              <a:rPr lang="en-GB" dirty="0" smtClean="0"/>
              <a:t>Very robust scaling of the SN over the 1876 visual-to-photography transition in the H&amp;S Group Number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97" t="30163" b="15978"/>
          <a:stretch/>
        </p:blipFill>
        <p:spPr>
          <a:xfrm>
            <a:off x="70053" y="3581399"/>
            <a:ext cx="9003894" cy="281940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57200" y="2788920"/>
            <a:ext cx="381000" cy="182880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09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RGO-SOON jump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062631" cy="5365750"/>
          </a:xfrm>
        </p:spPr>
        <p:txBody>
          <a:bodyPr>
            <a:normAutofit fontScale="92500" lnSpcReduction="10000"/>
          </a:bodyPr>
          <a:lstStyle/>
          <a:p>
            <a:pPr marL="169863" indent="-169863">
              <a:spcBef>
                <a:spcPts val="1200"/>
              </a:spcBef>
            </a:pPr>
            <a:r>
              <a:rPr lang="fr-BE" dirty="0"/>
              <a:t>Reconstruction and extension of the Group </a:t>
            </a:r>
            <a:r>
              <a:rPr lang="fr-BE" dirty="0" err="1"/>
              <a:t>Number</a:t>
            </a:r>
            <a:r>
              <a:rPr lang="fr-BE" dirty="0"/>
              <a:t> </a:t>
            </a:r>
            <a:r>
              <a:rPr lang="fr-BE" dirty="0" err="1" smtClean="0"/>
              <a:t>R</a:t>
            </a:r>
            <a:r>
              <a:rPr lang="fr-BE" baseline="-25000" dirty="0" err="1" smtClean="0"/>
              <a:t>g</a:t>
            </a:r>
            <a:r>
              <a:rPr lang="fr-BE" dirty="0" smtClean="0"/>
              <a:t> </a:t>
            </a:r>
            <a:r>
              <a:rPr lang="fr-BE" dirty="0"/>
              <a:t>up to 2012 </a:t>
            </a:r>
            <a:r>
              <a:rPr lang="fr-BE" sz="2200" i="1" dirty="0"/>
              <a:t>(WDC – </a:t>
            </a:r>
            <a:r>
              <a:rPr lang="fr-BE" sz="2200" i="1" dirty="0" err="1"/>
              <a:t>Sunspot</a:t>
            </a:r>
            <a:r>
              <a:rPr lang="fr-BE" sz="2200" i="1" dirty="0"/>
              <a:t> </a:t>
            </a:r>
            <a:r>
              <a:rPr lang="fr-BE" sz="2200" i="1" dirty="0" err="1"/>
              <a:t>database</a:t>
            </a:r>
            <a:r>
              <a:rPr lang="fr-BE" sz="2200" i="1" dirty="0" smtClean="0"/>
              <a:t>)</a:t>
            </a:r>
            <a:endParaRPr lang="fr-BE" sz="2200" i="1" dirty="0"/>
          </a:p>
          <a:p>
            <a:pPr marL="169863" indent="-169863">
              <a:spcBef>
                <a:spcPts val="1200"/>
              </a:spcBef>
            </a:pPr>
            <a:r>
              <a:rPr lang="fr-BE" dirty="0" smtClean="0"/>
              <a:t>Good </a:t>
            </a:r>
            <a:r>
              <a:rPr lang="fr-BE" dirty="0" err="1"/>
              <a:t>overall</a:t>
            </a:r>
            <a:r>
              <a:rPr lang="fr-BE" dirty="0"/>
              <a:t> match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 smtClean="0"/>
              <a:t>R</a:t>
            </a:r>
            <a:r>
              <a:rPr lang="fr-BE" baseline="-25000" dirty="0" err="1" smtClean="0"/>
              <a:t>g</a:t>
            </a:r>
            <a:r>
              <a:rPr lang="fr-BE" dirty="0" smtClean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Hoyt</a:t>
            </a:r>
            <a:r>
              <a:rPr lang="fr-BE" dirty="0"/>
              <a:t> &amp; </a:t>
            </a:r>
            <a:r>
              <a:rPr lang="fr-BE" dirty="0" err="1"/>
              <a:t>Schatten</a:t>
            </a:r>
            <a:r>
              <a:rPr lang="fr-BE" dirty="0" smtClean="0"/>
              <a:t>: ratio </a:t>
            </a:r>
            <a:r>
              <a:rPr lang="fr-BE" dirty="0" err="1"/>
              <a:t>near</a:t>
            </a:r>
            <a:r>
              <a:rPr lang="fr-BE" dirty="0"/>
              <a:t> 1.0 and </a:t>
            </a:r>
            <a:r>
              <a:rPr lang="fr-BE" dirty="0" smtClean="0"/>
              <a:t>constant </a:t>
            </a:r>
            <a:r>
              <a:rPr lang="fr-BE" u="sng" dirty="0" err="1" smtClean="0"/>
              <a:t>except</a:t>
            </a:r>
            <a:r>
              <a:rPr lang="fr-BE" u="sng" dirty="0" smtClean="0"/>
              <a:t> </a:t>
            </a:r>
            <a:r>
              <a:rPr lang="fr-BE" u="sng" dirty="0"/>
              <a:t>for</a:t>
            </a:r>
          </a:p>
          <a:p>
            <a:pPr marL="174625" indent="-174625">
              <a:spcBef>
                <a:spcPts val="1200"/>
              </a:spcBef>
            </a:pPr>
            <a:r>
              <a:rPr lang="fr-BE" dirty="0" err="1" smtClean="0"/>
              <a:t>Scale</a:t>
            </a:r>
            <a:r>
              <a:rPr lang="fr-BE" dirty="0" smtClean="0"/>
              <a:t> jump at the RGO-SOON transition in 1976 </a:t>
            </a:r>
          </a:p>
          <a:p>
            <a:pPr marL="174625" indent="-174625">
              <a:spcBef>
                <a:spcPts val="1200"/>
              </a:spcBef>
            </a:pPr>
            <a:r>
              <a:rPr lang="fr-BE" b="1" dirty="0" smtClean="0"/>
              <a:t>SOON GN 10% </a:t>
            </a:r>
            <a:r>
              <a:rPr lang="fr-BE" b="1" dirty="0" err="1" smtClean="0"/>
              <a:t>higher</a:t>
            </a:r>
            <a:r>
              <a:rPr lang="fr-BE" b="1" dirty="0" smtClean="0"/>
              <a:t> </a:t>
            </a:r>
            <a:r>
              <a:rPr lang="fr-BE" b="1" dirty="0" err="1" smtClean="0"/>
              <a:t>than</a:t>
            </a:r>
            <a:r>
              <a:rPr lang="fr-BE" b="1" dirty="0" smtClean="0"/>
              <a:t> the RGO GN              </a:t>
            </a:r>
            <a:r>
              <a:rPr lang="fr-BE" sz="1600" i="1" dirty="0" smtClean="0"/>
              <a:t>(cf. </a:t>
            </a:r>
            <a:r>
              <a:rPr lang="fr-BE" sz="1600" i="1" dirty="0" err="1" smtClean="0"/>
              <a:t>Lockwood</a:t>
            </a:r>
            <a:r>
              <a:rPr lang="fr-BE" sz="1600" i="1" dirty="0" smtClean="0"/>
              <a:t> et al. 2014)</a:t>
            </a:r>
            <a:endParaRPr lang="fr-BE" sz="1600" i="1" dirty="0"/>
          </a:p>
          <a:p>
            <a:pPr marL="174625" indent="-174625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505200" y="1371600"/>
            <a:ext cx="5486400" cy="4378280"/>
            <a:chOff x="3505200" y="1371600"/>
            <a:chExt cx="5486400" cy="43782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371600"/>
              <a:ext cx="5486400" cy="43782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315200" y="39624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3824631" y="4757956"/>
            <a:ext cx="1585569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12218" y="4648200"/>
            <a:ext cx="1879182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799" y="5742801"/>
            <a:ext cx="259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 err="1" smtClean="0"/>
              <a:t>Wauters</a:t>
            </a:r>
            <a:r>
              <a:rPr lang="fr-BE" sz="1200" i="1" dirty="0" smtClean="0"/>
              <a:t> &amp; </a:t>
            </a:r>
            <a:r>
              <a:rPr lang="fr-BE" sz="1200" i="1" dirty="0" err="1" smtClean="0"/>
              <a:t>Clette</a:t>
            </a:r>
            <a:r>
              <a:rPr lang="fr-BE" sz="1200" i="1" dirty="0" smtClean="0"/>
              <a:t>, SSN Workshop 2013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86599" y="1658605"/>
            <a:ext cx="1600201" cy="4445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100" dirty="0" err="1" smtClean="0"/>
              <a:t>R</a:t>
            </a:r>
            <a:r>
              <a:rPr lang="en-GB" sz="1100" baseline="-25000" dirty="0" err="1" smtClean="0"/>
              <a:t>g</a:t>
            </a:r>
            <a:r>
              <a:rPr lang="en-GB" sz="1100" dirty="0" smtClean="0"/>
              <a:t> Hoyt &amp; </a:t>
            </a:r>
            <a:r>
              <a:rPr lang="en-GB" sz="1100" dirty="0" err="1" smtClean="0"/>
              <a:t>Schatten</a:t>
            </a:r>
            <a:endParaRPr lang="en-GB" sz="1100" dirty="0" smtClean="0"/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100" dirty="0" err="1" smtClean="0">
                <a:solidFill>
                  <a:srgbClr val="00B050"/>
                </a:solidFill>
              </a:rPr>
              <a:t>Rg</a:t>
            </a:r>
            <a:r>
              <a:rPr lang="en-GB" sz="1100" dirty="0" smtClean="0">
                <a:solidFill>
                  <a:srgbClr val="00B050"/>
                </a:solidFill>
              </a:rPr>
              <a:t> SILSO reconstruction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4876800" y="1402079"/>
            <a:ext cx="2667000" cy="1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15777" y="3628550"/>
            <a:ext cx="1524001" cy="28550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r>
              <a:rPr lang="en-GB" sz="1200" dirty="0" smtClean="0"/>
              <a:t>Ratio </a:t>
            </a:r>
            <a:r>
              <a:rPr lang="en-GB" sz="1200" dirty="0" err="1" smtClean="0"/>
              <a:t>R</a:t>
            </a:r>
            <a:r>
              <a:rPr lang="en-GB" sz="1200" baseline="-25000" dirty="0" err="1" smtClean="0"/>
              <a:t>g</a:t>
            </a:r>
            <a:r>
              <a:rPr lang="en-GB" sz="1200" dirty="0" smtClean="0"/>
              <a:t>(HS)/</a:t>
            </a:r>
            <a:r>
              <a:rPr lang="en-GB" sz="1200" dirty="0" err="1" smtClean="0"/>
              <a:t>R</a:t>
            </a:r>
            <a:r>
              <a:rPr lang="en-GB" sz="1200" baseline="-25000" dirty="0" err="1" smtClean="0"/>
              <a:t>g</a:t>
            </a:r>
            <a:r>
              <a:rPr lang="en-GB" sz="1200" dirty="0" smtClean="0"/>
              <a:t>(SILSO)</a:t>
            </a:r>
            <a:endParaRPr lang="en-GB" sz="1200" dirty="0"/>
          </a:p>
        </p:txBody>
      </p:sp>
      <p:sp>
        <p:nvSpPr>
          <p:cNvPr id="17" name="Right Arrow 16"/>
          <p:cNvSpPr/>
          <p:nvPr/>
        </p:nvSpPr>
        <p:spPr>
          <a:xfrm>
            <a:off x="213360" y="5079818"/>
            <a:ext cx="457200" cy="214116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64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1980-2014 « </a:t>
            </a:r>
            <a:r>
              <a:rPr lang="fr-BE" dirty="0" err="1"/>
              <a:t>Specola</a:t>
            </a:r>
            <a:r>
              <a:rPr lang="fr-BE" dirty="0"/>
              <a:t> » drifts (SN)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All k coefficients vs time </a:t>
            </a:r>
            <a:r>
              <a:rPr lang="fr-BE" dirty="0" err="1" smtClean="0"/>
              <a:t>before</a:t>
            </a:r>
            <a:r>
              <a:rPr lang="fr-BE" dirty="0" smtClean="0"/>
              <a:t> correction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8" y="1752600"/>
            <a:ext cx="7220117" cy="44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45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1980-2014 « </a:t>
            </a:r>
            <a:r>
              <a:rPr lang="fr-BE" dirty="0" err="1"/>
              <a:t>Specola</a:t>
            </a:r>
            <a:r>
              <a:rPr lang="fr-BE" dirty="0"/>
              <a:t> » drifts (SN)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839688"/>
          </a:xfrm>
        </p:spPr>
        <p:txBody>
          <a:bodyPr>
            <a:normAutofit/>
          </a:bodyPr>
          <a:lstStyle/>
          <a:p>
            <a:r>
              <a:rPr lang="fr-BE" dirty="0" err="1" smtClean="0"/>
              <a:t>After</a:t>
            </a:r>
            <a:r>
              <a:rPr lang="fr-BE" dirty="0" smtClean="0"/>
              <a:t> correction </a:t>
            </a:r>
            <a:r>
              <a:rPr lang="fr-BE" dirty="0" err="1" smtClean="0"/>
              <a:t>based</a:t>
            </a:r>
            <a:r>
              <a:rPr lang="fr-BE" dirty="0" smtClean="0"/>
              <a:t> on a multi-station </a:t>
            </a:r>
            <a:r>
              <a:rPr lang="fr-BE" dirty="0" err="1" smtClean="0"/>
              <a:t>average</a:t>
            </a:r>
            <a:r>
              <a:rPr lang="fr-BE" dirty="0" smtClean="0"/>
              <a:t> </a:t>
            </a:r>
            <a:r>
              <a:rPr lang="fr-BE" dirty="0" err="1" smtClean="0"/>
              <a:t>reference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755648"/>
            <a:ext cx="7220117" cy="44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47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>
            <a:norm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Implications: </a:t>
            </a:r>
            <a:r>
              <a:rPr lang="fr-BE" dirty="0" err="1" smtClean="0"/>
              <a:t>recent</a:t>
            </a:r>
            <a:r>
              <a:rPr lang="fr-BE" dirty="0" smtClean="0"/>
              <a:t>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2" descr="CorrSNN-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8" y="838200"/>
            <a:ext cx="7717892" cy="498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38400" y="5469645"/>
            <a:ext cx="1887505" cy="92333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dirty="0" smtClean="0"/>
              <a:t>Cycle 22</a:t>
            </a:r>
          </a:p>
          <a:p>
            <a:pPr marL="0" lvl="1" algn="ctr"/>
            <a:r>
              <a:rPr lang="en-GB" dirty="0" smtClean="0"/>
              <a:t>Slightly </a:t>
            </a:r>
            <a:r>
              <a:rPr lang="en-GB" dirty="0"/>
              <a:t>decreased (- 5 to10</a:t>
            </a:r>
            <a:r>
              <a:rPr lang="en-GB" dirty="0" smtClean="0"/>
              <a:t>%)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82152" y="4791017"/>
            <a:ext cx="1" cy="695383"/>
          </a:xfrm>
          <a:prstGeom prst="straightConnector1">
            <a:avLst/>
          </a:prstGeom>
          <a:ln w="41275">
            <a:solidFill>
              <a:srgbClr val="FF00FF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83508" y="1981200"/>
            <a:ext cx="1471610" cy="1682725"/>
          </a:xfrm>
          <a:prstGeom prst="straightConnector1">
            <a:avLst/>
          </a:prstGeom>
          <a:ln w="41275">
            <a:solidFill>
              <a:srgbClr val="FF00FF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5118" y="3631262"/>
            <a:ext cx="1770095" cy="147732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dirty="0" smtClean="0"/>
              <a:t>Maximum 22 </a:t>
            </a:r>
            <a:r>
              <a:rPr lang="en-GB" dirty="0"/>
              <a:t>second peak is higher, almost equal to first </a:t>
            </a:r>
            <a:r>
              <a:rPr lang="en-GB" dirty="0" smtClean="0"/>
              <a:t>peak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051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>
            <a:norm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Implications: </a:t>
            </a:r>
            <a:r>
              <a:rPr lang="fr-BE" dirty="0" err="1" smtClean="0"/>
              <a:t>recent</a:t>
            </a:r>
            <a:r>
              <a:rPr lang="fr-BE" dirty="0" smtClean="0"/>
              <a:t>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2" descr="CorrSNN-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8" y="838200"/>
            <a:ext cx="7717892" cy="498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5877" y="5473631"/>
            <a:ext cx="1887505" cy="92333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dirty="0" smtClean="0"/>
              <a:t>Cycle 23</a:t>
            </a:r>
          </a:p>
          <a:p>
            <a:pPr marL="0" lvl="1" algn="ctr"/>
            <a:r>
              <a:rPr lang="en-GB" dirty="0"/>
              <a:t>Slightly increased (+ 5 to 10</a:t>
            </a:r>
            <a:r>
              <a:rPr lang="en-GB" dirty="0" smtClean="0"/>
              <a:t>%)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4079630" y="4724401"/>
            <a:ext cx="1323831" cy="749230"/>
          </a:xfrm>
          <a:prstGeom prst="straightConnector1">
            <a:avLst/>
          </a:prstGeom>
          <a:ln w="41275">
            <a:solidFill>
              <a:srgbClr val="FF00FF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1"/>
          </p:cNvCxnSpPr>
          <p:nvPr/>
        </p:nvCxnSpPr>
        <p:spPr>
          <a:xfrm flipH="1" flipV="1">
            <a:off x="5943601" y="2109715"/>
            <a:ext cx="1256212" cy="481243"/>
          </a:xfrm>
          <a:prstGeom prst="straightConnector1">
            <a:avLst/>
          </a:prstGeom>
          <a:ln w="41275">
            <a:solidFill>
              <a:srgbClr val="FF00FF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99813" y="1852294"/>
            <a:ext cx="1770095" cy="147732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dirty="0" smtClean="0"/>
              <a:t>Maximum 23</a:t>
            </a:r>
            <a:r>
              <a:rPr lang="en-GB" dirty="0"/>
              <a:t> </a:t>
            </a:r>
            <a:r>
              <a:rPr lang="en-GB" dirty="0" smtClean="0"/>
              <a:t>second </a:t>
            </a:r>
            <a:r>
              <a:rPr lang="en-GB" dirty="0"/>
              <a:t>peak becomes higher than the first peak.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43016" y="5553670"/>
            <a:ext cx="2115184" cy="646331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dirty="0" smtClean="0"/>
              <a:t>Cycle 23 decline raised </a:t>
            </a:r>
            <a:r>
              <a:rPr lang="en-GB" dirty="0"/>
              <a:t>by about 20</a:t>
            </a:r>
            <a:r>
              <a:rPr lang="en-GB" dirty="0" smtClean="0"/>
              <a:t>%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6215576" y="4623656"/>
            <a:ext cx="1185032" cy="930014"/>
          </a:xfrm>
          <a:prstGeom prst="straightConnector1">
            <a:avLst/>
          </a:prstGeom>
          <a:ln w="41275">
            <a:solidFill>
              <a:srgbClr val="FF00FF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06905" y="3330308"/>
            <a:ext cx="2209800" cy="646331"/>
          </a:xfrm>
          <a:prstGeom prst="rect">
            <a:avLst/>
          </a:prstGeom>
          <a:solidFill>
            <a:srgbClr val="99FF99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New maximum in 2002 instead of 2000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250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>
            <a:norm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Implications: </a:t>
            </a:r>
            <a:r>
              <a:rPr lang="fr-BE" dirty="0" err="1" smtClean="0"/>
              <a:t>recent</a:t>
            </a:r>
            <a:r>
              <a:rPr lang="fr-BE" dirty="0" smtClean="0"/>
              <a:t>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2" descr="CorrSNN-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8" y="838200"/>
            <a:ext cx="7717892" cy="498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486400" y="3886200"/>
            <a:ext cx="1524000" cy="8382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4000" y="5442207"/>
            <a:ext cx="6477000" cy="923330"/>
          </a:xfrm>
          <a:prstGeom prst="rect">
            <a:avLst/>
          </a:prstGeom>
          <a:solidFill>
            <a:srgbClr val="99FF99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overall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Still significant disagreement during the decline of cycle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Return to a better match in cycle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742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>
            <a:norm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Implications: </a:t>
            </a:r>
            <a:r>
              <a:rPr lang="fr-BE" dirty="0" err="1" smtClean="0"/>
              <a:t>recent</a:t>
            </a:r>
            <a:r>
              <a:rPr lang="fr-BE" dirty="0" smtClean="0"/>
              <a:t>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2" descr="CorrSNN-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8" y="838200"/>
            <a:ext cx="7717892" cy="498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13595" y="5361012"/>
            <a:ext cx="1887505" cy="92333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dirty="0" smtClean="0"/>
              <a:t>Cycle 24</a:t>
            </a:r>
          </a:p>
          <a:p>
            <a:pPr marL="0" lvl="1" algn="ctr"/>
            <a:r>
              <a:rPr lang="en-GB" dirty="0" smtClean="0"/>
              <a:t>Only slight increase (+ 3%)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7857348" y="4665630"/>
            <a:ext cx="0" cy="695382"/>
          </a:xfrm>
          <a:prstGeom prst="straightConnector1">
            <a:avLst/>
          </a:prstGeom>
          <a:ln w="41275">
            <a:solidFill>
              <a:srgbClr val="FF00FF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38979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" y="914400"/>
            <a:ext cx="8074169" cy="1901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" y="914400"/>
            <a:ext cx="8074169" cy="19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Sunspot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: a composite </a:t>
            </a:r>
            <a:r>
              <a:rPr lang="fr-BE" dirty="0" err="1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66051"/>
            <a:ext cx="3976124" cy="35109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BE" b="1" u="sng" dirty="0" err="1"/>
              <a:t>Historical</a:t>
            </a:r>
            <a:r>
              <a:rPr lang="fr-BE" b="1" u="sng" dirty="0"/>
              <a:t> reconstruction (1749-1849):</a:t>
            </a:r>
            <a:r>
              <a:rPr lang="fr-BE" b="1" dirty="0"/>
              <a:t> </a:t>
            </a:r>
          </a:p>
          <a:p>
            <a:r>
              <a:rPr lang="fr-BE" dirty="0" err="1" smtClean="0"/>
              <a:t>Scale</a:t>
            </a:r>
            <a:r>
              <a:rPr lang="fr-BE" dirty="0" smtClean="0"/>
              <a:t> </a:t>
            </a:r>
            <a:r>
              <a:rPr lang="fr-BE" dirty="0" err="1" smtClean="0"/>
              <a:t>adjusted</a:t>
            </a:r>
            <a:r>
              <a:rPr lang="fr-BE" dirty="0" smtClean="0"/>
              <a:t> to </a:t>
            </a:r>
            <a:r>
              <a:rPr lang="fr-BE" dirty="0" err="1" smtClean="0"/>
              <a:t>Wolf’s</a:t>
            </a:r>
            <a:r>
              <a:rPr lang="fr-BE" dirty="0" smtClean="0"/>
              <a:t> observations</a:t>
            </a:r>
            <a:endParaRPr lang="fr-BE" dirty="0"/>
          </a:p>
          <a:p>
            <a:pPr marL="0" indent="0">
              <a:spcBef>
                <a:spcPts val="1200"/>
              </a:spcBef>
              <a:buNone/>
            </a:pPr>
            <a:r>
              <a:rPr lang="fr-BE" b="1" u="sng" dirty="0" err="1" smtClean="0"/>
              <a:t>Primary</a:t>
            </a:r>
            <a:r>
              <a:rPr lang="fr-BE" b="1" u="sng" dirty="0" smtClean="0"/>
              <a:t> </a:t>
            </a:r>
            <a:r>
              <a:rPr lang="fr-BE" b="1" u="sng" dirty="0"/>
              <a:t>Wolf observations (1849-1893): </a:t>
            </a:r>
          </a:p>
          <a:p>
            <a:r>
              <a:rPr lang="fr-BE" dirty="0"/>
              <a:t>Standard </a:t>
            </a:r>
            <a:r>
              <a:rPr lang="fr-BE" dirty="0" smtClean="0"/>
              <a:t>83mm </a:t>
            </a:r>
            <a:r>
              <a:rPr lang="fr-BE" dirty="0" err="1" smtClean="0"/>
              <a:t>refractor</a:t>
            </a:r>
            <a:endParaRPr lang="fr-BE" dirty="0" smtClean="0"/>
          </a:p>
          <a:p>
            <a:r>
              <a:rPr lang="fr-BE" dirty="0" smtClean="0"/>
              <a:t>Small 37 and 43 mm </a:t>
            </a:r>
            <a:r>
              <a:rPr lang="fr-BE" dirty="0" err="1" smtClean="0"/>
              <a:t>travel</a:t>
            </a:r>
            <a:r>
              <a:rPr lang="fr-BE" dirty="0" smtClean="0"/>
              <a:t> </a:t>
            </a:r>
            <a:r>
              <a:rPr lang="fr-BE" dirty="0" err="1" smtClean="0"/>
              <a:t>telescopes</a:t>
            </a:r>
            <a:endParaRPr lang="fr-BE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BE" b="1" u="sng" dirty="0" smtClean="0"/>
              <a:t>Zürich </a:t>
            </a:r>
            <a:r>
              <a:rPr lang="fr-BE" b="1" u="sng" dirty="0" err="1"/>
              <a:t>period</a:t>
            </a:r>
            <a:r>
              <a:rPr lang="fr-BE" b="1" u="sng" dirty="0"/>
              <a:t> (1893-1980): </a:t>
            </a:r>
          </a:p>
          <a:p>
            <a:pPr marL="166688" indent="-166688">
              <a:lnSpc>
                <a:spcPct val="120000"/>
              </a:lnSpc>
            </a:pPr>
            <a:r>
              <a:rPr lang="fr-BE" dirty="0"/>
              <a:t>New </a:t>
            </a:r>
            <a:r>
              <a:rPr lang="fr-BE" dirty="0" err="1" smtClean="0"/>
              <a:t>counting</a:t>
            </a:r>
            <a:r>
              <a:rPr lang="fr-BE" dirty="0" smtClean="0"/>
              <a:t> </a:t>
            </a:r>
            <a:r>
              <a:rPr lang="fr-BE" dirty="0" err="1" smtClean="0"/>
              <a:t>method</a:t>
            </a:r>
            <a:r>
              <a:rPr lang="fr-BE" dirty="0" smtClean="0"/>
              <a:t>: </a:t>
            </a:r>
            <a:r>
              <a:rPr lang="fr-BE" dirty="0" smtClean="0"/>
              <a:t>           </a:t>
            </a:r>
            <a:r>
              <a:rPr lang="fr-BE" b="1" dirty="0" smtClean="0">
                <a:solidFill>
                  <a:srgbClr val="FF0000"/>
                </a:solidFill>
              </a:rPr>
              <a:t>0.6 </a:t>
            </a:r>
            <a:r>
              <a:rPr lang="fr-BE" b="1" dirty="0" smtClean="0">
                <a:solidFill>
                  <a:srgbClr val="FF0000"/>
                </a:solidFill>
              </a:rPr>
              <a:t>factor</a:t>
            </a:r>
          </a:p>
          <a:p>
            <a:pPr marL="166688" indent="-166688">
              <a:lnSpc>
                <a:spcPct val="120000"/>
              </a:lnSpc>
            </a:pPr>
            <a:r>
              <a:rPr lang="fr-BE" dirty="0" smtClean="0"/>
              <a:t>1955: Zürich + </a:t>
            </a:r>
            <a:r>
              <a:rPr lang="fr-BE" dirty="0" err="1" smtClean="0"/>
              <a:t>Specola</a:t>
            </a:r>
            <a:r>
              <a:rPr lang="fr-BE" dirty="0" smtClean="0"/>
              <a:t> (Locarno) stations</a:t>
            </a:r>
            <a:endParaRPr lang="fr-BE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  <a:tabLst>
                <a:tab pos="119063" algn="l"/>
              </a:tabLst>
            </a:pPr>
            <a:r>
              <a:rPr lang="fr-BE" b="1" u="sng" dirty="0" smtClean="0"/>
              <a:t>Brussels </a:t>
            </a:r>
            <a:r>
              <a:rPr lang="fr-BE" b="1" u="sng" dirty="0" err="1" smtClean="0"/>
              <a:t>period</a:t>
            </a:r>
            <a:r>
              <a:rPr lang="fr-BE" b="1" u="sng" dirty="0" smtClean="0"/>
              <a:t> (1981-now): </a:t>
            </a:r>
            <a:endParaRPr lang="fr-BE" b="1" dirty="0" smtClean="0"/>
          </a:p>
          <a:p>
            <a:pPr marL="166688" indent="-166688">
              <a:lnSpc>
                <a:spcPct val="120000"/>
              </a:lnSpc>
            </a:pPr>
            <a:r>
              <a:rPr lang="fr-BE" dirty="0" err="1" smtClean="0"/>
              <a:t>Statistics</a:t>
            </a:r>
            <a:r>
              <a:rPr lang="fr-BE" dirty="0" smtClean="0"/>
              <a:t> over </a:t>
            </a:r>
            <a:r>
              <a:rPr lang="fr-BE" dirty="0" err="1" smtClean="0"/>
              <a:t>worldwide</a:t>
            </a:r>
            <a:r>
              <a:rPr lang="fr-BE" dirty="0" smtClean="0"/>
              <a:t> network</a:t>
            </a:r>
          </a:p>
          <a:p>
            <a:pPr marL="166688" indent="-166688">
              <a:lnSpc>
                <a:spcPct val="120000"/>
              </a:lnSpc>
            </a:pPr>
            <a:r>
              <a:rPr lang="fr-BE" dirty="0" smtClean="0"/>
              <a:t>New pilot station: </a:t>
            </a:r>
            <a:r>
              <a:rPr lang="fr-BE" dirty="0" err="1" smtClean="0"/>
              <a:t>Specola</a:t>
            </a:r>
            <a:r>
              <a:rPr lang="fr-BE" dirty="0" smtClean="0"/>
              <a:t> (Locarno)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19199" y="1044000"/>
            <a:ext cx="2710163" cy="1512000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00055" y="1044000"/>
            <a:ext cx="1295400" cy="15120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95454" y="1044000"/>
            <a:ext cx="2424545" cy="1512000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>
            <a:lum bright="-9000" contrast="8000"/>
          </a:blip>
          <a:srcRect b="11495"/>
          <a:stretch>
            <a:fillRect/>
          </a:stretch>
        </p:blipFill>
        <p:spPr bwMode="auto">
          <a:xfrm>
            <a:off x="5333352" y="2891595"/>
            <a:ext cx="1469968" cy="198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pecola70.JPG"/>
          <p:cNvPicPr>
            <a:picLocks noChangeAspect="1"/>
          </p:cNvPicPr>
          <p:nvPr/>
        </p:nvPicPr>
        <p:blipFill>
          <a:blip r:embed="rId5" cstate="print"/>
          <a:srcRect t="5003" b="12449"/>
          <a:stretch>
            <a:fillRect/>
          </a:stretch>
        </p:blipFill>
        <p:spPr>
          <a:xfrm>
            <a:off x="5195453" y="4418381"/>
            <a:ext cx="3616639" cy="2023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76" y="2958167"/>
            <a:ext cx="1753078" cy="1346113"/>
          </a:xfrm>
          <a:prstGeom prst="rect">
            <a:avLst/>
          </a:prstGeom>
        </p:spPr>
      </p:pic>
      <p:pic>
        <p:nvPicPr>
          <p:cNvPr id="23" name="Picture 10" descr="[Globe.png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287" y="604597"/>
            <a:ext cx="878805" cy="8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3127512" y="4850296"/>
            <a:ext cx="381000" cy="182881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93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atson-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3962400" cy="26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Global </a:t>
            </a:r>
            <a:r>
              <a:rPr lang="fr-BE" dirty="0" err="1" smtClean="0"/>
              <a:t>scale-dependent</a:t>
            </a:r>
            <a:r>
              <a:rPr lang="fr-BE" dirty="0" smtClean="0"/>
              <a:t> </a:t>
            </a:r>
            <a:r>
              <a:rPr lang="fr-BE" dirty="0" err="1" smtClean="0"/>
              <a:t>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4114800" cy="55779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BE" b="1" dirty="0" err="1" smtClean="0">
                <a:solidFill>
                  <a:srgbClr val="FF0000"/>
                </a:solidFill>
              </a:rPr>
              <a:t>True</a:t>
            </a:r>
            <a:r>
              <a:rPr lang="fr-BE" b="1" dirty="0" smtClean="0">
                <a:solidFill>
                  <a:srgbClr val="FF0000"/>
                </a:solidFill>
              </a:rPr>
              <a:t> global change in </a:t>
            </a:r>
            <a:r>
              <a:rPr lang="fr-BE" b="1" dirty="0" err="1" smtClean="0">
                <a:solidFill>
                  <a:srgbClr val="FF0000"/>
                </a:solidFill>
              </a:rPr>
              <a:t>sunspot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dirty="0" err="1" smtClean="0">
                <a:solidFill>
                  <a:srgbClr val="FF0000"/>
                </a:solidFill>
              </a:rPr>
              <a:t>properties</a:t>
            </a:r>
            <a:endParaRPr lang="fr-BE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BE" dirty="0" err="1" smtClean="0"/>
              <a:t>Supported</a:t>
            </a:r>
            <a:r>
              <a:rPr lang="fr-BE" dirty="0" smtClean="0"/>
              <a:t> by </a:t>
            </a:r>
            <a:r>
              <a:rPr lang="fr-BE" dirty="0" err="1" smtClean="0"/>
              <a:t>parallel</a:t>
            </a:r>
            <a:r>
              <a:rPr lang="fr-BE" dirty="0" smtClean="0"/>
              <a:t> </a:t>
            </a:r>
            <a:r>
              <a:rPr lang="fr-BE" dirty="0" err="1" smtClean="0"/>
              <a:t>studies</a:t>
            </a:r>
            <a:r>
              <a:rPr lang="fr-BE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BE" b="1" dirty="0" err="1" smtClean="0"/>
              <a:t>Scale</a:t>
            </a:r>
            <a:r>
              <a:rPr lang="fr-BE" b="1" dirty="0" err="1"/>
              <a:t>-</a:t>
            </a:r>
            <a:r>
              <a:rPr lang="fr-BE" b="1" dirty="0" err="1" smtClean="0"/>
              <a:t>dependant</a:t>
            </a:r>
            <a:r>
              <a:rPr lang="fr-BE" b="1" dirty="0" smtClean="0"/>
              <a:t> </a:t>
            </a:r>
            <a:r>
              <a:rPr lang="fr-BE" b="1" dirty="0" err="1"/>
              <a:t>small</a:t>
            </a:r>
            <a:r>
              <a:rPr lang="fr-BE" b="1" dirty="0"/>
              <a:t>-spot </a:t>
            </a:r>
            <a:r>
              <a:rPr lang="fr-BE" b="1" dirty="0" err="1"/>
              <a:t>deficit</a:t>
            </a:r>
            <a:r>
              <a:rPr lang="fr-BE" b="1" dirty="0"/>
              <a:t> in cycle </a:t>
            </a:r>
            <a:r>
              <a:rPr lang="fr-BE" b="1" dirty="0" smtClean="0"/>
              <a:t>23</a:t>
            </a:r>
            <a:r>
              <a:rPr lang="fr-BE" dirty="0"/>
              <a:t> </a:t>
            </a:r>
            <a:r>
              <a:rPr lang="fr-BE" dirty="0" smtClean="0"/>
              <a:t>	</a:t>
            </a:r>
            <a:r>
              <a:rPr lang="en-US" sz="1700" i="1" dirty="0" smtClean="0"/>
              <a:t>(</a:t>
            </a:r>
            <a:r>
              <a:rPr lang="en-US" sz="1700" i="1" dirty="0" err="1" smtClean="0"/>
              <a:t>Lefèvre</a:t>
            </a:r>
            <a:r>
              <a:rPr lang="en-US" sz="1700" i="1" dirty="0" smtClean="0"/>
              <a:t> </a:t>
            </a:r>
            <a:r>
              <a:rPr lang="en-US" sz="1700" i="1" dirty="0"/>
              <a:t>&amp; </a:t>
            </a:r>
            <a:r>
              <a:rPr lang="en-US" sz="1700" i="1" dirty="0" err="1"/>
              <a:t>Clette</a:t>
            </a:r>
            <a:r>
              <a:rPr lang="en-US" sz="1700" i="1" dirty="0"/>
              <a:t> 2011 2012, </a:t>
            </a:r>
            <a:r>
              <a:rPr lang="en-US" sz="1700" i="1" dirty="0" err="1"/>
              <a:t>Kilcik</a:t>
            </a:r>
            <a:r>
              <a:rPr lang="en-US" sz="1700" i="1" dirty="0"/>
              <a:t> et al. </a:t>
            </a:r>
            <a:r>
              <a:rPr lang="en-US" sz="1700" i="1" dirty="0" smtClean="0"/>
              <a:t>2011</a:t>
            </a:r>
            <a:r>
              <a:rPr lang="fr-BE" sz="1700" i="1" dirty="0"/>
              <a:t>, </a:t>
            </a:r>
            <a:r>
              <a:rPr lang="fr-BE" sz="1700" i="1" dirty="0" err="1"/>
              <a:t>Nagovitsyn</a:t>
            </a:r>
            <a:r>
              <a:rPr lang="fr-BE" sz="1700" i="1" dirty="0"/>
              <a:t> </a:t>
            </a:r>
            <a:r>
              <a:rPr lang="fr-BE" sz="1700" i="1" dirty="0" smtClean="0"/>
              <a:t>2012</a:t>
            </a:r>
            <a:r>
              <a:rPr lang="en-US" sz="1700" i="1" dirty="0" smtClean="0"/>
              <a:t>)</a:t>
            </a:r>
            <a:endParaRPr lang="fr-BE" dirty="0" smtClean="0"/>
          </a:p>
          <a:p>
            <a:pPr lvl="1">
              <a:spcBef>
                <a:spcPts val="600"/>
              </a:spcBef>
            </a:pPr>
            <a:r>
              <a:rPr lang="fr-BE" b="1" dirty="0" smtClean="0"/>
              <a:t>Global </a:t>
            </a:r>
            <a:r>
              <a:rPr lang="fr-BE" b="1" dirty="0" err="1" smtClean="0"/>
              <a:t>decline</a:t>
            </a:r>
            <a:r>
              <a:rPr lang="fr-BE" b="1" dirty="0" smtClean="0"/>
              <a:t> of </a:t>
            </a:r>
            <a:r>
              <a:rPr lang="fr-BE" b="1" dirty="0" err="1" smtClean="0"/>
              <a:t>core</a:t>
            </a:r>
            <a:r>
              <a:rPr lang="fr-BE" b="1" dirty="0" smtClean="0"/>
              <a:t> </a:t>
            </a:r>
            <a:r>
              <a:rPr lang="fr-BE" b="1" dirty="0" err="1" smtClean="0"/>
              <a:t>magnetic</a:t>
            </a:r>
            <a:r>
              <a:rPr lang="fr-BE" b="1" dirty="0" smtClean="0"/>
              <a:t> </a:t>
            </a:r>
            <a:r>
              <a:rPr lang="fr-BE" b="1" dirty="0" err="1" smtClean="0"/>
              <a:t>fields</a:t>
            </a:r>
            <a:r>
              <a:rPr lang="fr-BE" b="1" dirty="0" smtClean="0"/>
              <a:t> in </a:t>
            </a:r>
            <a:r>
              <a:rPr lang="fr-BE" b="1" dirty="0" err="1" smtClean="0"/>
              <a:t>sunspot</a:t>
            </a:r>
            <a:r>
              <a:rPr lang="fr-BE" b="1" dirty="0" smtClean="0"/>
              <a:t> </a:t>
            </a:r>
            <a:r>
              <a:rPr lang="fr-BE" b="1" dirty="0" err="1" smtClean="0"/>
              <a:t>umbrae</a:t>
            </a:r>
            <a:r>
              <a:rPr lang="fr-BE" b="1" dirty="0" smtClean="0"/>
              <a:t> </a:t>
            </a:r>
            <a:r>
              <a:rPr lang="fr-BE" sz="1600" i="1" dirty="0" smtClean="0"/>
              <a:t>(</a:t>
            </a:r>
            <a:r>
              <a:rPr lang="fr-BE" sz="1600" i="1" dirty="0"/>
              <a:t>Livingston &amp; Penn 2009, 2012; Penn &amp; Livingston </a:t>
            </a:r>
            <a:r>
              <a:rPr lang="fr-BE" sz="1600" i="1" dirty="0" smtClean="0"/>
              <a:t>2006):</a:t>
            </a:r>
          </a:p>
          <a:p>
            <a:pPr lvl="2">
              <a:spcBef>
                <a:spcPts val="600"/>
              </a:spcBef>
            </a:pPr>
            <a:r>
              <a:rPr lang="fr-BE" dirty="0" smtClean="0"/>
              <a:t>Stabilisation </a:t>
            </a:r>
            <a:r>
              <a:rPr lang="fr-BE" dirty="0" err="1" smtClean="0"/>
              <a:t>since</a:t>
            </a:r>
            <a:r>
              <a:rPr lang="fr-BE" dirty="0" smtClean="0"/>
              <a:t> 2009</a:t>
            </a:r>
            <a:endParaRPr lang="fr-BE" dirty="0"/>
          </a:p>
          <a:p>
            <a:pPr lvl="1">
              <a:lnSpc>
                <a:spcPct val="120000"/>
              </a:lnSpc>
            </a:pPr>
            <a:endParaRPr lang="fr-B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 descr="SmallStruct.jpg"/>
          <p:cNvPicPr>
            <a:picLocks noChangeAspect="1"/>
          </p:cNvPicPr>
          <p:nvPr/>
        </p:nvPicPr>
        <p:blipFill>
          <a:blip r:embed="rId4" cstate="print"/>
          <a:srcRect l="9883" t="23750" r="8397" b="42650"/>
          <a:stretch>
            <a:fillRect/>
          </a:stretch>
        </p:blipFill>
        <p:spPr>
          <a:xfrm>
            <a:off x="4724400" y="882745"/>
            <a:ext cx="3962400" cy="273190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410200" y="1414657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34200" y="189985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05600" y="2743200"/>
            <a:ext cx="685800" cy="0"/>
          </a:xfrm>
          <a:prstGeom prst="line">
            <a:avLst/>
          </a:prstGeom>
          <a:ln w="38100">
            <a:solidFill>
              <a:srgbClr val="4859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1948057"/>
            <a:ext cx="685800" cy="0"/>
          </a:xfrm>
          <a:prstGeom prst="line">
            <a:avLst/>
          </a:prstGeom>
          <a:ln w="38100">
            <a:solidFill>
              <a:srgbClr val="4859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30861" y="3392656"/>
            <a:ext cx="1555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smtClean="0"/>
              <a:t>Lefèvre &amp; </a:t>
            </a:r>
            <a:r>
              <a:rPr lang="fr-BE" sz="1200" i="1" dirty="0" err="1" smtClean="0"/>
              <a:t>Clette</a:t>
            </a:r>
            <a:r>
              <a:rPr lang="fr-BE" sz="1200" i="1" dirty="0" smtClean="0"/>
              <a:t>  2011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30861" y="6177724"/>
            <a:ext cx="1518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smtClean="0"/>
              <a:t>F. Watson, NSO, 2014</a:t>
            </a:r>
            <a:endParaRPr lang="en-US" sz="1200" i="1" dirty="0"/>
          </a:p>
        </p:txBody>
      </p:sp>
      <p:sp>
        <p:nvSpPr>
          <p:cNvPr id="19" name="Right Arrow 18"/>
          <p:cNvSpPr/>
          <p:nvPr/>
        </p:nvSpPr>
        <p:spPr>
          <a:xfrm>
            <a:off x="381000" y="990601"/>
            <a:ext cx="457200" cy="228600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120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Group </a:t>
            </a:r>
            <a:r>
              <a:rPr lang="fr-BE" dirty="0" err="1" smtClean="0"/>
              <a:t>sunspot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: a </a:t>
            </a:r>
            <a:r>
              <a:rPr lang="fr-BE" dirty="0" err="1" smtClean="0"/>
              <a:t>recent</a:t>
            </a:r>
            <a:r>
              <a:rPr lang="fr-BE" dirty="0" smtClean="0"/>
              <a:t>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1"/>
            <a:ext cx="8229600" cy="2819399"/>
          </a:xfrm>
        </p:spPr>
        <p:txBody>
          <a:bodyPr>
            <a:normAutofit fontScale="85000" lnSpcReduction="10000"/>
          </a:bodyPr>
          <a:lstStyle/>
          <a:p>
            <a:r>
              <a:rPr lang="fr-BE" dirty="0" smtClean="0"/>
              <a:t>New </a:t>
            </a:r>
            <a:r>
              <a:rPr lang="fr-BE" dirty="0" err="1" smtClean="0"/>
              <a:t>larger</a:t>
            </a:r>
            <a:r>
              <a:rPr lang="fr-BE" dirty="0" smtClean="0"/>
              <a:t> data set back to 1610 </a:t>
            </a:r>
            <a:r>
              <a:rPr lang="fr-BE" sz="2100" i="1" dirty="0" smtClean="0"/>
              <a:t>(</a:t>
            </a:r>
            <a:r>
              <a:rPr lang="fr-BE" sz="2100" i="1" dirty="0" err="1" smtClean="0"/>
              <a:t>Hoyt</a:t>
            </a:r>
            <a:r>
              <a:rPr lang="fr-BE" sz="2100" i="1" dirty="0" smtClean="0"/>
              <a:t> &amp; </a:t>
            </a:r>
            <a:r>
              <a:rPr lang="fr-BE" sz="2100" i="1" dirty="0" err="1" smtClean="0"/>
              <a:t>Schatten</a:t>
            </a:r>
            <a:r>
              <a:rPr lang="fr-BE" sz="2100" i="1" dirty="0" smtClean="0"/>
              <a:t> 1998)</a:t>
            </a:r>
            <a:r>
              <a:rPr lang="fr-BE" dirty="0" smtClean="0"/>
              <a:t>:</a:t>
            </a:r>
          </a:p>
          <a:p>
            <a:r>
              <a:rPr lang="fr-BE" dirty="0" smtClean="0"/>
              <a:t>Group </a:t>
            </a:r>
            <a:r>
              <a:rPr lang="fr-BE" dirty="0" err="1" smtClean="0"/>
              <a:t>counts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: </a:t>
            </a:r>
          </a:p>
          <a:p>
            <a:pPr marL="622300" lvl="1"/>
            <a:r>
              <a:rPr lang="fr-BE" dirty="0" err="1" smtClean="0"/>
              <a:t>lower</a:t>
            </a:r>
            <a:r>
              <a:rPr lang="fr-BE" dirty="0" smtClean="0"/>
              <a:t> </a:t>
            </a:r>
            <a:r>
              <a:rPr lang="fr-BE" dirty="0" err="1" smtClean="0"/>
              <a:t>dependency</a:t>
            </a:r>
            <a:r>
              <a:rPr lang="fr-BE" dirty="0" smtClean="0"/>
              <a:t> on </a:t>
            </a:r>
            <a:r>
              <a:rPr lang="fr-BE" dirty="0" err="1" smtClean="0"/>
              <a:t>evolution</a:t>
            </a:r>
            <a:r>
              <a:rPr lang="fr-BE" dirty="0" smtClean="0"/>
              <a:t> of </a:t>
            </a:r>
            <a:r>
              <a:rPr lang="fr-BE" dirty="0" err="1" smtClean="0"/>
              <a:t>optical</a:t>
            </a:r>
            <a:r>
              <a:rPr lang="fr-BE" dirty="0" smtClean="0"/>
              <a:t> </a:t>
            </a:r>
            <a:r>
              <a:rPr lang="fr-BE" dirty="0" err="1" smtClean="0"/>
              <a:t>quality</a:t>
            </a:r>
            <a:r>
              <a:rPr lang="fr-BE" dirty="0" smtClean="0"/>
              <a:t> of </a:t>
            </a:r>
            <a:r>
              <a:rPr lang="fr-BE" dirty="0" err="1" smtClean="0"/>
              <a:t>telescopes</a:t>
            </a:r>
            <a:r>
              <a:rPr lang="fr-BE" dirty="0" smtClean="0"/>
              <a:t> (</a:t>
            </a:r>
            <a:r>
              <a:rPr lang="fr-BE" dirty="0" err="1" smtClean="0"/>
              <a:t>mainly</a:t>
            </a:r>
            <a:r>
              <a:rPr lang="fr-BE" dirty="0" smtClean="0"/>
              <a:t> </a:t>
            </a:r>
            <a:r>
              <a:rPr lang="fr-BE" dirty="0" err="1" smtClean="0"/>
              <a:t>before</a:t>
            </a:r>
            <a:r>
              <a:rPr lang="fr-BE" dirty="0" smtClean="0"/>
              <a:t> 19</a:t>
            </a:r>
            <a:r>
              <a:rPr lang="fr-BE" baseline="30000" dirty="0" smtClean="0"/>
              <a:t>th</a:t>
            </a:r>
            <a:r>
              <a:rPr lang="fr-BE" dirty="0" smtClean="0"/>
              <a:t> </a:t>
            </a:r>
            <a:r>
              <a:rPr lang="fr-BE" dirty="0" err="1" smtClean="0"/>
              <a:t>century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Built</a:t>
            </a:r>
            <a:r>
              <a:rPr lang="fr-BE" dirty="0" smtClean="0"/>
              <a:t> as a single </a:t>
            </a:r>
            <a:r>
              <a:rPr lang="fr-BE" dirty="0" err="1" smtClean="0"/>
              <a:t>series</a:t>
            </a:r>
            <a:endParaRPr lang="fr-BE" dirty="0" smtClean="0"/>
          </a:p>
          <a:p>
            <a:r>
              <a:rPr lang="fr-BE" dirty="0" err="1" smtClean="0"/>
              <a:t>Commonly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 for long-</a:t>
            </a:r>
            <a:r>
              <a:rPr lang="fr-BE" dirty="0" err="1" smtClean="0"/>
              <a:t>term</a:t>
            </a:r>
            <a:r>
              <a:rPr lang="fr-BE" dirty="0" smtClean="0"/>
              <a:t> reconstructions of </a:t>
            </a:r>
            <a:r>
              <a:rPr lang="fr-BE" dirty="0" err="1" smtClean="0"/>
              <a:t>solar</a:t>
            </a:r>
            <a:r>
              <a:rPr lang="fr-BE" dirty="0" smtClean="0"/>
              <a:t> </a:t>
            </a:r>
            <a:r>
              <a:rPr lang="fr-BE" dirty="0" err="1" smtClean="0"/>
              <a:t>irradiance</a:t>
            </a:r>
            <a:r>
              <a:rPr lang="nb-NO" i="1" dirty="0" smtClean="0"/>
              <a:t> </a:t>
            </a:r>
            <a:r>
              <a:rPr lang="fr-BE" dirty="0" smtClean="0"/>
              <a:t>and </a:t>
            </a:r>
            <a:r>
              <a:rPr lang="fr-BE" dirty="0" err="1" smtClean="0"/>
              <a:t>cosmogenic</a:t>
            </a:r>
            <a:r>
              <a:rPr lang="fr-BE" dirty="0" smtClean="0"/>
              <a:t> isotopes </a:t>
            </a:r>
            <a:r>
              <a:rPr lang="nb-NO" sz="1900" i="1" dirty="0" smtClean="0"/>
              <a:t>(</a:t>
            </a:r>
            <a:r>
              <a:rPr lang="nb-NO" sz="1900" i="1" dirty="0"/>
              <a:t>e.g. </a:t>
            </a:r>
            <a:r>
              <a:rPr lang="en-US" sz="1800" dirty="0"/>
              <a:t>Hathaway et al. 2002, Solanki and </a:t>
            </a:r>
            <a:r>
              <a:rPr lang="en-US" sz="1800" dirty="0" err="1"/>
              <a:t>Krivova</a:t>
            </a:r>
            <a:r>
              <a:rPr lang="en-US" sz="1800" dirty="0"/>
              <a:t> 2004, Wang et al. 2005, </a:t>
            </a:r>
            <a:r>
              <a:rPr lang="en-US" sz="1800" dirty="0" err="1"/>
              <a:t>Krivova</a:t>
            </a:r>
            <a:r>
              <a:rPr lang="en-US" sz="1800" dirty="0"/>
              <a:t> et al. 2007, Vieira et al. 2011, Shapiro et al. 2011 and Owens and Lockwood </a:t>
            </a:r>
            <a:r>
              <a:rPr lang="en-US" sz="1800" dirty="0" smtClean="0"/>
              <a:t>2012)</a:t>
            </a:r>
          </a:p>
          <a:p>
            <a:r>
              <a:rPr lang="fr-BE" b="1" dirty="0" smtClean="0">
                <a:solidFill>
                  <a:srgbClr val="FF0000"/>
                </a:solidFill>
              </a:rPr>
              <a:t>Single </a:t>
            </a:r>
            <a:r>
              <a:rPr lang="fr-BE" b="1" dirty="0" smtClean="0">
                <a:solidFill>
                  <a:srgbClr val="FF0000"/>
                </a:solidFill>
              </a:rPr>
              <a:t>non-</a:t>
            </a:r>
            <a:r>
              <a:rPr lang="fr-BE" b="1" dirty="0" err="1" smtClean="0">
                <a:solidFill>
                  <a:srgbClr val="FF0000"/>
                </a:solidFill>
              </a:rPr>
              <a:t>visual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dirty="0" err="1" smtClean="0">
                <a:solidFill>
                  <a:srgbClr val="FF0000"/>
                </a:solidFill>
              </a:rPr>
              <a:t>scaling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dirty="0" err="1">
                <a:solidFill>
                  <a:srgbClr val="FF0000"/>
                </a:solidFill>
              </a:rPr>
              <a:t>reference</a:t>
            </a:r>
            <a:r>
              <a:rPr lang="fr-BE" b="1" dirty="0">
                <a:solidFill>
                  <a:srgbClr val="FF0000"/>
                </a:solidFill>
              </a:rPr>
              <a:t>:  RGO </a:t>
            </a:r>
            <a:r>
              <a:rPr lang="fr-BE" b="1" dirty="0" err="1">
                <a:solidFill>
                  <a:srgbClr val="FF0000"/>
                </a:solidFill>
              </a:rPr>
              <a:t>photographic</a:t>
            </a:r>
            <a:r>
              <a:rPr lang="fr-BE" b="1" dirty="0">
                <a:solidFill>
                  <a:srgbClr val="FF0000"/>
                </a:solidFill>
              </a:rPr>
              <a:t> </a:t>
            </a:r>
            <a:r>
              <a:rPr lang="fr-BE" b="1" dirty="0" smtClean="0">
                <a:solidFill>
                  <a:srgbClr val="FF0000"/>
                </a:solidFill>
              </a:rPr>
              <a:t>catalogue</a:t>
            </a:r>
            <a:endParaRPr lang="fr-BE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19290"/>
              </p:ext>
            </p:extLst>
          </p:nvPr>
        </p:nvGraphicFramePr>
        <p:xfrm>
          <a:off x="6584009" y="922939"/>
          <a:ext cx="2274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Vergelijking" r:id="rId4" imgW="1295400" imgH="393700" progId="Equation.3">
                  <p:embed/>
                </p:oleObj>
              </mc:Choice>
              <mc:Fallback>
                <p:oleObj name="Vergelijking" r:id="rId4" imgW="1295400" imgH="393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009" y="922939"/>
                        <a:ext cx="2274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0" b="2524"/>
          <a:stretch/>
        </p:blipFill>
        <p:spPr>
          <a:xfrm>
            <a:off x="324496" y="4038600"/>
            <a:ext cx="8534401" cy="2350477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 rot="16200000">
            <a:off x="3336960" y="1338000"/>
            <a:ext cx="287369" cy="5132489"/>
          </a:xfrm>
          <a:prstGeom prst="rightBrace">
            <a:avLst/>
          </a:prstGeom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16200000">
            <a:off x="6866881" y="2932472"/>
            <a:ext cx="304797" cy="1907454"/>
          </a:xfrm>
          <a:prstGeom prst="rightBrace">
            <a:avLst>
              <a:gd name="adj1" fmla="val 8333"/>
              <a:gd name="adj2" fmla="val 52935"/>
            </a:avLst>
          </a:prstGeom>
          <a:ln w="3492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16200000">
            <a:off x="8015714" y="3745844"/>
            <a:ext cx="260611" cy="290039"/>
          </a:xfrm>
          <a:prstGeom prst="rightBrac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11550" y="3502223"/>
            <a:ext cx="706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Visual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65895" y="3505200"/>
            <a:ext cx="592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RGO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90912" y="3505200"/>
            <a:ext cx="710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SOON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6046888" y="4047929"/>
            <a:ext cx="1926119" cy="1913711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28246" y="2495895"/>
            <a:ext cx="457200" cy="235528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84562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SN and GN: major </a:t>
            </a:r>
            <a:r>
              <a:rPr lang="fr-BE" dirty="0" err="1" smtClean="0"/>
              <a:t>discrepancies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0" y="1219200"/>
            <a:ext cx="7844898" cy="5050541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9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/>
              <a:t>Metrological</a:t>
            </a:r>
            <a:r>
              <a:rPr lang="fr-BE" dirty="0"/>
              <a:t> </a:t>
            </a:r>
            <a:r>
              <a:rPr lang="fr-BE" dirty="0" err="1"/>
              <a:t>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 treated like any absolute index (e.g. TSI): </a:t>
            </a:r>
          </a:p>
          <a:p>
            <a:pPr lvl="1"/>
            <a:r>
              <a:rPr lang="en-US" b="1" dirty="0"/>
              <a:t>Accuracy: based on a model of the measuring process</a:t>
            </a:r>
          </a:p>
          <a:p>
            <a:r>
              <a:rPr lang="en-US" dirty="0" smtClean="0"/>
              <a:t>Base data:</a:t>
            </a:r>
          </a:p>
          <a:p>
            <a:pPr lvl="1"/>
            <a:r>
              <a:rPr lang="en-US" b="1" dirty="0" smtClean="0"/>
              <a:t>Exclusively direct sunspot counts </a:t>
            </a:r>
            <a:r>
              <a:rPr lang="en-US" dirty="0" smtClean="0"/>
              <a:t>(tables, drawings)</a:t>
            </a:r>
          </a:p>
          <a:p>
            <a:pPr lvl="1"/>
            <a:r>
              <a:rPr lang="en-US" b="1" dirty="0" smtClean="0"/>
              <a:t>Original documents </a:t>
            </a:r>
            <a:r>
              <a:rPr lang="en-US" dirty="0" smtClean="0"/>
              <a:t>(metadata):</a:t>
            </a:r>
          </a:p>
          <a:p>
            <a:pPr lvl="2"/>
            <a:r>
              <a:rPr lang="en-US" dirty="0" smtClean="0"/>
              <a:t>Instrument and method descriptions</a:t>
            </a:r>
          </a:p>
          <a:p>
            <a:pPr lvl="2"/>
            <a:r>
              <a:rPr lang="en-US" dirty="0" smtClean="0"/>
              <a:t>Indications of changes</a:t>
            </a:r>
          </a:p>
          <a:p>
            <a:pPr lvl="1"/>
            <a:r>
              <a:rPr lang="en-US" b="1" dirty="0" smtClean="0"/>
              <a:t>Re-counting </a:t>
            </a:r>
            <a:r>
              <a:rPr lang="en-US" dirty="0" smtClean="0"/>
              <a:t>(statistical tests, effect of a change of method)</a:t>
            </a:r>
          </a:p>
          <a:p>
            <a:r>
              <a:rPr lang="en-US" b="1" dirty="0"/>
              <a:t>No use of any external calibration reference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geomagnetic indices, </a:t>
            </a:r>
            <a:r>
              <a:rPr lang="en-US" dirty="0" err="1"/>
              <a:t>cosmogenic</a:t>
            </a:r>
            <a:r>
              <a:rPr lang="en-US" dirty="0"/>
              <a:t> isotopes: only </a:t>
            </a:r>
            <a:r>
              <a:rPr lang="en-US" b="1" dirty="0"/>
              <a:t>indirect indices</a:t>
            </a:r>
          </a:p>
          <a:p>
            <a:pPr lvl="1"/>
            <a:r>
              <a:rPr lang="en-US" dirty="0"/>
              <a:t>Subject to </a:t>
            </a:r>
            <a:r>
              <a:rPr lang="en-US" b="1" dirty="0"/>
              <a:t>additional disturbing factors</a:t>
            </a:r>
            <a:r>
              <a:rPr lang="en-US" dirty="0"/>
              <a:t>  (Earth magnetism, deposition processes)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Parallel data series are used </a:t>
            </a:r>
            <a:r>
              <a:rPr lang="en-US" b="1" dirty="0">
                <a:solidFill>
                  <a:srgbClr val="FF0000"/>
                </a:solidFill>
              </a:rPr>
              <a:t>only for final validation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1880-1915 « Greenwich » trend (GN)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8688"/>
          </a:xfrm>
        </p:spPr>
        <p:txBody>
          <a:bodyPr/>
          <a:lstStyle/>
          <a:p>
            <a:r>
              <a:rPr lang="fr-BE" dirty="0"/>
              <a:t>All values </a:t>
            </a:r>
            <a:r>
              <a:rPr lang="fr-BE" dirty="0" err="1"/>
              <a:t>before</a:t>
            </a:r>
            <a:r>
              <a:rPr lang="fr-BE" dirty="0"/>
              <a:t> 1880 are </a:t>
            </a:r>
            <a:r>
              <a:rPr lang="fr-BE" dirty="0" smtClean="0"/>
              <a:t>about 40</a:t>
            </a:r>
            <a:r>
              <a:rPr lang="fr-BE" dirty="0"/>
              <a:t>% </a:t>
            </a:r>
            <a:r>
              <a:rPr lang="fr-BE" dirty="0" err="1"/>
              <a:t>lower</a:t>
            </a:r>
            <a:r>
              <a:rPr lang="fr-BE" dirty="0"/>
              <a:t> </a:t>
            </a:r>
            <a:r>
              <a:rPr lang="fr-BE" dirty="0" err="1"/>
              <a:t>than</a:t>
            </a:r>
            <a:r>
              <a:rPr lang="fr-BE" dirty="0"/>
              <a:t> the SN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0" y="1350259"/>
            <a:ext cx="7844898" cy="505054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71600" y="4302369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4724400"/>
            <a:ext cx="664698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018583" y="4314092"/>
            <a:ext cx="304797" cy="404446"/>
          </a:xfrm>
          <a:prstGeom prst="rightBrace">
            <a:avLst>
              <a:gd name="adj1" fmla="val 8333"/>
              <a:gd name="adj2" fmla="val 55833"/>
            </a:avLst>
          </a:prstGeom>
          <a:ln w="34925">
            <a:solidFill>
              <a:srgbClr val="4859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58549" y="43550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rgbClr val="0000CC"/>
                </a:solidFill>
              </a:rPr>
              <a:t>~40%</a:t>
            </a:r>
            <a:endParaRPr lang="en-US" sz="2000" dirty="0">
              <a:solidFill>
                <a:srgbClr val="0000C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00600" y="4314092"/>
            <a:ext cx="838200" cy="40444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00600" y="3078480"/>
            <a:ext cx="2678717" cy="2664000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549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</a:t>
            </a:r>
            <a:r>
              <a:rPr lang="fr-BE" dirty="0" smtClean="0"/>
              <a:t>1874-1915 </a:t>
            </a:r>
            <a:r>
              <a:rPr lang="fr-BE" dirty="0"/>
              <a:t>« Greenwich » trend (GN)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4114800" cy="530989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fr-BE" dirty="0" smtClean="0"/>
              <a:t>Ratio </a:t>
            </a:r>
            <a:r>
              <a:rPr lang="fr-BE" dirty="0"/>
              <a:t>of the RGO group count relative to </a:t>
            </a:r>
            <a:r>
              <a:rPr lang="fr-BE" dirty="0" err="1" smtClean="0"/>
              <a:t>parallel</a:t>
            </a:r>
            <a:r>
              <a:rPr lang="fr-BE" dirty="0" smtClean="0"/>
              <a:t> </a:t>
            </a:r>
            <a:r>
              <a:rPr lang="fr-BE" dirty="0" err="1" smtClean="0"/>
              <a:t>visual</a:t>
            </a:r>
            <a:r>
              <a:rPr lang="fr-BE" dirty="0" smtClean="0"/>
              <a:t> </a:t>
            </a:r>
            <a:r>
              <a:rPr lang="fr-BE" dirty="0" err="1" smtClean="0"/>
              <a:t>observers</a:t>
            </a:r>
            <a:r>
              <a:rPr lang="fr-BE" dirty="0" smtClean="0"/>
              <a:t> </a:t>
            </a:r>
            <a:r>
              <a:rPr lang="fr-BE" sz="1800" i="1" dirty="0"/>
              <a:t>(</a:t>
            </a:r>
            <a:r>
              <a:rPr lang="fr-BE" sz="1800" i="1" dirty="0" err="1"/>
              <a:t>Svalgaard</a:t>
            </a:r>
            <a:r>
              <a:rPr lang="fr-BE" sz="1800" i="1" dirty="0"/>
              <a:t> 2012 ,Vaquero 2013)</a:t>
            </a:r>
          </a:p>
          <a:p>
            <a:pPr>
              <a:spcBef>
                <a:spcPts val="600"/>
              </a:spcBef>
            </a:pPr>
            <a:endParaRPr lang="fr-BE" b="1" dirty="0" smtClean="0"/>
          </a:p>
          <a:p>
            <a:pPr>
              <a:spcBef>
                <a:spcPts val="600"/>
              </a:spcBef>
            </a:pPr>
            <a:endParaRPr lang="fr-BE" b="1" dirty="0"/>
          </a:p>
          <a:p>
            <a:pPr>
              <a:spcBef>
                <a:spcPts val="600"/>
              </a:spcBef>
            </a:pPr>
            <a:endParaRPr lang="fr-BE" b="1" dirty="0" smtClean="0"/>
          </a:p>
          <a:p>
            <a:pPr>
              <a:spcBef>
                <a:spcPts val="600"/>
              </a:spcBef>
            </a:pPr>
            <a:endParaRPr lang="fr-BE" b="1" dirty="0"/>
          </a:p>
          <a:p>
            <a:pPr>
              <a:spcBef>
                <a:spcPts val="600"/>
              </a:spcBef>
            </a:pPr>
            <a:endParaRPr lang="fr-BE" b="1" dirty="0" smtClean="0"/>
          </a:p>
          <a:p>
            <a:pPr>
              <a:spcBef>
                <a:spcPts val="600"/>
              </a:spcBef>
            </a:pPr>
            <a:endParaRPr lang="fr-BE" b="1" dirty="0" smtClean="0"/>
          </a:p>
          <a:p>
            <a:pPr>
              <a:spcBef>
                <a:spcPts val="600"/>
              </a:spcBef>
            </a:pPr>
            <a:endParaRPr lang="fr-BE" b="1" dirty="0"/>
          </a:p>
          <a:p>
            <a:pPr>
              <a:spcBef>
                <a:spcPts val="600"/>
              </a:spcBef>
            </a:pPr>
            <a:endParaRPr lang="fr-BE" b="1" dirty="0" smtClean="0"/>
          </a:p>
          <a:p>
            <a:pPr>
              <a:spcBef>
                <a:spcPts val="600"/>
              </a:spcBef>
            </a:pPr>
            <a:endParaRPr lang="fr-BE" b="1" dirty="0" smtClean="0"/>
          </a:p>
          <a:p>
            <a:pPr>
              <a:spcBef>
                <a:spcPts val="600"/>
              </a:spcBef>
            </a:pPr>
            <a:r>
              <a:rPr lang="fr-BE" b="1" dirty="0" smtClean="0"/>
              <a:t>Ratio </a:t>
            </a:r>
            <a:r>
              <a:rPr lang="fr-BE" b="1" dirty="0" err="1"/>
              <a:t>increases</a:t>
            </a:r>
            <a:r>
              <a:rPr lang="fr-BE" b="1" dirty="0"/>
              <a:t> by ~40% </a:t>
            </a:r>
            <a:r>
              <a:rPr lang="fr-BE" b="1" dirty="0" smtClean="0"/>
              <a:t>	</a:t>
            </a:r>
            <a:r>
              <a:rPr lang="fr-BE" b="1" dirty="0" err="1" smtClean="0"/>
              <a:t>from</a:t>
            </a:r>
            <a:r>
              <a:rPr lang="fr-BE" b="1" dirty="0" smtClean="0"/>
              <a:t> </a:t>
            </a:r>
            <a:r>
              <a:rPr lang="fr-BE" b="1" dirty="0" smtClean="0"/>
              <a:t>1880 </a:t>
            </a:r>
            <a:r>
              <a:rPr lang="fr-BE" b="1" dirty="0" smtClean="0"/>
              <a:t>to </a:t>
            </a:r>
            <a:r>
              <a:rPr lang="fr-BE" b="1" dirty="0" smtClean="0"/>
              <a:t>1915</a:t>
            </a:r>
            <a:endParaRPr lang="fr-BE" dirty="0"/>
          </a:p>
          <a:p>
            <a:pPr>
              <a:spcBef>
                <a:spcPts val="600"/>
              </a:spcBef>
            </a:pPr>
            <a:r>
              <a:rPr lang="fr-BE" dirty="0"/>
              <a:t>Indications of changes in the </a:t>
            </a:r>
            <a:r>
              <a:rPr lang="fr-BE" dirty="0" err="1"/>
              <a:t>early</a:t>
            </a:r>
            <a:r>
              <a:rPr lang="fr-BE" dirty="0"/>
              <a:t> RGO data set </a:t>
            </a:r>
            <a:r>
              <a:rPr lang="fr-BE" sz="1900" i="1" dirty="0"/>
              <a:t>(Willis et al, 2013)</a:t>
            </a:r>
            <a:r>
              <a:rPr lang="fr-BE" dirty="0"/>
              <a:t>:</a:t>
            </a:r>
          </a:p>
          <a:p>
            <a:pPr lvl="1">
              <a:spcBef>
                <a:spcPts val="600"/>
              </a:spcBef>
            </a:pPr>
            <a:r>
              <a:rPr lang="fr-BE" dirty="0" err="1"/>
              <a:t>Photographic</a:t>
            </a:r>
            <a:r>
              <a:rPr lang="fr-BE" dirty="0"/>
              <a:t> plate type</a:t>
            </a:r>
          </a:p>
          <a:p>
            <a:pPr lvl="1">
              <a:spcBef>
                <a:spcPts val="600"/>
              </a:spcBef>
            </a:pPr>
            <a:r>
              <a:rPr lang="fr-BE" dirty="0" err="1"/>
              <a:t>Measuring</a:t>
            </a:r>
            <a:r>
              <a:rPr lang="fr-BE" dirty="0"/>
              <a:t> </a:t>
            </a:r>
            <a:r>
              <a:rPr lang="fr-BE" dirty="0" err="1" smtClean="0"/>
              <a:t>method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11th European Space Weather Week, Liège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BCBA-9B31-4FA8-A0CB-7A3B97DDE07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838982"/>
            <a:ext cx="4274125" cy="2659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22" y="3581400"/>
            <a:ext cx="4341378" cy="265650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81000" y="4371536"/>
            <a:ext cx="381000" cy="182881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71200" y="6019800"/>
            <a:ext cx="2096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smtClean="0"/>
              <a:t>Vaquero, SSN Workshop,  2013</a:t>
            </a:r>
            <a:endParaRPr lang="en-US" sz="12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5" y="1676400"/>
            <a:ext cx="4163590" cy="2547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90906" y="4038600"/>
            <a:ext cx="118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err="1" smtClean="0"/>
              <a:t>Svalgaard</a:t>
            </a:r>
            <a:r>
              <a:rPr lang="fr-BE" sz="1200" i="1" dirty="0" smtClean="0"/>
              <a:t>, 2012</a:t>
            </a:r>
            <a:endParaRPr lang="en-US" sz="1200" i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2000" y="6172199"/>
            <a:ext cx="7391400" cy="413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600" b="1" dirty="0" smtClean="0">
                <a:solidFill>
                  <a:srgbClr val="FF0000"/>
                </a:solidFill>
              </a:rPr>
              <a:t>the R</a:t>
            </a:r>
            <a:r>
              <a:rPr lang="fr-BE" sz="1600" b="1" baseline="-25000" dirty="0" smtClean="0">
                <a:solidFill>
                  <a:srgbClr val="FF0000"/>
                </a:solidFill>
              </a:rPr>
              <a:t>Z</a:t>
            </a:r>
            <a:r>
              <a:rPr lang="fr-BE" sz="1600" b="1" dirty="0" smtClean="0">
                <a:solidFill>
                  <a:srgbClr val="FF0000"/>
                </a:solidFill>
              </a:rPr>
              <a:t>-</a:t>
            </a:r>
            <a:r>
              <a:rPr lang="fr-BE" sz="1600" b="1" dirty="0" err="1" smtClean="0">
                <a:solidFill>
                  <a:srgbClr val="FF0000"/>
                </a:solidFill>
              </a:rPr>
              <a:t>R</a:t>
            </a:r>
            <a:r>
              <a:rPr lang="fr-BE" sz="1600" b="1" baseline="-25000" dirty="0" err="1" smtClean="0">
                <a:solidFill>
                  <a:srgbClr val="FF0000"/>
                </a:solidFill>
              </a:rPr>
              <a:t>g</a:t>
            </a:r>
            <a:r>
              <a:rPr lang="fr-BE" sz="1600" b="1" dirty="0" smtClean="0">
                <a:solidFill>
                  <a:srgbClr val="FF0000"/>
                </a:solidFill>
              </a:rPr>
              <a:t> </a:t>
            </a:r>
            <a:r>
              <a:rPr lang="fr-BE" sz="1600" b="1" dirty="0" err="1" smtClean="0">
                <a:solidFill>
                  <a:srgbClr val="FF0000"/>
                </a:solidFill>
              </a:rPr>
              <a:t>discrepancy</a:t>
            </a:r>
            <a:r>
              <a:rPr lang="fr-BE" sz="1600" b="1" dirty="0" smtClean="0">
                <a:solidFill>
                  <a:srgbClr val="FF0000"/>
                </a:solidFill>
              </a:rPr>
              <a:t> </a:t>
            </a:r>
            <a:r>
              <a:rPr lang="fr-BE" sz="1600" b="1" dirty="0" err="1" smtClean="0">
                <a:solidFill>
                  <a:srgbClr val="FF0000"/>
                </a:solidFill>
              </a:rPr>
              <a:t>is</a:t>
            </a:r>
            <a:r>
              <a:rPr lang="fr-BE" sz="1600" b="1" dirty="0">
                <a:solidFill>
                  <a:srgbClr val="FF0000"/>
                </a:solidFill>
              </a:rPr>
              <a:t> </a:t>
            </a:r>
            <a:r>
              <a:rPr lang="fr-BE" sz="1600" b="1" dirty="0" smtClean="0">
                <a:solidFill>
                  <a:srgbClr val="FF0000"/>
                </a:solidFill>
              </a:rPr>
              <a:t>due to an </a:t>
            </a:r>
            <a:r>
              <a:rPr lang="fr-BE" sz="1600" b="1" dirty="0" err="1" smtClean="0">
                <a:solidFill>
                  <a:srgbClr val="FF0000"/>
                </a:solidFill>
              </a:rPr>
              <a:t>underestimate</a:t>
            </a:r>
            <a:r>
              <a:rPr lang="fr-BE" sz="1600" b="1" dirty="0">
                <a:solidFill>
                  <a:srgbClr val="FF0000"/>
                </a:solidFill>
              </a:rPr>
              <a:t> </a:t>
            </a:r>
            <a:r>
              <a:rPr lang="fr-BE" sz="1600" b="1" dirty="0" smtClean="0">
                <a:solidFill>
                  <a:srgbClr val="FF0000"/>
                </a:solidFill>
              </a:rPr>
              <a:t>of </a:t>
            </a:r>
            <a:r>
              <a:rPr lang="fr-BE" sz="1600" b="1" dirty="0" err="1" smtClean="0">
                <a:solidFill>
                  <a:srgbClr val="FF0000"/>
                </a:solidFill>
              </a:rPr>
              <a:t>R</a:t>
            </a:r>
            <a:r>
              <a:rPr lang="fr-BE" sz="1600" b="1" baseline="-25000" dirty="0" err="1" smtClean="0">
                <a:solidFill>
                  <a:srgbClr val="FF0000"/>
                </a:solidFill>
              </a:rPr>
              <a:t>g</a:t>
            </a:r>
            <a:r>
              <a:rPr lang="fr-BE" sz="1600" b="1" dirty="0" smtClean="0">
                <a:solidFill>
                  <a:srgbClr val="FF0000"/>
                </a:solidFill>
              </a:rPr>
              <a:t> </a:t>
            </a:r>
            <a:r>
              <a:rPr lang="fr-BE" sz="1600" b="1" dirty="0" err="1" smtClean="0">
                <a:solidFill>
                  <a:srgbClr val="FF0000"/>
                </a:solidFill>
              </a:rPr>
              <a:t>before</a:t>
            </a:r>
            <a:r>
              <a:rPr lang="fr-BE" sz="1600" b="1" dirty="0" smtClean="0">
                <a:solidFill>
                  <a:srgbClr val="FF0000"/>
                </a:solidFill>
              </a:rPr>
              <a:t> 1880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1000" y="6205505"/>
            <a:ext cx="381000" cy="182880"/>
          </a:xfrm>
          <a:prstGeom prst="rightArrow">
            <a:avLst>
              <a:gd name="adj1" fmla="val 50000"/>
              <a:gd name="adj2" fmla="val 7077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1" y="1905000"/>
            <a:ext cx="1143000" cy="2057400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552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1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1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3|28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3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3|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3|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3|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9|2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3.9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.2|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6|1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6867</TotalTime>
  <Words>2253</Words>
  <Application>Microsoft Office PowerPoint</Application>
  <PresentationFormat>On-screen Show (4:3)</PresentationFormat>
  <Paragraphs>498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Aharoni</vt:lpstr>
      <vt:lpstr>Arial</vt:lpstr>
      <vt:lpstr>Calibri</vt:lpstr>
      <vt:lpstr>Comic Sans MS</vt:lpstr>
      <vt:lpstr>Cooper Black</vt:lpstr>
      <vt:lpstr>Tahoma</vt:lpstr>
      <vt:lpstr>1_Office Theme</vt:lpstr>
      <vt:lpstr>Vergelijking</vt:lpstr>
      <vt:lpstr>The new Sunspot Number A full recalibration</vt:lpstr>
      <vt:lpstr>Sunspot Number: definition</vt:lpstr>
      <vt:lpstr>Sunspot Number: a composite series</vt:lpstr>
      <vt:lpstr>Sunspot Number: a composite series</vt:lpstr>
      <vt:lpstr>Group sunspot number: a recent construction</vt:lpstr>
      <vt:lpstr>SN and GN: major discrepancies</vt:lpstr>
      <vt:lpstr>Metrological approach</vt:lpstr>
      <vt:lpstr>The 1880-1915 « Greenwich » trend (GN)</vt:lpstr>
      <vt:lpstr>The 1874-1915 « Greenwich » trend (GN)</vt:lpstr>
      <vt:lpstr>Group Number: a full reconstruction</vt:lpstr>
      <vt:lpstr>The 1947 « Waldmeier » jump (SN)</vt:lpstr>
      <vt:lpstr>The 1947 « Waldmeier » jump (SN)</vt:lpstr>
      <vt:lpstr>The 1947 « Waldmeier » jump (SN)</vt:lpstr>
      <vt:lpstr>The 1947 « Waldmeier » jump (SN)</vt:lpstr>
      <vt:lpstr>The 1980-2014 « Specola » drifts (SN)</vt:lpstr>
      <vt:lpstr>Boulder SN comparison: same trends</vt:lpstr>
      <vt:lpstr>SN 1981-2014: full recalculation</vt:lpstr>
      <vt:lpstr>The 1849 Schwabe-Wolf transition</vt:lpstr>
      <vt:lpstr>Other investigated corrections</vt:lpstr>
      <vt:lpstr>Combining all main corrections: early preview</vt:lpstr>
      <vt:lpstr>Combining all main corrections: early preview</vt:lpstr>
      <vt:lpstr>Combining all main corrections: early preview</vt:lpstr>
      <vt:lpstr>A variable number of spots/group</vt:lpstr>
      <vt:lpstr>A variable number of spots/group</vt:lpstr>
      <vt:lpstr>Implications: long-term (preview)</vt:lpstr>
      <vt:lpstr>Long-term integration: a moderate Modern Maximum ?</vt:lpstr>
      <vt:lpstr>Conclusions and prospects</vt:lpstr>
      <vt:lpstr>For the latest information, please visit …</vt:lpstr>
      <vt:lpstr>PowerPoint Presentation</vt:lpstr>
      <vt:lpstr>Open solar flux from geomagnetic indices: latest update </vt:lpstr>
      <vt:lpstr>Wolf’s different telescopes</vt:lpstr>
      <vt:lpstr>The 1893 Wolf-Wolfer transition (SN)</vt:lpstr>
      <vt:lpstr>The RGO-SOON jump</vt:lpstr>
      <vt:lpstr>The 1980-2014 « Specola » drifts (SN)</vt:lpstr>
      <vt:lpstr>The 1980-2014 « Specola » drifts (SN)</vt:lpstr>
      <vt:lpstr>Implications: recent cycles</vt:lpstr>
      <vt:lpstr>Implications: recent cycles</vt:lpstr>
      <vt:lpstr>Implications: recent cycles</vt:lpstr>
      <vt:lpstr>Implications: recent cycles</vt:lpstr>
      <vt:lpstr>Global scale-dependent decline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the SSN</dc:title>
  <dc:creator>Frederic Clette</dc:creator>
  <cp:lastModifiedBy>fred</cp:lastModifiedBy>
  <cp:revision>1118</cp:revision>
  <dcterms:created xsi:type="dcterms:W3CDTF">2013-03-19T09:56:09Z</dcterms:created>
  <dcterms:modified xsi:type="dcterms:W3CDTF">2014-11-17T08:25:40Z</dcterms:modified>
</cp:coreProperties>
</file>