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20" r:id="rId5"/>
  </p:sldMasterIdLst>
  <p:notesMasterIdLst>
    <p:notesMasterId r:id="rId38"/>
  </p:notesMasterIdLst>
  <p:sldIdLst>
    <p:sldId id="257" r:id="rId6"/>
    <p:sldId id="260" r:id="rId7"/>
    <p:sldId id="308" r:id="rId8"/>
    <p:sldId id="285" r:id="rId9"/>
    <p:sldId id="261" r:id="rId10"/>
    <p:sldId id="263" r:id="rId11"/>
    <p:sldId id="309" r:id="rId12"/>
    <p:sldId id="262" r:id="rId13"/>
    <p:sldId id="264" r:id="rId14"/>
    <p:sldId id="310" r:id="rId15"/>
    <p:sldId id="316" r:id="rId16"/>
    <p:sldId id="270" r:id="rId17"/>
    <p:sldId id="317" r:id="rId18"/>
    <p:sldId id="271" r:id="rId19"/>
    <p:sldId id="273" r:id="rId20"/>
    <p:sldId id="274" r:id="rId21"/>
    <p:sldId id="311" r:id="rId22"/>
    <p:sldId id="275" r:id="rId23"/>
    <p:sldId id="276" r:id="rId24"/>
    <p:sldId id="277" r:id="rId25"/>
    <p:sldId id="278" r:id="rId26"/>
    <p:sldId id="279" r:id="rId27"/>
    <p:sldId id="280" r:id="rId28"/>
    <p:sldId id="281" r:id="rId29"/>
    <p:sldId id="282" r:id="rId30"/>
    <p:sldId id="312" r:id="rId31"/>
    <p:sldId id="301" r:id="rId32"/>
    <p:sldId id="302" r:id="rId33"/>
    <p:sldId id="283" r:id="rId34"/>
    <p:sldId id="284" r:id="rId35"/>
    <p:sldId id="313" r:id="rId36"/>
    <p:sldId id="31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3399"/>
    <a:srgbClr val="FFCC66"/>
    <a:srgbClr val="66FFCC"/>
    <a:srgbClr val="FFCCCC"/>
    <a:srgbClr val="6699FF"/>
    <a:srgbClr val="9393C3"/>
    <a:srgbClr val="339966"/>
    <a:srgbClr val="FF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84" autoAdjust="0"/>
    <p:restoredTop sz="94660"/>
  </p:normalViewPr>
  <p:slideViewPr>
    <p:cSldViewPr snapToGrid="0">
      <p:cViewPr>
        <p:scale>
          <a:sx n="60" d="100"/>
          <a:sy n="60" d="100"/>
        </p:scale>
        <p:origin x="-1182"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ABD334-20EC-4E13-B36C-150A0E2B4E69}" type="datetimeFigureOut">
              <a:rPr lang="en-GB" smtClean="0"/>
              <a:t>14/11/2014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909F6-1CFC-41D8-A937-A92A444BE494}" type="slidenum">
              <a:rPr lang="en-GB" smtClean="0"/>
              <a:t>‹#›</a:t>
            </a:fld>
            <a:endParaRPr lang="en-GB"/>
          </a:p>
        </p:txBody>
      </p:sp>
    </p:spTree>
    <p:extLst>
      <p:ext uri="{BB962C8B-B14F-4D97-AF65-F5344CB8AC3E}">
        <p14:creationId xmlns:p14="http://schemas.microsoft.com/office/powerpoint/2010/main" val="267819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A0FDDC-81BF-4068-9CC6-46EA5E9D116E}" type="slidenum">
              <a:rPr lang="en-GB" altLang="en-US">
                <a:solidFill>
                  <a:prstClr val="black"/>
                </a:solidFill>
              </a:rPr>
              <a:pPr eaLnBrk="1" hangingPunct="1">
                <a:spcBef>
                  <a:spcPct val="0"/>
                </a:spcBef>
              </a:pPr>
              <a:t>2</a:t>
            </a:fld>
            <a:endParaRPr lang="en-GB" altLang="en-US">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43CF5A-28BA-4406-A268-274EEC135B25}" type="datetimeFigureOut">
              <a:rPr lang="en-GB" smtClean="0"/>
              <a:t>14/11/2014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5E3E4E-5717-43CA-9C0A-218EA473045F}" type="slidenum">
              <a:rPr lang="en-GB" smtClean="0"/>
              <a:t>‹#›</a:t>
            </a:fld>
            <a:endParaRPr lang="en-GB"/>
          </a:p>
        </p:txBody>
      </p:sp>
    </p:spTree>
    <p:extLst>
      <p:ext uri="{BB962C8B-B14F-4D97-AF65-F5344CB8AC3E}">
        <p14:creationId xmlns:p14="http://schemas.microsoft.com/office/powerpoint/2010/main" val="45064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43CF5A-28BA-4406-A268-274EEC135B25}" type="datetimeFigureOut">
              <a:rPr lang="en-GB" smtClean="0"/>
              <a:t>14/11/2014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5E3E4E-5717-43CA-9C0A-218EA473045F}" type="slidenum">
              <a:rPr lang="en-GB" smtClean="0"/>
              <a:t>‹#›</a:t>
            </a:fld>
            <a:endParaRPr lang="en-GB"/>
          </a:p>
        </p:txBody>
      </p:sp>
    </p:spTree>
    <p:extLst>
      <p:ext uri="{BB962C8B-B14F-4D97-AF65-F5344CB8AC3E}">
        <p14:creationId xmlns:p14="http://schemas.microsoft.com/office/powerpoint/2010/main" val="426391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43CF5A-28BA-4406-A268-274EEC135B25}" type="datetimeFigureOut">
              <a:rPr lang="en-GB" smtClean="0"/>
              <a:t>14/11/2014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5E3E4E-5717-43CA-9C0A-218EA473045F}" type="slidenum">
              <a:rPr lang="en-GB" smtClean="0"/>
              <a:t>‹#›</a:t>
            </a:fld>
            <a:endParaRPr lang="en-GB"/>
          </a:p>
        </p:txBody>
      </p:sp>
    </p:spTree>
    <p:extLst>
      <p:ext uri="{BB962C8B-B14F-4D97-AF65-F5344CB8AC3E}">
        <p14:creationId xmlns:p14="http://schemas.microsoft.com/office/powerpoint/2010/main" val="206222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9680AB-0BEA-4D78-BA81-7E4B3E3716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297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E25E6F-6D07-4083-BEF6-699B07A80F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5369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C973D4-C806-496D-BBB0-752B8D19B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0563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30480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0480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BCE1F8-FE4E-424D-9E17-7585B93CFD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8147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B54E7EC-17D1-481B-826C-5DE464C5A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9301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482255B-87BE-425C-BA46-16F8202C98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467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57BFB-5B08-42C8-9E25-86AE9E9F56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9991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227F8B-A323-4D00-B1C0-2D49ECF48B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649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43CF5A-28BA-4406-A268-274EEC135B25}" type="datetimeFigureOut">
              <a:rPr lang="en-GB" smtClean="0"/>
              <a:t>14/11/2014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5E3E4E-5717-43CA-9C0A-218EA473045F}" type="slidenum">
              <a:rPr lang="en-GB" smtClean="0"/>
              <a:t>‹#›</a:t>
            </a:fld>
            <a:endParaRPr lang="en-GB"/>
          </a:p>
        </p:txBody>
      </p:sp>
    </p:spTree>
    <p:extLst>
      <p:ext uri="{BB962C8B-B14F-4D97-AF65-F5344CB8AC3E}">
        <p14:creationId xmlns:p14="http://schemas.microsoft.com/office/powerpoint/2010/main" val="2303853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01ED0-B44F-47F1-9739-27F291C5F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6504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74C1C8-ECF6-4834-8A4C-110F65E5F2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896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60C8D-1FE7-4CCC-BE2A-6CE9EFFA7E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137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438984-29D2-4E55-A268-26DFA99241E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81483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452D0-8008-4DA4-A3EE-6EDFF863FD5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93490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B88D5E-90C2-4A11-85F5-CC7EB603BCA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50019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327D8E-0B68-4F06-87BC-2EA140B27E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83310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89ED2C-36B8-44A5-9709-A33CC8F2E2C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14169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377E80-1D0C-4536-A7B0-7B3C704151E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79291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9D9BE7-2D41-43AA-9EAD-B393B7B152E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4300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43CF5A-28BA-4406-A268-274EEC135B25}" type="datetimeFigureOut">
              <a:rPr lang="en-GB" smtClean="0"/>
              <a:t>14/11/2014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5E3E4E-5717-43CA-9C0A-218EA473045F}" type="slidenum">
              <a:rPr lang="en-GB" smtClean="0"/>
              <a:t>‹#›</a:t>
            </a:fld>
            <a:endParaRPr lang="en-GB"/>
          </a:p>
        </p:txBody>
      </p:sp>
    </p:spTree>
    <p:extLst>
      <p:ext uri="{BB962C8B-B14F-4D97-AF65-F5344CB8AC3E}">
        <p14:creationId xmlns:p14="http://schemas.microsoft.com/office/powerpoint/2010/main" val="3403382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2C9D06-3EFE-46D7-B089-F34AD9D6083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8610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E85B55-0FFB-43EB-9F3D-884739BACBF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52838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2A9B35-4445-4D51-A1B6-1A68A999F6E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52345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06C1AA-3BA6-4170-B33D-E2AF4C86865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56092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5F6F53-E6C7-44CE-9915-EF551243C1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2182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507A400-BFCF-4215-8B18-5E9BA61F62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9708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B579071-86E9-4877-8170-61DF72B531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8139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8D045A-654A-41BF-9DE4-31529702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0518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D93E81-DEB1-45B0-B57A-38B12E3AF9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9715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EB2789B-8227-4EDB-89C0-C9B642D723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669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43CF5A-28BA-4406-A268-274EEC135B25}" type="datetimeFigureOut">
              <a:rPr lang="en-GB" smtClean="0"/>
              <a:t>14/11/2014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5E3E4E-5717-43CA-9C0A-218EA473045F}" type="slidenum">
              <a:rPr lang="en-GB" smtClean="0"/>
              <a:t>‹#›</a:t>
            </a:fld>
            <a:endParaRPr lang="en-GB"/>
          </a:p>
        </p:txBody>
      </p:sp>
    </p:spTree>
    <p:extLst>
      <p:ext uri="{BB962C8B-B14F-4D97-AF65-F5344CB8AC3E}">
        <p14:creationId xmlns:p14="http://schemas.microsoft.com/office/powerpoint/2010/main" val="1332662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0C6B1C-434C-4C43-ADD2-870A53185E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1021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582B88-1020-456D-8B32-D7B7F22468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9627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D70313-05C7-434F-82BE-121CFC4C75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1792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F2368D-8BF9-41FE-96D6-1C04115C57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4207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1358E9A-7105-4737-8F1B-02139A58A1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6053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5F3C7B-F65A-43DE-9869-4C0592D4C14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94985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F5BC9C-0783-4514-AA29-9A7692E5F79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687895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FBCB48-4A31-41E3-96E7-FA963992823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66703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D2395C1-5F76-4DBD-BF61-097A0602037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8436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E6890F-F32B-483B-9E06-389DBEFAD9B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630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43CF5A-28BA-4406-A268-274EEC135B25}" type="datetimeFigureOut">
              <a:rPr lang="en-GB" smtClean="0"/>
              <a:t>14/11/2014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5E3E4E-5717-43CA-9C0A-218EA473045F}" type="slidenum">
              <a:rPr lang="en-GB" smtClean="0"/>
              <a:t>‹#›</a:t>
            </a:fld>
            <a:endParaRPr lang="en-GB"/>
          </a:p>
        </p:txBody>
      </p:sp>
    </p:spTree>
    <p:extLst>
      <p:ext uri="{BB962C8B-B14F-4D97-AF65-F5344CB8AC3E}">
        <p14:creationId xmlns:p14="http://schemas.microsoft.com/office/powerpoint/2010/main" val="1116302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47530AB-3B07-4A65-B1BD-3121459E6F2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7933868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F04A7BF-FF70-403E-A4A4-C7CFB09E894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94764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3D5F90-B779-451A-A11F-A8DD29FDE7C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3874516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DED4AD-068D-4A6C-9E0B-AE6807A56C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893612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3425C0-7F87-461C-BCCB-E5E4B6797D1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723620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155DB7-E4E0-4C72-B45D-C7E3BE19D7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8131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43CF5A-28BA-4406-A268-274EEC135B25}" type="datetimeFigureOut">
              <a:rPr lang="en-GB" smtClean="0"/>
              <a:t>14/11/2014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5E3E4E-5717-43CA-9C0A-218EA473045F}" type="slidenum">
              <a:rPr lang="en-GB" smtClean="0"/>
              <a:t>‹#›</a:t>
            </a:fld>
            <a:endParaRPr lang="en-GB"/>
          </a:p>
        </p:txBody>
      </p:sp>
    </p:spTree>
    <p:extLst>
      <p:ext uri="{BB962C8B-B14F-4D97-AF65-F5344CB8AC3E}">
        <p14:creationId xmlns:p14="http://schemas.microsoft.com/office/powerpoint/2010/main" val="106138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3CF5A-28BA-4406-A268-274EEC135B25}" type="datetimeFigureOut">
              <a:rPr lang="en-GB" smtClean="0"/>
              <a:t>14/11/2014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5E3E4E-5717-43CA-9C0A-218EA473045F}" type="slidenum">
              <a:rPr lang="en-GB" smtClean="0"/>
              <a:t>‹#›</a:t>
            </a:fld>
            <a:endParaRPr lang="en-GB"/>
          </a:p>
        </p:txBody>
      </p:sp>
    </p:spTree>
    <p:extLst>
      <p:ext uri="{BB962C8B-B14F-4D97-AF65-F5344CB8AC3E}">
        <p14:creationId xmlns:p14="http://schemas.microsoft.com/office/powerpoint/2010/main" val="319509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3CF5A-28BA-4406-A268-274EEC135B25}" type="datetimeFigureOut">
              <a:rPr lang="en-GB" smtClean="0"/>
              <a:t>14/11/2014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5E3E4E-5717-43CA-9C0A-218EA473045F}" type="slidenum">
              <a:rPr lang="en-GB" smtClean="0"/>
              <a:t>‹#›</a:t>
            </a:fld>
            <a:endParaRPr lang="en-GB"/>
          </a:p>
        </p:txBody>
      </p:sp>
    </p:spTree>
    <p:extLst>
      <p:ext uri="{BB962C8B-B14F-4D97-AF65-F5344CB8AC3E}">
        <p14:creationId xmlns:p14="http://schemas.microsoft.com/office/powerpoint/2010/main" val="316024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3CF5A-28BA-4406-A268-274EEC135B25}" type="datetimeFigureOut">
              <a:rPr lang="en-GB" smtClean="0"/>
              <a:t>14/11/2014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5E3E4E-5717-43CA-9C0A-218EA473045F}" type="slidenum">
              <a:rPr lang="en-GB" smtClean="0"/>
              <a:t>‹#›</a:t>
            </a:fld>
            <a:endParaRPr lang="en-GB"/>
          </a:p>
        </p:txBody>
      </p:sp>
    </p:spTree>
    <p:extLst>
      <p:ext uri="{BB962C8B-B14F-4D97-AF65-F5344CB8AC3E}">
        <p14:creationId xmlns:p14="http://schemas.microsoft.com/office/powerpoint/2010/main" val="391187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3CF5A-28BA-4406-A268-274EEC135B25}" type="datetimeFigureOut">
              <a:rPr lang="en-GB" smtClean="0"/>
              <a:t>14/11/2014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E3E4E-5717-43CA-9C0A-218EA473045F}" type="slidenum">
              <a:rPr lang="en-GB" smtClean="0"/>
              <a:t>‹#›</a:t>
            </a:fld>
            <a:endParaRPr lang="en-GB"/>
          </a:p>
        </p:txBody>
      </p:sp>
    </p:spTree>
    <p:extLst>
      <p:ext uri="{BB962C8B-B14F-4D97-AF65-F5344CB8AC3E}">
        <p14:creationId xmlns:p14="http://schemas.microsoft.com/office/powerpoint/2010/main" val="2261154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1447800"/>
            <a:ext cx="77724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3048000"/>
            <a:ext cx="77724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24"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b="0">
                <a:latin typeface="+mn-lt"/>
                <a:ea typeface="+mn-ea"/>
              </a:defRPr>
            </a:lvl1pPr>
          </a:lstStyle>
          <a:p>
            <a:pPr fontAlgn="base">
              <a:spcBef>
                <a:spcPct val="0"/>
              </a:spcBef>
              <a:spcAft>
                <a:spcPct val="0"/>
              </a:spcAft>
              <a:defRPr/>
            </a:pPr>
            <a:endParaRPr lang="en-US">
              <a:solidFill>
                <a:srgbClr val="000000"/>
              </a:solidFill>
            </a:endParaRPr>
          </a:p>
        </p:txBody>
      </p:sp>
      <p:sp>
        <p:nvSpPr>
          <p:cNvPr id="1003525"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b="0">
                <a:latin typeface="+mn-lt"/>
                <a:ea typeface="+mn-ea"/>
              </a:defRPr>
            </a:lvl1pPr>
          </a:lstStyle>
          <a:p>
            <a:pPr fontAlgn="base">
              <a:spcBef>
                <a:spcPct val="0"/>
              </a:spcBef>
              <a:spcAft>
                <a:spcPct val="0"/>
              </a:spcAft>
              <a:defRPr/>
            </a:pPr>
            <a:endParaRPr lang="en-US">
              <a:solidFill>
                <a:srgbClr val="000000"/>
              </a:solidFill>
            </a:endParaRPr>
          </a:p>
        </p:txBody>
      </p:sp>
      <p:sp>
        <p:nvSpPr>
          <p:cNvPr id="1003526"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b="0">
                <a:latin typeface="+mn-lt"/>
                <a:ea typeface="+mn-ea"/>
              </a:defRPr>
            </a:lvl1pPr>
          </a:lstStyle>
          <a:p>
            <a:pPr fontAlgn="base">
              <a:spcBef>
                <a:spcPct val="0"/>
              </a:spcBef>
              <a:spcAft>
                <a:spcPct val="0"/>
              </a:spcAft>
              <a:defRPr/>
            </a:pPr>
            <a:fld id="{DC1A9DBE-6EC0-431B-B0EA-FE97F5AE91A0}"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3079" name="Picture 7" descr="SCI_PPT_templ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71628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734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ea typeface="ヒラギノ角ゴ Pro W3" pitchFamily="84" charset="-128"/>
        </a:defRPr>
      </a:lvl2pPr>
      <a:lvl3pPr algn="ctr" rtl="0" eaLnBrk="0" fontAlgn="base" hangingPunct="0">
        <a:spcBef>
          <a:spcPct val="0"/>
        </a:spcBef>
        <a:spcAft>
          <a:spcPct val="0"/>
        </a:spcAft>
        <a:defRPr sz="4400">
          <a:solidFill>
            <a:schemeClr val="tx2"/>
          </a:solidFill>
          <a:latin typeface="Lucida Sans" pitchFamily="34" charset="0"/>
          <a:ea typeface="ヒラギノ角ゴ Pro W3" pitchFamily="84" charset="-128"/>
        </a:defRPr>
      </a:lvl3pPr>
      <a:lvl4pPr algn="ctr" rtl="0" eaLnBrk="0" fontAlgn="base" hangingPunct="0">
        <a:spcBef>
          <a:spcPct val="0"/>
        </a:spcBef>
        <a:spcAft>
          <a:spcPct val="0"/>
        </a:spcAft>
        <a:defRPr sz="4400">
          <a:solidFill>
            <a:schemeClr val="tx2"/>
          </a:solidFill>
          <a:latin typeface="Lucida Sans" pitchFamily="34" charset="0"/>
          <a:ea typeface="ヒラギノ角ゴ Pro W3" pitchFamily="84" charset="-128"/>
        </a:defRPr>
      </a:lvl4pPr>
      <a:lvl5pPr algn="ctr" rtl="0" eaLnBrk="0" fontAlgn="base" hangingPunct="0">
        <a:spcBef>
          <a:spcPct val="0"/>
        </a:spcBef>
        <a:spcAft>
          <a:spcPct val="0"/>
        </a:spcAft>
        <a:defRPr sz="4400">
          <a:solidFill>
            <a:schemeClr val="tx2"/>
          </a:solidFill>
          <a:latin typeface="Lucida Sans" pitchFamily="34" charset="0"/>
          <a:ea typeface="ヒラギノ角ゴ Pro W3" pitchFamily="84" charset="-128"/>
        </a:defRPr>
      </a:lvl5pPr>
      <a:lvl6pPr marL="457200" algn="ctr" rtl="0" fontAlgn="base">
        <a:spcBef>
          <a:spcPct val="0"/>
        </a:spcBef>
        <a:spcAft>
          <a:spcPct val="0"/>
        </a:spcAft>
        <a:defRPr sz="4400">
          <a:solidFill>
            <a:schemeClr val="tx2"/>
          </a:solidFill>
          <a:latin typeface="Lucida Sans" pitchFamily="34" charset="0"/>
          <a:ea typeface="ヒラギノ角ゴ Pro W3" pitchFamily="84" charset="-128"/>
        </a:defRPr>
      </a:lvl6pPr>
      <a:lvl7pPr marL="914400" algn="ctr" rtl="0" fontAlgn="base">
        <a:spcBef>
          <a:spcPct val="0"/>
        </a:spcBef>
        <a:spcAft>
          <a:spcPct val="0"/>
        </a:spcAft>
        <a:defRPr sz="4400">
          <a:solidFill>
            <a:schemeClr val="tx2"/>
          </a:solidFill>
          <a:latin typeface="Lucida Sans" pitchFamily="34" charset="0"/>
          <a:ea typeface="ヒラギノ角ゴ Pro W3" pitchFamily="84" charset="-128"/>
        </a:defRPr>
      </a:lvl7pPr>
      <a:lvl8pPr marL="1371600" algn="ctr" rtl="0" fontAlgn="base">
        <a:spcBef>
          <a:spcPct val="0"/>
        </a:spcBef>
        <a:spcAft>
          <a:spcPct val="0"/>
        </a:spcAft>
        <a:defRPr sz="4400">
          <a:solidFill>
            <a:schemeClr val="tx2"/>
          </a:solidFill>
          <a:latin typeface="Lucida Sans" pitchFamily="34" charset="0"/>
          <a:ea typeface="ヒラギノ角ゴ Pro W3" pitchFamily="84" charset="-128"/>
        </a:defRPr>
      </a:lvl8pPr>
      <a:lvl9pPr marL="1828800" algn="ctr" rtl="0" fontAlgn="base">
        <a:spcBef>
          <a:spcPct val="0"/>
        </a:spcBef>
        <a:spcAft>
          <a:spcPct val="0"/>
        </a:spcAft>
        <a:defRPr sz="4400">
          <a:solidFill>
            <a:schemeClr val="tx2"/>
          </a:solidFill>
          <a:latin typeface="Lucida Sans" pitchFamily="34" charset="0"/>
          <a:ea typeface="ヒラギノ角ゴ Pro W3" pitchFamily="84" charset="-128"/>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solidFill>
                <a:srgbClr val="000000"/>
              </a:solidFill>
            </a:endParaRPr>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solidFill>
                <a:srgbClr val="000000"/>
              </a:solidFill>
            </a:endParaRPr>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466FF52A-81F8-424A-A3B9-AF694D2984D0}"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4067814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83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83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fontAlgn="base">
              <a:spcBef>
                <a:spcPct val="0"/>
              </a:spcBef>
              <a:spcAft>
                <a:spcPct val="0"/>
              </a:spcAft>
            </a:pPr>
            <a:endParaRPr lang="en-US" altLang="en-US" smtClean="0">
              <a:solidFill>
                <a:srgbClr val="000000"/>
              </a:solidFill>
            </a:endParaRPr>
          </a:p>
        </p:txBody>
      </p:sp>
      <p:sp>
        <p:nvSpPr>
          <p:cNvPr id="583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fontAlgn="base">
              <a:spcBef>
                <a:spcPct val="0"/>
              </a:spcBef>
              <a:spcAft>
                <a:spcPct val="0"/>
              </a:spcAft>
            </a:pPr>
            <a:endParaRPr lang="en-US" altLang="en-US" smtClean="0">
              <a:solidFill>
                <a:srgbClr val="000000"/>
              </a:solidFill>
            </a:endParaRPr>
          </a:p>
        </p:txBody>
      </p:sp>
      <p:sp>
        <p:nvSpPr>
          <p:cNvPr id="583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fontAlgn="base">
              <a:spcBef>
                <a:spcPct val="0"/>
              </a:spcBef>
              <a:spcAft>
                <a:spcPct val="0"/>
              </a:spcAft>
            </a:pPr>
            <a:fld id="{B847DDA1-70BD-419B-9CA0-02D06568BD3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948892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ltLang="en-US" smtClean="0">
              <a:solidFill>
                <a:srgbClr val="000000"/>
              </a:solidFill>
            </a:endParaRPr>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ltLang="en-US" smtClean="0">
              <a:solidFill>
                <a:srgbClr val="000000"/>
              </a:solidFill>
            </a:endParaRPr>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B3E548D-EF68-4505-B4F6-7F288969FD13}" type="slidenum">
              <a:rPr lang="en-GB" altLang="en-US" smtClean="0">
                <a:solidFill>
                  <a:srgbClr val="000000"/>
                </a:solidFill>
              </a:rPr>
              <a:pPr fontAlgn="base">
                <a:spcBef>
                  <a:spcPct val="0"/>
                </a:spcBef>
                <a:spcAft>
                  <a:spcPct val="0"/>
                </a:spcAft>
              </a:pPr>
              <a:t>‹#›</a:t>
            </a:fld>
            <a:endParaRPr lang="en-GB" altLang="en-US" smtClean="0">
              <a:solidFill>
                <a:srgbClr val="000000"/>
              </a:solidFill>
            </a:endParaRPr>
          </a:p>
        </p:txBody>
      </p:sp>
    </p:spTree>
    <p:extLst>
      <p:ext uri="{BB962C8B-B14F-4D97-AF65-F5344CB8AC3E}">
        <p14:creationId xmlns:p14="http://schemas.microsoft.com/office/powerpoint/2010/main" val="26152928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40.xml"/><Relationship Id="rId6" Type="http://schemas.openxmlformats.org/officeDocument/2006/relationships/image" Target="../media/image2.jpeg"/><Relationship Id="rId5" Type="http://schemas.openxmlformats.org/officeDocument/2006/relationships/image" Target="../media/image10.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9.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9.xml"/><Relationship Id="rId5" Type="http://schemas.openxmlformats.org/officeDocument/2006/relationships/image" Target="../media/image23.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9.xml"/><Relationship Id="rId5" Type="http://schemas.openxmlformats.org/officeDocument/2006/relationships/image" Target="../media/image23.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9.xml"/><Relationship Id="rId5" Type="http://schemas.openxmlformats.org/officeDocument/2006/relationships/image" Target="../media/image23.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9.xml"/><Relationship Id="rId5" Type="http://schemas.openxmlformats.org/officeDocument/2006/relationships/image" Target="../media/image2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40.xml"/><Relationship Id="rId6" Type="http://schemas.openxmlformats.org/officeDocument/2006/relationships/image" Target="../media/image2.jpeg"/><Relationship Id="rId5" Type="http://schemas.openxmlformats.org/officeDocument/2006/relationships/image" Target="../media/image10.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ideo" Target="file:///D:\movies\General\sunturn.avi" TargetMode="Externa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image" Target="../media/image2.jpeg"/><Relationship Id="rId5" Type="http://schemas.openxmlformats.org/officeDocument/2006/relationships/image" Target="../media/image10.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40.xml"/><Relationship Id="rId6" Type="http://schemas.openxmlformats.org/officeDocument/2006/relationships/image" Target="../media/image2.jpeg"/><Relationship Id="rId5" Type="http://schemas.openxmlformats.org/officeDocument/2006/relationships/image" Target="../media/image10.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40.xml"/><Relationship Id="rId6" Type="http://schemas.openxmlformats.org/officeDocument/2006/relationships/image" Target="../media/image2.jpeg"/><Relationship Id="rId5" Type="http://schemas.openxmlformats.org/officeDocument/2006/relationships/image" Target="../media/image10.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40.xml"/><Relationship Id="rId6" Type="http://schemas.openxmlformats.org/officeDocument/2006/relationships/image" Target="../media/image2.jpeg"/><Relationship Id="rId5" Type="http://schemas.openxmlformats.org/officeDocument/2006/relationships/image" Target="../media/image10.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34282"/>
          </a:xfrm>
        </p:spPr>
        <p:txBody>
          <a:bodyPr>
            <a:normAutofit fontScale="90000"/>
          </a:bodyPr>
          <a:lstStyle/>
          <a:p>
            <a:r>
              <a:rPr lang="en-GB" dirty="0" smtClean="0"/>
              <a:t/>
            </a:r>
            <a:br>
              <a:rPr lang="en-GB" dirty="0" smtClean="0"/>
            </a:br>
            <a:r>
              <a:rPr lang="en-GB" dirty="0" smtClean="0"/>
              <a:t>From Maunder Minimum to the recent Grand Solar Maximum</a:t>
            </a:r>
            <a:br>
              <a:rPr lang="en-GB" dirty="0" smtClean="0"/>
            </a:br>
            <a:endParaRPr lang="en-GB" dirty="0"/>
          </a:p>
        </p:txBody>
      </p:sp>
      <p:sp>
        <p:nvSpPr>
          <p:cNvPr id="3" name="Content Placeholder 2"/>
          <p:cNvSpPr>
            <a:spLocks noGrp="1"/>
          </p:cNvSpPr>
          <p:nvPr>
            <p:ph idx="1"/>
          </p:nvPr>
        </p:nvSpPr>
        <p:spPr>
          <a:xfrm>
            <a:off x="457200" y="3429000"/>
            <a:ext cx="8229600" cy="2697163"/>
          </a:xfrm>
        </p:spPr>
        <p:txBody>
          <a:bodyPr>
            <a:normAutofit lnSpcReduction="10000"/>
          </a:bodyPr>
          <a:lstStyle/>
          <a:p>
            <a:r>
              <a:rPr lang="en-GB" dirty="0" smtClean="0"/>
              <a:t>11:45 Tuesday November 18 </a:t>
            </a:r>
          </a:p>
          <a:p>
            <a:r>
              <a:rPr lang="en-GB" dirty="0" smtClean="0"/>
              <a:t>auditorium Roger</a:t>
            </a:r>
          </a:p>
          <a:p>
            <a:r>
              <a:rPr lang="en-GB" dirty="0" smtClean="0"/>
              <a:t>Session: 6.  Key solar observables for assessing long-term changes of the </a:t>
            </a:r>
            <a:r>
              <a:rPr lang="en-GB" dirty="0" err="1" smtClean="0"/>
              <a:t>Geospace</a:t>
            </a:r>
            <a:endParaRPr lang="en-GB" dirty="0" smtClean="0"/>
          </a:p>
          <a:p>
            <a:r>
              <a:rPr lang="en-GB" dirty="0" smtClean="0"/>
              <a:t>Time allowed 25 min</a:t>
            </a:r>
            <a:endParaRPr lang="en-GB" dirty="0"/>
          </a:p>
        </p:txBody>
      </p:sp>
    </p:spTree>
    <p:extLst>
      <p:ext uri="{BB962C8B-B14F-4D97-AF65-F5344CB8AC3E}">
        <p14:creationId xmlns:p14="http://schemas.microsoft.com/office/powerpoint/2010/main" val="874707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1" name="Rectangle 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2"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3"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4" name="Rectangle 6"/>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5" name="Rectangle 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7" name="Rectangle 9"/>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9" name="Rectangle 11"/>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0" name="Rectangle 12"/>
          <p:cNvSpPr>
            <a:spLocks noChangeArrowheads="1"/>
          </p:cNvSpPr>
          <p:nvPr/>
        </p:nvSpPr>
        <p:spPr bwMode="auto">
          <a:xfrm>
            <a:off x="0" y="3297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pic>
        <p:nvPicPr>
          <p:cNvPr id="770063" name="Picture 15"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1601788"/>
            <a:ext cx="977900" cy="977900"/>
          </a:xfrm>
          <a:prstGeom prst="rect">
            <a:avLst/>
          </a:prstGeom>
          <a:noFill/>
          <a:extLst>
            <a:ext uri="{909E8E84-426E-40DD-AFC4-6F175D3DCCD1}">
              <a14:hiddenFill xmlns:a14="http://schemas.microsoft.com/office/drawing/2010/main">
                <a:solidFill>
                  <a:srgbClr val="FFFFFF"/>
                </a:solidFill>
              </a14:hiddenFill>
            </a:ext>
          </a:extLst>
        </p:spPr>
      </p:pic>
      <p:pic>
        <p:nvPicPr>
          <p:cNvPr id="770064" name="Picture 16"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2651125"/>
            <a:ext cx="977900" cy="977900"/>
          </a:xfrm>
          <a:prstGeom prst="rect">
            <a:avLst/>
          </a:prstGeom>
          <a:noFill/>
          <a:extLst>
            <a:ext uri="{909E8E84-426E-40DD-AFC4-6F175D3DCCD1}">
              <a14:hiddenFill xmlns:a14="http://schemas.microsoft.com/office/drawing/2010/main">
                <a:solidFill>
                  <a:srgbClr val="FFFFFF"/>
                </a:solidFill>
              </a14:hiddenFill>
            </a:ext>
          </a:extLst>
        </p:spPr>
      </p:pic>
      <p:pic>
        <p:nvPicPr>
          <p:cNvPr id="770065" name="Picture 17"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3687763"/>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66" name="AutoShape 18"/>
          <p:cNvSpPr>
            <a:spLocks noChangeArrowheads="1"/>
          </p:cNvSpPr>
          <p:nvPr/>
        </p:nvSpPr>
        <p:spPr bwMode="auto">
          <a:xfrm>
            <a:off x="1493838" y="3784600"/>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67" name="AutoShape 19"/>
          <p:cNvSpPr>
            <a:spLocks noChangeArrowheads="1"/>
          </p:cNvSpPr>
          <p:nvPr/>
        </p:nvSpPr>
        <p:spPr bwMode="auto">
          <a:xfrm>
            <a:off x="1501775" y="1874838"/>
            <a:ext cx="395288" cy="560387"/>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68" name="AutoShape 20"/>
          <p:cNvSpPr>
            <a:spLocks noChangeArrowheads="1"/>
          </p:cNvSpPr>
          <p:nvPr/>
        </p:nvSpPr>
        <p:spPr bwMode="auto">
          <a:xfrm>
            <a:off x="1509713" y="4843463"/>
            <a:ext cx="395287" cy="560387"/>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pic>
        <p:nvPicPr>
          <p:cNvPr id="770069" name="Picture 21" descr="earth_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5713413"/>
            <a:ext cx="979488" cy="979487"/>
          </a:xfrm>
          <a:prstGeom prst="rect">
            <a:avLst/>
          </a:prstGeom>
          <a:noFill/>
          <a:extLst>
            <a:ext uri="{909E8E84-426E-40DD-AFC4-6F175D3DCCD1}">
              <a14:hiddenFill xmlns:a14="http://schemas.microsoft.com/office/drawing/2010/main">
                <a:solidFill>
                  <a:srgbClr val="FFFFFF"/>
                </a:solidFill>
              </a14:hiddenFill>
            </a:ext>
          </a:extLst>
        </p:spPr>
      </p:pic>
      <p:sp>
        <p:nvSpPr>
          <p:cNvPr id="770070" name="Rectangle 22"/>
          <p:cNvSpPr>
            <a:spLocks noChangeArrowheads="1"/>
          </p:cNvSpPr>
          <p:nvPr/>
        </p:nvSpPr>
        <p:spPr bwMode="auto">
          <a:xfrm>
            <a:off x="3138488" y="176212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past 400 years</a:t>
            </a:r>
            <a:endParaRPr lang="en-US" altLang="en-US" sz="3200" dirty="0" smtClean="0">
              <a:solidFill>
                <a:srgbClr val="000000"/>
              </a:solidFill>
            </a:endParaRPr>
          </a:p>
        </p:txBody>
      </p:sp>
      <p:sp>
        <p:nvSpPr>
          <p:cNvPr id="770071" name="Rectangle 23"/>
          <p:cNvSpPr>
            <a:spLocks noChangeArrowheads="1"/>
          </p:cNvSpPr>
          <p:nvPr/>
        </p:nvSpPr>
        <p:spPr bwMode="auto">
          <a:xfrm>
            <a:off x="3181350" y="381317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Use of geomagnetic data</a:t>
            </a:r>
          </a:p>
        </p:txBody>
      </p:sp>
      <p:sp>
        <p:nvSpPr>
          <p:cNvPr id="770072" name="Rectangle 24"/>
          <p:cNvSpPr>
            <a:spLocks noChangeArrowheads="1"/>
          </p:cNvSpPr>
          <p:nvPr/>
        </p:nvSpPr>
        <p:spPr bwMode="auto">
          <a:xfrm>
            <a:off x="3225800" y="4875213"/>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Streamer belt </a:t>
            </a:r>
            <a:r>
              <a:rPr lang="en-US" altLang="en-US" sz="3200" dirty="0">
                <a:solidFill>
                  <a:srgbClr val="000000"/>
                </a:solidFill>
                <a:latin typeface="Arial" pitchFamily="34" charset="0"/>
              </a:rPr>
              <a:t>w</a:t>
            </a:r>
            <a:r>
              <a:rPr lang="en-US" altLang="en-US" sz="3200" dirty="0" smtClean="0">
                <a:solidFill>
                  <a:srgbClr val="000000"/>
                </a:solidFill>
                <a:latin typeface="Arial" pitchFamily="34" charset="0"/>
              </a:rPr>
              <a:t>idth</a:t>
            </a:r>
            <a:endParaRPr lang="en-US" altLang="en-US" sz="3200" dirty="0" smtClean="0">
              <a:solidFill>
                <a:srgbClr val="000000"/>
              </a:solidFill>
            </a:endParaRPr>
          </a:p>
        </p:txBody>
      </p:sp>
      <p:grpSp>
        <p:nvGrpSpPr>
          <p:cNvPr id="770073" name="Group 25"/>
          <p:cNvGrpSpPr>
            <a:grpSpLocks/>
          </p:cNvGrpSpPr>
          <p:nvPr/>
        </p:nvGrpSpPr>
        <p:grpSpPr bwMode="auto">
          <a:xfrm>
            <a:off x="381000" y="152400"/>
            <a:ext cx="8458200" cy="1350963"/>
            <a:chOff x="240" y="96"/>
            <a:chExt cx="5328" cy="851"/>
          </a:xfrm>
        </p:grpSpPr>
        <p:sp>
          <p:nvSpPr>
            <p:cNvPr id="770074" name="Rectangle 26"/>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75" name="Rectangle 27"/>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grpSp>
      <p:sp>
        <p:nvSpPr>
          <p:cNvPr id="770076" name="Rectangle 28"/>
          <p:cNvSpPr>
            <a:spLocks noChangeArrowheads="1"/>
          </p:cNvSpPr>
          <p:nvPr/>
        </p:nvSpPr>
        <p:spPr bwMode="auto">
          <a:xfrm>
            <a:off x="252413" y="254000"/>
            <a:ext cx="6496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altLang="en-US" sz="3600" smtClean="0">
                <a:solidFill>
                  <a:srgbClr val="000000"/>
                </a:solidFill>
                <a:latin typeface="Arial" pitchFamily="34" charset="0"/>
                <a:ea typeface="Times New Roman" pitchFamily="18" charset="0"/>
                <a:cs typeface="Arial" pitchFamily="34" charset="0"/>
              </a:rPr>
              <a:t>Solar change on timescales of days to millennia </a:t>
            </a:r>
            <a:endParaRPr lang="en-US" altLang="en-US" sz="2000" smtClean="0">
              <a:solidFill>
                <a:srgbClr val="000000"/>
              </a:solidFill>
              <a:latin typeface="Arial" pitchFamily="34" charset="0"/>
              <a:ea typeface="Times New Roman" pitchFamily="18" charset="0"/>
              <a:cs typeface="Arial" pitchFamily="34" charset="0"/>
            </a:endParaRPr>
          </a:p>
        </p:txBody>
      </p:sp>
      <p:pic>
        <p:nvPicPr>
          <p:cNvPr id="770077" name="Picture 29"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2638425"/>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78" name="AutoShape 30"/>
          <p:cNvSpPr>
            <a:spLocks noChangeArrowheads="1"/>
          </p:cNvSpPr>
          <p:nvPr/>
        </p:nvSpPr>
        <p:spPr bwMode="auto">
          <a:xfrm>
            <a:off x="1493838" y="2781300"/>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79" name="Rectangle 31"/>
          <p:cNvSpPr>
            <a:spLocks noChangeArrowheads="1"/>
          </p:cNvSpPr>
          <p:nvPr/>
        </p:nvSpPr>
        <p:spPr bwMode="auto">
          <a:xfrm>
            <a:off x="3130550" y="2782888"/>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past 9300 years</a:t>
            </a:r>
            <a:endParaRPr lang="en-US" altLang="en-US" sz="3200" dirty="0" smtClean="0">
              <a:solidFill>
                <a:srgbClr val="000000"/>
              </a:solidFill>
            </a:endParaRPr>
          </a:p>
        </p:txBody>
      </p:sp>
      <p:pic>
        <p:nvPicPr>
          <p:cNvPr id="770080" name="Picture 32"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650" y="4705350"/>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81" name="AutoShape 33"/>
          <p:cNvSpPr>
            <a:spLocks noChangeArrowheads="1"/>
          </p:cNvSpPr>
          <p:nvPr/>
        </p:nvSpPr>
        <p:spPr bwMode="auto">
          <a:xfrm>
            <a:off x="1506538" y="5857875"/>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pic>
        <p:nvPicPr>
          <p:cNvPr id="770082" name="Picture 34"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 y="5719763"/>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83" name="Rectangle 35"/>
          <p:cNvSpPr>
            <a:spLocks noChangeArrowheads="1"/>
          </p:cNvSpPr>
          <p:nvPr/>
        </p:nvSpPr>
        <p:spPr bwMode="auto">
          <a:xfrm>
            <a:off x="3171825" y="586422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future</a:t>
            </a:r>
            <a:r>
              <a:rPr lang="en-US" altLang="en-US" sz="3200" dirty="0" smtClean="0">
                <a:solidFill>
                  <a:srgbClr val="000000"/>
                </a:solidFill>
              </a:rPr>
              <a:t> </a:t>
            </a:r>
          </a:p>
        </p:txBody>
      </p:sp>
      <p:pic>
        <p:nvPicPr>
          <p:cNvPr id="770084" name="Picture 36" descr="aurora5"/>
          <p:cNvPicPr>
            <a:picLocks noChangeAspect="1" noChangeArrowheads="1"/>
          </p:cNvPicPr>
          <p:nvPr/>
        </p:nvPicPr>
        <p:blipFill>
          <a:blip r:embed="rId4" cstate="print">
            <a:lum contrast="-4000"/>
            <a:extLst>
              <a:ext uri="{28A0092B-C50C-407E-A947-70E740481C1C}">
                <a14:useLocalDpi xmlns:a14="http://schemas.microsoft.com/office/drawing/2010/main" val="0"/>
              </a:ext>
            </a:extLst>
          </a:blip>
          <a:srcRect l="23622" t="4199" r="31496" b="15749"/>
          <a:stretch>
            <a:fillRect/>
          </a:stretch>
        </p:blipFill>
        <p:spPr bwMode="auto">
          <a:xfrm>
            <a:off x="2052638" y="3696444"/>
            <a:ext cx="960437" cy="936625"/>
          </a:xfrm>
          <a:prstGeom prst="rect">
            <a:avLst/>
          </a:prstGeom>
          <a:noFill/>
          <a:extLst>
            <a:ext uri="{909E8E84-426E-40DD-AFC4-6F175D3DCCD1}">
              <a14:hiddenFill xmlns:a14="http://schemas.microsoft.com/office/drawing/2010/main">
                <a:solidFill>
                  <a:srgbClr val="FFFFFF"/>
                </a:solidFill>
              </a14:hiddenFill>
            </a:ext>
          </a:extLst>
        </p:spPr>
      </p:pic>
      <p:pic>
        <p:nvPicPr>
          <p:cNvPr id="770085" name="Picture 37" descr="protonshower1"/>
          <p:cNvPicPr>
            <a:picLocks noChangeAspect="1" noChangeArrowheads="1"/>
          </p:cNvPicPr>
          <p:nvPr/>
        </p:nvPicPr>
        <p:blipFill>
          <a:blip r:embed="rId5" cstate="print">
            <a:extLst>
              <a:ext uri="{28A0092B-C50C-407E-A947-70E740481C1C}">
                <a14:useLocalDpi xmlns:a14="http://schemas.microsoft.com/office/drawing/2010/main" val="0"/>
              </a:ext>
            </a:extLst>
          </a:blip>
          <a:srcRect l="24855" t="11606" r="24855"/>
          <a:stretch>
            <a:fillRect/>
          </a:stretch>
        </p:blipFill>
        <p:spPr bwMode="auto">
          <a:xfrm>
            <a:off x="2046256" y="2646417"/>
            <a:ext cx="9667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pic>
        <p:nvPicPr>
          <p:cNvPr id="770088" name="Picture 40" descr="Uo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465" y="690563"/>
            <a:ext cx="546100" cy="700088"/>
          </a:xfrm>
          <a:prstGeom prst="rect">
            <a:avLst/>
          </a:prstGeom>
          <a:noFill/>
          <a:extLst>
            <a:ext uri="{909E8E84-426E-40DD-AFC4-6F175D3DCCD1}">
              <a14:hiddenFill xmlns:a14="http://schemas.microsoft.com/office/drawing/2010/main">
                <a:solidFill>
                  <a:srgbClr val="FFFFFF"/>
                </a:solidFill>
              </a14:hiddenFill>
            </a:ext>
          </a:extLst>
        </p:spPr>
      </p:pic>
      <p:pic>
        <p:nvPicPr>
          <p:cNvPr id="77008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9071" r="9071"/>
          <a:stretch>
            <a:fillRect/>
          </a:stretch>
        </p:blipFill>
        <p:spPr bwMode="auto">
          <a:xfrm>
            <a:off x="2027238" y="4697013"/>
            <a:ext cx="989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1" descr="sunspotcloseup"/>
          <p:cNvPicPr>
            <a:picLocks noChangeArrowheads="1"/>
          </p:cNvPicPr>
          <p:nvPr/>
        </p:nvPicPr>
        <p:blipFill>
          <a:blip r:embed="rId8" cstate="print">
            <a:extLst>
              <a:ext uri="{28A0092B-C50C-407E-A947-70E740481C1C}">
                <a14:useLocalDpi xmlns:a14="http://schemas.microsoft.com/office/drawing/2010/main" val="0"/>
              </a:ext>
            </a:extLst>
          </a:blip>
          <a:srcRect l="12325" t="12392" r="12325" b="36143"/>
          <a:stretch>
            <a:fillRect/>
          </a:stretch>
        </p:blipFill>
        <p:spPr bwMode="auto">
          <a:xfrm>
            <a:off x="2049080" y="1645996"/>
            <a:ext cx="961200" cy="936000"/>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43"/>
          <p:cNvSpPr>
            <a:spLocks/>
          </p:cNvSpPr>
          <p:nvPr/>
        </p:nvSpPr>
        <p:spPr bwMode="auto">
          <a:xfrm>
            <a:off x="-71438" y="-20638"/>
            <a:ext cx="9224963" cy="7040563"/>
          </a:xfrm>
          <a:custGeom>
            <a:avLst/>
            <a:gdLst>
              <a:gd name="T0" fmla="*/ 0 w 5811"/>
              <a:gd name="T1" fmla="*/ 0 h 4435"/>
              <a:gd name="T2" fmla="*/ 26 w 5811"/>
              <a:gd name="T3" fmla="*/ 4435 h 4435"/>
              <a:gd name="T4" fmla="*/ 5811 w 5811"/>
              <a:gd name="T5" fmla="*/ 4429 h 4435"/>
              <a:gd name="T6" fmla="*/ 5805 w 5811"/>
              <a:gd name="T7" fmla="*/ 2325 h 4435"/>
              <a:gd name="T8" fmla="*/ 5555 w 5811"/>
              <a:gd name="T9" fmla="*/ 2331 h 4435"/>
              <a:gd name="T10" fmla="*/ 5555 w 5811"/>
              <a:gd name="T11" fmla="*/ 2990 h 4435"/>
              <a:gd name="T12" fmla="*/ 226 w 5811"/>
              <a:gd name="T13" fmla="*/ 2981 h 4435"/>
              <a:gd name="T14" fmla="*/ 226 w 5811"/>
              <a:gd name="T15" fmla="*/ 2310 h 4435"/>
              <a:gd name="T16" fmla="*/ 5795 w 5811"/>
              <a:gd name="T17" fmla="*/ 2328 h 4435"/>
              <a:gd name="T18" fmla="*/ 5805 w 5811"/>
              <a:gd name="T19" fmla="*/ 7 h 4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11" h="4435">
                <a:moveTo>
                  <a:pt x="0" y="0"/>
                </a:moveTo>
                <a:lnTo>
                  <a:pt x="26" y="4435"/>
                </a:lnTo>
                <a:lnTo>
                  <a:pt x="5811" y="4429"/>
                </a:lnTo>
                <a:lnTo>
                  <a:pt x="5805" y="2325"/>
                </a:lnTo>
                <a:lnTo>
                  <a:pt x="5555" y="2331"/>
                </a:lnTo>
                <a:lnTo>
                  <a:pt x="5555" y="2990"/>
                </a:lnTo>
                <a:lnTo>
                  <a:pt x="226" y="2981"/>
                </a:lnTo>
                <a:lnTo>
                  <a:pt x="226" y="2310"/>
                </a:lnTo>
                <a:lnTo>
                  <a:pt x="5795" y="2328"/>
                </a:lnTo>
                <a:lnTo>
                  <a:pt x="5805" y="7"/>
                </a:lnTo>
              </a:path>
            </a:pathLst>
          </a:custGeom>
          <a:solidFill>
            <a:srgbClr val="DDDDDD">
              <a:alpha val="63000"/>
            </a:srgbClr>
          </a:solidFill>
          <a:ln>
            <a:noFill/>
          </a:ln>
          <a:effectLst/>
          <a:extLst>
            <a:ext uri="{91240B29-F687-4F45-9708-019B960494DF}">
              <a14:hiddenLine xmlns:a14="http://schemas.microsoft.com/office/drawing/2010/main" w="9525" cap="flat" cmpd="sng">
                <a:solidFill>
                  <a:srgbClr val="FF00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smtClean="0">
              <a:solidFill>
                <a:srgbClr val="000000"/>
              </a:solidFill>
              <a:latin typeface="Arial" pitchFamily="34" charset="0"/>
            </a:endParaRPr>
          </a:p>
        </p:txBody>
      </p:sp>
      <p:sp>
        <p:nvSpPr>
          <p:cNvPr id="42" name="Rectangle 44"/>
          <p:cNvSpPr>
            <a:spLocks noChangeArrowheads="1"/>
          </p:cNvSpPr>
          <p:nvPr/>
        </p:nvSpPr>
        <p:spPr bwMode="auto">
          <a:xfrm>
            <a:off x="287338" y="3633788"/>
            <a:ext cx="8502650" cy="1092200"/>
          </a:xfrm>
          <a:prstGeom prst="rect">
            <a:avLst/>
          </a:prstGeom>
          <a:noFill/>
          <a:ln w="38100" algn="ctr">
            <a:solidFill>
              <a:srgbClr val="FF00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Tree>
    <p:extLst>
      <p:ext uri="{BB962C8B-B14F-4D97-AF65-F5344CB8AC3E}">
        <p14:creationId xmlns:p14="http://schemas.microsoft.com/office/powerpoint/2010/main" val="871480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770073"/>
                                        </p:tgtEl>
                                        <p:attrNameLst>
                                          <p:attrName>style.visibility</p:attrName>
                                        </p:attrNameLst>
                                      </p:cBhvr>
                                      <p:to>
                                        <p:strVal val="visible"/>
                                      </p:to>
                                    </p:set>
                                    <p:anim calcmode="lin" valueType="num">
                                      <p:cBhvr>
                                        <p:cTn id="7" dur="500" fill="hold"/>
                                        <p:tgtEl>
                                          <p:spTgt spid="770073"/>
                                        </p:tgtEl>
                                        <p:attrNameLst>
                                          <p:attrName>ppt_x</p:attrName>
                                        </p:attrNameLst>
                                      </p:cBhvr>
                                      <p:tavLst>
                                        <p:tav tm="0">
                                          <p:val>
                                            <p:strVal val="#ppt_x-#ppt_w/2"/>
                                          </p:val>
                                        </p:tav>
                                        <p:tav tm="100000">
                                          <p:val>
                                            <p:strVal val="#ppt_x"/>
                                          </p:val>
                                        </p:tav>
                                      </p:tavLst>
                                    </p:anim>
                                    <p:anim calcmode="lin" valueType="num">
                                      <p:cBhvr>
                                        <p:cTn id="8" dur="500" fill="hold"/>
                                        <p:tgtEl>
                                          <p:spTgt spid="770073"/>
                                        </p:tgtEl>
                                        <p:attrNameLst>
                                          <p:attrName>ppt_y</p:attrName>
                                        </p:attrNameLst>
                                      </p:cBhvr>
                                      <p:tavLst>
                                        <p:tav tm="0">
                                          <p:val>
                                            <p:strVal val="#ppt_y"/>
                                          </p:val>
                                        </p:tav>
                                        <p:tav tm="100000">
                                          <p:val>
                                            <p:strVal val="#ppt_y"/>
                                          </p:val>
                                        </p:tav>
                                      </p:tavLst>
                                    </p:anim>
                                    <p:anim calcmode="lin" valueType="num">
                                      <p:cBhvr>
                                        <p:cTn id="9" dur="500" fill="hold"/>
                                        <p:tgtEl>
                                          <p:spTgt spid="770073"/>
                                        </p:tgtEl>
                                        <p:attrNameLst>
                                          <p:attrName>ppt_w</p:attrName>
                                        </p:attrNameLst>
                                      </p:cBhvr>
                                      <p:tavLst>
                                        <p:tav tm="0">
                                          <p:val>
                                            <p:fltVal val="0"/>
                                          </p:val>
                                        </p:tav>
                                        <p:tav tm="100000">
                                          <p:val>
                                            <p:strVal val="#ppt_w"/>
                                          </p:val>
                                        </p:tav>
                                      </p:tavLst>
                                    </p:anim>
                                    <p:anim calcmode="lin" valueType="num">
                                      <p:cBhvr>
                                        <p:cTn id="10" dur="500" fill="hold"/>
                                        <p:tgtEl>
                                          <p:spTgt spid="7700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ChangeArrowheads="1"/>
          </p:cNvSpPr>
          <p:nvPr/>
        </p:nvSpPr>
        <p:spPr bwMode="auto">
          <a:xfrm>
            <a:off x="0" y="15766"/>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nvGrpSpPr>
          <p:cNvPr id="794627" name="Group 3"/>
          <p:cNvGrpSpPr>
            <a:grpSpLocks/>
          </p:cNvGrpSpPr>
          <p:nvPr/>
        </p:nvGrpSpPr>
        <p:grpSpPr bwMode="auto">
          <a:xfrm>
            <a:off x="381000" y="152400"/>
            <a:ext cx="8458200" cy="1350963"/>
            <a:chOff x="240" y="96"/>
            <a:chExt cx="5328" cy="851"/>
          </a:xfrm>
        </p:grpSpPr>
        <p:sp>
          <p:nvSpPr>
            <p:cNvPr id="794628"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794629"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794633" name="Rectangle 9"/>
          <p:cNvSpPr>
            <a:spLocks noChangeArrowheads="1"/>
          </p:cNvSpPr>
          <p:nvPr/>
        </p:nvSpPr>
        <p:spPr bwMode="auto">
          <a:xfrm>
            <a:off x="2838450" y="146595"/>
            <a:ext cx="6296025" cy="148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Aft>
                <a:spcPct val="20000"/>
              </a:spcAft>
            </a:pPr>
            <a:r>
              <a:rPr lang="en-US" altLang="en-US" sz="2800" dirty="0" smtClean="0">
                <a:solidFill>
                  <a:srgbClr val="080808"/>
                </a:solidFill>
              </a:rPr>
              <a:t>Dependence </a:t>
            </a:r>
            <a:r>
              <a:rPr lang="en-US" altLang="en-US" sz="2800" dirty="0">
                <a:solidFill>
                  <a:srgbClr val="080808"/>
                </a:solidFill>
              </a:rPr>
              <a:t>of </a:t>
            </a:r>
            <a:r>
              <a:rPr lang="en-US" altLang="en-US" sz="2800" dirty="0" smtClean="0">
                <a:solidFill>
                  <a:srgbClr val="080808"/>
                </a:solidFill>
              </a:rPr>
              <a:t>different geomagnetic </a:t>
            </a:r>
            <a:r>
              <a:rPr lang="en-US" altLang="en-US" sz="2800" dirty="0">
                <a:solidFill>
                  <a:srgbClr val="080808"/>
                </a:solidFill>
              </a:rPr>
              <a:t>activity </a:t>
            </a:r>
            <a:r>
              <a:rPr lang="en-US" altLang="en-US" sz="2800" dirty="0" smtClean="0">
                <a:solidFill>
                  <a:srgbClr val="080808"/>
                </a:solidFill>
              </a:rPr>
              <a:t>indices on IMF B</a:t>
            </a:r>
            <a:r>
              <a:rPr lang="en-US" altLang="en-US" sz="2800" dirty="0" smtClean="0">
                <a:solidFill>
                  <a:srgbClr val="080808"/>
                </a:solidFill>
                <a:sym typeface="Symbol"/>
              </a:rPr>
              <a:t></a:t>
            </a:r>
            <a:r>
              <a:rPr lang="en-US" altLang="en-US" sz="2800" dirty="0" smtClean="0">
                <a:solidFill>
                  <a:srgbClr val="080808"/>
                </a:solidFill>
              </a:rPr>
              <a:t>(V</a:t>
            </a:r>
            <a:r>
              <a:rPr lang="en-US" altLang="en-US" sz="2800" baseline="-25000" dirty="0" smtClean="0">
                <a:solidFill>
                  <a:srgbClr val="080808"/>
                </a:solidFill>
              </a:rPr>
              <a:t>SW</a:t>
            </a:r>
            <a:r>
              <a:rPr lang="en-US" altLang="en-US" sz="2800" dirty="0" smtClean="0">
                <a:solidFill>
                  <a:srgbClr val="080808"/>
                </a:solidFill>
              </a:rPr>
              <a:t>)</a:t>
            </a:r>
            <a:r>
              <a:rPr lang="en-US" altLang="en-US" sz="2800" baseline="30000" dirty="0" smtClean="0">
                <a:solidFill>
                  <a:srgbClr val="080808"/>
                </a:solidFill>
              </a:rPr>
              <a:t>n</a:t>
            </a:r>
            <a:r>
              <a:rPr lang="en-GB" altLang="en-US" sz="3200" dirty="0" smtClean="0">
                <a:solidFill>
                  <a:srgbClr val="000000"/>
                </a:solidFill>
                <a:ea typeface="Times New Roman" pitchFamily="18" charset="0"/>
                <a:cs typeface="Arial" pitchFamily="34" charset="0"/>
              </a:rPr>
              <a:t> </a:t>
            </a:r>
            <a:endParaRPr lang="en-GB" altLang="en-US" sz="3200" dirty="0">
              <a:solidFill>
                <a:srgbClr val="000000"/>
              </a:solidFill>
              <a:ea typeface="Times New Roman" pitchFamily="18" charset="0"/>
              <a:cs typeface="Arial" pitchFamily="34" charset="0"/>
            </a:endParaRPr>
          </a:p>
          <a:p>
            <a:pPr eaLnBrk="0" hangingPunct="0">
              <a:spcAft>
                <a:spcPct val="20000"/>
              </a:spcAft>
            </a:pPr>
            <a:r>
              <a:rPr lang="en-US" altLang="en-US" sz="2400" dirty="0">
                <a:solidFill>
                  <a:srgbClr val="000000"/>
                </a:solidFill>
                <a:ea typeface="Times New Roman" pitchFamily="18" charset="0"/>
                <a:cs typeface="Arial" pitchFamily="34" charset="0"/>
              </a:rPr>
              <a:t> </a:t>
            </a:r>
          </a:p>
        </p:txBody>
      </p:sp>
      <p:sp>
        <p:nvSpPr>
          <p:cNvPr id="794634" name="Text Box 10"/>
          <p:cNvSpPr txBox="1">
            <a:spLocks noChangeArrowheads="1"/>
          </p:cNvSpPr>
          <p:nvPr/>
        </p:nvSpPr>
        <p:spPr bwMode="auto">
          <a:xfrm>
            <a:off x="173421" y="1565384"/>
            <a:ext cx="2443655" cy="491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60000"/>
              </a:spcBef>
            </a:pPr>
            <a:r>
              <a:rPr lang="en-US" altLang="en-US" sz="2800" dirty="0" smtClean="0">
                <a:solidFill>
                  <a:srgbClr val="D60093"/>
                </a:solidFill>
                <a:sym typeface="Symbol" pitchFamily="18" charset="2"/>
              </a:rPr>
              <a:t></a:t>
            </a:r>
            <a:r>
              <a:rPr lang="en-US" altLang="en-US" sz="2800" dirty="0" smtClean="0">
                <a:solidFill>
                  <a:srgbClr val="000000"/>
                </a:solidFill>
              </a:rPr>
              <a:t> all indices depend on B</a:t>
            </a:r>
          </a:p>
          <a:p>
            <a:pPr eaLnBrk="0" hangingPunct="0">
              <a:spcBef>
                <a:spcPct val="60000"/>
              </a:spcBef>
            </a:pPr>
            <a:r>
              <a:rPr lang="en-US" altLang="en-US" sz="2800" dirty="0">
                <a:solidFill>
                  <a:srgbClr val="D60093"/>
                </a:solidFill>
                <a:sym typeface="Symbol" pitchFamily="18" charset="2"/>
              </a:rPr>
              <a:t></a:t>
            </a:r>
            <a:r>
              <a:rPr lang="en-US" altLang="en-US" sz="2800" dirty="0">
                <a:solidFill>
                  <a:srgbClr val="000000"/>
                </a:solidFill>
              </a:rPr>
              <a:t> b</a:t>
            </a:r>
            <a:r>
              <a:rPr lang="en-US" altLang="en-US" sz="2800" dirty="0" smtClean="0">
                <a:solidFill>
                  <a:srgbClr val="000000"/>
                </a:solidFill>
              </a:rPr>
              <a:t>ut depend on </a:t>
            </a:r>
            <a:r>
              <a:rPr lang="en-US" altLang="en-US" sz="2800" dirty="0">
                <a:solidFill>
                  <a:srgbClr val="080808"/>
                </a:solidFill>
              </a:rPr>
              <a:t>(V</a:t>
            </a:r>
            <a:r>
              <a:rPr lang="en-US" altLang="en-US" sz="2800" baseline="-25000" dirty="0">
                <a:solidFill>
                  <a:srgbClr val="080808"/>
                </a:solidFill>
              </a:rPr>
              <a:t>SW</a:t>
            </a:r>
            <a:r>
              <a:rPr lang="en-US" altLang="en-US" sz="2800" dirty="0">
                <a:solidFill>
                  <a:srgbClr val="080808"/>
                </a:solidFill>
              </a:rPr>
              <a:t>)</a:t>
            </a:r>
            <a:r>
              <a:rPr lang="en-US" altLang="en-US" sz="2800" baseline="30000" dirty="0">
                <a:solidFill>
                  <a:srgbClr val="080808"/>
                </a:solidFill>
              </a:rPr>
              <a:t>n</a:t>
            </a:r>
            <a:r>
              <a:rPr lang="en-US" altLang="en-US" sz="2800" dirty="0" smtClean="0">
                <a:solidFill>
                  <a:srgbClr val="000000"/>
                </a:solidFill>
              </a:rPr>
              <a:t> with different n</a:t>
            </a:r>
            <a:endParaRPr lang="en-US" altLang="en-US" sz="2800" dirty="0">
              <a:solidFill>
                <a:srgbClr val="000000"/>
              </a:solidFill>
            </a:endParaRPr>
          </a:p>
          <a:p>
            <a:pPr eaLnBrk="0" hangingPunct="0">
              <a:spcBef>
                <a:spcPct val="60000"/>
              </a:spcBef>
            </a:pPr>
            <a:r>
              <a:rPr lang="en-US" altLang="en-US" sz="2800" dirty="0">
                <a:solidFill>
                  <a:srgbClr val="D60093"/>
                </a:solidFill>
                <a:sym typeface="Symbol" pitchFamily="18" charset="2"/>
              </a:rPr>
              <a:t></a:t>
            </a:r>
            <a:r>
              <a:rPr lang="en-US" altLang="en-US" sz="2800" dirty="0">
                <a:solidFill>
                  <a:srgbClr val="000000"/>
                </a:solidFill>
              </a:rPr>
              <a:t> </a:t>
            </a:r>
            <a:r>
              <a:rPr lang="en-US" altLang="en-US" sz="2800" dirty="0" smtClean="0">
                <a:solidFill>
                  <a:srgbClr val="000000"/>
                </a:solidFill>
              </a:rPr>
              <a:t>We use pairings with different n to </a:t>
            </a:r>
            <a:r>
              <a:rPr lang="en-US" altLang="en-US" sz="2800" dirty="0" smtClean="0">
                <a:solidFill>
                  <a:srgbClr val="080808"/>
                </a:solidFill>
              </a:rPr>
              <a:t>reconstruct B </a:t>
            </a:r>
            <a:r>
              <a:rPr lang="en-US" altLang="en-US" sz="2800" u="sng" dirty="0" smtClean="0">
                <a:solidFill>
                  <a:srgbClr val="080808"/>
                </a:solidFill>
              </a:rPr>
              <a:t>and</a:t>
            </a:r>
            <a:r>
              <a:rPr lang="en-US" altLang="en-US" sz="2800" dirty="0" smtClean="0">
                <a:solidFill>
                  <a:srgbClr val="080808"/>
                </a:solidFill>
              </a:rPr>
              <a:t> V</a:t>
            </a:r>
            <a:r>
              <a:rPr lang="en-US" altLang="en-US" sz="2800" baseline="-25000" dirty="0" smtClean="0">
                <a:solidFill>
                  <a:srgbClr val="080808"/>
                </a:solidFill>
              </a:rPr>
              <a:t>SW</a:t>
            </a:r>
            <a:endParaRPr lang="en-US" altLang="en-US" sz="2800" dirty="0">
              <a:solidFill>
                <a:srgbClr val="000000"/>
              </a:solidFill>
            </a:endParaRPr>
          </a:p>
        </p:txBody>
      </p:sp>
      <p:pic>
        <p:nvPicPr>
          <p:cNvPr id="794638" name="Picture 14" descr="Uo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0" y="690563"/>
            <a:ext cx="546100" cy="7000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9" descr="auroraandmoo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 y="285749"/>
            <a:ext cx="1586308" cy="11017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auroradramat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8350" y="285750"/>
            <a:ext cx="83185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652" r="802"/>
          <a:stretch/>
        </p:blipFill>
        <p:spPr bwMode="auto">
          <a:xfrm>
            <a:off x="2538251" y="1560787"/>
            <a:ext cx="6479627" cy="5076496"/>
          </a:xfrm>
          <a:prstGeom prst="rect">
            <a:avLst/>
          </a:prstGeom>
          <a:noFill/>
          <a:ln w="38100">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 Box 10"/>
          <p:cNvSpPr txBox="1">
            <a:spLocks noChangeArrowheads="1"/>
          </p:cNvSpPr>
          <p:nvPr/>
        </p:nvSpPr>
        <p:spPr bwMode="auto">
          <a:xfrm>
            <a:off x="3247698" y="3625415"/>
            <a:ext cx="2317531" cy="276999"/>
          </a:xfrm>
          <a:prstGeom prst="rect">
            <a:avLst/>
          </a:prstGeom>
          <a:solidFill>
            <a:srgbClr val="6699FF"/>
          </a:solidFill>
          <a:ln>
            <a:noFill/>
          </a:ln>
          <a:effectLst/>
          <a:extLst/>
        </p:spPr>
        <p:txBody>
          <a:bodyPr wrap="square" lIns="0" tIns="0" rIns="0" bIns="0">
            <a:spAutoFit/>
          </a:bodyPr>
          <a:lstStyle/>
          <a:p>
            <a:pPr eaLnBrk="0" hangingPunct="0">
              <a:spcBef>
                <a:spcPct val="60000"/>
              </a:spcBef>
            </a:pPr>
            <a:r>
              <a:rPr lang="en-US" altLang="en-US" b="1" dirty="0" smtClean="0">
                <a:sym typeface="Symbol" pitchFamily="18" charset="2"/>
              </a:rPr>
              <a:t>n = </a:t>
            </a:r>
            <a:r>
              <a:rPr lang="en-GB" b="1" dirty="0" smtClean="0"/>
              <a:t>1.7±0.8</a:t>
            </a:r>
            <a:r>
              <a:rPr lang="en-GB" b="1" dirty="0"/>
              <a:t> </a:t>
            </a:r>
            <a:r>
              <a:rPr lang="en-GB" b="1" dirty="0" smtClean="0"/>
              <a:t> r = </a:t>
            </a:r>
            <a:r>
              <a:rPr lang="en-GB" b="1" dirty="0"/>
              <a:t>0.961 </a:t>
            </a:r>
            <a:endParaRPr lang="en-GB" altLang="en-US" b="1" dirty="0">
              <a:cs typeface="Arial" pitchFamily="34" charset="0"/>
            </a:endParaRPr>
          </a:p>
        </p:txBody>
      </p:sp>
      <p:sp>
        <p:nvSpPr>
          <p:cNvPr id="25" name="Text Box 10"/>
          <p:cNvSpPr txBox="1">
            <a:spLocks noChangeArrowheads="1"/>
          </p:cNvSpPr>
          <p:nvPr/>
        </p:nvSpPr>
        <p:spPr bwMode="auto">
          <a:xfrm>
            <a:off x="6364015" y="3667459"/>
            <a:ext cx="2228195" cy="276999"/>
          </a:xfrm>
          <a:prstGeom prst="rect">
            <a:avLst/>
          </a:prstGeom>
          <a:solidFill>
            <a:srgbClr val="FFCCCC"/>
          </a:solidFill>
          <a:ln>
            <a:noFill/>
          </a:ln>
          <a:effectLst/>
          <a:extLst/>
        </p:spPr>
        <p:txBody>
          <a:bodyPr wrap="square" lIns="0" tIns="0" rIns="0" bIns="0">
            <a:spAutoFit/>
          </a:bodyPr>
          <a:lstStyle/>
          <a:p>
            <a:pPr eaLnBrk="0" hangingPunct="0">
              <a:spcBef>
                <a:spcPct val="60000"/>
              </a:spcBef>
            </a:pPr>
            <a:r>
              <a:rPr lang="en-US" altLang="en-US" b="1" dirty="0" smtClean="0">
                <a:sym typeface="Symbol" pitchFamily="18" charset="2"/>
              </a:rPr>
              <a:t>n = </a:t>
            </a:r>
            <a:r>
              <a:rPr lang="en-GB" b="1" dirty="0" smtClean="0"/>
              <a:t>1.6±0.8 r = </a:t>
            </a:r>
            <a:r>
              <a:rPr lang="en-GB" b="1" dirty="0"/>
              <a:t>0.952</a:t>
            </a:r>
            <a:r>
              <a:rPr lang="en-GB" b="1" dirty="0" smtClean="0"/>
              <a:t> </a:t>
            </a:r>
            <a:endParaRPr lang="en-GB" altLang="en-US" b="1" dirty="0">
              <a:cs typeface="Arial" pitchFamily="34" charset="0"/>
            </a:endParaRPr>
          </a:p>
        </p:txBody>
      </p:sp>
      <p:sp>
        <p:nvSpPr>
          <p:cNvPr id="26" name="Text Box 10"/>
          <p:cNvSpPr txBox="1">
            <a:spLocks noChangeArrowheads="1"/>
          </p:cNvSpPr>
          <p:nvPr/>
        </p:nvSpPr>
        <p:spPr bwMode="auto">
          <a:xfrm>
            <a:off x="3153103" y="5843104"/>
            <a:ext cx="2412125" cy="276999"/>
          </a:xfrm>
          <a:prstGeom prst="rect">
            <a:avLst/>
          </a:prstGeom>
          <a:solidFill>
            <a:srgbClr val="66FFCC"/>
          </a:solidFill>
          <a:ln>
            <a:noFill/>
          </a:ln>
          <a:effectLst/>
          <a:extLst/>
        </p:spPr>
        <p:txBody>
          <a:bodyPr wrap="square" lIns="0" tIns="0" rIns="0" bIns="0">
            <a:spAutoFit/>
          </a:bodyPr>
          <a:lstStyle/>
          <a:p>
            <a:pPr eaLnBrk="0" hangingPunct="0">
              <a:spcBef>
                <a:spcPct val="60000"/>
              </a:spcBef>
            </a:pPr>
            <a:r>
              <a:rPr lang="en-US" altLang="en-US" b="1" dirty="0" smtClean="0">
                <a:sym typeface="Symbol" pitchFamily="18" charset="2"/>
              </a:rPr>
              <a:t>n = </a:t>
            </a:r>
            <a:r>
              <a:rPr lang="en-GB" b="1" dirty="0" smtClean="0"/>
              <a:t>−</a:t>
            </a:r>
            <a:r>
              <a:rPr lang="en-GB" b="1" dirty="0"/>
              <a:t>0.1±1.1  </a:t>
            </a:r>
            <a:r>
              <a:rPr lang="en-GB" b="1" dirty="0" smtClean="0"/>
              <a:t>r = </a:t>
            </a:r>
            <a:r>
              <a:rPr lang="en-GB" b="1" dirty="0"/>
              <a:t>0.919</a:t>
            </a:r>
            <a:r>
              <a:rPr lang="en-GB" b="1" dirty="0" smtClean="0"/>
              <a:t> </a:t>
            </a:r>
            <a:endParaRPr lang="en-GB" altLang="en-US" b="1" dirty="0">
              <a:cs typeface="Arial" pitchFamily="34" charset="0"/>
            </a:endParaRPr>
          </a:p>
        </p:txBody>
      </p:sp>
      <p:sp>
        <p:nvSpPr>
          <p:cNvPr id="27" name="Text Box 10"/>
          <p:cNvSpPr txBox="1">
            <a:spLocks noChangeArrowheads="1"/>
          </p:cNvSpPr>
          <p:nvPr/>
        </p:nvSpPr>
        <p:spPr bwMode="auto">
          <a:xfrm>
            <a:off x="3226677" y="3352147"/>
            <a:ext cx="1298029" cy="276999"/>
          </a:xfrm>
          <a:prstGeom prst="rect">
            <a:avLst/>
          </a:prstGeom>
          <a:solidFill>
            <a:srgbClr val="6699FF"/>
          </a:solidFill>
          <a:ln>
            <a:noFill/>
          </a:ln>
          <a:effectLst/>
          <a:extLst/>
        </p:spPr>
        <p:txBody>
          <a:bodyPr wrap="square" lIns="0" tIns="0" rIns="0" bIns="0">
            <a:spAutoFit/>
          </a:bodyPr>
          <a:lstStyle/>
          <a:p>
            <a:pPr eaLnBrk="0" hangingPunct="0">
              <a:spcBef>
                <a:spcPct val="60000"/>
              </a:spcBef>
            </a:pPr>
            <a:r>
              <a:rPr lang="en-GB" altLang="en-US" b="1" dirty="0">
                <a:sym typeface="Symbol" pitchFamily="18" charset="2"/>
              </a:rPr>
              <a:t>b</a:t>
            </a:r>
            <a:r>
              <a:rPr lang="en-GB" altLang="en-US" b="1" dirty="0" smtClean="0">
                <a:sym typeface="Symbol" pitchFamily="18" charset="2"/>
              </a:rPr>
              <a:t>est fit </a:t>
            </a:r>
            <a:r>
              <a:rPr lang="en-GB" altLang="en-US" b="1" dirty="0" err="1" smtClean="0">
                <a:sym typeface="Symbol" pitchFamily="18" charset="2"/>
              </a:rPr>
              <a:t>aa</a:t>
            </a:r>
            <a:r>
              <a:rPr lang="en-GB" altLang="en-US" b="1" baseline="-25000" dirty="0" err="1" smtClean="0">
                <a:sym typeface="Symbol" pitchFamily="18" charset="2"/>
              </a:rPr>
              <a:t>C</a:t>
            </a:r>
            <a:endParaRPr lang="en-GB" altLang="en-US" b="1" baseline="-25000" dirty="0">
              <a:cs typeface="Arial" pitchFamily="34" charset="0"/>
            </a:endParaRPr>
          </a:p>
        </p:txBody>
      </p:sp>
      <p:sp>
        <p:nvSpPr>
          <p:cNvPr id="28" name="Text Box 10"/>
          <p:cNvSpPr txBox="1">
            <a:spLocks noChangeArrowheads="1"/>
          </p:cNvSpPr>
          <p:nvPr/>
        </p:nvSpPr>
        <p:spPr bwMode="auto">
          <a:xfrm>
            <a:off x="6374525" y="3425719"/>
            <a:ext cx="1298029" cy="276999"/>
          </a:xfrm>
          <a:prstGeom prst="rect">
            <a:avLst/>
          </a:prstGeom>
          <a:solidFill>
            <a:srgbClr val="FFCCCC"/>
          </a:solidFill>
          <a:ln>
            <a:noFill/>
          </a:ln>
          <a:effectLst/>
          <a:extLst/>
        </p:spPr>
        <p:txBody>
          <a:bodyPr wrap="square" lIns="0" tIns="0" rIns="0" bIns="0">
            <a:spAutoFit/>
          </a:bodyPr>
          <a:lstStyle/>
          <a:p>
            <a:pPr eaLnBrk="0" hangingPunct="0">
              <a:spcBef>
                <a:spcPct val="60000"/>
              </a:spcBef>
            </a:pPr>
            <a:r>
              <a:rPr lang="en-GB" altLang="en-US" b="1" dirty="0">
                <a:sym typeface="Symbol" pitchFamily="18" charset="2"/>
              </a:rPr>
              <a:t>b</a:t>
            </a:r>
            <a:r>
              <a:rPr lang="en-GB" altLang="en-US" b="1" dirty="0" smtClean="0">
                <a:sym typeface="Symbol" pitchFamily="18" charset="2"/>
              </a:rPr>
              <a:t>est fit IHV</a:t>
            </a:r>
            <a:endParaRPr lang="en-GB" altLang="en-US" b="1" baseline="-25000" dirty="0">
              <a:cs typeface="Arial" pitchFamily="34" charset="0"/>
            </a:endParaRPr>
          </a:p>
        </p:txBody>
      </p:sp>
      <p:sp>
        <p:nvSpPr>
          <p:cNvPr id="29" name="Text Box 10"/>
          <p:cNvSpPr txBox="1">
            <a:spLocks noChangeArrowheads="1"/>
          </p:cNvSpPr>
          <p:nvPr/>
        </p:nvSpPr>
        <p:spPr bwMode="auto">
          <a:xfrm>
            <a:off x="3174128" y="5601362"/>
            <a:ext cx="1681648" cy="276999"/>
          </a:xfrm>
          <a:prstGeom prst="rect">
            <a:avLst/>
          </a:prstGeom>
          <a:solidFill>
            <a:srgbClr val="66FFCC"/>
          </a:solidFill>
          <a:ln>
            <a:noFill/>
          </a:ln>
          <a:effectLst/>
          <a:extLst/>
        </p:spPr>
        <p:txBody>
          <a:bodyPr wrap="square" lIns="0" tIns="0" rIns="0" bIns="0">
            <a:spAutoFit/>
          </a:bodyPr>
          <a:lstStyle/>
          <a:p>
            <a:pPr eaLnBrk="0" hangingPunct="0">
              <a:spcBef>
                <a:spcPct val="60000"/>
              </a:spcBef>
            </a:pPr>
            <a:r>
              <a:rPr lang="en-GB" altLang="en-US" b="1" dirty="0">
                <a:sym typeface="Symbol" pitchFamily="18" charset="2"/>
              </a:rPr>
              <a:t>b</a:t>
            </a:r>
            <a:r>
              <a:rPr lang="en-GB" altLang="en-US" b="1" dirty="0" smtClean="0">
                <a:sym typeface="Symbol" pitchFamily="18" charset="2"/>
              </a:rPr>
              <a:t>est fit IDV(1d)</a:t>
            </a:r>
            <a:endParaRPr lang="en-GB" altLang="en-US" b="1" baseline="-25000" dirty="0">
              <a:cs typeface="Arial" pitchFamily="34" charset="0"/>
            </a:endParaRPr>
          </a:p>
        </p:txBody>
      </p:sp>
      <p:sp>
        <p:nvSpPr>
          <p:cNvPr id="30" name="Text Box 10"/>
          <p:cNvSpPr txBox="1">
            <a:spLocks noChangeArrowheads="1"/>
          </p:cNvSpPr>
          <p:nvPr/>
        </p:nvSpPr>
        <p:spPr bwMode="auto">
          <a:xfrm>
            <a:off x="6253745" y="5837844"/>
            <a:ext cx="2412125" cy="276999"/>
          </a:xfrm>
          <a:prstGeom prst="rect">
            <a:avLst/>
          </a:prstGeom>
          <a:solidFill>
            <a:schemeClr val="bg1">
              <a:lumMod val="65000"/>
            </a:schemeClr>
          </a:solidFill>
          <a:ln>
            <a:noFill/>
          </a:ln>
          <a:effectLst/>
          <a:extLst/>
        </p:spPr>
        <p:txBody>
          <a:bodyPr wrap="square" lIns="0" tIns="0" rIns="0" bIns="0">
            <a:spAutoFit/>
          </a:bodyPr>
          <a:lstStyle/>
          <a:p>
            <a:pPr eaLnBrk="0" hangingPunct="0">
              <a:spcBef>
                <a:spcPct val="60000"/>
              </a:spcBef>
            </a:pPr>
            <a:r>
              <a:rPr lang="en-US" altLang="en-US" b="1" dirty="0" smtClean="0">
                <a:sym typeface="Symbol" pitchFamily="18" charset="2"/>
              </a:rPr>
              <a:t>n = </a:t>
            </a:r>
            <a:r>
              <a:rPr lang="en-GB" b="1" dirty="0" smtClean="0"/>
              <a:t>−</a:t>
            </a:r>
            <a:r>
              <a:rPr lang="en-GB" b="1" dirty="0"/>
              <a:t>0.1±1.1  </a:t>
            </a:r>
            <a:r>
              <a:rPr lang="en-GB" b="1" dirty="0" smtClean="0"/>
              <a:t>r = 0.908 </a:t>
            </a:r>
            <a:endParaRPr lang="en-GB" altLang="en-US" b="1" dirty="0">
              <a:cs typeface="Arial" pitchFamily="34" charset="0"/>
            </a:endParaRPr>
          </a:p>
        </p:txBody>
      </p:sp>
      <p:sp>
        <p:nvSpPr>
          <p:cNvPr id="31" name="Text Box 10"/>
          <p:cNvSpPr txBox="1">
            <a:spLocks noChangeArrowheads="1"/>
          </p:cNvSpPr>
          <p:nvPr/>
        </p:nvSpPr>
        <p:spPr bwMode="auto">
          <a:xfrm>
            <a:off x="6274770" y="5596102"/>
            <a:ext cx="1261147" cy="276999"/>
          </a:xfrm>
          <a:prstGeom prst="rect">
            <a:avLst/>
          </a:prstGeom>
          <a:solidFill>
            <a:schemeClr val="bg1">
              <a:lumMod val="65000"/>
            </a:schemeClr>
          </a:solidFill>
          <a:ln>
            <a:noFill/>
          </a:ln>
          <a:effectLst/>
          <a:extLst/>
        </p:spPr>
        <p:txBody>
          <a:bodyPr wrap="square" lIns="0" tIns="0" rIns="0" bIns="0">
            <a:spAutoFit/>
          </a:bodyPr>
          <a:lstStyle/>
          <a:p>
            <a:pPr eaLnBrk="0" hangingPunct="0">
              <a:spcBef>
                <a:spcPct val="60000"/>
              </a:spcBef>
            </a:pPr>
            <a:r>
              <a:rPr lang="en-GB" altLang="en-US" b="1" dirty="0">
                <a:sym typeface="Symbol" pitchFamily="18" charset="2"/>
              </a:rPr>
              <a:t>b</a:t>
            </a:r>
            <a:r>
              <a:rPr lang="en-GB" altLang="en-US" b="1" dirty="0" smtClean="0">
                <a:sym typeface="Symbol" pitchFamily="18" charset="2"/>
              </a:rPr>
              <a:t>est fit IDV</a:t>
            </a:r>
            <a:endParaRPr lang="en-GB" altLang="en-US" b="1" baseline="-25000" dirty="0">
              <a:cs typeface="Arial" pitchFamily="34" charset="0"/>
            </a:endParaRPr>
          </a:p>
        </p:txBody>
      </p:sp>
      <p:sp>
        <p:nvSpPr>
          <p:cNvPr id="8" name="Rectangle 7"/>
          <p:cNvSpPr/>
          <p:nvPr/>
        </p:nvSpPr>
        <p:spPr>
          <a:xfrm>
            <a:off x="3153103" y="1229710"/>
            <a:ext cx="5155325" cy="409904"/>
          </a:xfrm>
          <a:prstGeom prst="rect">
            <a:avLst/>
          </a:prstGeom>
          <a:solidFill>
            <a:schemeClr val="bg1"/>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3358055" y="1418897"/>
            <a:ext cx="108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68565" y="1413642"/>
            <a:ext cx="1080000" cy="0"/>
          </a:xfrm>
          <a:prstGeom prst="line">
            <a:avLst/>
          </a:prstGeom>
          <a:ln w="57150">
            <a:solidFill>
              <a:srgbClr val="FFCC66"/>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24717" y="1229711"/>
            <a:ext cx="3862552" cy="369332"/>
          </a:xfrm>
          <a:prstGeom prst="rect">
            <a:avLst/>
          </a:prstGeom>
          <a:noFill/>
        </p:spPr>
        <p:txBody>
          <a:bodyPr wrap="square" rtlCol="0">
            <a:spAutoFit/>
          </a:bodyPr>
          <a:lstStyle/>
          <a:p>
            <a:r>
              <a:rPr lang="en-GB" dirty="0" smtClean="0"/>
              <a:t>interplanetary data (annual means)</a:t>
            </a:r>
            <a:endParaRPr lang="en-GB" dirty="0"/>
          </a:p>
        </p:txBody>
      </p:sp>
    </p:spTree>
    <p:extLst>
      <p:ext uri="{BB962C8B-B14F-4D97-AF65-F5344CB8AC3E}">
        <p14:creationId xmlns:p14="http://schemas.microsoft.com/office/powerpoint/2010/main" val="1725770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794627"/>
                                        </p:tgtEl>
                                        <p:attrNameLst>
                                          <p:attrName>style.visibility</p:attrName>
                                        </p:attrNameLst>
                                      </p:cBhvr>
                                      <p:to>
                                        <p:strVal val="visible"/>
                                      </p:to>
                                    </p:set>
                                    <p:anim calcmode="lin" valueType="num">
                                      <p:cBhvr>
                                        <p:cTn id="7" dur="500" fill="hold"/>
                                        <p:tgtEl>
                                          <p:spTgt spid="794627"/>
                                        </p:tgtEl>
                                        <p:attrNameLst>
                                          <p:attrName>ppt_x</p:attrName>
                                        </p:attrNameLst>
                                      </p:cBhvr>
                                      <p:tavLst>
                                        <p:tav tm="0">
                                          <p:val>
                                            <p:strVal val="#ppt_x-#ppt_w/2"/>
                                          </p:val>
                                        </p:tav>
                                        <p:tav tm="100000">
                                          <p:val>
                                            <p:strVal val="#ppt_x"/>
                                          </p:val>
                                        </p:tav>
                                      </p:tavLst>
                                    </p:anim>
                                    <p:anim calcmode="lin" valueType="num">
                                      <p:cBhvr>
                                        <p:cTn id="8" dur="500" fill="hold"/>
                                        <p:tgtEl>
                                          <p:spTgt spid="794627"/>
                                        </p:tgtEl>
                                        <p:attrNameLst>
                                          <p:attrName>ppt_y</p:attrName>
                                        </p:attrNameLst>
                                      </p:cBhvr>
                                      <p:tavLst>
                                        <p:tav tm="0">
                                          <p:val>
                                            <p:strVal val="#ppt_y"/>
                                          </p:val>
                                        </p:tav>
                                        <p:tav tm="100000">
                                          <p:val>
                                            <p:strVal val="#ppt_y"/>
                                          </p:val>
                                        </p:tav>
                                      </p:tavLst>
                                    </p:anim>
                                    <p:anim calcmode="lin" valueType="num">
                                      <p:cBhvr>
                                        <p:cTn id="9" dur="500" fill="hold"/>
                                        <p:tgtEl>
                                          <p:spTgt spid="794627"/>
                                        </p:tgtEl>
                                        <p:attrNameLst>
                                          <p:attrName>ppt_w</p:attrName>
                                        </p:attrNameLst>
                                      </p:cBhvr>
                                      <p:tavLst>
                                        <p:tav tm="0">
                                          <p:val>
                                            <p:fltVal val="0"/>
                                          </p:val>
                                        </p:tav>
                                        <p:tav tm="100000">
                                          <p:val>
                                            <p:strVal val="#ppt_w"/>
                                          </p:val>
                                        </p:tav>
                                      </p:tavLst>
                                    </p:anim>
                                    <p:anim calcmode="lin" valueType="num">
                                      <p:cBhvr>
                                        <p:cTn id="10" dur="500" fill="hold"/>
                                        <p:tgtEl>
                                          <p:spTgt spid="794627"/>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nvGrpSpPr>
          <p:cNvPr id="794627" name="Group 3"/>
          <p:cNvGrpSpPr>
            <a:grpSpLocks/>
          </p:cNvGrpSpPr>
          <p:nvPr/>
        </p:nvGrpSpPr>
        <p:grpSpPr bwMode="auto">
          <a:xfrm>
            <a:off x="381000" y="152400"/>
            <a:ext cx="8458200" cy="1350963"/>
            <a:chOff x="240" y="96"/>
            <a:chExt cx="5328" cy="851"/>
          </a:xfrm>
        </p:grpSpPr>
        <p:sp>
          <p:nvSpPr>
            <p:cNvPr id="794628"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794629"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79463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00"/>
              </a:solidFill>
            </a:endParaRPr>
          </a:p>
        </p:txBody>
      </p:sp>
      <p:sp>
        <p:nvSpPr>
          <p:cNvPr id="794633" name="Rectangle 9"/>
          <p:cNvSpPr>
            <a:spLocks noChangeArrowheads="1"/>
          </p:cNvSpPr>
          <p:nvPr/>
        </p:nvSpPr>
        <p:spPr bwMode="auto">
          <a:xfrm>
            <a:off x="2838450" y="196850"/>
            <a:ext cx="6296025"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Aft>
                <a:spcPct val="20000"/>
              </a:spcAft>
            </a:pPr>
            <a:r>
              <a:rPr lang="en-US" altLang="en-US" sz="2800" dirty="0" smtClean="0">
                <a:solidFill>
                  <a:srgbClr val="080808"/>
                </a:solidFill>
              </a:rPr>
              <a:t>Geomagnetic Reconstructions </a:t>
            </a:r>
          </a:p>
          <a:p>
            <a:pPr eaLnBrk="0" hangingPunct="0">
              <a:spcAft>
                <a:spcPct val="20000"/>
              </a:spcAft>
            </a:pPr>
            <a:r>
              <a:rPr lang="en-US" altLang="en-US" sz="2000" dirty="0" smtClean="0">
                <a:solidFill>
                  <a:srgbClr val="080808"/>
                </a:solidFill>
              </a:rPr>
              <a:t>of near-Earth IMF, B</a:t>
            </a:r>
            <a:r>
              <a:rPr lang="en-US" altLang="en-US" sz="2000" dirty="0">
                <a:solidFill>
                  <a:srgbClr val="080808"/>
                </a:solidFill>
              </a:rPr>
              <a:t>, </a:t>
            </a:r>
            <a:r>
              <a:rPr lang="en-US" altLang="en-US" sz="2000" dirty="0" smtClean="0">
                <a:solidFill>
                  <a:srgbClr val="080808"/>
                </a:solidFill>
              </a:rPr>
              <a:t>solar wind speed, V</a:t>
            </a:r>
            <a:r>
              <a:rPr lang="en-US" altLang="en-US" sz="2000" baseline="-25000" dirty="0" smtClean="0">
                <a:solidFill>
                  <a:srgbClr val="080808"/>
                </a:solidFill>
              </a:rPr>
              <a:t>SW</a:t>
            </a:r>
            <a:r>
              <a:rPr lang="en-US" altLang="en-US" sz="2000" dirty="0" smtClean="0">
                <a:solidFill>
                  <a:srgbClr val="080808"/>
                </a:solidFill>
              </a:rPr>
              <a:t>, </a:t>
            </a:r>
          </a:p>
          <a:p>
            <a:pPr eaLnBrk="0" hangingPunct="0">
              <a:spcAft>
                <a:spcPct val="20000"/>
              </a:spcAft>
            </a:pPr>
            <a:r>
              <a:rPr lang="en-US" altLang="en-US" sz="2000" dirty="0" smtClean="0">
                <a:solidFill>
                  <a:srgbClr val="080808"/>
                </a:solidFill>
              </a:rPr>
              <a:t>and the Open </a:t>
            </a:r>
            <a:r>
              <a:rPr lang="en-US" altLang="en-US" sz="2000" dirty="0">
                <a:solidFill>
                  <a:srgbClr val="080808"/>
                </a:solidFill>
              </a:rPr>
              <a:t>S</a:t>
            </a:r>
            <a:r>
              <a:rPr lang="en-US" altLang="en-US" sz="2000" dirty="0" smtClean="0">
                <a:solidFill>
                  <a:srgbClr val="080808"/>
                </a:solidFill>
              </a:rPr>
              <a:t>olar Flux (OSF), F</a:t>
            </a:r>
            <a:r>
              <a:rPr lang="en-US" altLang="en-US" sz="2000" baseline="-25000" dirty="0" smtClean="0">
                <a:solidFill>
                  <a:srgbClr val="080808"/>
                </a:solidFill>
              </a:rPr>
              <a:t>S</a:t>
            </a:r>
            <a:r>
              <a:rPr lang="en-GB" altLang="en-US" sz="2000" dirty="0" smtClean="0">
                <a:solidFill>
                  <a:srgbClr val="000000"/>
                </a:solidFill>
                <a:ea typeface="Times New Roman" pitchFamily="18" charset="0"/>
                <a:cs typeface="Arial" pitchFamily="34" charset="0"/>
              </a:rPr>
              <a:t> </a:t>
            </a:r>
            <a:endParaRPr lang="en-GB" altLang="en-US" sz="2000" dirty="0">
              <a:solidFill>
                <a:srgbClr val="000000"/>
              </a:solidFill>
              <a:ea typeface="Times New Roman" pitchFamily="18" charset="0"/>
              <a:cs typeface="Arial" pitchFamily="34" charset="0"/>
            </a:endParaRPr>
          </a:p>
          <a:p>
            <a:pPr eaLnBrk="0" hangingPunct="0">
              <a:spcAft>
                <a:spcPct val="20000"/>
              </a:spcAft>
            </a:pPr>
            <a:endParaRPr lang="en-US" altLang="en-US" sz="2400" dirty="0">
              <a:solidFill>
                <a:srgbClr val="000000"/>
              </a:solidFill>
              <a:ea typeface="Times New Roman" pitchFamily="18" charset="0"/>
              <a:cs typeface="Arial" pitchFamily="34" charset="0"/>
            </a:endParaRPr>
          </a:p>
        </p:txBody>
      </p:sp>
      <p:pic>
        <p:nvPicPr>
          <p:cNvPr id="794638" name="Picture 14" descr="Uo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0" y="690563"/>
            <a:ext cx="546100" cy="7000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9" descr="auroraandmoo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 y="285749"/>
            <a:ext cx="1586308" cy="11017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auroradramat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8350" y="285750"/>
            <a:ext cx="83185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67" t="1835" r="2260" b="3303"/>
          <a:stretch/>
        </p:blipFill>
        <p:spPr bwMode="auto">
          <a:xfrm>
            <a:off x="2457450" y="1600200"/>
            <a:ext cx="6477001" cy="5114925"/>
          </a:xfrm>
          <a:prstGeom prst="rect">
            <a:avLst/>
          </a:prstGeom>
          <a:noFill/>
          <a:ln w="57150">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 Box 10"/>
          <p:cNvSpPr txBox="1">
            <a:spLocks noChangeArrowheads="1"/>
          </p:cNvSpPr>
          <p:nvPr/>
        </p:nvSpPr>
        <p:spPr bwMode="auto">
          <a:xfrm>
            <a:off x="152401" y="1581150"/>
            <a:ext cx="2314574"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800" dirty="0" smtClean="0">
                <a:solidFill>
                  <a:srgbClr val="D60093"/>
                </a:solidFill>
                <a:sym typeface="Symbol" pitchFamily="18" charset="2"/>
              </a:rPr>
              <a:t></a:t>
            </a:r>
            <a:r>
              <a:rPr lang="en-US" altLang="en-US" sz="2800" dirty="0" smtClean="0">
                <a:solidFill>
                  <a:srgbClr val="000000"/>
                </a:solidFill>
              </a:rPr>
              <a:t> </a:t>
            </a:r>
            <a:r>
              <a:rPr lang="en-US" altLang="en-US" sz="2400" dirty="0" smtClean="0">
                <a:solidFill>
                  <a:srgbClr val="000000"/>
                </a:solidFill>
              </a:rPr>
              <a:t>Sunspot </a:t>
            </a:r>
          </a:p>
          <a:p>
            <a:pPr eaLnBrk="0" hangingPunct="0"/>
            <a:r>
              <a:rPr lang="en-US" altLang="en-US" sz="2400" dirty="0" smtClean="0">
                <a:solidFill>
                  <a:srgbClr val="000000"/>
                </a:solidFill>
              </a:rPr>
              <a:t>     number, R</a:t>
            </a:r>
          </a:p>
          <a:p>
            <a:pPr eaLnBrk="0" hangingPunct="0"/>
            <a:r>
              <a:rPr lang="en-US" altLang="en-US" sz="2800" dirty="0" smtClean="0">
                <a:solidFill>
                  <a:srgbClr val="D60093"/>
                </a:solidFill>
                <a:sym typeface="Symbol" pitchFamily="18" charset="2"/>
              </a:rPr>
              <a:t></a:t>
            </a:r>
            <a:r>
              <a:rPr lang="en-US" altLang="en-US" sz="2800" dirty="0" smtClean="0">
                <a:solidFill>
                  <a:srgbClr val="000000"/>
                </a:solidFill>
              </a:rPr>
              <a:t> </a:t>
            </a:r>
            <a:r>
              <a:rPr lang="en-US" altLang="en-US" sz="2400" dirty="0" smtClean="0">
                <a:solidFill>
                  <a:srgbClr val="000000"/>
                </a:solidFill>
              </a:rPr>
              <a:t>near-Earth</a:t>
            </a:r>
          </a:p>
          <a:p>
            <a:pPr eaLnBrk="0" hangingPunct="0"/>
            <a:r>
              <a:rPr lang="en-US" altLang="en-US" sz="2400" dirty="0" smtClean="0">
                <a:solidFill>
                  <a:srgbClr val="000000"/>
                </a:solidFill>
              </a:rPr>
              <a:t>     IMF,  B</a:t>
            </a:r>
          </a:p>
          <a:p>
            <a:pPr eaLnBrk="0" hangingPunct="0"/>
            <a:endParaRPr lang="en-US" altLang="en-US" sz="2400" dirty="0" smtClean="0">
              <a:solidFill>
                <a:srgbClr val="000000"/>
              </a:solidFill>
            </a:endParaRPr>
          </a:p>
          <a:p>
            <a:pPr eaLnBrk="0" hangingPunct="0"/>
            <a:r>
              <a:rPr lang="en-US" altLang="en-US" sz="2800" dirty="0">
                <a:solidFill>
                  <a:srgbClr val="D60093"/>
                </a:solidFill>
                <a:sym typeface="Symbol" pitchFamily="18" charset="2"/>
              </a:rPr>
              <a:t></a:t>
            </a:r>
            <a:r>
              <a:rPr lang="en-US" altLang="en-US" sz="2800" dirty="0">
                <a:solidFill>
                  <a:srgbClr val="000000"/>
                </a:solidFill>
              </a:rPr>
              <a:t> </a:t>
            </a:r>
            <a:r>
              <a:rPr lang="en-US" altLang="en-US" sz="2400" dirty="0">
                <a:solidFill>
                  <a:srgbClr val="000000"/>
                </a:solidFill>
              </a:rPr>
              <a:t>near-Earth</a:t>
            </a:r>
          </a:p>
          <a:p>
            <a:pPr eaLnBrk="0" hangingPunct="0"/>
            <a:r>
              <a:rPr lang="en-US" altLang="en-US" sz="2400" dirty="0">
                <a:solidFill>
                  <a:srgbClr val="000000"/>
                </a:solidFill>
              </a:rPr>
              <a:t>     </a:t>
            </a:r>
            <a:r>
              <a:rPr lang="en-US" altLang="en-US" sz="2400" dirty="0" smtClean="0">
                <a:solidFill>
                  <a:srgbClr val="000000"/>
                </a:solidFill>
              </a:rPr>
              <a:t>solar wind </a:t>
            </a:r>
          </a:p>
          <a:p>
            <a:pPr eaLnBrk="0" hangingPunct="0"/>
            <a:r>
              <a:rPr lang="en-US" altLang="en-US" sz="2400" dirty="0">
                <a:solidFill>
                  <a:srgbClr val="000000"/>
                </a:solidFill>
              </a:rPr>
              <a:t> </a:t>
            </a:r>
            <a:r>
              <a:rPr lang="en-US" altLang="en-US" sz="2400" dirty="0" smtClean="0">
                <a:solidFill>
                  <a:srgbClr val="000000"/>
                </a:solidFill>
              </a:rPr>
              <a:t>    speed, V</a:t>
            </a:r>
            <a:r>
              <a:rPr lang="en-US" altLang="en-US" sz="2400" baseline="-25000" dirty="0" smtClean="0">
                <a:solidFill>
                  <a:srgbClr val="000000"/>
                </a:solidFill>
              </a:rPr>
              <a:t>SW</a:t>
            </a:r>
          </a:p>
          <a:p>
            <a:pPr eaLnBrk="0" hangingPunct="0"/>
            <a:endParaRPr lang="en-US" altLang="en-US" sz="2400" baseline="-25000" dirty="0">
              <a:solidFill>
                <a:srgbClr val="000000"/>
              </a:solidFill>
            </a:endParaRPr>
          </a:p>
          <a:p>
            <a:pPr eaLnBrk="0" hangingPunct="0"/>
            <a:r>
              <a:rPr lang="en-US" altLang="en-US" sz="2800" dirty="0">
                <a:solidFill>
                  <a:srgbClr val="D60093"/>
                </a:solidFill>
                <a:sym typeface="Symbol" pitchFamily="18" charset="2"/>
              </a:rPr>
              <a:t></a:t>
            </a:r>
            <a:r>
              <a:rPr lang="en-US" altLang="en-US" sz="2800" dirty="0">
                <a:solidFill>
                  <a:srgbClr val="000000"/>
                </a:solidFill>
              </a:rPr>
              <a:t> </a:t>
            </a:r>
            <a:r>
              <a:rPr lang="en-US" altLang="en-US" sz="2400" dirty="0" smtClean="0">
                <a:solidFill>
                  <a:srgbClr val="000000"/>
                </a:solidFill>
              </a:rPr>
              <a:t>Open Solar</a:t>
            </a:r>
            <a:endParaRPr lang="en-US" altLang="en-US" sz="2400" dirty="0">
              <a:solidFill>
                <a:srgbClr val="000000"/>
              </a:solidFill>
            </a:endParaRPr>
          </a:p>
          <a:p>
            <a:pPr eaLnBrk="0" hangingPunct="0"/>
            <a:r>
              <a:rPr lang="en-US" altLang="en-US" sz="2400" dirty="0">
                <a:solidFill>
                  <a:srgbClr val="000000"/>
                </a:solidFill>
              </a:rPr>
              <a:t>     </a:t>
            </a:r>
            <a:r>
              <a:rPr lang="en-US" altLang="en-US" sz="2400" dirty="0" smtClean="0">
                <a:solidFill>
                  <a:srgbClr val="000000"/>
                </a:solidFill>
              </a:rPr>
              <a:t>Flux (OSF)</a:t>
            </a:r>
          </a:p>
          <a:p>
            <a:pPr eaLnBrk="0" hangingPunct="0">
              <a:spcBef>
                <a:spcPts val="1200"/>
              </a:spcBef>
            </a:pPr>
            <a:r>
              <a:rPr lang="en-US" altLang="en-US" dirty="0" smtClean="0">
                <a:solidFill>
                  <a:srgbClr val="000000"/>
                </a:solidFill>
              </a:rPr>
              <a:t>   </a:t>
            </a:r>
            <a:r>
              <a:rPr lang="en-US" altLang="en-US" i="1" dirty="0" smtClean="0">
                <a:solidFill>
                  <a:srgbClr val="000000"/>
                </a:solidFill>
              </a:rPr>
              <a:t>(from Lockwood </a:t>
            </a:r>
          </a:p>
          <a:p>
            <a:pPr eaLnBrk="0" hangingPunct="0"/>
            <a:r>
              <a:rPr lang="en-US" altLang="en-US" i="1" dirty="0">
                <a:solidFill>
                  <a:srgbClr val="000000"/>
                </a:solidFill>
              </a:rPr>
              <a:t> </a:t>
            </a:r>
            <a:r>
              <a:rPr lang="en-US" altLang="en-US" i="1" dirty="0" smtClean="0">
                <a:solidFill>
                  <a:srgbClr val="000000"/>
                </a:solidFill>
              </a:rPr>
              <a:t>   et al., Annales </a:t>
            </a:r>
          </a:p>
          <a:p>
            <a:pPr eaLnBrk="0" hangingPunct="0"/>
            <a:r>
              <a:rPr lang="en-US" altLang="en-US" i="1" dirty="0">
                <a:solidFill>
                  <a:srgbClr val="000000"/>
                </a:solidFill>
              </a:rPr>
              <a:t> </a:t>
            </a:r>
            <a:r>
              <a:rPr lang="en-US" altLang="en-US" i="1" dirty="0" smtClean="0">
                <a:solidFill>
                  <a:srgbClr val="000000"/>
                </a:solidFill>
              </a:rPr>
              <a:t>   Geophys, 2014)</a:t>
            </a:r>
            <a:endParaRPr lang="en-US" altLang="en-US" i="1" baseline="-25000" dirty="0">
              <a:solidFill>
                <a:srgbClr val="000000"/>
              </a:solidFill>
            </a:endParaRPr>
          </a:p>
          <a:p>
            <a:pPr eaLnBrk="0" hangingPunct="0"/>
            <a:endParaRPr lang="en-US" altLang="en-US" sz="2400" baseline="-25000" dirty="0">
              <a:solidFill>
                <a:srgbClr val="000000"/>
              </a:solidFill>
            </a:endParaRPr>
          </a:p>
          <a:p>
            <a:pPr eaLnBrk="0" hangingPunct="0"/>
            <a:endParaRPr lang="en-US" altLang="en-US" sz="2400" dirty="0">
              <a:solidFill>
                <a:srgbClr val="000000"/>
              </a:solidFill>
            </a:endParaRPr>
          </a:p>
        </p:txBody>
      </p:sp>
    </p:spTree>
    <p:extLst>
      <p:ext uri="{BB962C8B-B14F-4D97-AF65-F5344CB8AC3E}">
        <p14:creationId xmlns:p14="http://schemas.microsoft.com/office/powerpoint/2010/main" val="1808813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794627"/>
                                        </p:tgtEl>
                                        <p:attrNameLst>
                                          <p:attrName>style.visibility</p:attrName>
                                        </p:attrNameLst>
                                      </p:cBhvr>
                                      <p:to>
                                        <p:strVal val="visible"/>
                                      </p:to>
                                    </p:set>
                                    <p:anim calcmode="lin" valueType="num">
                                      <p:cBhvr>
                                        <p:cTn id="7" dur="500" fill="hold"/>
                                        <p:tgtEl>
                                          <p:spTgt spid="794627"/>
                                        </p:tgtEl>
                                        <p:attrNameLst>
                                          <p:attrName>ppt_x</p:attrName>
                                        </p:attrNameLst>
                                      </p:cBhvr>
                                      <p:tavLst>
                                        <p:tav tm="0">
                                          <p:val>
                                            <p:strVal val="#ppt_x-#ppt_w/2"/>
                                          </p:val>
                                        </p:tav>
                                        <p:tav tm="100000">
                                          <p:val>
                                            <p:strVal val="#ppt_x"/>
                                          </p:val>
                                        </p:tav>
                                      </p:tavLst>
                                    </p:anim>
                                    <p:anim calcmode="lin" valueType="num">
                                      <p:cBhvr>
                                        <p:cTn id="8" dur="500" fill="hold"/>
                                        <p:tgtEl>
                                          <p:spTgt spid="794627"/>
                                        </p:tgtEl>
                                        <p:attrNameLst>
                                          <p:attrName>ppt_y</p:attrName>
                                        </p:attrNameLst>
                                      </p:cBhvr>
                                      <p:tavLst>
                                        <p:tav tm="0">
                                          <p:val>
                                            <p:strVal val="#ppt_y"/>
                                          </p:val>
                                        </p:tav>
                                        <p:tav tm="100000">
                                          <p:val>
                                            <p:strVal val="#ppt_y"/>
                                          </p:val>
                                        </p:tav>
                                      </p:tavLst>
                                    </p:anim>
                                    <p:anim calcmode="lin" valueType="num">
                                      <p:cBhvr>
                                        <p:cTn id="9" dur="500" fill="hold"/>
                                        <p:tgtEl>
                                          <p:spTgt spid="794627"/>
                                        </p:tgtEl>
                                        <p:attrNameLst>
                                          <p:attrName>ppt_w</p:attrName>
                                        </p:attrNameLst>
                                      </p:cBhvr>
                                      <p:tavLst>
                                        <p:tav tm="0">
                                          <p:val>
                                            <p:fltVal val="0"/>
                                          </p:val>
                                        </p:tav>
                                        <p:tav tm="100000">
                                          <p:val>
                                            <p:strVal val="#ppt_w"/>
                                          </p:val>
                                        </p:tav>
                                      </p:tavLst>
                                    </p:anim>
                                    <p:anim calcmode="lin" valueType="num">
                                      <p:cBhvr>
                                        <p:cTn id="10" dur="500" fill="hold"/>
                                        <p:tgtEl>
                                          <p:spTgt spid="794627"/>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nvGrpSpPr>
          <p:cNvPr id="794627" name="Group 3"/>
          <p:cNvGrpSpPr>
            <a:grpSpLocks/>
          </p:cNvGrpSpPr>
          <p:nvPr/>
        </p:nvGrpSpPr>
        <p:grpSpPr bwMode="auto">
          <a:xfrm>
            <a:off x="381000" y="152400"/>
            <a:ext cx="8458200" cy="1350963"/>
            <a:chOff x="240" y="96"/>
            <a:chExt cx="5328" cy="851"/>
          </a:xfrm>
        </p:grpSpPr>
        <p:sp>
          <p:nvSpPr>
            <p:cNvPr id="794628"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794629"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79463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00"/>
              </a:solidFill>
            </a:endParaRPr>
          </a:p>
        </p:txBody>
      </p:sp>
      <p:sp>
        <p:nvSpPr>
          <p:cNvPr id="794633" name="Rectangle 9"/>
          <p:cNvSpPr>
            <a:spLocks noChangeArrowheads="1"/>
          </p:cNvSpPr>
          <p:nvPr/>
        </p:nvSpPr>
        <p:spPr bwMode="auto">
          <a:xfrm>
            <a:off x="2838450" y="196850"/>
            <a:ext cx="6296025"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Aft>
                <a:spcPct val="20000"/>
              </a:spcAft>
            </a:pPr>
            <a:r>
              <a:rPr lang="en-US" altLang="en-US" sz="2800" dirty="0" smtClean="0">
                <a:solidFill>
                  <a:srgbClr val="080808"/>
                </a:solidFill>
              </a:rPr>
              <a:t>Geomagnetic Reconstructions </a:t>
            </a:r>
          </a:p>
          <a:p>
            <a:pPr eaLnBrk="0" hangingPunct="0">
              <a:spcAft>
                <a:spcPct val="20000"/>
              </a:spcAft>
            </a:pPr>
            <a:r>
              <a:rPr lang="en-US" altLang="en-US" sz="2000" dirty="0" smtClean="0">
                <a:solidFill>
                  <a:srgbClr val="080808"/>
                </a:solidFill>
              </a:rPr>
              <a:t>of near-Earth IMF, B</a:t>
            </a:r>
            <a:r>
              <a:rPr lang="en-US" altLang="en-US" sz="2000" dirty="0">
                <a:solidFill>
                  <a:srgbClr val="080808"/>
                </a:solidFill>
              </a:rPr>
              <a:t>, </a:t>
            </a:r>
            <a:r>
              <a:rPr lang="en-US" altLang="en-US" sz="2000" dirty="0" smtClean="0">
                <a:solidFill>
                  <a:srgbClr val="080808"/>
                </a:solidFill>
              </a:rPr>
              <a:t>solar wind speed, V</a:t>
            </a:r>
            <a:r>
              <a:rPr lang="en-US" altLang="en-US" sz="2000" baseline="-25000" dirty="0" smtClean="0">
                <a:solidFill>
                  <a:srgbClr val="080808"/>
                </a:solidFill>
              </a:rPr>
              <a:t>SW</a:t>
            </a:r>
            <a:r>
              <a:rPr lang="en-US" altLang="en-US" sz="2000" dirty="0" smtClean="0">
                <a:solidFill>
                  <a:srgbClr val="080808"/>
                </a:solidFill>
              </a:rPr>
              <a:t>, </a:t>
            </a:r>
          </a:p>
          <a:p>
            <a:pPr eaLnBrk="0" hangingPunct="0">
              <a:spcAft>
                <a:spcPct val="20000"/>
              </a:spcAft>
            </a:pPr>
            <a:r>
              <a:rPr lang="en-US" altLang="en-US" sz="2000" dirty="0" smtClean="0">
                <a:solidFill>
                  <a:srgbClr val="080808"/>
                </a:solidFill>
              </a:rPr>
              <a:t>and the Open </a:t>
            </a:r>
            <a:r>
              <a:rPr lang="en-US" altLang="en-US" sz="2000" dirty="0">
                <a:solidFill>
                  <a:srgbClr val="080808"/>
                </a:solidFill>
              </a:rPr>
              <a:t>S</a:t>
            </a:r>
            <a:r>
              <a:rPr lang="en-US" altLang="en-US" sz="2000" dirty="0" smtClean="0">
                <a:solidFill>
                  <a:srgbClr val="080808"/>
                </a:solidFill>
              </a:rPr>
              <a:t>olar Flux (OSF), F</a:t>
            </a:r>
            <a:r>
              <a:rPr lang="en-US" altLang="en-US" sz="2000" baseline="-25000" dirty="0" smtClean="0">
                <a:solidFill>
                  <a:srgbClr val="080808"/>
                </a:solidFill>
              </a:rPr>
              <a:t>S</a:t>
            </a:r>
            <a:r>
              <a:rPr lang="en-GB" altLang="en-US" sz="2000" dirty="0" smtClean="0">
                <a:solidFill>
                  <a:srgbClr val="000000"/>
                </a:solidFill>
                <a:ea typeface="Times New Roman" pitchFamily="18" charset="0"/>
                <a:cs typeface="Arial" pitchFamily="34" charset="0"/>
              </a:rPr>
              <a:t> </a:t>
            </a:r>
            <a:endParaRPr lang="en-GB" altLang="en-US" sz="2000" dirty="0">
              <a:solidFill>
                <a:srgbClr val="000000"/>
              </a:solidFill>
              <a:ea typeface="Times New Roman" pitchFamily="18" charset="0"/>
              <a:cs typeface="Arial" pitchFamily="34" charset="0"/>
            </a:endParaRPr>
          </a:p>
          <a:p>
            <a:pPr eaLnBrk="0" hangingPunct="0">
              <a:spcAft>
                <a:spcPct val="20000"/>
              </a:spcAft>
            </a:pPr>
            <a:endParaRPr lang="en-US" altLang="en-US" sz="2400" dirty="0">
              <a:solidFill>
                <a:srgbClr val="000000"/>
              </a:solidFill>
              <a:ea typeface="Times New Roman" pitchFamily="18" charset="0"/>
              <a:cs typeface="Arial" pitchFamily="34" charset="0"/>
            </a:endParaRPr>
          </a:p>
        </p:txBody>
      </p:sp>
      <p:pic>
        <p:nvPicPr>
          <p:cNvPr id="794638" name="Picture 14" descr="Uo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0" y="690563"/>
            <a:ext cx="546100" cy="7000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9" descr="auroraandmoo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 y="285749"/>
            <a:ext cx="1586308" cy="11017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auroradramat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8350" y="285750"/>
            <a:ext cx="83185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67" t="1835" r="2260" b="3303"/>
          <a:stretch/>
        </p:blipFill>
        <p:spPr bwMode="auto">
          <a:xfrm>
            <a:off x="2571750" y="1600200"/>
            <a:ext cx="6448426" cy="5114925"/>
          </a:xfrm>
          <a:prstGeom prst="rect">
            <a:avLst/>
          </a:prstGeom>
          <a:noFill/>
          <a:ln w="57150">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 Box 10"/>
          <p:cNvSpPr txBox="1">
            <a:spLocks noChangeArrowheads="1"/>
          </p:cNvSpPr>
          <p:nvPr/>
        </p:nvSpPr>
        <p:spPr bwMode="auto">
          <a:xfrm>
            <a:off x="32187" y="1429077"/>
            <a:ext cx="267948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800" dirty="0" smtClean="0">
                <a:solidFill>
                  <a:srgbClr val="D60093"/>
                </a:solidFill>
                <a:sym typeface="Symbol" pitchFamily="18" charset="2"/>
              </a:rPr>
              <a:t></a:t>
            </a:r>
            <a:r>
              <a:rPr lang="en-US" altLang="en-US" sz="2400" dirty="0" smtClean="0">
                <a:solidFill>
                  <a:srgbClr val="000000"/>
                </a:solidFill>
              </a:rPr>
              <a:t> </a:t>
            </a:r>
            <a:r>
              <a:rPr lang="en-US" altLang="en-US" sz="2400" dirty="0" smtClean="0">
                <a:solidFill>
                  <a:srgbClr val="CC0099"/>
                </a:solidFill>
              </a:rPr>
              <a:t>note</a:t>
            </a:r>
            <a:r>
              <a:rPr lang="en-US" altLang="en-US" sz="2400" dirty="0" smtClean="0">
                <a:solidFill>
                  <a:srgbClr val="000000"/>
                </a:solidFill>
              </a:rPr>
              <a:t> that first calibrated magnetometer made in 1832</a:t>
            </a:r>
          </a:p>
          <a:p>
            <a:pPr eaLnBrk="0" hangingPunct="0"/>
            <a:r>
              <a:rPr lang="en-US" altLang="en-US" sz="2800" dirty="0" smtClean="0">
                <a:solidFill>
                  <a:srgbClr val="D60093"/>
                </a:solidFill>
                <a:sym typeface="Symbol" pitchFamily="18" charset="2"/>
              </a:rPr>
              <a:t></a:t>
            </a:r>
            <a:r>
              <a:rPr lang="en-US" altLang="en-US" sz="2400" dirty="0" smtClean="0">
                <a:solidFill>
                  <a:srgbClr val="000000"/>
                </a:solidFill>
              </a:rPr>
              <a:t> available reliable continuous and usable data starts in 1844 </a:t>
            </a:r>
          </a:p>
          <a:p>
            <a:pPr eaLnBrk="0" hangingPunct="0"/>
            <a:r>
              <a:rPr lang="en-US" altLang="en-US" sz="2800" dirty="0">
                <a:solidFill>
                  <a:srgbClr val="D60093"/>
                </a:solidFill>
                <a:sym typeface="Symbol" pitchFamily="18" charset="2"/>
              </a:rPr>
              <a:t></a:t>
            </a:r>
            <a:r>
              <a:rPr lang="en-US" altLang="en-US" sz="2400" dirty="0">
                <a:solidFill>
                  <a:srgbClr val="000000"/>
                </a:solidFill>
              </a:rPr>
              <a:t> n</a:t>
            </a:r>
            <a:r>
              <a:rPr lang="en-US" altLang="en-US" sz="2400" dirty="0" smtClean="0">
                <a:solidFill>
                  <a:srgbClr val="000000"/>
                </a:solidFill>
              </a:rPr>
              <a:t>eed models based on sunspot number to get back to Maunder minimum</a:t>
            </a:r>
            <a:endParaRPr lang="en-US" altLang="en-US" sz="2400" dirty="0">
              <a:solidFill>
                <a:srgbClr val="000000"/>
              </a:solidFill>
            </a:endParaRPr>
          </a:p>
          <a:p>
            <a:pPr eaLnBrk="0" hangingPunct="0"/>
            <a:endParaRPr lang="en-US" altLang="en-US" sz="2400" dirty="0">
              <a:solidFill>
                <a:srgbClr val="000000"/>
              </a:solidFill>
            </a:endParaRPr>
          </a:p>
          <a:p>
            <a:pPr eaLnBrk="0" hangingPunct="0"/>
            <a:endParaRPr lang="en-US" altLang="en-US" sz="2400" dirty="0">
              <a:solidFill>
                <a:srgbClr val="000000"/>
              </a:solidFill>
            </a:endParaRPr>
          </a:p>
        </p:txBody>
      </p:sp>
      <p:cxnSp>
        <p:nvCxnSpPr>
          <p:cNvPr id="4" name="Straight Connector 3"/>
          <p:cNvCxnSpPr/>
          <p:nvPr/>
        </p:nvCxnSpPr>
        <p:spPr>
          <a:xfrm>
            <a:off x="3238500" y="4657725"/>
            <a:ext cx="4943475" cy="0"/>
          </a:xfrm>
          <a:prstGeom prst="line">
            <a:avLst/>
          </a:prstGeom>
          <a:ln w="28575">
            <a:solidFill>
              <a:srgbClr val="FFC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910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794627"/>
                                        </p:tgtEl>
                                        <p:attrNameLst>
                                          <p:attrName>style.visibility</p:attrName>
                                        </p:attrNameLst>
                                      </p:cBhvr>
                                      <p:to>
                                        <p:strVal val="visible"/>
                                      </p:to>
                                    </p:set>
                                    <p:anim calcmode="lin" valueType="num">
                                      <p:cBhvr>
                                        <p:cTn id="7" dur="500" fill="hold"/>
                                        <p:tgtEl>
                                          <p:spTgt spid="794627"/>
                                        </p:tgtEl>
                                        <p:attrNameLst>
                                          <p:attrName>ppt_x</p:attrName>
                                        </p:attrNameLst>
                                      </p:cBhvr>
                                      <p:tavLst>
                                        <p:tav tm="0">
                                          <p:val>
                                            <p:strVal val="#ppt_x-#ppt_w/2"/>
                                          </p:val>
                                        </p:tav>
                                        <p:tav tm="100000">
                                          <p:val>
                                            <p:strVal val="#ppt_x"/>
                                          </p:val>
                                        </p:tav>
                                      </p:tavLst>
                                    </p:anim>
                                    <p:anim calcmode="lin" valueType="num">
                                      <p:cBhvr>
                                        <p:cTn id="8" dur="500" fill="hold"/>
                                        <p:tgtEl>
                                          <p:spTgt spid="794627"/>
                                        </p:tgtEl>
                                        <p:attrNameLst>
                                          <p:attrName>ppt_y</p:attrName>
                                        </p:attrNameLst>
                                      </p:cBhvr>
                                      <p:tavLst>
                                        <p:tav tm="0">
                                          <p:val>
                                            <p:strVal val="#ppt_y"/>
                                          </p:val>
                                        </p:tav>
                                        <p:tav tm="100000">
                                          <p:val>
                                            <p:strVal val="#ppt_y"/>
                                          </p:val>
                                        </p:tav>
                                      </p:tavLst>
                                    </p:anim>
                                    <p:anim calcmode="lin" valueType="num">
                                      <p:cBhvr>
                                        <p:cTn id="9" dur="500" fill="hold"/>
                                        <p:tgtEl>
                                          <p:spTgt spid="794627"/>
                                        </p:tgtEl>
                                        <p:attrNameLst>
                                          <p:attrName>ppt_w</p:attrName>
                                        </p:attrNameLst>
                                      </p:cBhvr>
                                      <p:tavLst>
                                        <p:tav tm="0">
                                          <p:val>
                                            <p:fltVal val="0"/>
                                          </p:val>
                                        </p:tav>
                                        <p:tav tm="100000">
                                          <p:val>
                                            <p:strVal val="#ppt_w"/>
                                          </p:val>
                                        </p:tav>
                                      </p:tavLst>
                                    </p:anim>
                                    <p:anim calcmode="lin" valueType="num">
                                      <p:cBhvr>
                                        <p:cTn id="10" dur="500" fill="hold"/>
                                        <p:tgtEl>
                                          <p:spTgt spid="794627"/>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nvGrpSpPr>
          <p:cNvPr id="794627" name="Group 3"/>
          <p:cNvGrpSpPr>
            <a:grpSpLocks/>
          </p:cNvGrpSpPr>
          <p:nvPr/>
        </p:nvGrpSpPr>
        <p:grpSpPr bwMode="auto">
          <a:xfrm>
            <a:off x="381000" y="152400"/>
            <a:ext cx="8458200" cy="1350963"/>
            <a:chOff x="240" y="96"/>
            <a:chExt cx="5328" cy="851"/>
          </a:xfrm>
        </p:grpSpPr>
        <p:sp>
          <p:nvSpPr>
            <p:cNvPr id="794628"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794629"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79463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00"/>
              </a:solidFill>
            </a:endParaRPr>
          </a:p>
        </p:txBody>
      </p:sp>
      <p:sp>
        <p:nvSpPr>
          <p:cNvPr id="794633" name="Rectangle 9"/>
          <p:cNvSpPr>
            <a:spLocks noChangeArrowheads="1"/>
          </p:cNvSpPr>
          <p:nvPr/>
        </p:nvSpPr>
        <p:spPr bwMode="auto">
          <a:xfrm>
            <a:off x="2838450" y="196850"/>
            <a:ext cx="6296025"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Aft>
                <a:spcPct val="20000"/>
              </a:spcAft>
            </a:pPr>
            <a:r>
              <a:rPr lang="en-US" altLang="en-US" sz="2800" dirty="0" smtClean="0">
                <a:solidFill>
                  <a:srgbClr val="080808"/>
                </a:solidFill>
              </a:rPr>
              <a:t>Geomagnetic Reconstructions </a:t>
            </a:r>
          </a:p>
          <a:p>
            <a:pPr eaLnBrk="0" hangingPunct="0">
              <a:spcAft>
                <a:spcPct val="20000"/>
              </a:spcAft>
            </a:pPr>
            <a:r>
              <a:rPr lang="en-US" altLang="en-US" sz="2000" dirty="0" smtClean="0">
                <a:solidFill>
                  <a:srgbClr val="080808"/>
                </a:solidFill>
              </a:rPr>
              <a:t>of near-Earth IMF, B</a:t>
            </a:r>
            <a:r>
              <a:rPr lang="en-US" altLang="en-US" sz="2000" dirty="0">
                <a:solidFill>
                  <a:srgbClr val="080808"/>
                </a:solidFill>
              </a:rPr>
              <a:t>, </a:t>
            </a:r>
            <a:r>
              <a:rPr lang="en-US" altLang="en-US" sz="2000" dirty="0" smtClean="0">
                <a:solidFill>
                  <a:srgbClr val="080808"/>
                </a:solidFill>
              </a:rPr>
              <a:t>solar wind speed, V</a:t>
            </a:r>
            <a:r>
              <a:rPr lang="en-US" altLang="en-US" sz="2000" baseline="-25000" dirty="0" smtClean="0">
                <a:solidFill>
                  <a:srgbClr val="080808"/>
                </a:solidFill>
              </a:rPr>
              <a:t>SW</a:t>
            </a:r>
            <a:r>
              <a:rPr lang="en-US" altLang="en-US" sz="2000" dirty="0" smtClean="0">
                <a:solidFill>
                  <a:srgbClr val="080808"/>
                </a:solidFill>
              </a:rPr>
              <a:t>, </a:t>
            </a:r>
          </a:p>
          <a:p>
            <a:pPr eaLnBrk="0" hangingPunct="0">
              <a:spcAft>
                <a:spcPct val="20000"/>
              </a:spcAft>
            </a:pPr>
            <a:r>
              <a:rPr lang="en-US" altLang="en-US" sz="2000" dirty="0" smtClean="0">
                <a:solidFill>
                  <a:srgbClr val="080808"/>
                </a:solidFill>
              </a:rPr>
              <a:t>and the Open </a:t>
            </a:r>
            <a:r>
              <a:rPr lang="en-US" altLang="en-US" sz="2000" dirty="0">
                <a:solidFill>
                  <a:srgbClr val="080808"/>
                </a:solidFill>
              </a:rPr>
              <a:t>S</a:t>
            </a:r>
            <a:r>
              <a:rPr lang="en-US" altLang="en-US" sz="2000" dirty="0" smtClean="0">
                <a:solidFill>
                  <a:srgbClr val="080808"/>
                </a:solidFill>
              </a:rPr>
              <a:t>olar Flux (OSF), F</a:t>
            </a:r>
            <a:r>
              <a:rPr lang="en-US" altLang="en-US" sz="2000" baseline="-25000" dirty="0" smtClean="0">
                <a:solidFill>
                  <a:srgbClr val="080808"/>
                </a:solidFill>
              </a:rPr>
              <a:t>S</a:t>
            </a:r>
            <a:r>
              <a:rPr lang="en-GB" altLang="en-US" sz="2000" dirty="0" smtClean="0">
                <a:solidFill>
                  <a:srgbClr val="000000"/>
                </a:solidFill>
                <a:ea typeface="Times New Roman" pitchFamily="18" charset="0"/>
                <a:cs typeface="Arial" pitchFamily="34" charset="0"/>
              </a:rPr>
              <a:t> </a:t>
            </a:r>
            <a:endParaRPr lang="en-GB" altLang="en-US" sz="2000" dirty="0">
              <a:solidFill>
                <a:srgbClr val="000000"/>
              </a:solidFill>
              <a:ea typeface="Times New Roman" pitchFamily="18" charset="0"/>
              <a:cs typeface="Arial" pitchFamily="34" charset="0"/>
            </a:endParaRPr>
          </a:p>
          <a:p>
            <a:pPr eaLnBrk="0" hangingPunct="0">
              <a:spcAft>
                <a:spcPct val="20000"/>
              </a:spcAft>
            </a:pPr>
            <a:endParaRPr lang="en-US" altLang="en-US" sz="2400" dirty="0">
              <a:solidFill>
                <a:srgbClr val="000000"/>
              </a:solidFill>
              <a:ea typeface="Times New Roman" pitchFamily="18" charset="0"/>
              <a:cs typeface="Arial" pitchFamily="34" charset="0"/>
            </a:endParaRPr>
          </a:p>
        </p:txBody>
      </p:sp>
      <p:pic>
        <p:nvPicPr>
          <p:cNvPr id="794638" name="Picture 14" descr="Uo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0" y="690563"/>
            <a:ext cx="546100" cy="7000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9" descr="auroraandmoo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 y="285749"/>
            <a:ext cx="1586308" cy="11017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auroradramat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8350" y="285750"/>
            <a:ext cx="83185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67" t="1835" r="2260" b="3303"/>
          <a:stretch/>
        </p:blipFill>
        <p:spPr bwMode="auto">
          <a:xfrm>
            <a:off x="2571750" y="1600200"/>
            <a:ext cx="6448426" cy="5114925"/>
          </a:xfrm>
          <a:prstGeom prst="rect">
            <a:avLst/>
          </a:prstGeom>
          <a:noFill/>
          <a:ln w="57150">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a:xfrm>
            <a:off x="3028950" y="2457450"/>
            <a:ext cx="1190625" cy="933450"/>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3399"/>
                </a:solidFill>
              </a:ln>
            </a:endParaRPr>
          </a:p>
        </p:txBody>
      </p:sp>
      <p:sp>
        <p:nvSpPr>
          <p:cNvPr id="14" name="Oval 13"/>
          <p:cNvSpPr/>
          <p:nvPr/>
        </p:nvSpPr>
        <p:spPr>
          <a:xfrm>
            <a:off x="3028950" y="3695700"/>
            <a:ext cx="1190625" cy="933450"/>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3399"/>
                </a:solidFill>
              </a:ln>
            </a:endParaRPr>
          </a:p>
        </p:txBody>
      </p:sp>
      <p:sp>
        <p:nvSpPr>
          <p:cNvPr id="17" name="Oval 16"/>
          <p:cNvSpPr/>
          <p:nvPr/>
        </p:nvSpPr>
        <p:spPr>
          <a:xfrm>
            <a:off x="3038475" y="5153025"/>
            <a:ext cx="1190625" cy="933450"/>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3399"/>
                </a:solidFill>
              </a:ln>
            </a:endParaRPr>
          </a:p>
        </p:txBody>
      </p:sp>
      <p:sp>
        <p:nvSpPr>
          <p:cNvPr id="18" name="Text Box 10"/>
          <p:cNvSpPr txBox="1">
            <a:spLocks noChangeArrowheads="1"/>
          </p:cNvSpPr>
          <p:nvPr/>
        </p:nvSpPr>
        <p:spPr bwMode="auto">
          <a:xfrm>
            <a:off x="95251" y="1581150"/>
            <a:ext cx="250507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800" dirty="0" smtClean="0">
                <a:solidFill>
                  <a:srgbClr val="D60093"/>
                </a:solidFill>
                <a:sym typeface="Symbol" pitchFamily="18" charset="2"/>
              </a:rPr>
              <a:t></a:t>
            </a:r>
            <a:r>
              <a:rPr lang="en-US" altLang="en-US" sz="2400" dirty="0" smtClean="0">
                <a:solidFill>
                  <a:srgbClr val="000000"/>
                </a:solidFill>
              </a:rPr>
              <a:t> systematic difference only before 1870 when IDV index (the IDV-</a:t>
            </a:r>
            <a:r>
              <a:rPr lang="en-US" altLang="en-US" sz="2400" dirty="0" err="1" smtClean="0">
                <a:solidFill>
                  <a:srgbClr val="000000"/>
                </a:solidFill>
              </a:rPr>
              <a:t>aa</a:t>
            </a:r>
            <a:r>
              <a:rPr lang="en-US" altLang="en-US" sz="2400" baseline="-25000" dirty="0" err="1" smtClean="0">
                <a:solidFill>
                  <a:srgbClr val="000000"/>
                </a:solidFill>
              </a:rPr>
              <a:t>C</a:t>
            </a:r>
            <a:r>
              <a:rPr lang="en-US" altLang="en-US" sz="2400" dirty="0" smtClean="0">
                <a:solidFill>
                  <a:srgbClr val="000000"/>
                </a:solidFill>
              </a:rPr>
              <a:t> combination is in red) is not IDV at all but is Bartel’s q index which is both different &amp;   inhomogeneous</a:t>
            </a:r>
            <a:endParaRPr lang="en-US" altLang="en-US" i="1" baseline="-25000" dirty="0">
              <a:solidFill>
                <a:srgbClr val="000000"/>
              </a:solidFill>
            </a:endParaRPr>
          </a:p>
          <a:p>
            <a:pPr eaLnBrk="0" hangingPunct="0"/>
            <a:endParaRPr lang="en-US" altLang="en-US" sz="2400" baseline="-25000" dirty="0">
              <a:solidFill>
                <a:srgbClr val="000000"/>
              </a:solidFill>
            </a:endParaRPr>
          </a:p>
          <a:p>
            <a:pPr eaLnBrk="0" hangingPunct="0"/>
            <a:endParaRPr lang="en-US" altLang="en-US" sz="2400" dirty="0">
              <a:solidFill>
                <a:srgbClr val="000000"/>
              </a:solidFill>
            </a:endParaRPr>
          </a:p>
        </p:txBody>
      </p:sp>
    </p:spTree>
    <p:extLst>
      <p:ext uri="{BB962C8B-B14F-4D97-AF65-F5344CB8AC3E}">
        <p14:creationId xmlns:p14="http://schemas.microsoft.com/office/powerpoint/2010/main" val="3589652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794627"/>
                                        </p:tgtEl>
                                        <p:attrNameLst>
                                          <p:attrName>style.visibility</p:attrName>
                                        </p:attrNameLst>
                                      </p:cBhvr>
                                      <p:to>
                                        <p:strVal val="visible"/>
                                      </p:to>
                                    </p:set>
                                    <p:anim calcmode="lin" valueType="num">
                                      <p:cBhvr>
                                        <p:cTn id="7" dur="500" fill="hold"/>
                                        <p:tgtEl>
                                          <p:spTgt spid="794627"/>
                                        </p:tgtEl>
                                        <p:attrNameLst>
                                          <p:attrName>ppt_x</p:attrName>
                                        </p:attrNameLst>
                                      </p:cBhvr>
                                      <p:tavLst>
                                        <p:tav tm="0">
                                          <p:val>
                                            <p:strVal val="#ppt_x-#ppt_w/2"/>
                                          </p:val>
                                        </p:tav>
                                        <p:tav tm="100000">
                                          <p:val>
                                            <p:strVal val="#ppt_x"/>
                                          </p:val>
                                        </p:tav>
                                      </p:tavLst>
                                    </p:anim>
                                    <p:anim calcmode="lin" valueType="num">
                                      <p:cBhvr>
                                        <p:cTn id="8" dur="500" fill="hold"/>
                                        <p:tgtEl>
                                          <p:spTgt spid="794627"/>
                                        </p:tgtEl>
                                        <p:attrNameLst>
                                          <p:attrName>ppt_y</p:attrName>
                                        </p:attrNameLst>
                                      </p:cBhvr>
                                      <p:tavLst>
                                        <p:tav tm="0">
                                          <p:val>
                                            <p:strVal val="#ppt_y"/>
                                          </p:val>
                                        </p:tav>
                                        <p:tav tm="100000">
                                          <p:val>
                                            <p:strVal val="#ppt_y"/>
                                          </p:val>
                                        </p:tav>
                                      </p:tavLst>
                                    </p:anim>
                                    <p:anim calcmode="lin" valueType="num">
                                      <p:cBhvr>
                                        <p:cTn id="9" dur="500" fill="hold"/>
                                        <p:tgtEl>
                                          <p:spTgt spid="794627"/>
                                        </p:tgtEl>
                                        <p:attrNameLst>
                                          <p:attrName>ppt_w</p:attrName>
                                        </p:attrNameLst>
                                      </p:cBhvr>
                                      <p:tavLst>
                                        <p:tav tm="0">
                                          <p:val>
                                            <p:fltVal val="0"/>
                                          </p:val>
                                        </p:tav>
                                        <p:tav tm="100000">
                                          <p:val>
                                            <p:strVal val="#ppt_w"/>
                                          </p:val>
                                        </p:tav>
                                      </p:tavLst>
                                    </p:anim>
                                    <p:anim calcmode="lin" valueType="num">
                                      <p:cBhvr>
                                        <p:cTn id="10" dur="500" fill="hold"/>
                                        <p:tgtEl>
                                          <p:spTgt spid="794627"/>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nvGrpSpPr>
          <p:cNvPr id="794627" name="Group 3"/>
          <p:cNvGrpSpPr>
            <a:grpSpLocks/>
          </p:cNvGrpSpPr>
          <p:nvPr/>
        </p:nvGrpSpPr>
        <p:grpSpPr bwMode="auto">
          <a:xfrm>
            <a:off x="381000" y="152400"/>
            <a:ext cx="8458200" cy="1350963"/>
            <a:chOff x="240" y="96"/>
            <a:chExt cx="5328" cy="851"/>
          </a:xfrm>
        </p:grpSpPr>
        <p:sp>
          <p:nvSpPr>
            <p:cNvPr id="794628"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794629"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79463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00"/>
              </a:solidFill>
            </a:endParaRPr>
          </a:p>
        </p:txBody>
      </p:sp>
      <p:sp>
        <p:nvSpPr>
          <p:cNvPr id="794633" name="Rectangle 9"/>
          <p:cNvSpPr>
            <a:spLocks noChangeArrowheads="1"/>
          </p:cNvSpPr>
          <p:nvPr/>
        </p:nvSpPr>
        <p:spPr bwMode="auto">
          <a:xfrm>
            <a:off x="2838450" y="196850"/>
            <a:ext cx="6296025"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Aft>
                <a:spcPct val="20000"/>
              </a:spcAft>
            </a:pPr>
            <a:r>
              <a:rPr lang="en-US" altLang="en-US" sz="2800" dirty="0" smtClean="0">
                <a:solidFill>
                  <a:srgbClr val="080808"/>
                </a:solidFill>
              </a:rPr>
              <a:t>Geomagnetic Reconstructions </a:t>
            </a:r>
          </a:p>
          <a:p>
            <a:pPr eaLnBrk="0" hangingPunct="0">
              <a:spcAft>
                <a:spcPct val="20000"/>
              </a:spcAft>
            </a:pPr>
            <a:r>
              <a:rPr lang="en-US" altLang="en-US" sz="2000" dirty="0" smtClean="0">
                <a:solidFill>
                  <a:srgbClr val="080808"/>
                </a:solidFill>
              </a:rPr>
              <a:t>of near-Earth IMF, B</a:t>
            </a:r>
            <a:r>
              <a:rPr lang="en-US" altLang="en-US" sz="2000" dirty="0">
                <a:solidFill>
                  <a:srgbClr val="080808"/>
                </a:solidFill>
              </a:rPr>
              <a:t>, </a:t>
            </a:r>
            <a:r>
              <a:rPr lang="en-US" altLang="en-US" sz="2000" dirty="0" smtClean="0">
                <a:solidFill>
                  <a:srgbClr val="080808"/>
                </a:solidFill>
              </a:rPr>
              <a:t>solar wind speed, V</a:t>
            </a:r>
            <a:r>
              <a:rPr lang="en-US" altLang="en-US" sz="2000" baseline="-25000" dirty="0" smtClean="0">
                <a:solidFill>
                  <a:srgbClr val="080808"/>
                </a:solidFill>
              </a:rPr>
              <a:t>SW</a:t>
            </a:r>
            <a:r>
              <a:rPr lang="en-US" altLang="en-US" sz="2000" dirty="0" smtClean="0">
                <a:solidFill>
                  <a:srgbClr val="080808"/>
                </a:solidFill>
              </a:rPr>
              <a:t>, </a:t>
            </a:r>
          </a:p>
          <a:p>
            <a:pPr eaLnBrk="0" hangingPunct="0">
              <a:spcAft>
                <a:spcPct val="20000"/>
              </a:spcAft>
            </a:pPr>
            <a:r>
              <a:rPr lang="en-US" altLang="en-US" sz="2000" dirty="0" smtClean="0">
                <a:solidFill>
                  <a:srgbClr val="080808"/>
                </a:solidFill>
              </a:rPr>
              <a:t>and the Open </a:t>
            </a:r>
            <a:r>
              <a:rPr lang="en-US" altLang="en-US" sz="2000" dirty="0">
                <a:solidFill>
                  <a:srgbClr val="080808"/>
                </a:solidFill>
              </a:rPr>
              <a:t>S</a:t>
            </a:r>
            <a:r>
              <a:rPr lang="en-US" altLang="en-US" sz="2000" dirty="0" smtClean="0">
                <a:solidFill>
                  <a:srgbClr val="080808"/>
                </a:solidFill>
              </a:rPr>
              <a:t>olar Flux (OSF), F</a:t>
            </a:r>
            <a:r>
              <a:rPr lang="en-US" altLang="en-US" sz="2000" baseline="-25000" dirty="0" smtClean="0">
                <a:solidFill>
                  <a:srgbClr val="080808"/>
                </a:solidFill>
              </a:rPr>
              <a:t>S</a:t>
            </a:r>
            <a:r>
              <a:rPr lang="en-GB" altLang="en-US" sz="2000" dirty="0" smtClean="0">
                <a:solidFill>
                  <a:srgbClr val="000000"/>
                </a:solidFill>
                <a:ea typeface="Times New Roman" pitchFamily="18" charset="0"/>
                <a:cs typeface="Arial" pitchFamily="34" charset="0"/>
              </a:rPr>
              <a:t> </a:t>
            </a:r>
            <a:endParaRPr lang="en-GB" altLang="en-US" sz="2000" dirty="0">
              <a:solidFill>
                <a:srgbClr val="000000"/>
              </a:solidFill>
              <a:ea typeface="Times New Roman" pitchFamily="18" charset="0"/>
              <a:cs typeface="Arial" pitchFamily="34" charset="0"/>
            </a:endParaRPr>
          </a:p>
          <a:p>
            <a:pPr eaLnBrk="0" hangingPunct="0">
              <a:spcAft>
                <a:spcPct val="20000"/>
              </a:spcAft>
            </a:pPr>
            <a:endParaRPr lang="en-US" altLang="en-US" sz="2400" dirty="0">
              <a:solidFill>
                <a:srgbClr val="000000"/>
              </a:solidFill>
              <a:ea typeface="Times New Roman" pitchFamily="18" charset="0"/>
              <a:cs typeface="Arial" pitchFamily="34" charset="0"/>
            </a:endParaRPr>
          </a:p>
        </p:txBody>
      </p:sp>
      <p:pic>
        <p:nvPicPr>
          <p:cNvPr id="794638" name="Picture 14" descr="Uo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0" y="690563"/>
            <a:ext cx="546100" cy="7000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9" descr="auroraandmoo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 y="285749"/>
            <a:ext cx="1586308" cy="11017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auroradramat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8350" y="285750"/>
            <a:ext cx="83185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67" t="1835" r="2260" b="3303"/>
          <a:stretch/>
        </p:blipFill>
        <p:spPr bwMode="auto">
          <a:xfrm>
            <a:off x="2571750" y="1600200"/>
            <a:ext cx="6448426" cy="5114925"/>
          </a:xfrm>
          <a:prstGeom prst="rect">
            <a:avLst/>
          </a:prstGeom>
          <a:noFill/>
          <a:ln w="57150">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 Box 10"/>
          <p:cNvSpPr txBox="1">
            <a:spLocks noChangeArrowheads="1"/>
          </p:cNvSpPr>
          <p:nvPr/>
        </p:nvSpPr>
        <p:spPr bwMode="auto">
          <a:xfrm>
            <a:off x="95251" y="1476375"/>
            <a:ext cx="2505074"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800" dirty="0" smtClean="0">
                <a:solidFill>
                  <a:srgbClr val="D60093"/>
                </a:solidFill>
                <a:sym typeface="Symbol" pitchFamily="18" charset="2"/>
              </a:rPr>
              <a:t></a:t>
            </a:r>
            <a:r>
              <a:rPr lang="en-US" altLang="en-US" sz="2400" dirty="0" smtClean="0">
                <a:solidFill>
                  <a:srgbClr val="000000"/>
                </a:solidFill>
              </a:rPr>
              <a:t> the minima in annual mean V</a:t>
            </a:r>
            <a:r>
              <a:rPr lang="en-US" altLang="en-US" sz="2400" baseline="-25000" dirty="0" smtClean="0">
                <a:solidFill>
                  <a:srgbClr val="000000"/>
                </a:solidFill>
              </a:rPr>
              <a:t>SW</a:t>
            </a:r>
            <a:r>
              <a:rPr lang="en-US" altLang="en-US" sz="2400" dirty="0" smtClean="0">
                <a:solidFill>
                  <a:srgbClr val="000000"/>
                </a:solidFill>
              </a:rPr>
              <a:t> at 1878 and 1900 are only slightly greater than the lowest hourly means in the satellite data</a:t>
            </a:r>
          </a:p>
          <a:p>
            <a:pPr eaLnBrk="0" hangingPunct="0"/>
            <a:r>
              <a:rPr lang="en-US" altLang="en-US" sz="2800" dirty="0">
                <a:solidFill>
                  <a:srgbClr val="D60093"/>
                </a:solidFill>
                <a:sym typeface="Symbol" pitchFamily="18" charset="2"/>
              </a:rPr>
              <a:t></a:t>
            </a:r>
            <a:r>
              <a:rPr lang="en-US" altLang="en-US" sz="2400" dirty="0">
                <a:solidFill>
                  <a:srgbClr val="000000"/>
                </a:solidFill>
              </a:rPr>
              <a:t> s</a:t>
            </a:r>
            <a:r>
              <a:rPr lang="en-US" altLang="en-US" sz="2400" dirty="0" smtClean="0">
                <a:solidFill>
                  <a:srgbClr val="000000"/>
                </a:solidFill>
              </a:rPr>
              <a:t>uggests slow and fast solar wind speeds the same but Earth continuously in slow solar wind </a:t>
            </a:r>
            <a:endParaRPr lang="en-US" altLang="en-US" sz="2400" dirty="0">
              <a:solidFill>
                <a:srgbClr val="000000"/>
              </a:solidFill>
            </a:endParaRPr>
          </a:p>
        </p:txBody>
      </p:sp>
      <p:cxnSp>
        <p:nvCxnSpPr>
          <p:cNvPr id="4" name="Straight Connector 3"/>
          <p:cNvCxnSpPr/>
          <p:nvPr/>
        </p:nvCxnSpPr>
        <p:spPr>
          <a:xfrm>
            <a:off x="3238500" y="4657725"/>
            <a:ext cx="4943475" cy="0"/>
          </a:xfrm>
          <a:prstGeom prst="line">
            <a:avLst/>
          </a:prstGeom>
          <a:ln w="28575">
            <a:solidFill>
              <a:srgbClr val="FFC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97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794627"/>
                                        </p:tgtEl>
                                        <p:attrNameLst>
                                          <p:attrName>style.visibility</p:attrName>
                                        </p:attrNameLst>
                                      </p:cBhvr>
                                      <p:to>
                                        <p:strVal val="visible"/>
                                      </p:to>
                                    </p:set>
                                    <p:anim calcmode="lin" valueType="num">
                                      <p:cBhvr>
                                        <p:cTn id="7" dur="500" fill="hold"/>
                                        <p:tgtEl>
                                          <p:spTgt spid="794627"/>
                                        </p:tgtEl>
                                        <p:attrNameLst>
                                          <p:attrName>ppt_x</p:attrName>
                                        </p:attrNameLst>
                                      </p:cBhvr>
                                      <p:tavLst>
                                        <p:tav tm="0">
                                          <p:val>
                                            <p:strVal val="#ppt_x-#ppt_w/2"/>
                                          </p:val>
                                        </p:tav>
                                        <p:tav tm="100000">
                                          <p:val>
                                            <p:strVal val="#ppt_x"/>
                                          </p:val>
                                        </p:tav>
                                      </p:tavLst>
                                    </p:anim>
                                    <p:anim calcmode="lin" valueType="num">
                                      <p:cBhvr>
                                        <p:cTn id="8" dur="500" fill="hold"/>
                                        <p:tgtEl>
                                          <p:spTgt spid="794627"/>
                                        </p:tgtEl>
                                        <p:attrNameLst>
                                          <p:attrName>ppt_y</p:attrName>
                                        </p:attrNameLst>
                                      </p:cBhvr>
                                      <p:tavLst>
                                        <p:tav tm="0">
                                          <p:val>
                                            <p:strVal val="#ppt_y"/>
                                          </p:val>
                                        </p:tav>
                                        <p:tav tm="100000">
                                          <p:val>
                                            <p:strVal val="#ppt_y"/>
                                          </p:val>
                                        </p:tav>
                                      </p:tavLst>
                                    </p:anim>
                                    <p:anim calcmode="lin" valueType="num">
                                      <p:cBhvr>
                                        <p:cTn id="9" dur="500" fill="hold"/>
                                        <p:tgtEl>
                                          <p:spTgt spid="794627"/>
                                        </p:tgtEl>
                                        <p:attrNameLst>
                                          <p:attrName>ppt_w</p:attrName>
                                        </p:attrNameLst>
                                      </p:cBhvr>
                                      <p:tavLst>
                                        <p:tav tm="0">
                                          <p:val>
                                            <p:fltVal val="0"/>
                                          </p:val>
                                        </p:tav>
                                        <p:tav tm="100000">
                                          <p:val>
                                            <p:strVal val="#ppt_w"/>
                                          </p:val>
                                        </p:tav>
                                      </p:tavLst>
                                    </p:anim>
                                    <p:anim calcmode="lin" valueType="num">
                                      <p:cBhvr>
                                        <p:cTn id="10" dur="500" fill="hold"/>
                                        <p:tgtEl>
                                          <p:spTgt spid="794627"/>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b="1" smtClean="0">
              <a:solidFill>
                <a:srgbClr val="000000"/>
              </a:solidFill>
            </a:endParaRPr>
          </a:p>
        </p:txBody>
      </p:sp>
      <p:grpSp>
        <p:nvGrpSpPr>
          <p:cNvPr id="80899" name="Group 3"/>
          <p:cNvGrpSpPr>
            <a:grpSpLocks/>
          </p:cNvGrpSpPr>
          <p:nvPr/>
        </p:nvGrpSpPr>
        <p:grpSpPr bwMode="auto">
          <a:xfrm>
            <a:off x="381000" y="152400"/>
            <a:ext cx="8458200" cy="1350963"/>
            <a:chOff x="240" y="96"/>
            <a:chExt cx="5328" cy="851"/>
          </a:xfrm>
        </p:grpSpPr>
        <p:sp>
          <p:nvSpPr>
            <p:cNvPr id="80905"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6"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8090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80901" name="Group 7"/>
          <p:cNvGrpSpPr>
            <a:grpSpLocks/>
          </p:cNvGrpSpPr>
          <p:nvPr/>
        </p:nvGrpSpPr>
        <p:grpSpPr bwMode="auto">
          <a:xfrm>
            <a:off x="400050" y="225425"/>
            <a:ext cx="8534400" cy="1531938"/>
            <a:chOff x="227" y="136"/>
            <a:chExt cx="5376" cy="965"/>
          </a:xfrm>
        </p:grpSpPr>
        <p:pic>
          <p:nvPicPr>
            <p:cNvPr id="80903" name="Picture 8" descr="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 y="161"/>
              <a:ext cx="948"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Rectangle 9"/>
            <p:cNvSpPr>
              <a:spLocks noChangeArrowheads="1"/>
            </p:cNvSpPr>
            <p:nvPr/>
          </p:nvSpPr>
          <p:spPr bwMode="auto">
            <a:xfrm>
              <a:off x="1223" y="136"/>
              <a:ext cx="4380" cy="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20000"/>
                </a:spcAft>
              </a:pPr>
              <a:r>
                <a:rPr lang="en-US" altLang="en-US" sz="2800" dirty="0" smtClean="0">
                  <a:solidFill>
                    <a:srgbClr val="080808"/>
                  </a:solidFill>
                </a:rPr>
                <a:t>Solar wind speed at Earth and the streamer belt width: concept</a:t>
              </a:r>
            </a:p>
            <a:p>
              <a:pPr fontAlgn="base">
                <a:spcBef>
                  <a:spcPct val="0"/>
                </a:spcBef>
                <a:spcAft>
                  <a:spcPct val="20000"/>
                </a:spcAft>
              </a:pPr>
              <a:endParaRPr lang="en-GB" altLang="en-US" sz="3200" dirty="0" smtClean="0">
                <a:solidFill>
                  <a:srgbClr val="000000"/>
                </a:solidFill>
                <a:ea typeface="Times New Roman" pitchFamily="18" charset="0"/>
                <a:cs typeface="Arial" charset="0"/>
                <a:sym typeface="Symbol" pitchFamily="18" charset="2"/>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1590674"/>
            <a:ext cx="7424737" cy="220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 name="Rectangle 89"/>
          <p:cNvSpPr/>
          <p:nvPr/>
        </p:nvSpPr>
        <p:spPr>
          <a:xfrm>
            <a:off x="723900" y="1600201"/>
            <a:ext cx="7410450" cy="21907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 Box 10"/>
          <p:cNvSpPr txBox="1">
            <a:spLocks noChangeArrowheads="1"/>
          </p:cNvSpPr>
          <p:nvPr/>
        </p:nvSpPr>
        <p:spPr bwMode="auto">
          <a:xfrm>
            <a:off x="76200" y="3857625"/>
            <a:ext cx="8801099"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400" dirty="0" smtClean="0">
                <a:solidFill>
                  <a:srgbClr val="D60093"/>
                </a:solidFill>
                <a:sym typeface="Symbol" pitchFamily="18" charset="2"/>
              </a:rPr>
              <a:t></a:t>
            </a:r>
            <a:r>
              <a:rPr lang="en-US" altLang="en-US" sz="2400" dirty="0" smtClean="0">
                <a:solidFill>
                  <a:srgbClr val="000000"/>
                </a:solidFill>
              </a:rPr>
              <a:t> </a:t>
            </a:r>
            <a:r>
              <a:rPr lang="en-US" altLang="en-US" sz="2400" dirty="0">
                <a:solidFill>
                  <a:srgbClr val="000000"/>
                </a:solidFill>
              </a:rPr>
              <a:t>s</a:t>
            </a:r>
            <a:r>
              <a:rPr lang="en-US" altLang="en-US" sz="2400" dirty="0" smtClean="0">
                <a:solidFill>
                  <a:srgbClr val="000000"/>
                </a:solidFill>
              </a:rPr>
              <a:t>treamer belt comprises dipole streamers (DS) and pseudostreamers (PS) and is filled with slow solar wind</a:t>
            </a:r>
            <a:endParaRPr lang="en-US" altLang="en-US" sz="2400" dirty="0">
              <a:solidFill>
                <a:srgbClr val="000000"/>
              </a:solidFill>
            </a:endParaRPr>
          </a:p>
          <a:p>
            <a:pPr eaLnBrk="0" hangingPunct="0"/>
            <a:r>
              <a:rPr lang="en-US" altLang="en-US" sz="2800" dirty="0" smtClean="0">
                <a:solidFill>
                  <a:srgbClr val="D60093"/>
                </a:solidFill>
                <a:sym typeface="Symbol" pitchFamily="18" charset="2"/>
              </a:rPr>
              <a:t></a:t>
            </a:r>
            <a:r>
              <a:rPr lang="en-US" altLang="en-US" sz="2400" dirty="0" smtClean="0">
                <a:solidFill>
                  <a:srgbClr val="000000"/>
                </a:solidFill>
              </a:rPr>
              <a:t> during the solar cycle streamer belt width varies </a:t>
            </a:r>
          </a:p>
          <a:p>
            <a:pPr eaLnBrk="0" hangingPunct="0"/>
            <a:r>
              <a:rPr lang="en-US" altLang="en-US" sz="2800" dirty="0" smtClean="0">
                <a:solidFill>
                  <a:srgbClr val="D60093"/>
                </a:solidFill>
                <a:sym typeface="Symbol" pitchFamily="18" charset="2"/>
              </a:rPr>
              <a:t></a:t>
            </a:r>
            <a:r>
              <a:rPr lang="en-US" altLang="en-US" sz="2400" dirty="0" smtClean="0">
                <a:solidFill>
                  <a:srgbClr val="000000"/>
                </a:solidFill>
              </a:rPr>
              <a:t> thinnest around sunspot minimum so Earth spends more time solar in continuous fast solar wind of polar coronal holes</a:t>
            </a:r>
          </a:p>
          <a:p>
            <a:pPr eaLnBrk="0" hangingPunct="0"/>
            <a:r>
              <a:rPr lang="en-US" altLang="en-US" sz="2800" dirty="0">
                <a:solidFill>
                  <a:srgbClr val="D60093"/>
                </a:solidFill>
                <a:sym typeface="Symbol" pitchFamily="18" charset="2"/>
              </a:rPr>
              <a:t></a:t>
            </a:r>
            <a:r>
              <a:rPr lang="en-US" altLang="en-US" sz="2400" dirty="0">
                <a:solidFill>
                  <a:srgbClr val="000000"/>
                </a:solidFill>
              </a:rPr>
              <a:t> </a:t>
            </a:r>
            <a:r>
              <a:rPr lang="en-US" altLang="en-US" sz="2400" dirty="0" smtClean="0">
                <a:solidFill>
                  <a:srgbClr val="000000"/>
                </a:solidFill>
              </a:rPr>
              <a:t>We infer it was thicker when solar activity was low so Earth remained almost continuously in slow solar wind</a:t>
            </a:r>
            <a:endParaRPr lang="en-US" altLang="en-US" sz="2400" dirty="0">
              <a:solidFill>
                <a:srgbClr val="000000"/>
              </a:solidFill>
            </a:endParaRPr>
          </a:p>
        </p:txBody>
      </p:sp>
    </p:spTree>
    <p:extLst>
      <p:ext uri="{BB962C8B-B14F-4D97-AF65-F5344CB8AC3E}">
        <p14:creationId xmlns:p14="http://schemas.microsoft.com/office/powerpoint/2010/main" val="2282490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1" name="Rectangle 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2"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3"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4" name="Rectangle 6"/>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5" name="Rectangle 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7" name="Rectangle 9"/>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9" name="Rectangle 11"/>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0" name="Rectangle 12"/>
          <p:cNvSpPr>
            <a:spLocks noChangeArrowheads="1"/>
          </p:cNvSpPr>
          <p:nvPr/>
        </p:nvSpPr>
        <p:spPr bwMode="auto">
          <a:xfrm>
            <a:off x="0" y="3297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pic>
        <p:nvPicPr>
          <p:cNvPr id="770063" name="Picture 15"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1601788"/>
            <a:ext cx="977900" cy="977900"/>
          </a:xfrm>
          <a:prstGeom prst="rect">
            <a:avLst/>
          </a:prstGeom>
          <a:noFill/>
          <a:extLst>
            <a:ext uri="{909E8E84-426E-40DD-AFC4-6F175D3DCCD1}">
              <a14:hiddenFill xmlns:a14="http://schemas.microsoft.com/office/drawing/2010/main">
                <a:solidFill>
                  <a:srgbClr val="FFFFFF"/>
                </a:solidFill>
              </a14:hiddenFill>
            </a:ext>
          </a:extLst>
        </p:spPr>
      </p:pic>
      <p:pic>
        <p:nvPicPr>
          <p:cNvPr id="770064" name="Picture 16"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2651125"/>
            <a:ext cx="977900" cy="977900"/>
          </a:xfrm>
          <a:prstGeom prst="rect">
            <a:avLst/>
          </a:prstGeom>
          <a:noFill/>
          <a:extLst>
            <a:ext uri="{909E8E84-426E-40DD-AFC4-6F175D3DCCD1}">
              <a14:hiddenFill xmlns:a14="http://schemas.microsoft.com/office/drawing/2010/main">
                <a:solidFill>
                  <a:srgbClr val="FFFFFF"/>
                </a:solidFill>
              </a14:hiddenFill>
            </a:ext>
          </a:extLst>
        </p:spPr>
      </p:pic>
      <p:pic>
        <p:nvPicPr>
          <p:cNvPr id="770065" name="Picture 17"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3687763"/>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66" name="AutoShape 18"/>
          <p:cNvSpPr>
            <a:spLocks noChangeArrowheads="1"/>
          </p:cNvSpPr>
          <p:nvPr/>
        </p:nvSpPr>
        <p:spPr bwMode="auto">
          <a:xfrm>
            <a:off x="1493838" y="3784600"/>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67" name="AutoShape 19"/>
          <p:cNvSpPr>
            <a:spLocks noChangeArrowheads="1"/>
          </p:cNvSpPr>
          <p:nvPr/>
        </p:nvSpPr>
        <p:spPr bwMode="auto">
          <a:xfrm>
            <a:off x="1501775" y="1874838"/>
            <a:ext cx="395288" cy="560387"/>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68" name="AutoShape 20"/>
          <p:cNvSpPr>
            <a:spLocks noChangeArrowheads="1"/>
          </p:cNvSpPr>
          <p:nvPr/>
        </p:nvSpPr>
        <p:spPr bwMode="auto">
          <a:xfrm>
            <a:off x="1509713" y="4843463"/>
            <a:ext cx="395287" cy="560387"/>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pic>
        <p:nvPicPr>
          <p:cNvPr id="770069" name="Picture 21" descr="earth_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5713413"/>
            <a:ext cx="979488" cy="979487"/>
          </a:xfrm>
          <a:prstGeom prst="rect">
            <a:avLst/>
          </a:prstGeom>
          <a:noFill/>
          <a:extLst>
            <a:ext uri="{909E8E84-426E-40DD-AFC4-6F175D3DCCD1}">
              <a14:hiddenFill xmlns:a14="http://schemas.microsoft.com/office/drawing/2010/main">
                <a:solidFill>
                  <a:srgbClr val="FFFFFF"/>
                </a:solidFill>
              </a14:hiddenFill>
            </a:ext>
          </a:extLst>
        </p:spPr>
      </p:pic>
      <p:sp>
        <p:nvSpPr>
          <p:cNvPr id="770070" name="Rectangle 22"/>
          <p:cNvSpPr>
            <a:spLocks noChangeArrowheads="1"/>
          </p:cNvSpPr>
          <p:nvPr/>
        </p:nvSpPr>
        <p:spPr bwMode="auto">
          <a:xfrm>
            <a:off x="3138488" y="176212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past 400 years</a:t>
            </a:r>
            <a:endParaRPr lang="en-US" altLang="en-US" sz="3200" dirty="0" smtClean="0">
              <a:solidFill>
                <a:srgbClr val="000000"/>
              </a:solidFill>
            </a:endParaRPr>
          </a:p>
        </p:txBody>
      </p:sp>
      <p:sp>
        <p:nvSpPr>
          <p:cNvPr id="770071" name="Rectangle 23"/>
          <p:cNvSpPr>
            <a:spLocks noChangeArrowheads="1"/>
          </p:cNvSpPr>
          <p:nvPr/>
        </p:nvSpPr>
        <p:spPr bwMode="auto">
          <a:xfrm>
            <a:off x="3181350" y="381317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Use of geomagnetic data</a:t>
            </a:r>
          </a:p>
        </p:txBody>
      </p:sp>
      <p:sp>
        <p:nvSpPr>
          <p:cNvPr id="770072" name="Rectangle 24"/>
          <p:cNvSpPr>
            <a:spLocks noChangeArrowheads="1"/>
          </p:cNvSpPr>
          <p:nvPr/>
        </p:nvSpPr>
        <p:spPr bwMode="auto">
          <a:xfrm>
            <a:off x="3225800" y="4875213"/>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Streamer belt </a:t>
            </a:r>
            <a:r>
              <a:rPr lang="en-US" altLang="en-US" sz="3200" dirty="0">
                <a:solidFill>
                  <a:srgbClr val="000000"/>
                </a:solidFill>
                <a:latin typeface="Arial" pitchFamily="34" charset="0"/>
              </a:rPr>
              <a:t>w</a:t>
            </a:r>
            <a:r>
              <a:rPr lang="en-US" altLang="en-US" sz="3200" dirty="0" smtClean="0">
                <a:solidFill>
                  <a:srgbClr val="000000"/>
                </a:solidFill>
                <a:latin typeface="Arial" pitchFamily="34" charset="0"/>
              </a:rPr>
              <a:t>idth</a:t>
            </a:r>
            <a:endParaRPr lang="en-US" altLang="en-US" sz="3200" dirty="0" smtClean="0">
              <a:solidFill>
                <a:srgbClr val="000000"/>
              </a:solidFill>
            </a:endParaRPr>
          </a:p>
        </p:txBody>
      </p:sp>
      <p:grpSp>
        <p:nvGrpSpPr>
          <p:cNvPr id="770073" name="Group 25"/>
          <p:cNvGrpSpPr>
            <a:grpSpLocks/>
          </p:cNvGrpSpPr>
          <p:nvPr/>
        </p:nvGrpSpPr>
        <p:grpSpPr bwMode="auto">
          <a:xfrm>
            <a:off x="381000" y="152400"/>
            <a:ext cx="8458200" cy="1350963"/>
            <a:chOff x="240" y="96"/>
            <a:chExt cx="5328" cy="851"/>
          </a:xfrm>
        </p:grpSpPr>
        <p:sp>
          <p:nvSpPr>
            <p:cNvPr id="770074" name="Rectangle 26"/>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75" name="Rectangle 27"/>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grpSp>
      <p:sp>
        <p:nvSpPr>
          <p:cNvPr id="770076" name="Rectangle 28"/>
          <p:cNvSpPr>
            <a:spLocks noChangeArrowheads="1"/>
          </p:cNvSpPr>
          <p:nvPr/>
        </p:nvSpPr>
        <p:spPr bwMode="auto">
          <a:xfrm>
            <a:off x="252413" y="254000"/>
            <a:ext cx="6496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altLang="en-US" sz="3600" smtClean="0">
                <a:solidFill>
                  <a:srgbClr val="000000"/>
                </a:solidFill>
                <a:latin typeface="Arial" pitchFamily="34" charset="0"/>
                <a:ea typeface="Times New Roman" pitchFamily="18" charset="0"/>
                <a:cs typeface="Arial" pitchFamily="34" charset="0"/>
              </a:rPr>
              <a:t>Solar change on timescales of days to millennia </a:t>
            </a:r>
            <a:endParaRPr lang="en-US" altLang="en-US" sz="2000" smtClean="0">
              <a:solidFill>
                <a:srgbClr val="000000"/>
              </a:solidFill>
              <a:latin typeface="Arial" pitchFamily="34" charset="0"/>
              <a:ea typeface="Times New Roman" pitchFamily="18" charset="0"/>
              <a:cs typeface="Arial" pitchFamily="34" charset="0"/>
            </a:endParaRPr>
          </a:p>
        </p:txBody>
      </p:sp>
      <p:pic>
        <p:nvPicPr>
          <p:cNvPr id="770077" name="Picture 29"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2638425"/>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78" name="AutoShape 30"/>
          <p:cNvSpPr>
            <a:spLocks noChangeArrowheads="1"/>
          </p:cNvSpPr>
          <p:nvPr/>
        </p:nvSpPr>
        <p:spPr bwMode="auto">
          <a:xfrm>
            <a:off x="1493838" y="2781300"/>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79" name="Rectangle 31"/>
          <p:cNvSpPr>
            <a:spLocks noChangeArrowheads="1"/>
          </p:cNvSpPr>
          <p:nvPr/>
        </p:nvSpPr>
        <p:spPr bwMode="auto">
          <a:xfrm>
            <a:off x="3130550" y="2782888"/>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past 9300 years</a:t>
            </a:r>
            <a:endParaRPr lang="en-US" altLang="en-US" sz="3200" dirty="0" smtClean="0">
              <a:solidFill>
                <a:srgbClr val="000000"/>
              </a:solidFill>
            </a:endParaRPr>
          </a:p>
        </p:txBody>
      </p:sp>
      <p:pic>
        <p:nvPicPr>
          <p:cNvPr id="770080" name="Picture 32"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650" y="4705350"/>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81" name="AutoShape 33"/>
          <p:cNvSpPr>
            <a:spLocks noChangeArrowheads="1"/>
          </p:cNvSpPr>
          <p:nvPr/>
        </p:nvSpPr>
        <p:spPr bwMode="auto">
          <a:xfrm>
            <a:off x="1506538" y="5857875"/>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pic>
        <p:nvPicPr>
          <p:cNvPr id="770082" name="Picture 34"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 y="5719763"/>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83" name="Rectangle 35"/>
          <p:cNvSpPr>
            <a:spLocks noChangeArrowheads="1"/>
          </p:cNvSpPr>
          <p:nvPr/>
        </p:nvSpPr>
        <p:spPr bwMode="auto">
          <a:xfrm>
            <a:off x="3171825" y="586422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future</a:t>
            </a:r>
            <a:r>
              <a:rPr lang="en-US" altLang="en-US" sz="3200" dirty="0" smtClean="0">
                <a:solidFill>
                  <a:srgbClr val="000000"/>
                </a:solidFill>
              </a:rPr>
              <a:t> </a:t>
            </a:r>
          </a:p>
        </p:txBody>
      </p:sp>
      <p:pic>
        <p:nvPicPr>
          <p:cNvPr id="770084" name="Picture 36" descr="aurora5"/>
          <p:cNvPicPr>
            <a:picLocks noChangeAspect="1" noChangeArrowheads="1"/>
          </p:cNvPicPr>
          <p:nvPr/>
        </p:nvPicPr>
        <p:blipFill>
          <a:blip r:embed="rId4" cstate="print">
            <a:lum contrast="-4000"/>
            <a:extLst>
              <a:ext uri="{28A0092B-C50C-407E-A947-70E740481C1C}">
                <a14:useLocalDpi xmlns:a14="http://schemas.microsoft.com/office/drawing/2010/main" val="0"/>
              </a:ext>
            </a:extLst>
          </a:blip>
          <a:srcRect l="23622" t="4199" r="31496" b="15749"/>
          <a:stretch>
            <a:fillRect/>
          </a:stretch>
        </p:blipFill>
        <p:spPr bwMode="auto">
          <a:xfrm>
            <a:off x="2052638" y="3664912"/>
            <a:ext cx="960437" cy="936625"/>
          </a:xfrm>
          <a:prstGeom prst="rect">
            <a:avLst/>
          </a:prstGeom>
          <a:noFill/>
          <a:extLst>
            <a:ext uri="{909E8E84-426E-40DD-AFC4-6F175D3DCCD1}">
              <a14:hiddenFill xmlns:a14="http://schemas.microsoft.com/office/drawing/2010/main">
                <a:solidFill>
                  <a:srgbClr val="FFFFFF"/>
                </a:solidFill>
              </a14:hiddenFill>
            </a:ext>
          </a:extLst>
        </p:spPr>
      </p:pic>
      <p:pic>
        <p:nvPicPr>
          <p:cNvPr id="770085" name="Picture 37" descr="protonshower1"/>
          <p:cNvPicPr>
            <a:picLocks noChangeAspect="1" noChangeArrowheads="1"/>
          </p:cNvPicPr>
          <p:nvPr/>
        </p:nvPicPr>
        <p:blipFill>
          <a:blip r:embed="rId5" cstate="print">
            <a:extLst>
              <a:ext uri="{28A0092B-C50C-407E-A947-70E740481C1C}">
                <a14:useLocalDpi xmlns:a14="http://schemas.microsoft.com/office/drawing/2010/main" val="0"/>
              </a:ext>
            </a:extLst>
          </a:blip>
          <a:srcRect l="24855" t="11606" r="24855"/>
          <a:stretch>
            <a:fillRect/>
          </a:stretch>
        </p:blipFill>
        <p:spPr bwMode="auto">
          <a:xfrm>
            <a:off x="2046256" y="2646417"/>
            <a:ext cx="9667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pic>
        <p:nvPicPr>
          <p:cNvPr id="770088" name="Picture 40" descr="Uo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465" y="690563"/>
            <a:ext cx="546100" cy="700088"/>
          </a:xfrm>
          <a:prstGeom prst="rect">
            <a:avLst/>
          </a:prstGeom>
          <a:noFill/>
          <a:extLst>
            <a:ext uri="{909E8E84-426E-40DD-AFC4-6F175D3DCCD1}">
              <a14:hiddenFill xmlns:a14="http://schemas.microsoft.com/office/drawing/2010/main">
                <a:solidFill>
                  <a:srgbClr val="FFFFFF"/>
                </a:solidFill>
              </a14:hiddenFill>
            </a:ext>
          </a:extLst>
        </p:spPr>
      </p:pic>
      <p:pic>
        <p:nvPicPr>
          <p:cNvPr id="77008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9071" r="9071"/>
          <a:stretch>
            <a:fillRect/>
          </a:stretch>
        </p:blipFill>
        <p:spPr bwMode="auto">
          <a:xfrm>
            <a:off x="2027238" y="4697013"/>
            <a:ext cx="989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1" descr="sunspotcloseup"/>
          <p:cNvPicPr>
            <a:picLocks noChangeArrowheads="1"/>
          </p:cNvPicPr>
          <p:nvPr/>
        </p:nvPicPr>
        <p:blipFill>
          <a:blip r:embed="rId8" cstate="print">
            <a:extLst>
              <a:ext uri="{28A0092B-C50C-407E-A947-70E740481C1C}">
                <a14:useLocalDpi xmlns:a14="http://schemas.microsoft.com/office/drawing/2010/main" val="0"/>
              </a:ext>
            </a:extLst>
          </a:blip>
          <a:srcRect l="12325" t="12392" r="12325" b="36143"/>
          <a:stretch>
            <a:fillRect/>
          </a:stretch>
        </p:blipFill>
        <p:spPr bwMode="auto">
          <a:xfrm>
            <a:off x="2049080" y="1645996"/>
            <a:ext cx="961200" cy="936000"/>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43"/>
          <p:cNvSpPr>
            <a:spLocks/>
          </p:cNvSpPr>
          <p:nvPr/>
        </p:nvSpPr>
        <p:spPr bwMode="auto">
          <a:xfrm>
            <a:off x="-63500" y="-142766"/>
            <a:ext cx="9232900" cy="7058025"/>
          </a:xfrm>
          <a:custGeom>
            <a:avLst/>
            <a:gdLst>
              <a:gd name="T0" fmla="*/ 0 w 5816"/>
              <a:gd name="T1" fmla="*/ 16 h 4446"/>
              <a:gd name="T2" fmla="*/ 11 w 5816"/>
              <a:gd name="T3" fmla="*/ 4428 h 4446"/>
              <a:gd name="T4" fmla="*/ 5803 w 5816"/>
              <a:gd name="T5" fmla="*/ 4446 h 4446"/>
              <a:gd name="T6" fmla="*/ 5797 w 5816"/>
              <a:gd name="T7" fmla="*/ 3059 h 4446"/>
              <a:gd name="T8" fmla="*/ 5547 w 5816"/>
              <a:gd name="T9" fmla="*/ 3065 h 4446"/>
              <a:gd name="T10" fmla="*/ 5547 w 5816"/>
              <a:gd name="T11" fmla="*/ 3702 h 4446"/>
              <a:gd name="T12" fmla="*/ 218 w 5816"/>
              <a:gd name="T13" fmla="*/ 3693 h 4446"/>
              <a:gd name="T14" fmla="*/ 218 w 5816"/>
              <a:gd name="T15" fmla="*/ 3045 h 4446"/>
              <a:gd name="T16" fmla="*/ 5787 w 5816"/>
              <a:gd name="T17" fmla="*/ 3062 h 4446"/>
              <a:gd name="T18" fmla="*/ 5816 w 5816"/>
              <a:gd name="T19"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16" h="4446">
                <a:moveTo>
                  <a:pt x="0" y="16"/>
                </a:moveTo>
                <a:lnTo>
                  <a:pt x="11" y="4428"/>
                </a:lnTo>
                <a:lnTo>
                  <a:pt x="5803" y="4446"/>
                </a:lnTo>
                <a:lnTo>
                  <a:pt x="5797" y="3059"/>
                </a:lnTo>
                <a:lnTo>
                  <a:pt x="5547" y="3065"/>
                </a:lnTo>
                <a:lnTo>
                  <a:pt x="5547" y="3702"/>
                </a:lnTo>
                <a:lnTo>
                  <a:pt x="218" y="3693"/>
                </a:lnTo>
                <a:lnTo>
                  <a:pt x="218" y="3045"/>
                </a:lnTo>
                <a:lnTo>
                  <a:pt x="5787" y="3062"/>
                </a:lnTo>
                <a:lnTo>
                  <a:pt x="5816" y="0"/>
                </a:lnTo>
              </a:path>
            </a:pathLst>
          </a:custGeom>
          <a:solidFill>
            <a:srgbClr val="DDDDDD">
              <a:alpha val="63000"/>
            </a:srgbClr>
          </a:solidFill>
          <a:ln>
            <a:noFill/>
          </a:ln>
          <a:effectLst/>
          <a:extLst>
            <a:ext uri="{91240B29-F687-4F45-9708-019B960494DF}">
              <a14:hiddenLine xmlns:a14="http://schemas.microsoft.com/office/drawing/2010/main" w="9525" cap="flat" cmpd="sng">
                <a:solidFill>
                  <a:srgbClr val="FF00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smtClean="0">
              <a:solidFill>
                <a:srgbClr val="000000"/>
              </a:solidFill>
              <a:latin typeface="Arial" pitchFamily="34" charset="0"/>
            </a:endParaRPr>
          </a:p>
        </p:txBody>
      </p:sp>
      <p:sp>
        <p:nvSpPr>
          <p:cNvPr id="42" name="Rectangle 44"/>
          <p:cNvSpPr>
            <a:spLocks noChangeArrowheads="1"/>
          </p:cNvSpPr>
          <p:nvPr/>
        </p:nvSpPr>
        <p:spPr bwMode="auto">
          <a:xfrm>
            <a:off x="287338" y="4662597"/>
            <a:ext cx="8502650" cy="1054100"/>
          </a:xfrm>
          <a:prstGeom prst="rect">
            <a:avLst/>
          </a:prstGeom>
          <a:noFill/>
          <a:ln w="38100" algn="ctr">
            <a:solidFill>
              <a:srgbClr val="FF00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Tree>
    <p:extLst>
      <p:ext uri="{BB962C8B-B14F-4D97-AF65-F5344CB8AC3E}">
        <p14:creationId xmlns:p14="http://schemas.microsoft.com/office/powerpoint/2010/main" val="2416077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770073"/>
                                        </p:tgtEl>
                                        <p:attrNameLst>
                                          <p:attrName>style.visibility</p:attrName>
                                        </p:attrNameLst>
                                      </p:cBhvr>
                                      <p:to>
                                        <p:strVal val="visible"/>
                                      </p:to>
                                    </p:set>
                                    <p:anim calcmode="lin" valueType="num">
                                      <p:cBhvr>
                                        <p:cTn id="7" dur="500" fill="hold"/>
                                        <p:tgtEl>
                                          <p:spTgt spid="770073"/>
                                        </p:tgtEl>
                                        <p:attrNameLst>
                                          <p:attrName>ppt_x</p:attrName>
                                        </p:attrNameLst>
                                      </p:cBhvr>
                                      <p:tavLst>
                                        <p:tav tm="0">
                                          <p:val>
                                            <p:strVal val="#ppt_x-#ppt_w/2"/>
                                          </p:val>
                                        </p:tav>
                                        <p:tav tm="100000">
                                          <p:val>
                                            <p:strVal val="#ppt_x"/>
                                          </p:val>
                                        </p:tav>
                                      </p:tavLst>
                                    </p:anim>
                                    <p:anim calcmode="lin" valueType="num">
                                      <p:cBhvr>
                                        <p:cTn id="8" dur="500" fill="hold"/>
                                        <p:tgtEl>
                                          <p:spTgt spid="770073"/>
                                        </p:tgtEl>
                                        <p:attrNameLst>
                                          <p:attrName>ppt_y</p:attrName>
                                        </p:attrNameLst>
                                      </p:cBhvr>
                                      <p:tavLst>
                                        <p:tav tm="0">
                                          <p:val>
                                            <p:strVal val="#ppt_y"/>
                                          </p:val>
                                        </p:tav>
                                        <p:tav tm="100000">
                                          <p:val>
                                            <p:strVal val="#ppt_y"/>
                                          </p:val>
                                        </p:tav>
                                      </p:tavLst>
                                    </p:anim>
                                    <p:anim calcmode="lin" valueType="num">
                                      <p:cBhvr>
                                        <p:cTn id="9" dur="500" fill="hold"/>
                                        <p:tgtEl>
                                          <p:spTgt spid="770073"/>
                                        </p:tgtEl>
                                        <p:attrNameLst>
                                          <p:attrName>ppt_w</p:attrName>
                                        </p:attrNameLst>
                                      </p:cBhvr>
                                      <p:tavLst>
                                        <p:tav tm="0">
                                          <p:val>
                                            <p:fltVal val="0"/>
                                          </p:val>
                                        </p:tav>
                                        <p:tav tm="100000">
                                          <p:val>
                                            <p:strVal val="#ppt_w"/>
                                          </p:val>
                                        </p:tav>
                                      </p:tavLst>
                                    </p:anim>
                                    <p:anim calcmode="lin" valueType="num">
                                      <p:cBhvr>
                                        <p:cTn id="10" dur="500" fill="hold"/>
                                        <p:tgtEl>
                                          <p:spTgt spid="7700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b="1" smtClean="0">
              <a:solidFill>
                <a:srgbClr val="000000"/>
              </a:solidFill>
            </a:endParaRPr>
          </a:p>
        </p:txBody>
      </p:sp>
      <p:grpSp>
        <p:nvGrpSpPr>
          <p:cNvPr id="80899" name="Group 3"/>
          <p:cNvGrpSpPr>
            <a:grpSpLocks/>
          </p:cNvGrpSpPr>
          <p:nvPr/>
        </p:nvGrpSpPr>
        <p:grpSpPr bwMode="auto">
          <a:xfrm>
            <a:off x="381000" y="152400"/>
            <a:ext cx="8458200" cy="1350963"/>
            <a:chOff x="240" y="96"/>
            <a:chExt cx="5328" cy="851"/>
          </a:xfrm>
        </p:grpSpPr>
        <p:sp>
          <p:nvSpPr>
            <p:cNvPr id="80905"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6"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8090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80901" name="Group 7"/>
          <p:cNvGrpSpPr>
            <a:grpSpLocks/>
          </p:cNvGrpSpPr>
          <p:nvPr/>
        </p:nvGrpSpPr>
        <p:grpSpPr bwMode="auto">
          <a:xfrm>
            <a:off x="400050" y="225425"/>
            <a:ext cx="8534400" cy="1323976"/>
            <a:chOff x="227" y="136"/>
            <a:chExt cx="5376" cy="834"/>
          </a:xfrm>
        </p:grpSpPr>
        <p:pic>
          <p:nvPicPr>
            <p:cNvPr id="80903" name="Picture 8" descr="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 y="161"/>
              <a:ext cx="948"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Rectangle 9"/>
            <p:cNvSpPr>
              <a:spLocks noChangeArrowheads="1"/>
            </p:cNvSpPr>
            <p:nvPr/>
          </p:nvSpPr>
          <p:spPr bwMode="auto">
            <a:xfrm>
              <a:off x="1223" y="136"/>
              <a:ext cx="4380"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20000"/>
                </a:spcAft>
              </a:pPr>
              <a:r>
                <a:rPr lang="en-US" altLang="en-US" sz="4000" dirty="0" smtClean="0">
                  <a:solidFill>
                    <a:srgbClr val="080808"/>
                  </a:solidFill>
                </a:rPr>
                <a:t>Streamer belt width: a model</a:t>
              </a:r>
            </a:p>
            <a:p>
              <a:pPr fontAlgn="base">
                <a:spcBef>
                  <a:spcPct val="0"/>
                </a:spcBef>
                <a:spcAft>
                  <a:spcPct val="20000"/>
                </a:spcAft>
              </a:pPr>
              <a:endParaRPr lang="en-GB" altLang="en-US" sz="3200" dirty="0" smtClean="0">
                <a:solidFill>
                  <a:srgbClr val="000000"/>
                </a:solidFill>
                <a:ea typeface="Times New Roman" pitchFamily="18" charset="0"/>
                <a:cs typeface="Arial" charset="0"/>
                <a:sym typeface="Symbol" pitchFamily="18" charset="2"/>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1590674"/>
            <a:ext cx="7424737" cy="220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 name="Rectangle 89"/>
          <p:cNvSpPr/>
          <p:nvPr/>
        </p:nvSpPr>
        <p:spPr>
          <a:xfrm>
            <a:off x="723900" y="1600201"/>
            <a:ext cx="7410450" cy="21907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 Box 10"/>
          <p:cNvSpPr txBox="1">
            <a:spLocks noChangeArrowheads="1"/>
          </p:cNvSpPr>
          <p:nvPr/>
        </p:nvSpPr>
        <p:spPr bwMode="auto">
          <a:xfrm>
            <a:off x="76200" y="3857625"/>
            <a:ext cx="90678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400" dirty="0" smtClean="0">
                <a:solidFill>
                  <a:srgbClr val="D60093"/>
                </a:solidFill>
                <a:sym typeface="Symbol" pitchFamily="18" charset="2"/>
              </a:rPr>
              <a:t></a:t>
            </a:r>
            <a:r>
              <a:rPr lang="en-US" altLang="en-US" sz="2400" dirty="0" smtClean="0">
                <a:solidFill>
                  <a:srgbClr val="000000"/>
                </a:solidFill>
              </a:rPr>
              <a:t> Divides total open flux into coronal hole and streamer belt components: F</a:t>
            </a:r>
            <a:r>
              <a:rPr lang="en-US" altLang="en-US" sz="2400" baseline="-25000" dirty="0" smtClean="0">
                <a:solidFill>
                  <a:srgbClr val="000000"/>
                </a:solidFill>
              </a:rPr>
              <a:t>S</a:t>
            </a:r>
            <a:r>
              <a:rPr lang="en-US" altLang="en-US" sz="2400" dirty="0" smtClean="0">
                <a:solidFill>
                  <a:srgbClr val="000000"/>
                </a:solidFill>
              </a:rPr>
              <a:t> = F</a:t>
            </a:r>
            <a:r>
              <a:rPr lang="en-US" altLang="en-US" sz="2400" baseline="-25000" dirty="0" smtClean="0">
                <a:solidFill>
                  <a:srgbClr val="000000"/>
                </a:solidFill>
              </a:rPr>
              <a:t>CH</a:t>
            </a:r>
            <a:r>
              <a:rPr lang="en-US" altLang="en-US" sz="2400" dirty="0" smtClean="0">
                <a:solidFill>
                  <a:srgbClr val="000000"/>
                </a:solidFill>
              </a:rPr>
              <a:t> + F</a:t>
            </a:r>
            <a:r>
              <a:rPr lang="en-US" altLang="en-US" sz="2400" baseline="-25000" dirty="0" smtClean="0">
                <a:solidFill>
                  <a:srgbClr val="000000"/>
                </a:solidFill>
              </a:rPr>
              <a:t>SB</a:t>
            </a:r>
          </a:p>
          <a:p>
            <a:pPr eaLnBrk="0" hangingPunct="0"/>
            <a:r>
              <a:rPr lang="en-US" altLang="en-US" sz="2400" dirty="0" smtClean="0">
                <a:solidFill>
                  <a:srgbClr val="D60093"/>
                </a:solidFill>
                <a:sym typeface="Symbol" pitchFamily="18" charset="2"/>
              </a:rPr>
              <a:t></a:t>
            </a:r>
            <a:r>
              <a:rPr lang="en-US" altLang="en-US" sz="2400" dirty="0" smtClean="0">
                <a:solidFill>
                  <a:srgbClr val="000000"/>
                </a:solidFill>
              </a:rPr>
              <a:t> Applies Solanki et al (2000) continuity concept to both </a:t>
            </a:r>
            <a:r>
              <a:rPr lang="en-US" altLang="en-US" sz="2400" dirty="0">
                <a:solidFill>
                  <a:srgbClr val="000000"/>
                </a:solidFill>
              </a:rPr>
              <a:t>F</a:t>
            </a:r>
            <a:r>
              <a:rPr lang="en-US" altLang="en-US" sz="2400" baseline="-25000" dirty="0">
                <a:solidFill>
                  <a:srgbClr val="000000"/>
                </a:solidFill>
              </a:rPr>
              <a:t>CH</a:t>
            </a:r>
            <a:r>
              <a:rPr lang="en-US" altLang="en-US" sz="2400" dirty="0">
                <a:solidFill>
                  <a:srgbClr val="000000"/>
                </a:solidFill>
              </a:rPr>
              <a:t> </a:t>
            </a:r>
            <a:r>
              <a:rPr lang="en-US" altLang="en-US" sz="2400" dirty="0" smtClean="0">
                <a:solidFill>
                  <a:srgbClr val="000000"/>
                </a:solidFill>
              </a:rPr>
              <a:t>&amp; F</a:t>
            </a:r>
            <a:r>
              <a:rPr lang="en-US" altLang="en-US" sz="2400" baseline="-25000" dirty="0" smtClean="0">
                <a:solidFill>
                  <a:srgbClr val="000000"/>
                </a:solidFill>
              </a:rPr>
              <a:t>SB</a:t>
            </a:r>
          </a:p>
          <a:p>
            <a:pPr eaLnBrk="0" hangingPunct="0"/>
            <a:r>
              <a:rPr lang="en-US" altLang="en-US" sz="2400" dirty="0" smtClean="0">
                <a:solidFill>
                  <a:srgbClr val="D60093"/>
                </a:solidFill>
                <a:sym typeface="Symbol" pitchFamily="18" charset="2"/>
              </a:rPr>
              <a:t></a:t>
            </a:r>
            <a:r>
              <a:rPr lang="en-US" altLang="en-US" sz="2400" dirty="0" smtClean="0">
                <a:solidFill>
                  <a:srgbClr val="000000"/>
                </a:solidFill>
                <a:sym typeface="Symbol" pitchFamily="18" charset="2"/>
              </a:rPr>
              <a:t> </a:t>
            </a:r>
            <a:r>
              <a:rPr lang="en-US" altLang="en-US" sz="2400" u="sng" dirty="0" smtClean="0">
                <a:solidFill>
                  <a:srgbClr val="000000"/>
                </a:solidFill>
                <a:sym typeface="Symbol" pitchFamily="18" charset="2"/>
              </a:rPr>
              <a:t>All</a:t>
            </a:r>
            <a:r>
              <a:rPr lang="en-US" altLang="en-US" sz="2400" dirty="0" smtClean="0">
                <a:solidFill>
                  <a:srgbClr val="000000"/>
                </a:solidFill>
                <a:sym typeface="Symbol" pitchFamily="18" charset="2"/>
              </a:rPr>
              <a:t> new open flux emerges into streamer belt and that emergence is dominated by CMEs – emergence rate quantified as a </a:t>
            </a:r>
            <a:r>
              <a:rPr lang="en-US" altLang="en-US" sz="2400" dirty="0">
                <a:solidFill>
                  <a:srgbClr val="000000"/>
                </a:solidFill>
                <a:sym typeface="Symbol" pitchFamily="18" charset="2"/>
              </a:rPr>
              <a:t>f</a:t>
            </a:r>
            <a:r>
              <a:rPr lang="en-US" altLang="en-US" sz="2400" dirty="0" smtClean="0">
                <a:solidFill>
                  <a:srgbClr val="000000"/>
                </a:solidFill>
                <a:sym typeface="Symbol" pitchFamily="18" charset="2"/>
              </a:rPr>
              <a:t>unction of sunspot number by Owens et al. (2011) </a:t>
            </a:r>
          </a:p>
          <a:p>
            <a:pPr eaLnBrk="0" hangingPunct="0"/>
            <a:r>
              <a:rPr lang="en-US" altLang="en-US" sz="2400" dirty="0" smtClean="0">
                <a:solidFill>
                  <a:srgbClr val="D60093"/>
                </a:solidFill>
                <a:sym typeface="Symbol" pitchFamily="18" charset="2"/>
              </a:rPr>
              <a:t></a:t>
            </a:r>
            <a:r>
              <a:rPr lang="en-US" altLang="en-US" sz="2400" dirty="0" smtClean="0">
                <a:solidFill>
                  <a:srgbClr val="000000"/>
                </a:solidFill>
                <a:sym typeface="Symbol" pitchFamily="18" charset="2"/>
              </a:rPr>
              <a:t> Streamer belt flux that escapes disconnection transfers to coronal hole on a fixed distribution of timescales</a:t>
            </a:r>
            <a:endParaRPr lang="en-US" altLang="en-US" sz="2400" baseline="-25000" dirty="0">
              <a:solidFill>
                <a:srgbClr val="000000"/>
              </a:solidFill>
            </a:endParaRPr>
          </a:p>
          <a:p>
            <a:pPr eaLnBrk="0" hangingPunct="0"/>
            <a:endParaRPr lang="en-US" altLang="en-US" sz="2400" baseline="-25000" dirty="0">
              <a:solidFill>
                <a:srgbClr val="000000"/>
              </a:solidFill>
            </a:endParaRPr>
          </a:p>
        </p:txBody>
      </p:sp>
    </p:spTree>
    <p:extLst>
      <p:ext uri="{BB962C8B-B14F-4D97-AF65-F5344CB8AC3E}">
        <p14:creationId xmlns:p14="http://schemas.microsoft.com/office/powerpoint/2010/main" val="1633542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b="1" smtClean="0">
              <a:solidFill>
                <a:srgbClr val="000000"/>
              </a:solidFill>
            </a:endParaRPr>
          </a:p>
        </p:txBody>
      </p:sp>
      <p:grpSp>
        <p:nvGrpSpPr>
          <p:cNvPr id="80899" name="Group 3"/>
          <p:cNvGrpSpPr>
            <a:grpSpLocks/>
          </p:cNvGrpSpPr>
          <p:nvPr/>
        </p:nvGrpSpPr>
        <p:grpSpPr bwMode="auto">
          <a:xfrm>
            <a:off x="381000" y="152400"/>
            <a:ext cx="8458200" cy="1350963"/>
            <a:chOff x="240" y="96"/>
            <a:chExt cx="5328" cy="851"/>
          </a:xfrm>
        </p:grpSpPr>
        <p:sp>
          <p:nvSpPr>
            <p:cNvPr id="80905"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6"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8090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80901" name="Group 7"/>
          <p:cNvGrpSpPr>
            <a:grpSpLocks/>
          </p:cNvGrpSpPr>
          <p:nvPr/>
        </p:nvGrpSpPr>
        <p:grpSpPr bwMode="auto">
          <a:xfrm>
            <a:off x="400050" y="225425"/>
            <a:ext cx="8534400" cy="1531938"/>
            <a:chOff x="227" y="136"/>
            <a:chExt cx="5376" cy="965"/>
          </a:xfrm>
        </p:grpSpPr>
        <p:pic>
          <p:nvPicPr>
            <p:cNvPr id="80903" name="Picture 8" descr="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 y="161"/>
              <a:ext cx="948"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Rectangle 9"/>
            <p:cNvSpPr>
              <a:spLocks noChangeArrowheads="1"/>
            </p:cNvSpPr>
            <p:nvPr/>
          </p:nvSpPr>
          <p:spPr bwMode="auto">
            <a:xfrm>
              <a:off x="1223" y="136"/>
              <a:ext cx="4380" cy="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20000"/>
                </a:spcAft>
              </a:pPr>
              <a:r>
                <a:rPr lang="en-US" altLang="en-US" sz="2800" dirty="0" smtClean="0">
                  <a:solidFill>
                    <a:srgbClr val="080808"/>
                  </a:solidFill>
                </a:rPr>
                <a:t>Solar wind speed at Earth and the streamer belt width: model</a:t>
              </a:r>
            </a:p>
            <a:p>
              <a:pPr fontAlgn="base">
                <a:spcBef>
                  <a:spcPct val="0"/>
                </a:spcBef>
                <a:spcAft>
                  <a:spcPct val="20000"/>
                </a:spcAft>
              </a:pPr>
              <a:endParaRPr lang="en-GB" altLang="en-US" sz="3200" dirty="0" smtClean="0">
                <a:solidFill>
                  <a:srgbClr val="000000"/>
                </a:solidFill>
                <a:ea typeface="Times New Roman" pitchFamily="18" charset="0"/>
                <a:cs typeface="Arial" charset="0"/>
                <a:sym typeface="Symbol" pitchFamily="18" charset="2"/>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1590674"/>
            <a:ext cx="7424737" cy="220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 name="Rectangle 89"/>
          <p:cNvSpPr/>
          <p:nvPr/>
        </p:nvSpPr>
        <p:spPr>
          <a:xfrm>
            <a:off x="723900" y="1600201"/>
            <a:ext cx="7410450" cy="21907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 Box 10"/>
          <p:cNvSpPr txBox="1">
            <a:spLocks noChangeArrowheads="1"/>
          </p:cNvSpPr>
          <p:nvPr/>
        </p:nvSpPr>
        <p:spPr bwMode="auto">
          <a:xfrm>
            <a:off x="76200" y="3857625"/>
            <a:ext cx="90678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400" dirty="0" smtClean="0">
                <a:solidFill>
                  <a:srgbClr val="D60093"/>
                </a:solidFill>
                <a:sym typeface="Symbol" pitchFamily="18" charset="2"/>
              </a:rPr>
              <a:t></a:t>
            </a:r>
            <a:r>
              <a:rPr lang="en-US" altLang="en-US" sz="2400" dirty="0" smtClean="0">
                <a:solidFill>
                  <a:srgbClr val="000000"/>
                </a:solidFill>
              </a:rPr>
              <a:t> Disconnection of streamer belt flux such that fractional loss rate varies over the solar cycle with current sheet tilt as predicted by Owens et al. (2012) and found by Owens and Lockwood (2013)</a:t>
            </a:r>
          </a:p>
          <a:p>
            <a:pPr eaLnBrk="0" hangingPunct="0"/>
            <a:r>
              <a:rPr lang="en-US" altLang="en-US" sz="2400" dirty="0" smtClean="0">
                <a:solidFill>
                  <a:srgbClr val="D60093"/>
                </a:solidFill>
                <a:sym typeface="Symbol" pitchFamily="18" charset="2"/>
              </a:rPr>
              <a:t></a:t>
            </a:r>
            <a:r>
              <a:rPr lang="en-US" altLang="en-US" sz="2400" dirty="0" smtClean="0">
                <a:solidFill>
                  <a:srgbClr val="000000"/>
                </a:solidFill>
              </a:rPr>
              <a:t> Disconnection </a:t>
            </a:r>
            <a:r>
              <a:rPr lang="en-US" altLang="en-US" sz="2400" dirty="0">
                <a:solidFill>
                  <a:srgbClr val="000000"/>
                </a:solidFill>
              </a:rPr>
              <a:t>of </a:t>
            </a:r>
            <a:r>
              <a:rPr lang="en-US" altLang="en-US" sz="2400" dirty="0" smtClean="0">
                <a:solidFill>
                  <a:srgbClr val="000000"/>
                </a:solidFill>
              </a:rPr>
              <a:t>coronal hole flux occurs at a constant fractional rate</a:t>
            </a:r>
          </a:p>
          <a:p>
            <a:pPr eaLnBrk="0" hangingPunct="0"/>
            <a:r>
              <a:rPr lang="en-US" altLang="en-US" sz="2400" dirty="0">
                <a:solidFill>
                  <a:srgbClr val="D60093"/>
                </a:solidFill>
                <a:sym typeface="Symbol" pitchFamily="18" charset="2"/>
              </a:rPr>
              <a:t></a:t>
            </a:r>
            <a:r>
              <a:rPr lang="en-US" altLang="en-US" sz="2400" dirty="0">
                <a:solidFill>
                  <a:srgbClr val="000000"/>
                </a:solidFill>
              </a:rPr>
              <a:t> </a:t>
            </a:r>
            <a:r>
              <a:rPr lang="en-US" altLang="en-US" sz="2400" dirty="0" smtClean="0">
                <a:solidFill>
                  <a:srgbClr val="000000"/>
                </a:solidFill>
              </a:rPr>
              <a:t>Ratio F</a:t>
            </a:r>
            <a:r>
              <a:rPr lang="en-US" altLang="en-US" sz="2400" baseline="-25000" dirty="0" smtClean="0">
                <a:solidFill>
                  <a:srgbClr val="000000"/>
                </a:solidFill>
              </a:rPr>
              <a:t>SB</a:t>
            </a:r>
            <a:r>
              <a:rPr lang="en-US" altLang="en-US" sz="2400" dirty="0" smtClean="0">
                <a:solidFill>
                  <a:srgbClr val="000000"/>
                </a:solidFill>
              </a:rPr>
              <a:t>/(F</a:t>
            </a:r>
            <a:r>
              <a:rPr lang="en-US" altLang="en-US" sz="2400" baseline="-25000" dirty="0" smtClean="0">
                <a:solidFill>
                  <a:srgbClr val="000000"/>
                </a:solidFill>
              </a:rPr>
              <a:t>CH</a:t>
            </a:r>
            <a:r>
              <a:rPr lang="en-US" altLang="en-US" sz="2400" dirty="0" smtClean="0">
                <a:solidFill>
                  <a:srgbClr val="000000"/>
                </a:solidFill>
              </a:rPr>
              <a:t> </a:t>
            </a:r>
            <a:r>
              <a:rPr lang="en-US" altLang="en-US" sz="2400" dirty="0">
                <a:solidFill>
                  <a:srgbClr val="000000"/>
                </a:solidFill>
              </a:rPr>
              <a:t>+ </a:t>
            </a:r>
            <a:r>
              <a:rPr lang="en-US" altLang="en-US" sz="2400" dirty="0" smtClean="0">
                <a:solidFill>
                  <a:srgbClr val="000000"/>
                </a:solidFill>
              </a:rPr>
              <a:t>F</a:t>
            </a:r>
            <a:r>
              <a:rPr lang="en-US" altLang="en-US" sz="2400" baseline="-25000" dirty="0" smtClean="0">
                <a:solidFill>
                  <a:srgbClr val="000000"/>
                </a:solidFill>
              </a:rPr>
              <a:t>SB</a:t>
            </a:r>
            <a:r>
              <a:rPr lang="en-US" altLang="en-US" sz="2400" dirty="0" smtClean="0">
                <a:solidFill>
                  <a:srgbClr val="000000"/>
                </a:solidFill>
              </a:rPr>
              <a:t>) gives streamer belt width</a:t>
            </a:r>
            <a:endParaRPr lang="en-US" altLang="en-US" sz="2400" dirty="0">
              <a:solidFill>
                <a:srgbClr val="000000"/>
              </a:solidFill>
            </a:endParaRPr>
          </a:p>
          <a:p>
            <a:pPr eaLnBrk="0" hangingPunct="0"/>
            <a:endParaRPr lang="en-US" altLang="en-US" sz="2400" baseline="-25000" dirty="0">
              <a:solidFill>
                <a:srgbClr val="000000"/>
              </a:solidFill>
            </a:endParaRPr>
          </a:p>
          <a:p>
            <a:pPr eaLnBrk="0" hangingPunct="0"/>
            <a:endParaRPr lang="en-US" altLang="en-US" sz="2400" baseline="-25000" dirty="0">
              <a:solidFill>
                <a:srgbClr val="000000"/>
              </a:solidFill>
            </a:endParaRPr>
          </a:p>
        </p:txBody>
      </p:sp>
    </p:spTree>
    <p:extLst>
      <p:ext uri="{BB962C8B-B14F-4D97-AF65-F5344CB8AC3E}">
        <p14:creationId xmlns:p14="http://schemas.microsoft.com/office/powerpoint/2010/main" val="3395312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ChangeArrowheads="1"/>
          </p:cNvSpPr>
          <p:nvPr/>
        </p:nvSpPr>
        <p:spPr bwMode="auto">
          <a:xfrm>
            <a:off x="336550" y="2406650"/>
            <a:ext cx="8555038" cy="208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3200">
                <a:solidFill>
                  <a:schemeClr val="tx1"/>
                </a:solidFill>
                <a:latin typeface="Lucida Sans" pitchFamily="34" charset="0"/>
                <a:ea typeface="ヒラギノ角ゴ Pro W3" pitchFamily="84" charset="-128"/>
              </a:defRPr>
            </a:lvl1pPr>
            <a:lvl2pPr marL="742950" indent="-285750" eaLnBrk="0" hangingPunct="0">
              <a:spcBef>
                <a:spcPct val="20000"/>
              </a:spcBef>
              <a:buChar char="–"/>
              <a:defRPr sz="2800">
                <a:solidFill>
                  <a:schemeClr val="tx1"/>
                </a:solidFill>
                <a:latin typeface="Lucida Sans" pitchFamily="34" charset="0"/>
                <a:ea typeface="ヒラギノ角ゴ Pro W3" pitchFamily="84" charset="-128"/>
              </a:defRPr>
            </a:lvl2pPr>
            <a:lvl3pPr marL="1143000" indent="-228600" eaLnBrk="0" hangingPunct="0">
              <a:spcBef>
                <a:spcPct val="20000"/>
              </a:spcBef>
              <a:buChar char="•"/>
              <a:defRPr sz="2400">
                <a:solidFill>
                  <a:schemeClr val="tx1"/>
                </a:solidFill>
                <a:latin typeface="Lucida Sans" pitchFamily="34" charset="0"/>
                <a:ea typeface="ヒラギノ角ゴ Pro W3" pitchFamily="84" charset="-128"/>
              </a:defRPr>
            </a:lvl3pPr>
            <a:lvl4pPr marL="1600200" indent="-228600" eaLnBrk="0" hangingPunct="0">
              <a:spcBef>
                <a:spcPct val="20000"/>
              </a:spcBef>
              <a:buChar char="–"/>
              <a:defRPr sz="2000">
                <a:solidFill>
                  <a:schemeClr val="tx1"/>
                </a:solidFill>
                <a:latin typeface="Lucida Sans" pitchFamily="34" charset="0"/>
                <a:ea typeface="ヒラギノ角ゴ Pro W3" pitchFamily="84" charset="-128"/>
              </a:defRPr>
            </a:lvl4pPr>
            <a:lvl5pPr marL="2057400" indent="-228600" eaLnBrk="0" hangingPunct="0">
              <a:spcBef>
                <a:spcPct val="20000"/>
              </a:spcBef>
              <a:buChar char="»"/>
              <a:defRPr sz="2000">
                <a:solidFill>
                  <a:schemeClr val="tx1"/>
                </a:solidFill>
                <a:latin typeface="Lucida Sans" pitchFamily="34"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ヒラギノ角ゴ Pro W3" pitchFamily="84" charset="-128"/>
              </a:defRPr>
            </a:lvl9pPr>
          </a:lstStyle>
          <a:p>
            <a:pPr algn="ctr" fontAlgn="base">
              <a:spcBef>
                <a:spcPct val="0"/>
              </a:spcBef>
              <a:spcAft>
                <a:spcPct val="20000"/>
              </a:spcAft>
            </a:pPr>
            <a:endParaRPr lang="en-US" altLang="en-US" sz="2400" dirty="0">
              <a:solidFill>
                <a:srgbClr val="D60093"/>
              </a:solidFill>
              <a:latin typeface="Arial" charset="0"/>
              <a:ea typeface="Times New Roman" pitchFamily="18" charset="0"/>
              <a:cs typeface="Arial" charset="0"/>
            </a:endParaRPr>
          </a:p>
          <a:p>
            <a:pPr algn="ctr" fontAlgn="base">
              <a:spcBef>
                <a:spcPct val="0"/>
              </a:spcBef>
              <a:spcAft>
                <a:spcPct val="20000"/>
              </a:spcAft>
            </a:pPr>
            <a:r>
              <a:rPr lang="en-US" altLang="en-US" sz="2400" dirty="0">
                <a:solidFill>
                  <a:srgbClr val="D60093"/>
                </a:solidFill>
                <a:latin typeface="Arial" charset="0"/>
                <a:ea typeface="Times New Roman" pitchFamily="18" charset="0"/>
                <a:cs typeface="Arial" charset="0"/>
              </a:rPr>
              <a:t>Mike </a:t>
            </a:r>
            <a:r>
              <a:rPr lang="en-US" altLang="en-US" sz="2400" dirty="0" smtClean="0">
                <a:solidFill>
                  <a:srgbClr val="D60093"/>
                </a:solidFill>
                <a:latin typeface="Arial" charset="0"/>
                <a:ea typeface="Times New Roman" pitchFamily="18" charset="0"/>
                <a:cs typeface="Arial" charset="0"/>
              </a:rPr>
              <a:t>Lockwood, </a:t>
            </a:r>
            <a:r>
              <a:rPr lang="en-US" altLang="en-US" sz="2400" b="1" u="sng" dirty="0">
                <a:solidFill>
                  <a:srgbClr val="D60093"/>
                </a:solidFill>
                <a:latin typeface="Arial" charset="0"/>
                <a:ea typeface="Times New Roman" pitchFamily="18" charset="0"/>
                <a:cs typeface="Arial" charset="0"/>
              </a:rPr>
              <a:t>C.J. </a:t>
            </a:r>
            <a:r>
              <a:rPr lang="en-US" altLang="en-US" sz="2400" b="1" u="sng" dirty="0" smtClean="0">
                <a:solidFill>
                  <a:srgbClr val="D60093"/>
                </a:solidFill>
                <a:latin typeface="Arial" charset="0"/>
                <a:ea typeface="Times New Roman" pitchFamily="18" charset="0"/>
                <a:cs typeface="Arial" charset="0"/>
              </a:rPr>
              <a:t>Scott</a:t>
            </a:r>
            <a:r>
              <a:rPr lang="en-US" altLang="en-US" sz="2400" dirty="0" smtClean="0">
                <a:solidFill>
                  <a:srgbClr val="D60093"/>
                </a:solidFill>
                <a:latin typeface="Arial" charset="0"/>
                <a:ea typeface="Times New Roman" pitchFamily="18" charset="0"/>
                <a:cs typeface="Arial" charset="0"/>
              </a:rPr>
              <a:t>, M.J. Owens, </a:t>
            </a:r>
            <a:r>
              <a:rPr lang="en-US" altLang="en-US" sz="2400" dirty="0">
                <a:solidFill>
                  <a:srgbClr val="D60093"/>
                </a:solidFill>
                <a:latin typeface="Arial" charset="0"/>
                <a:ea typeface="Times New Roman" pitchFamily="18" charset="0"/>
                <a:cs typeface="Arial" charset="0"/>
              </a:rPr>
              <a:t>&amp; L. </a:t>
            </a:r>
            <a:r>
              <a:rPr lang="en-US" altLang="en-US" sz="2400" dirty="0" smtClean="0">
                <a:solidFill>
                  <a:srgbClr val="D60093"/>
                </a:solidFill>
                <a:latin typeface="Arial" charset="0"/>
                <a:ea typeface="Times New Roman" pitchFamily="18" charset="0"/>
                <a:cs typeface="Arial" charset="0"/>
              </a:rPr>
              <a:t>Barnard</a:t>
            </a:r>
            <a:endParaRPr lang="en-US" altLang="en-US" sz="2400" i="1" dirty="0">
              <a:solidFill>
                <a:srgbClr val="D60093"/>
              </a:solidFill>
              <a:latin typeface="Arial" charset="0"/>
              <a:ea typeface="Times New Roman" pitchFamily="18" charset="0"/>
              <a:cs typeface="Arial" charset="0"/>
            </a:endParaRPr>
          </a:p>
          <a:p>
            <a:pPr algn="ctr" fontAlgn="base">
              <a:spcBef>
                <a:spcPct val="0"/>
              </a:spcBef>
              <a:spcAft>
                <a:spcPct val="0"/>
              </a:spcAft>
            </a:pPr>
            <a:r>
              <a:rPr lang="en-US" altLang="en-US" sz="2400" i="1" dirty="0">
                <a:solidFill>
                  <a:srgbClr val="000000"/>
                </a:solidFill>
                <a:latin typeface="Times New Roman" pitchFamily="18" charset="0"/>
                <a:ea typeface="Times New Roman" pitchFamily="18" charset="0"/>
                <a:cs typeface="Arial" charset="0"/>
              </a:rPr>
              <a:t>(Department of Meteorology, University of Reading, </a:t>
            </a:r>
          </a:p>
          <a:p>
            <a:pPr algn="ctr" fontAlgn="base">
              <a:spcBef>
                <a:spcPct val="0"/>
              </a:spcBef>
              <a:spcAft>
                <a:spcPct val="0"/>
              </a:spcAft>
            </a:pPr>
            <a:r>
              <a:rPr lang="en-US" altLang="en-US" sz="2400" i="1" dirty="0">
                <a:solidFill>
                  <a:srgbClr val="000000"/>
                </a:solidFill>
                <a:latin typeface="Times New Roman" pitchFamily="18" charset="0"/>
                <a:ea typeface="Times New Roman" pitchFamily="18" charset="0"/>
                <a:cs typeface="Arial" charset="0"/>
              </a:rPr>
              <a:t>&amp; Space Science and Technology Department, </a:t>
            </a:r>
          </a:p>
          <a:p>
            <a:pPr algn="ctr" fontAlgn="base">
              <a:spcBef>
                <a:spcPct val="0"/>
              </a:spcBef>
              <a:spcAft>
                <a:spcPct val="20000"/>
              </a:spcAft>
            </a:pPr>
            <a:r>
              <a:rPr lang="en-US" altLang="en-US" sz="2400" i="1" dirty="0">
                <a:solidFill>
                  <a:srgbClr val="000000"/>
                </a:solidFill>
                <a:latin typeface="Times New Roman" pitchFamily="18" charset="0"/>
                <a:ea typeface="Times New Roman" pitchFamily="18" charset="0"/>
                <a:cs typeface="Arial" charset="0"/>
              </a:rPr>
              <a:t>STFC/Rutherford Appleton Laboratory )</a:t>
            </a:r>
            <a:endParaRPr lang="en-US" altLang="en-US" sz="2000" dirty="0">
              <a:solidFill>
                <a:srgbClr val="000000"/>
              </a:solidFill>
              <a:latin typeface="Arial" charset="0"/>
              <a:ea typeface="Times New Roman" pitchFamily="18" charset="0"/>
              <a:cs typeface="Arial" charset="0"/>
            </a:endParaRPr>
          </a:p>
        </p:txBody>
      </p:sp>
      <p:sp>
        <p:nvSpPr>
          <p:cNvPr id="1006595" name="Rectangle 3"/>
          <p:cNvSpPr>
            <a:spLocks noChangeArrowheads="1"/>
          </p:cNvSpPr>
          <p:nvPr/>
        </p:nvSpPr>
        <p:spPr bwMode="auto">
          <a:xfrm>
            <a:off x="190500" y="1179513"/>
            <a:ext cx="88646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Lucida Sans" pitchFamily="34" charset="0"/>
                <a:ea typeface="ヒラギノ角ゴ Pro W3" pitchFamily="84" charset="-128"/>
              </a:defRPr>
            </a:lvl1pPr>
            <a:lvl2pPr marL="742950" indent="-285750" eaLnBrk="0" hangingPunct="0">
              <a:spcBef>
                <a:spcPct val="20000"/>
              </a:spcBef>
              <a:buChar char="–"/>
              <a:defRPr sz="2800">
                <a:solidFill>
                  <a:schemeClr val="tx1"/>
                </a:solidFill>
                <a:latin typeface="Lucida Sans" pitchFamily="34" charset="0"/>
                <a:ea typeface="ヒラギノ角ゴ Pro W3" pitchFamily="84" charset="-128"/>
              </a:defRPr>
            </a:lvl2pPr>
            <a:lvl3pPr marL="1143000" indent="-228600" eaLnBrk="0" hangingPunct="0">
              <a:spcBef>
                <a:spcPct val="20000"/>
              </a:spcBef>
              <a:buChar char="•"/>
              <a:defRPr sz="2400">
                <a:solidFill>
                  <a:schemeClr val="tx1"/>
                </a:solidFill>
                <a:latin typeface="Lucida Sans" pitchFamily="34" charset="0"/>
                <a:ea typeface="ヒラギノ角ゴ Pro W3" pitchFamily="84" charset="-128"/>
              </a:defRPr>
            </a:lvl3pPr>
            <a:lvl4pPr marL="1600200" indent="-228600" eaLnBrk="0" hangingPunct="0">
              <a:spcBef>
                <a:spcPct val="20000"/>
              </a:spcBef>
              <a:buChar char="–"/>
              <a:defRPr sz="2000">
                <a:solidFill>
                  <a:schemeClr val="tx1"/>
                </a:solidFill>
                <a:latin typeface="Lucida Sans" pitchFamily="34" charset="0"/>
                <a:ea typeface="ヒラギノ角ゴ Pro W3" pitchFamily="84" charset="-128"/>
              </a:defRPr>
            </a:lvl4pPr>
            <a:lvl5pPr marL="2057400" indent="-228600" eaLnBrk="0" hangingPunct="0">
              <a:spcBef>
                <a:spcPct val="20000"/>
              </a:spcBef>
              <a:buChar char="»"/>
              <a:defRPr sz="2000">
                <a:solidFill>
                  <a:schemeClr val="tx1"/>
                </a:solidFill>
                <a:latin typeface="Lucida Sans" pitchFamily="34"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ヒラギノ角ゴ Pro W3" pitchFamily="84" charset="-128"/>
              </a:defRPr>
            </a:lvl9pPr>
          </a:lstStyle>
          <a:p>
            <a:pPr algn="ctr" eaLnBrk="1" fontAlgn="base" hangingPunct="1">
              <a:spcBef>
                <a:spcPct val="200000"/>
              </a:spcBef>
              <a:spcAft>
                <a:spcPct val="100000"/>
              </a:spcAft>
            </a:pPr>
            <a:r>
              <a:rPr lang="en-GB" altLang="en-US" sz="4400" b="1" dirty="0">
                <a:solidFill>
                  <a:srgbClr val="000000"/>
                </a:solidFill>
                <a:latin typeface="Arial" charset="0"/>
              </a:rPr>
              <a:t>From Maunder Minimum to the recent Grand Solar Maximum  </a:t>
            </a:r>
            <a:r>
              <a:rPr lang="en-GB" altLang="en-US" sz="4200" b="1" dirty="0">
                <a:solidFill>
                  <a:srgbClr val="000000"/>
                </a:solidFill>
              </a:rPr>
              <a:t/>
            </a:r>
            <a:br>
              <a:rPr lang="en-GB" altLang="en-US" sz="4200" b="1" dirty="0">
                <a:solidFill>
                  <a:srgbClr val="000000"/>
                </a:solidFill>
              </a:rPr>
            </a:br>
            <a:r>
              <a:rPr lang="en-US" altLang="en-US" sz="2400" dirty="0">
                <a:solidFill>
                  <a:srgbClr val="000000"/>
                </a:solidFill>
                <a:latin typeface="Arial" charset="0"/>
                <a:ea typeface="Times New Roman" pitchFamily="18" charset="0"/>
                <a:cs typeface="Arial" charset="0"/>
              </a:rPr>
              <a:t/>
            </a:r>
            <a:br>
              <a:rPr lang="en-US" altLang="en-US" sz="2400" dirty="0">
                <a:solidFill>
                  <a:srgbClr val="000000"/>
                </a:solidFill>
                <a:latin typeface="Arial" charset="0"/>
                <a:ea typeface="Times New Roman" pitchFamily="18" charset="0"/>
                <a:cs typeface="Arial" charset="0"/>
              </a:rPr>
            </a:br>
            <a:endParaRPr lang="en-US" altLang="en-US" sz="2400" dirty="0">
              <a:solidFill>
                <a:srgbClr val="000000"/>
              </a:solidFill>
              <a:latin typeface="Arial" charset="0"/>
              <a:ea typeface="Times New Roman" pitchFamily="18" charset="0"/>
              <a:cs typeface="Arial" charset="0"/>
            </a:endParaRPr>
          </a:p>
        </p:txBody>
      </p:sp>
      <p:sp>
        <p:nvSpPr>
          <p:cNvPr id="1006596" name="Rectangle 4"/>
          <p:cNvSpPr>
            <a:spLocks noChangeArrowheads="1"/>
          </p:cNvSpPr>
          <p:nvPr/>
        </p:nvSpPr>
        <p:spPr bwMode="auto">
          <a:xfrm>
            <a:off x="-276225" y="4270447"/>
            <a:ext cx="9144000" cy="180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3200">
                <a:solidFill>
                  <a:schemeClr val="tx1"/>
                </a:solidFill>
                <a:latin typeface="Lucida Sans" pitchFamily="34" charset="0"/>
                <a:ea typeface="ヒラギノ角ゴ Pro W3" pitchFamily="84" charset="-128"/>
              </a:defRPr>
            </a:lvl1pPr>
            <a:lvl2pPr marL="742950" indent="-285750" eaLnBrk="0" hangingPunct="0">
              <a:spcBef>
                <a:spcPct val="20000"/>
              </a:spcBef>
              <a:buChar char="–"/>
              <a:defRPr sz="2800">
                <a:solidFill>
                  <a:schemeClr val="tx1"/>
                </a:solidFill>
                <a:latin typeface="Lucida Sans" pitchFamily="34" charset="0"/>
                <a:ea typeface="ヒラギノ角ゴ Pro W3" pitchFamily="84" charset="-128"/>
              </a:defRPr>
            </a:lvl2pPr>
            <a:lvl3pPr marL="1143000" indent="-228600" eaLnBrk="0" hangingPunct="0">
              <a:spcBef>
                <a:spcPct val="20000"/>
              </a:spcBef>
              <a:buChar char="•"/>
              <a:defRPr sz="2400">
                <a:solidFill>
                  <a:schemeClr val="tx1"/>
                </a:solidFill>
                <a:latin typeface="Lucida Sans" pitchFamily="34" charset="0"/>
                <a:ea typeface="ヒラギノ角ゴ Pro W3" pitchFamily="84" charset="-128"/>
              </a:defRPr>
            </a:lvl3pPr>
            <a:lvl4pPr marL="1600200" indent="-228600" eaLnBrk="0" hangingPunct="0">
              <a:spcBef>
                <a:spcPct val="20000"/>
              </a:spcBef>
              <a:buChar char="–"/>
              <a:defRPr sz="2000">
                <a:solidFill>
                  <a:schemeClr val="tx1"/>
                </a:solidFill>
                <a:latin typeface="Lucida Sans" pitchFamily="34" charset="0"/>
                <a:ea typeface="ヒラギノ角ゴ Pro W3" pitchFamily="84" charset="-128"/>
              </a:defRPr>
            </a:lvl4pPr>
            <a:lvl5pPr marL="2057400" indent="-228600" eaLnBrk="0" hangingPunct="0">
              <a:spcBef>
                <a:spcPct val="20000"/>
              </a:spcBef>
              <a:buChar char="»"/>
              <a:defRPr sz="2000">
                <a:solidFill>
                  <a:schemeClr val="tx1"/>
                </a:solidFill>
                <a:latin typeface="Lucida Sans" pitchFamily="34"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ヒラギノ角ゴ Pro W3" pitchFamily="84" charset="-128"/>
              </a:defRPr>
            </a:lvl9pPr>
          </a:lstStyle>
          <a:p>
            <a:pPr algn="r" fontAlgn="base">
              <a:spcBef>
                <a:spcPct val="0"/>
              </a:spcBef>
              <a:spcAft>
                <a:spcPct val="20000"/>
              </a:spcAft>
            </a:pPr>
            <a:endParaRPr lang="en-GB" altLang="en-US" sz="2000" dirty="0">
              <a:solidFill>
                <a:srgbClr val="000000"/>
              </a:solidFill>
              <a:latin typeface="Arial" charset="0"/>
              <a:ea typeface="Times New Roman" pitchFamily="18" charset="0"/>
              <a:cs typeface="Arial" charset="0"/>
            </a:endParaRPr>
          </a:p>
          <a:p>
            <a:pPr algn="r" fontAlgn="base">
              <a:spcBef>
                <a:spcPct val="0"/>
              </a:spcBef>
              <a:spcAft>
                <a:spcPct val="20000"/>
              </a:spcAft>
            </a:pPr>
            <a:r>
              <a:rPr lang="en-GB" altLang="en-US" sz="2000" dirty="0" smtClean="0">
                <a:solidFill>
                  <a:srgbClr val="000000"/>
                </a:solidFill>
                <a:latin typeface="Arial" charset="0"/>
                <a:ea typeface="Times New Roman" pitchFamily="18" charset="0"/>
                <a:cs typeface="Arial" charset="0"/>
              </a:rPr>
              <a:t>11</a:t>
            </a:r>
            <a:r>
              <a:rPr lang="en-GB" altLang="en-US" sz="2000" baseline="30000" dirty="0" smtClean="0">
                <a:solidFill>
                  <a:srgbClr val="000000"/>
                </a:solidFill>
                <a:latin typeface="Arial" charset="0"/>
                <a:ea typeface="Times New Roman" pitchFamily="18" charset="0"/>
                <a:cs typeface="Arial" charset="0"/>
              </a:rPr>
              <a:t>th</a:t>
            </a:r>
            <a:r>
              <a:rPr lang="en-GB" altLang="en-US" sz="2000" dirty="0" smtClean="0">
                <a:solidFill>
                  <a:srgbClr val="000000"/>
                </a:solidFill>
                <a:latin typeface="Arial" charset="0"/>
                <a:ea typeface="Times New Roman" pitchFamily="18" charset="0"/>
                <a:cs typeface="Arial" charset="0"/>
              </a:rPr>
              <a:t> European Space Weather Week, Liege, 18th November  2014</a:t>
            </a:r>
          </a:p>
          <a:p>
            <a:pPr algn="r" fontAlgn="base">
              <a:spcBef>
                <a:spcPct val="0"/>
              </a:spcBef>
              <a:spcAft>
                <a:spcPct val="20000"/>
              </a:spcAft>
            </a:pPr>
            <a:r>
              <a:rPr lang="en-GB" altLang="en-US" sz="1600" dirty="0">
                <a:solidFill>
                  <a:srgbClr val="000000"/>
                </a:solidFill>
                <a:latin typeface="Arial" charset="0"/>
                <a:ea typeface="Times New Roman" pitchFamily="18" charset="0"/>
                <a:cs typeface="Arial" charset="0"/>
              </a:rPr>
              <a:t>Session: 6.  Key solar observables for assessing long-term changes of the </a:t>
            </a:r>
            <a:r>
              <a:rPr lang="en-GB" altLang="en-US" sz="1600" dirty="0" err="1">
                <a:solidFill>
                  <a:srgbClr val="000000"/>
                </a:solidFill>
                <a:latin typeface="Arial" charset="0"/>
                <a:ea typeface="Times New Roman" pitchFamily="18" charset="0"/>
                <a:cs typeface="Arial" charset="0"/>
              </a:rPr>
              <a:t>Geospace</a:t>
            </a:r>
            <a:endParaRPr lang="en-GB" altLang="en-US" sz="1600" dirty="0">
              <a:solidFill>
                <a:srgbClr val="000000"/>
              </a:solidFill>
              <a:latin typeface="Arial" charset="0"/>
              <a:ea typeface="Times New Roman" pitchFamily="18" charset="0"/>
              <a:cs typeface="Arial" charset="0"/>
            </a:endParaRPr>
          </a:p>
          <a:p>
            <a:pPr algn="r" fontAlgn="base">
              <a:spcBef>
                <a:spcPct val="0"/>
              </a:spcBef>
              <a:spcAft>
                <a:spcPct val="20000"/>
              </a:spcAft>
            </a:pPr>
            <a:endParaRPr lang="en-GB" altLang="en-US" sz="2000" dirty="0" smtClean="0">
              <a:solidFill>
                <a:srgbClr val="000000"/>
              </a:solidFill>
              <a:latin typeface="Arial" charset="0"/>
              <a:ea typeface="Times New Roman" pitchFamily="18" charset="0"/>
              <a:cs typeface="Arial" charset="0"/>
            </a:endParaRPr>
          </a:p>
          <a:p>
            <a:pPr algn="r" fontAlgn="base">
              <a:spcBef>
                <a:spcPct val="0"/>
              </a:spcBef>
              <a:spcAft>
                <a:spcPct val="20000"/>
              </a:spcAft>
            </a:pPr>
            <a:endParaRPr lang="en-US" altLang="en-US" sz="2000" dirty="0">
              <a:solidFill>
                <a:srgbClr val="000000"/>
              </a:solidFill>
              <a:latin typeface="Arial" charset="0"/>
              <a:ea typeface="Times New Roman" pitchFamily="18" charset="0"/>
              <a:cs typeface="Arial" charset="0"/>
            </a:endParaRPr>
          </a:p>
        </p:txBody>
      </p:sp>
      <p:pic>
        <p:nvPicPr>
          <p:cNvPr id="23557" name="Picture 5" descr="Uo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7238" y="100013"/>
            <a:ext cx="611187"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8" name="Group 6"/>
          <p:cNvGrpSpPr>
            <a:grpSpLocks/>
          </p:cNvGrpSpPr>
          <p:nvPr/>
        </p:nvGrpSpPr>
        <p:grpSpPr bwMode="auto">
          <a:xfrm>
            <a:off x="493713" y="5335588"/>
            <a:ext cx="8255000" cy="1177925"/>
            <a:chOff x="203" y="3361"/>
            <a:chExt cx="5200" cy="742"/>
          </a:xfrm>
        </p:grpSpPr>
        <p:pic>
          <p:nvPicPr>
            <p:cNvPr id="23559" name="sunturn.avi">
              <a:hlinkClick r:id="" action="ppaction://media"/>
            </p:cNvPr>
            <p:cNvPicPr preferRelativeResize="0">
              <a:picLocks noRot="1" noChangeAspect="1" noChangeArrowheads="1"/>
            </p:cNvPicPr>
            <p:nvPr>
              <a:videoFile r:link="rId1"/>
            </p:nvPr>
          </p:nvPicPr>
          <p:blipFill>
            <a:blip r:embed="rId5">
              <a:lum bright="-12000" contrast="12000"/>
              <a:extLst>
                <a:ext uri="{28A0092B-C50C-407E-A947-70E740481C1C}">
                  <a14:useLocalDpi xmlns:a14="http://schemas.microsoft.com/office/drawing/2010/main" val="0"/>
                </a:ext>
              </a:extLst>
            </a:blip>
            <a:srcRect/>
            <a:stretch>
              <a:fillRect/>
            </a:stretch>
          </p:blipFill>
          <p:spPr bwMode="auto">
            <a:xfrm>
              <a:off x="3360" y="3361"/>
              <a:ext cx="702"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00"/>
                  </a:solidFill>
                  <a:miter lim="800000"/>
                  <a:headEnd/>
                  <a:tailEnd/>
                </a14:hiddenLine>
              </a:ext>
            </a:extLst>
          </p:spPr>
        </p:pic>
        <p:pic>
          <p:nvPicPr>
            <p:cNvPr id="23560" name="Picture 8" descr="aurora5"/>
            <p:cNvPicPr>
              <a:picLocks noChangeAspect="1" noChangeArrowheads="1"/>
            </p:cNvPicPr>
            <p:nvPr/>
          </p:nvPicPr>
          <p:blipFill>
            <a:blip r:embed="rId6" cstate="print">
              <a:lum contrast="-4000"/>
              <a:extLst>
                <a:ext uri="{28A0092B-C50C-407E-A947-70E740481C1C}">
                  <a14:useLocalDpi xmlns:a14="http://schemas.microsoft.com/office/drawing/2010/main" val="0"/>
                </a:ext>
              </a:extLst>
            </a:blip>
            <a:srcRect l="23622" t="4199" r="31496" b="15749"/>
            <a:stretch>
              <a:fillRect/>
            </a:stretch>
          </p:blipFill>
          <p:spPr bwMode="auto">
            <a:xfrm>
              <a:off x="4095" y="3361"/>
              <a:ext cx="626"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20020701_1319_eit_30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 y="3361"/>
              <a:ext cx="743"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descr="earth_apoll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4" y="3361"/>
              <a:ext cx="744"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1" descr="protonshower1"/>
            <p:cNvPicPr>
              <a:picLocks noChangeAspect="1" noChangeArrowheads="1"/>
            </p:cNvPicPr>
            <p:nvPr/>
          </p:nvPicPr>
          <p:blipFill>
            <a:blip r:embed="rId9">
              <a:extLst>
                <a:ext uri="{28A0092B-C50C-407E-A947-70E740481C1C}">
                  <a14:useLocalDpi xmlns:a14="http://schemas.microsoft.com/office/drawing/2010/main" val="0"/>
                </a:ext>
              </a:extLst>
            </a:blip>
            <a:srcRect l="24855" t="11606" r="24855"/>
            <a:stretch>
              <a:fillRect/>
            </a:stretch>
          </p:blipFill>
          <p:spPr bwMode="auto">
            <a:xfrm>
              <a:off x="1819" y="3361"/>
              <a:ext cx="747"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pic>
          <p:nvPicPr>
            <p:cNvPr id="23564" name="Picture 12" descr="hubbs2"/>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l="25591" t="22047" r="30183" b="15749"/>
            <a:stretch>
              <a:fillRect/>
            </a:stretch>
          </p:blipFill>
          <p:spPr bwMode="auto">
            <a:xfrm>
              <a:off x="4754" y="3361"/>
              <a:ext cx="649"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pic>
          <p:nvPicPr>
            <p:cNvPr id="23565" name="Picture 13" descr="TRACE_loops_yellow"/>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2" y="3361"/>
              <a:ext cx="812"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grpSp>
    </p:spTree>
    <p:extLst>
      <p:ext uri="{BB962C8B-B14F-4D97-AF65-F5344CB8AC3E}">
        <p14:creationId xmlns:p14="http://schemas.microsoft.com/office/powerpoint/2010/main" val="819585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06595"/>
                                        </p:tgtEl>
                                        <p:attrNameLst>
                                          <p:attrName>style.visibility</p:attrName>
                                        </p:attrNameLst>
                                      </p:cBhvr>
                                      <p:to>
                                        <p:strVal val="visible"/>
                                      </p:to>
                                    </p:set>
                                    <p:anim calcmode="lin" valueType="num">
                                      <p:cBhvr additive="base">
                                        <p:cTn id="7" dur="500" fill="hold"/>
                                        <p:tgtEl>
                                          <p:spTgt spid="1006595"/>
                                        </p:tgtEl>
                                        <p:attrNameLst>
                                          <p:attrName>ppt_x</p:attrName>
                                        </p:attrNameLst>
                                      </p:cBhvr>
                                      <p:tavLst>
                                        <p:tav tm="0">
                                          <p:val>
                                            <p:strVal val="0-#ppt_w/2"/>
                                          </p:val>
                                        </p:tav>
                                        <p:tav tm="100000">
                                          <p:val>
                                            <p:strVal val="#ppt_x"/>
                                          </p:val>
                                        </p:tav>
                                      </p:tavLst>
                                    </p:anim>
                                    <p:anim calcmode="lin" valueType="num">
                                      <p:cBhvr additive="base">
                                        <p:cTn id="8" dur="500" fill="hold"/>
                                        <p:tgtEl>
                                          <p:spTgt spid="100659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06594"/>
                                        </p:tgtEl>
                                        <p:attrNameLst>
                                          <p:attrName>style.visibility</p:attrName>
                                        </p:attrNameLst>
                                      </p:cBhvr>
                                      <p:to>
                                        <p:strVal val="visible"/>
                                      </p:to>
                                    </p:set>
                                    <p:anim calcmode="lin" valueType="num">
                                      <p:cBhvr additive="base">
                                        <p:cTn id="11" dur="500" fill="hold"/>
                                        <p:tgtEl>
                                          <p:spTgt spid="1006594"/>
                                        </p:tgtEl>
                                        <p:attrNameLst>
                                          <p:attrName>ppt_x</p:attrName>
                                        </p:attrNameLst>
                                      </p:cBhvr>
                                      <p:tavLst>
                                        <p:tav tm="0">
                                          <p:val>
                                            <p:strVal val="0-#ppt_w/2"/>
                                          </p:val>
                                        </p:tav>
                                        <p:tav tm="100000">
                                          <p:val>
                                            <p:strVal val="#ppt_x"/>
                                          </p:val>
                                        </p:tav>
                                      </p:tavLst>
                                    </p:anim>
                                    <p:anim calcmode="lin" valueType="num">
                                      <p:cBhvr additive="base">
                                        <p:cTn id="12" dur="500" fill="hold"/>
                                        <p:tgtEl>
                                          <p:spTgt spid="100659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06596"/>
                                        </p:tgtEl>
                                        <p:attrNameLst>
                                          <p:attrName>style.visibility</p:attrName>
                                        </p:attrNameLst>
                                      </p:cBhvr>
                                      <p:to>
                                        <p:strVal val="visible"/>
                                      </p:to>
                                    </p:set>
                                    <p:anim calcmode="lin" valueType="num">
                                      <p:cBhvr additive="base">
                                        <p:cTn id="15" dur="500" fill="hold"/>
                                        <p:tgtEl>
                                          <p:spTgt spid="1006596"/>
                                        </p:tgtEl>
                                        <p:attrNameLst>
                                          <p:attrName>ppt_x</p:attrName>
                                        </p:attrNameLst>
                                      </p:cBhvr>
                                      <p:tavLst>
                                        <p:tav tm="0">
                                          <p:val>
                                            <p:strVal val="0-#ppt_w/2"/>
                                          </p:val>
                                        </p:tav>
                                        <p:tav tm="100000">
                                          <p:val>
                                            <p:strVal val="#ppt_x"/>
                                          </p:val>
                                        </p:tav>
                                      </p:tavLst>
                                    </p:anim>
                                    <p:anim calcmode="lin" valueType="num">
                                      <p:cBhvr additive="base">
                                        <p:cTn id="16" dur="500" fill="hold"/>
                                        <p:tgtEl>
                                          <p:spTgt spid="10065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594" grpId="0"/>
      <p:bldP spid="1006595" grpId="0" autoUpdateAnimBg="0"/>
      <p:bldP spid="100659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b="1" smtClean="0">
              <a:solidFill>
                <a:srgbClr val="000000"/>
              </a:solidFill>
            </a:endParaRPr>
          </a:p>
        </p:txBody>
      </p:sp>
      <p:grpSp>
        <p:nvGrpSpPr>
          <p:cNvPr id="80899" name="Group 3"/>
          <p:cNvGrpSpPr>
            <a:grpSpLocks/>
          </p:cNvGrpSpPr>
          <p:nvPr/>
        </p:nvGrpSpPr>
        <p:grpSpPr bwMode="auto">
          <a:xfrm>
            <a:off x="381000" y="152400"/>
            <a:ext cx="8458200" cy="1350963"/>
            <a:chOff x="240" y="96"/>
            <a:chExt cx="5328" cy="851"/>
          </a:xfrm>
        </p:grpSpPr>
        <p:sp>
          <p:nvSpPr>
            <p:cNvPr id="80905"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6"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8090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80901" name="Group 7"/>
          <p:cNvGrpSpPr>
            <a:grpSpLocks/>
          </p:cNvGrpSpPr>
          <p:nvPr/>
        </p:nvGrpSpPr>
        <p:grpSpPr bwMode="auto">
          <a:xfrm>
            <a:off x="400050" y="225425"/>
            <a:ext cx="8534400" cy="1619250"/>
            <a:chOff x="227" y="136"/>
            <a:chExt cx="5376" cy="1020"/>
          </a:xfrm>
        </p:grpSpPr>
        <p:pic>
          <p:nvPicPr>
            <p:cNvPr id="80903" name="Picture 8" descr="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 y="161"/>
              <a:ext cx="948"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Rectangle 9"/>
            <p:cNvSpPr>
              <a:spLocks noChangeArrowheads="1"/>
            </p:cNvSpPr>
            <p:nvPr/>
          </p:nvSpPr>
          <p:spPr bwMode="auto">
            <a:xfrm>
              <a:off x="1223" y="136"/>
              <a:ext cx="4380"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20000"/>
                </a:spcAft>
              </a:pPr>
              <a:r>
                <a:rPr lang="en-US" altLang="en-US" sz="2800" dirty="0" smtClean="0">
                  <a:solidFill>
                    <a:srgbClr val="080808"/>
                  </a:solidFill>
                </a:rPr>
                <a:t>Model results: total open solar flux</a:t>
              </a:r>
            </a:p>
            <a:p>
              <a:pPr fontAlgn="base">
                <a:spcBef>
                  <a:spcPct val="0"/>
                </a:spcBef>
                <a:spcAft>
                  <a:spcPct val="20000"/>
                </a:spcAft>
              </a:pPr>
              <a:r>
                <a:rPr lang="en-US" altLang="en-US" sz="2800" dirty="0" smtClean="0">
                  <a:solidFill>
                    <a:srgbClr val="080808"/>
                  </a:solidFill>
                </a:rPr>
                <a:t>(one free fit parameter)</a:t>
              </a:r>
            </a:p>
            <a:p>
              <a:pPr fontAlgn="base">
                <a:spcBef>
                  <a:spcPct val="0"/>
                </a:spcBef>
                <a:spcAft>
                  <a:spcPct val="20000"/>
                </a:spcAft>
              </a:pPr>
              <a:endParaRPr lang="en-GB" altLang="en-US" sz="3200" dirty="0" smtClean="0">
                <a:solidFill>
                  <a:srgbClr val="000000"/>
                </a:solidFill>
                <a:ea typeface="Times New Roman" pitchFamily="18" charset="0"/>
                <a:cs typeface="Arial" charset="0"/>
                <a:sym typeface="Symbol" pitchFamily="18" charset="2"/>
              </a:endParaRPr>
            </a:p>
          </p:txBody>
        </p:sp>
      </p:grpSp>
      <p:sp>
        <p:nvSpPr>
          <p:cNvPr id="91" name="Text Box 10"/>
          <p:cNvSpPr txBox="1">
            <a:spLocks noChangeArrowheads="1"/>
          </p:cNvSpPr>
          <p:nvPr/>
        </p:nvSpPr>
        <p:spPr bwMode="auto">
          <a:xfrm>
            <a:off x="104775" y="1571625"/>
            <a:ext cx="234315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400" dirty="0" smtClean="0">
                <a:solidFill>
                  <a:srgbClr val="D60093"/>
                </a:solidFill>
                <a:sym typeface="Symbol" pitchFamily="18" charset="2"/>
              </a:rPr>
              <a:t></a:t>
            </a:r>
            <a:r>
              <a:rPr lang="en-US" altLang="en-US" sz="2400" dirty="0" smtClean="0">
                <a:solidFill>
                  <a:srgbClr val="000000"/>
                </a:solidFill>
              </a:rPr>
              <a:t> Reproduces total open solar flux F</a:t>
            </a:r>
            <a:r>
              <a:rPr lang="en-US" altLang="en-US" sz="2400" baseline="-25000" dirty="0" smtClean="0">
                <a:solidFill>
                  <a:srgbClr val="000000"/>
                </a:solidFill>
              </a:rPr>
              <a:t>S</a:t>
            </a:r>
            <a:r>
              <a:rPr lang="en-US" altLang="en-US" sz="2400" dirty="0" smtClean="0">
                <a:solidFill>
                  <a:srgbClr val="000000"/>
                </a:solidFill>
              </a:rPr>
              <a:t> from reconstructions very well with just two free fit parameters (the ratio of HCS tilt to the streamer belt fractional loss rate and the coronal hole fractional loss rate) </a:t>
            </a:r>
            <a:endParaRPr lang="en-US" altLang="en-US" sz="2400" baseline="-25000" dirty="0">
              <a:solidFill>
                <a:srgbClr val="000000"/>
              </a:solidFill>
            </a:endParaRPr>
          </a:p>
          <a:p>
            <a:pPr eaLnBrk="0" hangingPunct="0"/>
            <a:endParaRPr lang="en-US" altLang="en-US" sz="2400" baseline="-25000" dirty="0">
              <a:solidFill>
                <a:srgbClr val="000000"/>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1" r="1300"/>
          <a:stretch/>
        </p:blipFill>
        <p:spPr bwMode="auto">
          <a:xfrm>
            <a:off x="2390775" y="1609734"/>
            <a:ext cx="6515100" cy="5140262"/>
          </a:xfrm>
          <a:prstGeom prst="rect">
            <a:avLst/>
          </a:prstGeom>
          <a:noFill/>
          <a:ln w="38100">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88699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b="1" smtClean="0">
              <a:solidFill>
                <a:srgbClr val="000000"/>
              </a:solidFill>
            </a:endParaRPr>
          </a:p>
        </p:txBody>
      </p:sp>
      <p:grpSp>
        <p:nvGrpSpPr>
          <p:cNvPr id="80899" name="Group 3"/>
          <p:cNvGrpSpPr>
            <a:grpSpLocks/>
          </p:cNvGrpSpPr>
          <p:nvPr/>
        </p:nvGrpSpPr>
        <p:grpSpPr bwMode="auto">
          <a:xfrm>
            <a:off x="381000" y="152400"/>
            <a:ext cx="8458200" cy="1350963"/>
            <a:chOff x="240" y="96"/>
            <a:chExt cx="5328" cy="851"/>
          </a:xfrm>
        </p:grpSpPr>
        <p:sp>
          <p:nvSpPr>
            <p:cNvPr id="80905"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6"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8090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80901" name="Group 7"/>
          <p:cNvGrpSpPr>
            <a:grpSpLocks/>
          </p:cNvGrpSpPr>
          <p:nvPr/>
        </p:nvGrpSpPr>
        <p:grpSpPr bwMode="auto">
          <a:xfrm>
            <a:off x="400050" y="225425"/>
            <a:ext cx="8534400" cy="2049463"/>
            <a:chOff x="227" y="136"/>
            <a:chExt cx="5376" cy="1291"/>
          </a:xfrm>
        </p:grpSpPr>
        <p:pic>
          <p:nvPicPr>
            <p:cNvPr id="80903" name="Picture 8" descr="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 y="161"/>
              <a:ext cx="948"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Rectangle 9"/>
            <p:cNvSpPr>
              <a:spLocks noChangeArrowheads="1"/>
            </p:cNvSpPr>
            <p:nvPr/>
          </p:nvSpPr>
          <p:spPr bwMode="auto">
            <a:xfrm>
              <a:off x="1223" y="136"/>
              <a:ext cx="4380" cy="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20000"/>
                </a:spcAft>
              </a:pPr>
              <a:r>
                <a:rPr lang="en-US" altLang="en-US" sz="2800" dirty="0" smtClean="0">
                  <a:solidFill>
                    <a:srgbClr val="080808"/>
                  </a:solidFill>
                </a:rPr>
                <a:t>Model results: streamer belt width in recent </a:t>
              </a:r>
              <a:r>
                <a:rPr lang="en-US" altLang="en-US" sz="2800" dirty="0">
                  <a:solidFill>
                    <a:srgbClr val="080808"/>
                  </a:solidFill>
                </a:rPr>
                <a:t>cycles </a:t>
              </a:r>
              <a:r>
                <a:rPr lang="en-US" altLang="en-US" sz="2800" dirty="0" smtClean="0">
                  <a:solidFill>
                    <a:srgbClr val="080808"/>
                  </a:solidFill>
                </a:rPr>
                <a:t>(3 </a:t>
              </a:r>
              <a:r>
                <a:rPr lang="en-US" altLang="en-US" sz="2800" dirty="0">
                  <a:solidFill>
                    <a:srgbClr val="080808"/>
                  </a:solidFill>
                </a:rPr>
                <a:t>free fit </a:t>
              </a:r>
              <a:r>
                <a:rPr lang="en-US" altLang="en-US" sz="2800" dirty="0" smtClean="0">
                  <a:solidFill>
                    <a:srgbClr val="080808"/>
                  </a:solidFill>
                </a:rPr>
                <a:t>parameters)</a:t>
              </a:r>
              <a:endParaRPr lang="en-US" altLang="en-US" sz="2800" dirty="0">
                <a:solidFill>
                  <a:srgbClr val="080808"/>
                </a:solidFill>
              </a:endParaRPr>
            </a:p>
            <a:p>
              <a:pPr fontAlgn="base">
                <a:spcBef>
                  <a:spcPct val="0"/>
                </a:spcBef>
                <a:spcAft>
                  <a:spcPct val="20000"/>
                </a:spcAft>
              </a:pPr>
              <a:endParaRPr lang="en-US" altLang="en-US" sz="2800" dirty="0" smtClean="0">
                <a:solidFill>
                  <a:srgbClr val="080808"/>
                </a:solidFill>
              </a:endParaRPr>
            </a:p>
            <a:p>
              <a:pPr fontAlgn="base">
                <a:spcBef>
                  <a:spcPct val="0"/>
                </a:spcBef>
                <a:spcAft>
                  <a:spcPct val="20000"/>
                </a:spcAft>
              </a:pPr>
              <a:endParaRPr lang="en-GB" altLang="en-US" sz="3200" dirty="0" smtClean="0">
                <a:solidFill>
                  <a:srgbClr val="000000"/>
                </a:solidFill>
                <a:ea typeface="Times New Roman" pitchFamily="18" charset="0"/>
                <a:cs typeface="Arial" charset="0"/>
                <a:sym typeface="Symbol" pitchFamily="18" charset="2"/>
              </a:endParaRPr>
            </a:p>
          </p:txBody>
        </p:sp>
      </p:grpSp>
      <p:sp>
        <p:nvSpPr>
          <p:cNvPr id="91" name="Text Box 10"/>
          <p:cNvSpPr txBox="1">
            <a:spLocks noChangeArrowheads="1"/>
          </p:cNvSpPr>
          <p:nvPr/>
        </p:nvSpPr>
        <p:spPr bwMode="auto">
          <a:xfrm>
            <a:off x="104775" y="1571625"/>
            <a:ext cx="23431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400" dirty="0" smtClean="0">
                <a:solidFill>
                  <a:srgbClr val="D60093"/>
                </a:solidFill>
                <a:sym typeface="Symbol" pitchFamily="18" charset="2"/>
              </a:rPr>
              <a:t></a:t>
            </a:r>
            <a:r>
              <a:rPr lang="en-US" altLang="en-US" sz="2400" dirty="0" smtClean="0">
                <a:solidFill>
                  <a:srgbClr val="000000"/>
                </a:solidFill>
              </a:rPr>
              <a:t> Top: modelled coronal hole flux F</a:t>
            </a:r>
            <a:r>
              <a:rPr lang="en-US" altLang="en-US" sz="2400" baseline="-25000" dirty="0" smtClean="0">
                <a:solidFill>
                  <a:srgbClr val="000000"/>
                </a:solidFill>
              </a:rPr>
              <a:t>CH</a:t>
            </a:r>
            <a:r>
              <a:rPr lang="en-US" altLang="en-US" sz="2400" dirty="0" smtClean="0">
                <a:solidFill>
                  <a:srgbClr val="000000"/>
                </a:solidFill>
              </a:rPr>
              <a:t> (in blue) consistent with polar field from date from magnetographs (in red)</a:t>
            </a:r>
          </a:p>
          <a:p>
            <a:pPr eaLnBrk="0" hangingPunct="0"/>
            <a:endParaRPr lang="en-US" altLang="en-US" sz="2400" dirty="0" smtClean="0">
              <a:solidFill>
                <a:srgbClr val="000000"/>
              </a:solidFill>
            </a:endParaRPr>
          </a:p>
          <a:p>
            <a:pPr eaLnBrk="0" hangingPunct="0"/>
            <a:r>
              <a:rPr lang="en-US" altLang="en-US" sz="2400" dirty="0" smtClean="0">
                <a:solidFill>
                  <a:srgbClr val="000000"/>
                </a:solidFill>
              </a:rPr>
              <a:t> </a:t>
            </a:r>
            <a:endParaRPr lang="en-US" altLang="en-US" sz="2400" baseline="-25000" dirty="0">
              <a:solidFill>
                <a:srgbClr val="000000"/>
              </a:solidFill>
            </a:endParaRP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70" r="5483" b="1961"/>
          <a:stretch/>
        </p:blipFill>
        <p:spPr bwMode="auto">
          <a:xfrm>
            <a:off x="2487755" y="1632541"/>
            <a:ext cx="6436951" cy="4895850"/>
          </a:xfrm>
          <a:prstGeom prst="rect">
            <a:avLst/>
          </a:prstGeom>
          <a:noFill/>
          <a:ln w="38100">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351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b="1" smtClean="0">
              <a:solidFill>
                <a:srgbClr val="000000"/>
              </a:solidFill>
            </a:endParaRPr>
          </a:p>
        </p:txBody>
      </p:sp>
      <p:grpSp>
        <p:nvGrpSpPr>
          <p:cNvPr id="80899" name="Group 3"/>
          <p:cNvGrpSpPr>
            <a:grpSpLocks/>
          </p:cNvGrpSpPr>
          <p:nvPr/>
        </p:nvGrpSpPr>
        <p:grpSpPr bwMode="auto">
          <a:xfrm>
            <a:off x="381000" y="152400"/>
            <a:ext cx="8458200" cy="1350963"/>
            <a:chOff x="240" y="96"/>
            <a:chExt cx="5328" cy="851"/>
          </a:xfrm>
        </p:grpSpPr>
        <p:sp>
          <p:nvSpPr>
            <p:cNvPr id="80905"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6"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8090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pic>
        <p:nvPicPr>
          <p:cNvPr id="80903" name="Picture 8" descr="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65113"/>
            <a:ext cx="15049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 Box 10"/>
          <p:cNvSpPr txBox="1">
            <a:spLocks noChangeArrowheads="1"/>
          </p:cNvSpPr>
          <p:nvPr/>
        </p:nvSpPr>
        <p:spPr bwMode="auto">
          <a:xfrm>
            <a:off x="104774" y="1571625"/>
            <a:ext cx="279791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400" dirty="0" smtClean="0">
                <a:solidFill>
                  <a:srgbClr val="D60093"/>
                </a:solidFill>
                <a:sym typeface="Symbol" pitchFamily="18" charset="2"/>
              </a:rPr>
              <a:t></a:t>
            </a:r>
            <a:r>
              <a:rPr lang="en-US" altLang="en-US" sz="2400" dirty="0" smtClean="0">
                <a:solidFill>
                  <a:srgbClr val="000000"/>
                </a:solidFill>
              </a:rPr>
              <a:t> Bottom: modelled streamer belt  width</a:t>
            </a:r>
            <a:r>
              <a:rPr lang="en-US" altLang="en-US" sz="2400" dirty="0">
                <a:solidFill>
                  <a:srgbClr val="000000"/>
                </a:solidFill>
              </a:rPr>
              <a:t> </a:t>
            </a:r>
            <a:r>
              <a:rPr lang="en-US" altLang="en-US" sz="2400" dirty="0" smtClean="0">
                <a:solidFill>
                  <a:srgbClr val="000000"/>
                </a:solidFill>
              </a:rPr>
              <a:t>(in blue) consistent with streamer belt from magnetograph data (Owens et al., 2012) and from eclipse images (cyan dots)</a:t>
            </a:r>
          </a:p>
          <a:p>
            <a:pPr eaLnBrk="0" hangingPunct="0"/>
            <a:r>
              <a:rPr lang="en-US" altLang="en-US" sz="2400" dirty="0" smtClean="0">
                <a:solidFill>
                  <a:srgbClr val="D60093"/>
                </a:solidFill>
                <a:sym typeface="Symbol" pitchFamily="18" charset="2"/>
              </a:rPr>
              <a:t></a:t>
            </a:r>
            <a:r>
              <a:rPr lang="en-US" altLang="en-US" sz="2400" dirty="0" smtClean="0">
                <a:solidFill>
                  <a:srgbClr val="000000"/>
                </a:solidFill>
              </a:rPr>
              <a:t> Note model has captured the variation in width at sunspot minimum </a:t>
            </a:r>
            <a:endParaRPr lang="en-US" altLang="en-US" sz="2400" baseline="-25000" dirty="0">
              <a:solidFill>
                <a:srgbClr val="000000"/>
              </a:solidFill>
            </a:endParaRP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70" r="5483" b="1961"/>
          <a:stretch/>
        </p:blipFill>
        <p:spPr bwMode="auto">
          <a:xfrm>
            <a:off x="2934586" y="1632541"/>
            <a:ext cx="5990120" cy="4895850"/>
          </a:xfrm>
          <a:prstGeom prst="rect">
            <a:avLst/>
          </a:prstGeom>
          <a:noFill/>
          <a:ln w="38100">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9"/>
          <p:cNvSpPr>
            <a:spLocks noChangeArrowheads="1"/>
          </p:cNvSpPr>
          <p:nvPr/>
        </p:nvSpPr>
        <p:spPr bwMode="auto">
          <a:xfrm>
            <a:off x="1981200" y="225425"/>
            <a:ext cx="6953250" cy="20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20000"/>
              </a:spcAft>
            </a:pPr>
            <a:r>
              <a:rPr lang="en-US" altLang="en-US" sz="2800" dirty="0" smtClean="0">
                <a:solidFill>
                  <a:srgbClr val="080808"/>
                </a:solidFill>
              </a:rPr>
              <a:t>Model results: streamer belt width in recent </a:t>
            </a:r>
            <a:r>
              <a:rPr lang="en-US" altLang="en-US" sz="2800" dirty="0">
                <a:solidFill>
                  <a:srgbClr val="080808"/>
                </a:solidFill>
              </a:rPr>
              <a:t>cycles </a:t>
            </a:r>
            <a:r>
              <a:rPr lang="en-US" altLang="en-US" sz="2800" dirty="0" smtClean="0">
                <a:solidFill>
                  <a:srgbClr val="080808"/>
                </a:solidFill>
              </a:rPr>
              <a:t>(3 </a:t>
            </a:r>
            <a:r>
              <a:rPr lang="en-US" altLang="en-US" sz="2800" dirty="0">
                <a:solidFill>
                  <a:srgbClr val="080808"/>
                </a:solidFill>
              </a:rPr>
              <a:t>free fit </a:t>
            </a:r>
            <a:r>
              <a:rPr lang="en-US" altLang="en-US" sz="2800" dirty="0" smtClean="0">
                <a:solidFill>
                  <a:srgbClr val="080808"/>
                </a:solidFill>
              </a:rPr>
              <a:t>parameters)</a:t>
            </a:r>
            <a:endParaRPr lang="en-US" altLang="en-US" sz="2800" dirty="0">
              <a:solidFill>
                <a:srgbClr val="080808"/>
              </a:solidFill>
            </a:endParaRPr>
          </a:p>
          <a:p>
            <a:pPr fontAlgn="base">
              <a:spcBef>
                <a:spcPct val="0"/>
              </a:spcBef>
              <a:spcAft>
                <a:spcPct val="20000"/>
              </a:spcAft>
            </a:pPr>
            <a:endParaRPr lang="en-US" altLang="en-US" sz="2800" dirty="0" smtClean="0">
              <a:solidFill>
                <a:srgbClr val="080808"/>
              </a:solidFill>
            </a:endParaRPr>
          </a:p>
          <a:p>
            <a:pPr fontAlgn="base">
              <a:spcBef>
                <a:spcPct val="0"/>
              </a:spcBef>
              <a:spcAft>
                <a:spcPct val="20000"/>
              </a:spcAft>
            </a:pPr>
            <a:endParaRPr lang="en-GB" altLang="en-US" sz="3200" dirty="0" smtClean="0">
              <a:solidFill>
                <a:srgbClr val="000000"/>
              </a:solidFill>
              <a:ea typeface="Times New Roman" pitchFamily="18" charset="0"/>
              <a:cs typeface="Arial" charset="0"/>
              <a:sym typeface="Symbol" pitchFamily="18" charset="2"/>
            </a:endParaRPr>
          </a:p>
        </p:txBody>
      </p:sp>
    </p:spTree>
    <p:extLst>
      <p:ext uri="{BB962C8B-B14F-4D97-AF65-F5344CB8AC3E}">
        <p14:creationId xmlns:p14="http://schemas.microsoft.com/office/powerpoint/2010/main" val="3094897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b="1" smtClean="0">
              <a:solidFill>
                <a:srgbClr val="000000"/>
              </a:solidFill>
            </a:endParaRPr>
          </a:p>
        </p:txBody>
      </p:sp>
      <p:grpSp>
        <p:nvGrpSpPr>
          <p:cNvPr id="80899" name="Group 3"/>
          <p:cNvGrpSpPr>
            <a:grpSpLocks/>
          </p:cNvGrpSpPr>
          <p:nvPr/>
        </p:nvGrpSpPr>
        <p:grpSpPr bwMode="auto">
          <a:xfrm>
            <a:off x="381000" y="152400"/>
            <a:ext cx="8458200" cy="1350963"/>
            <a:chOff x="240" y="96"/>
            <a:chExt cx="5328" cy="851"/>
          </a:xfrm>
        </p:grpSpPr>
        <p:sp>
          <p:nvSpPr>
            <p:cNvPr id="80905"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6"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8090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80901" name="Group 7"/>
          <p:cNvGrpSpPr>
            <a:grpSpLocks/>
          </p:cNvGrpSpPr>
          <p:nvPr/>
        </p:nvGrpSpPr>
        <p:grpSpPr bwMode="auto">
          <a:xfrm>
            <a:off x="400050" y="225425"/>
            <a:ext cx="8534400" cy="1168400"/>
            <a:chOff x="227" y="136"/>
            <a:chExt cx="5376" cy="736"/>
          </a:xfrm>
        </p:grpSpPr>
        <p:pic>
          <p:nvPicPr>
            <p:cNvPr id="80903" name="Picture 8" descr="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 y="161"/>
              <a:ext cx="948"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Rectangle 9"/>
            <p:cNvSpPr>
              <a:spLocks noChangeArrowheads="1"/>
            </p:cNvSpPr>
            <p:nvPr/>
          </p:nvSpPr>
          <p:spPr bwMode="auto">
            <a:xfrm>
              <a:off x="1223" y="136"/>
              <a:ext cx="4380"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20000"/>
                </a:spcAft>
              </a:pPr>
              <a:r>
                <a:rPr lang="en-US" altLang="en-US" sz="2800" dirty="0" smtClean="0">
                  <a:solidFill>
                    <a:srgbClr val="080808"/>
                  </a:solidFill>
                </a:rPr>
                <a:t>Model results: streamer belt width since the Maunder minimum</a:t>
              </a:r>
              <a:endParaRPr lang="en-GB" altLang="en-US" sz="3200" dirty="0" smtClean="0">
                <a:solidFill>
                  <a:srgbClr val="000000"/>
                </a:solidFill>
                <a:ea typeface="Times New Roman" pitchFamily="18" charset="0"/>
                <a:cs typeface="Arial" charset="0"/>
                <a:sym typeface="Symbol" pitchFamily="18" charset="2"/>
              </a:endParaRPr>
            </a:p>
          </p:txBody>
        </p:sp>
      </p:grpSp>
      <p:sp>
        <p:nvSpPr>
          <p:cNvPr id="91" name="Text Box 10"/>
          <p:cNvSpPr txBox="1">
            <a:spLocks noChangeArrowheads="1"/>
          </p:cNvSpPr>
          <p:nvPr/>
        </p:nvSpPr>
        <p:spPr bwMode="auto">
          <a:xfrm>
            <a:off x="104774" y="1571625"/>
            <a:ext cx="315942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400" dirty="0" smtClean="0">
                <a:solidFill>
                  <a:srgbClr val="D60093"/>
                </a:solidFill>
                <a:sym typeface="Symbol" pitchFamily="18" charset="2"/>
              </a:rPr>
              <a:t></a:t>
            </a:r>
            <a:r>
              <a:rPr lang="en-US" altLang="en-US" sz="2400" dirty="0">
                <a:solidFill>
                  <a:srgbClr val="000000"/>
                </a:solidFill>
                <a:sym typeface="Symbol" pitchFamily="18" charset="2"/>
              </a:rPr>
              <a:t> </a:t>
            </a:r>
            <a:r>
              <a:rPr lang="en-US" altLang="en-US" sz="2400" dirty="0" smtClean="0">
                <a:solidFill>
                  <a:srgbClr val="000000"/>
                </a:solidFill>
                <a:sym typeface="Symbol" pitchFamily="18" charset="2"/>
              </a:rPr>
              <a:t>Lower panel shows streamer belt width modelled for corrected sunspot number composite R</a:t>
            </a:r>
            <a:r>
              <a:rPr lang="en-US" altLang="en-US" sz="2400" baseline="-25000" dirty="0" smtClean="0">
                <a:solidFill>
                  <a:srgbClr val="000000"/>
                </a:solidFill>
                <a:sym typeface="Symbol" pitchFamily="18" charset="2"/>
              </a:rPr>
              <a:t>C </a:t>
            </a:r>
            <a:r>
              <a:rPr lang="en-US" altLang="en-US" sz="2400" dirty="0" smtClean="0">
                <a:solidFill>
                  <a:srgbClr val="000000"/>
                </a:solidFill>
                <a:sym typeface="Symbol" pitchFamily="18" charset="2"/>
              </a:rPr>
              <a:t>(in black) and group sunspot number </a:t>
            </a:r>
            <a:r>
              <a:rPr lang="en-US" altLang="en-US" sz="2400" dirty="0">
                <a:solidFill>
                  <a:srgbClr val="000000"/>
                </a:solidFill>
                <a:sym typeface="Symbol" pitchFamily="18" charset="2"/>
              </a:rPr>
              <a:t>R</a:t>
            </a:r>
            <a:r>
              <a:rPr lang="en-US" altLang="en-US" sz="2400" baseline="-25000" dirty="0">
                <a:solidFill>
                  <a:srgbClr val="000000"/>
                </a:solidFill>
                <a:sym typeface="Symbol" pitchFamily="18" charset="2"/>
              </a:rPr>
              <a:t>C </a:t>
            </a:r>
            <a:r>
              <a:rPr lang="en-US" altLang="en-US" sz="2400" dirty="0">
                <a:solidFill>
                  <a:srgbClr val="000000"/>
                </a:solidFill>
                <a:sym typeface="Symbol" pitchFamily="18" charset="2"/>
              </a:rPr>
              <a:t>(in </a:t>
            </a:r>
            <a:r>
              <a:rPr lang="en-US" altLang="en-US" sz="2400" dirty="0" smtClean="0">
                <a:solidFill>
                  <a:srgbClr val="000000"/>
                </a:solidFill>
                <a:sym typeface="Symbol" pitchFamily="18" charset="2"/>
              </a:rPr>
              <a:t>mauve) </a:t>
            </a:r>
            <a:endParaRPr lang="en-US" altLang="en-US" sz="2400" baseline="-25000" dirty="0">
              <a:solidFill>
                <a:srgbClr val="000000"/>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424"/>
          <a:stretch/>
        </p:blipFill>
        <p:spPr bwMode="auto">
          <a:xfrm>
            <a:off x="3391806" y="1201507"/>
            <a:ext cx="5582073"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675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b="1" smtClean="0">
              <a:solidFill>
                <a:srgbClr val="000000"/>
              </a:solidFill>
            </a:endParaRPr>
          </a:p>
        </p:txBody>
      </p:sp>
      <p:grpSp>
        <p:nvGrpSpPr>
          <p:cNvPr id="80899" name="Group 3"/>
          <p:cNvGrpSpPr>
            <a:grpSpLocks/>
          </p:cNvGrpSpPr>
          <p:nvPr/>
        </p:nvGrpSpPr>
        <p:grpSpPr bwMode="auto">
          <a:xfrm>
            <a:off x="381000" y="152400"/>
            <a:ext cx="8458200" cy="1350963"/>
            <a:chOff x="240" y="96"/>
            <a:chExt cx="5328" cy="851"/>
          </a:xfrm>
        </p:grpSpPr>
        <p:sp>
          <p:nvSpPr>
            <p:cNvPr id="80905"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6"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8090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80901" name="Group 7"/>
          <p:cNvGrpSpPr>
            <a:grpSpLocks/>
          </p:cNvGrpSpPr>
          <p:nvPr/>
        </p:nvGrpSpPr>
        <p:grpSpPr bwMode="auto">
          <a:xfrm>
            <a:off x="400050" y="225425"/>
            <a:ext cx="8534400" cy="1168400"/>
            <a:chOff x="227" y="136"/>
            <a:chExt cx="5376" cy="736"/>
          </a:xfrm>
        </p:grpSpPr>
        <p:pic>
          <p:nvPicPr>
            <p:cNvPr id="80903" name="Picture 8" descr="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 y="161"/>
              <a:ext cx="948"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Rectangle 9"/>
            <p:cNvSpPr>
              <a:spLocks noChangeArrowheads="1"/>
            </p:cNvSpPr>
            <p:nvPr/>
          </p:nvSpPr>
          <p:spPr bwMode="auto">
            <a:xfrm>
              <a:off x="1223" y="136"/>
              <a:ext cx="4380"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20000"/>
                </a:spcAft>
              </a:pPr>
              <a:r>
                <a:rPr lang="en-US" altLang="en-US" sz="2800" dirty="0" smtClean="0">
                  <a:solidFill>
                    <a:srgbClr val="080808"/>
                  </a:solidFill>
                </a:rPr>
                <a:t>Model results: streamer belt width since the Maunder minimum</a:t>
              </a:r>
              <a:endParaRPr lang="en-GB" altLang="en-US" sz="3200" dirty="0" smtClean="0">
                <a:solidFill>
                  <a:srgbClr val="000000"/>
                </a:solidFill>
                <a:ea typeface="Times New Roman" pitchFamily="18" charset="0"/>
                <a:cs typeface="Arial" charset="0"/>
                <a:sym typeface="Symbol" pitchFamily="18" charset="2"/>
              </a:endParaRPr>
            </a:p>
          </p:txBody>
        </p:sp>
      </p:grpSp>
      <p:sp>
        <p:nvSpPr>
          <p:cNvPr id="91" name="Text Box 10"/>
          <p:cNvSpPr txBox="1">
            <a:spLocks noChangeArrowheads="1"/>
          </p:cNvSpPr>
          <p:nvPr/>
        </p:nvSpPr>
        <p:spPr bwMode="auto">
          <a:xfrm>
            <a:off x="104774" y="1571625"/>
            <a:ext cx="3297645"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400" dirty="0" smtClean="0">
                <a:solidFill>
                  <a:srgbClr val="D60093"/>
                </a:solidFill>
                <a:sym typeface="Symbol" pitchFamily="18" charset="2"/>
              </a:rPr>
              <a:t> </a:t>
            </a:r>
            <a:r>
              <a:rPr lang="en-US" altLang="en-US" sz="2400" dirty="0" smtClean="0">
                <a:sym typeface="Symbol" pitchFamily="18" charset="2"/>
              </a:rPr>
              <a:t>Model matches SB widths from eclipse images (dots: </a:t>
            </a:r>
            <a:r>
              <a:rPr lang="en-US" altLang="en-US" sz="2400" dirty="0" err="1" smtClean="0">
                <a:sym typeface="Symbol" pitchFamily="18" charset="2"/>
              </a:rPr>
              <a:t>coloured</a:t>
            </a:r>
            <a:r>
              <a:rPr lang="en-US" altLang="en-US" sz="2400" dirty="0" smtClean="0">
                <a:sym typeface="Symbol" pitchFamily="18" charset="2"/>
              </a:rPr>
              <a:t> dots relating to the examples shown for sunspot minimum along the top and sunspot maximum along bottom)</a:t>
            </a:r>
          </a:p>
          <a:p>
            <a:pPr eaLnBrk="0" hangingPunct="0"/>
            <a:r>
              <a:rPr lang="en-US" altLang="en-US" sz="2400" dirty="0" smtClean="0">
                <a:solidFill>
                  <a:srgbClr val="D60093"/>
                </a:solidFill>
                <a:sym typeface="Symbol" pitchFamily="18" charset="2"/>
              </a:rPr>
              <a:t> </a:t>
            </a:r>
            <a:r>
              <a:rPr lang="en-US" altLang="en-US" sz="2400" dirty="0" smtClean="0">
                <a:sym typeface="Symbol" pitchFamily="18" charset="2"/>
              </a:rPr>
              <a:t>Grey dots are from the catalogue of </a:t>
            </a:r>
            <a:r>
              <a:rPr lang="en-GB" sz="2400" dirty="0" err="1"/>
              <a:t>Loucif</a:t>
            </a:r>
            <a:r>
              <a:rPr lang="en-GB" sz="2400" dirty="0"/>
              <a:t> </a:t>
            </a:r>
            <a:r>
              <a:rPr lang="en-GB" sz="2400" dirty="0" smtClean="0"/>
              <a:t> &amp; </a:t>
            </a:r>
            <a:r>
              <a:rPr lang="en-GB" sz="2400" dirty="0" err="1" smtClean="0"/>
              <a:t>Koputchmy</a:t>
            </a:r>
            <a:r>
              <a:rPr lang="en-GB" sz="2400" dirty="0" smtClean="0"/>
              <a:t> </a:t>
            </a:r>
            <a:r>
              <a:rPr lang="en-GB" sz="2400" dirty="0"/>
              <a:t>(1989) </a:t>
            </a:r>
            <a:endParaRPr lang="en-GB" sz="2400" dirty="0" smtClean="0"/>
          </a:p>
          <a:p>
            <a:pPr eaLnBrk="0" hangingPunct="0"/>
            <a:r>
              <a:rPr lang="en-US" altLang="en-US" sz="2400" dirty="0" smtClean="0">
                <a:solidFill>
                  <a:srgbClr val="D60093"/>
                </a:solidFill>
                <a:sym typeface="Symbol" pitchFamily="18" charset="2"/>
              </a:rPr>
              <a:t> </a:t>
            </a:r>
            <a:r>
              <a:rPr lang="en-US" altLang="en-US" sz="2400" dirty="0" smtClean="0">
                <a:sym typeface="Symbol" pitchFamily="18" charset="2"/>
              </a:rPr>
              <a:t>Open circles are from written reports</a:t>
            </a:r>
            <a:r>
              <a:rPr lang="en-GB" sz="2400" dirty="0"/>
              <a:t>	</a:t>
            </a:r>
          </a:p>
          <a:p>
            <a:pPr eaLnBrk="0" hangingPunct="0"/>
            <a:endParaRPr lang="en-US" altLang="en-US" sz="2400" baseline="-25000"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424"/>
          <a:stretch/>
        </p:blipFill>
        <p:spPr bwMode="auto">
          <a:xfrm>
            <a:off x="3391806" y="1201507"/>
            <a:ext cx="5582073"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64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b="1" smtClean="0">
              <a:solidFill>
                <a:srgbClr val="000000"/>
              </a:solidFill>
            </a:endParaRPr>
          </a:p>
        </p:txBody>
      </p:sp>
      <p:grpSp>
        <p:nvGrpSpPr>
          <p:cNvPr id="80899" name="Group 3"/>
          <p:cNvGrpSpPr>
            <a:grpSpLocks/>
          </p:cNvGrpSpPr>
          <p:nvPr/>
        </p:nvGrpSpPr>
        <p:grpSpPr bwMode="auto">
          <a:xfrm>
            <a:off x="381000" y="152400"/>
            <a:ext cx="8458200" cy="1350963"/>
            <a:chOff x="240" y="96"/>
            <a:chExt cx="5328" cy="851"/>
          </a:xfrm>
        </p:grpSpPr>
        <p:sp>
          <p:nvSpPr>
            <p:cNvPr id="80905"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6"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8090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80901" name="Group 7"/>
          <p:cNvGrpSpPr>
            <a:grpSpLocks/>
          </p:cNvGrpSpPr>
          <p:nvPr/>
        </p:nvGrpSpPr>
        <p:grpSpPr bwMode="auto">
          <a:xfrm>
            <a:off x="400050" y="225425"/>
            <a:ext cx="8534400" cy="1168400"/>
            <a:chOff x="227" y="136"/>
            <a:chExt cx="5376" cy="736"/>
          </a:xfrm>
        </p:grpSpPr>
        <p:pic>
          <p:nvPicPr>
            <p:cNvPr id="80903" name="Picture 8" descr="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 y="161"/>
              <a:ext cx="948"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Rectangle 9"/>
            <p:cNvSpPr>
              <a:spLocks noChangeArrowheads="1"/>
            </p:cNvSpPr>
            <p:nvPr/>
          </p:nvSpPr>
          <p:spPr bwMode="auto">
            <a:xfrm>
              <a:off x="1223" y="136"/>
              <a:ext cx="4380"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20000"/>
                </a:spcAft>
              </a:pPr>
              <a:r>
                <a:rPr lang="en-US" altLang="en-US" sz="2800" dirty="0" smtClean="0">
                  <a:solidFill>
                    <a:srgbClr val="080808"/>
                  </a:solidFill>
                </a:rPr>
                <a:t>Model results: streamer belt width since the Maunder minimum</a:t>
              </a:r>
              <a:endParaRPr lang="en-GB" altLang="en-US" sz="3200" dirty="0" smtClean="0">
                <a:solidFill>
                  <a:srgbClr val="000000"/>
                </a:solidFill>
                <a:ea typeface="Times New Roman" pitchFamily="18" charset="0"/>
                <a:cs typeface="Arial" charset="0"/>
                <a:sym typeface="Symbol" pitchFamily="18" charset="2"/>
              </a:endParaRPr>
            </a:p>
          </p:txBody>
        </p:sp>
      </p:grpSp>
      <p:sp>
        <p:nvSpPr>
          <p:cNvPr id="91" name="Text Box 10"/>
          <p:cNvSpPr txBox="1">
            <a:spLocks noChangeArrowheads="1"/>
          </p:cNvSpPr>
          <p:nvPr/>
        </p:nvSpPr>
        <p:spPr bwMode="auto">
          <a:xfrm>
            <a:off x="104774" y="1571625"/>
            <a:ext cx="3297645"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400" dirty="0" smtClean="0">
                <a:solidFill>
                  <a:srgbClr val="D60093"/>
                </a:solidFill>
                <a:sym typeface="Symbol" pitchFamily="18" charset="2"/>
              </a:rPr>
              <a:t> </a:t>
            </a:r>
            <a:r>
              <a:rPr lang="en-US" altLang="en-US" sz="2400" dirty="0" smtClean="0">
                <a:sym typeface="Symbol" pitchFamily="18" charset="2"/>
              </a:rPr>
              <a:t>Model predicts streamer belt was broader at all phases of remnant cycles during the Maunder minimum</a:t>
            </a:r>
          </a:p>
          <a:p>
            <a:pPr eaLnBrk="0" hangingPunct="0"/>
            <a:endParaRPr lang="en-US" altLang="en-US" sz="2400" dirty="0" smtClean="0">
              <a:sym typeface="Symbol" pitchFamily="18" charset="2"/>
            </a:endParaRPr>
          </a:p>
          <a:p>
            <a:pPr eaLnBrk="0" hangingPunct="0"/>
            <a:r>
              <a:rPr lang="en-US" altLang="en-US" sz="2400" dirty="0">
                <a:solidFill>
                  <a:srgbClr val="D60093"/>
                </a:solidFill>
                <a:sym typeface="Symbol" pitchFamily="18" charset="2"/>
              </a:rPr>
              <a:t> </a:t>
            </a:r>
            <a:r>
              <a:rPr lang="en-US" altLang="en-US" sz="2400" dirty="0">
                <a:sym typeface="Symbol" pitchFamily="18" charset="2"/>
              </a:rPr>
              <a:t>s</a:t>
            </a:r>
            <a:r>
              <a:rPr lang="en-US" altLang="en-US" sz="2400" dirty="0" smtClean="0">
                <a:sym typeface="Symbol" pitchFamily="18" charset="2"/>
              </a:rPr>
              <a:t>uch that Earth would have remained continuously within streamer belt and seen only slow solar wind</a:t>
            </a:r>
            <a:r>
              <a:rPr lang="en-GB" sz="2400" dirty="0"/>
              <a:t>	</a:t>
            </a:r>
          </a:p>
          <a:p>
            <a:pPr eaLnBrk="0" hangingPunct="0"/>
            <a:endParaRPr lang="en-US" altLang="en-US" sz="2400" baseline="-25000"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424"/>
          <a:stretch/>
        </p:blipFill>
        <p:spPr bwMode="auto">
          <a:xfrm>
            <a:off x="3391806" y="1201507"/>
            <a:ext cx="5582073"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430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1" name="Rectangle 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2"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3"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4" name="Rectangle 6"/>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5" name="Rectangle 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7" name="Rectangle 9"/>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9" name="Rectangle 11"/>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0" name="Rectangle 12"/>
          <p:cNvSpPr>
            <a:spLocks noChangeArrowheads="1"/>
          </p:cNvSpPr>
          <p:nvPr/>
        </p:nvSpPr>
        <p:spPr bwMode="auto">
          <a:xfrm>
            <a:off x="0" y="3297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pic>
        <p:nvPicPr>
          <p:cNvPr id="770063" name="Picture 15"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1601788"/>
            <a:ext cx="977900" cy="977900"/>
          </a:xfrm>
          <a:prstGeom prst="rect">
            <a:avLst/>
          </a:prstGeom>
          <a:noFill/>
          <a:extLst>
            <a:ext uri="{909E8E84-426E-40DD-AFC4-6F175D3DCCD1}">
              <a14:hiddenFill xmlns:a14="http://schemas.microsoft.com/office/drawing/2010/main">
                <a:solidFill>
                  <a:srgbClr val="FFFFFF"/>
                </a:solidFill>
              </a14:hiddenFill>
            </a:ext>
          </a:extLst>
        </p:spPr>
      </p:pic>
      <p:pic>
        <p:nvPicPr>
          <p:cNvPr id="770064" name="Picture 16"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2651125"/>
            <a:ext cx="977900" cy="977900"/>
          </a:xfrm>
          <a:prstGeom prst="rect">
            <a:avLst/>
          </a:prstGeom>
          <a:noFill/>
          <a:extLst>
            <a:ext uri="{909E8E84-426E-40DD-AFC4-6F175D3DCCD1}">
              <a14:hiddenFill xmlns:a14="http://schemas.microsoft.com/office/drawing/2010/main">
                <a:solidFill>
                  <a:srgbClr val="FFFFFF"/>
                </a:solidFill>
              </a14:hiddenFill>
            </a:ext>
          </a:extLst>
        </p:spPr>
      </p:pic>
      <p:pic>
        <p:nvPicPr>
          <p:cNvPr id="770065" name="Picture 17"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3687763"/>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66" name="AutoShape 18"/>
          <p:cNvSpPr>
            <a:spLocks noChangeArrowheads="1"/>
          </p:cNvSpPr>
          <p:nvPr/>
        </p:nvSpPr>
        <p:spPr bwMode="auto">
          <a:xfrm>
            <a:off x="1493838" y="3784600"/>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67" name="AutoShape 19"/>
          <p:cNvSpPr>
            <a:spLocks noChangeArrowheads="1"/>
          </p:cNvSpPr>
          <p:nvPr/>
        </p:nvSpPr>
        <p:spPr bwMode="auto">
          <a:xfrm>
            <a:off x="1501775" y="1874838"/>
            <a:ext cx="395288" cy="560387"/>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68" name="AutoShape 20"/>
          <p:cNvSpPr>
            <a:spLocks noChangeArrowheads="1"/>
          </p:cNvSpPr>
          <p:nvPr/>
        </p:nvSpPr>
        <p:spPr bwMode="auto">
          <a:xfrm>
            <a:off x="1509713" y="4843463"/>
            <a:ext cx="395287" cy="560387"/>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pic>
        <p:nvPicPr>
          <p:cNvPr id="770069" name="Picture 21" descr="earth_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5713413"/>
            <a:ext cx="979488" cy="979487"/>
          </a:xfrm>
          <a:prstGeom prst="rect">
            <a:avLst/>
          </a:prstGeom>
          <a:noFill/>
          <a:extLst>
            <a:ext uri="{909E8E84-426E-40DD-AFC4-6F175D3DCCD1}">
              <a14:hiddenFill xmlns:a14="http://schemas.microsoft.com/office/drawing/2010/main">
                <a:solidFill>
                  <a:srgbClr val="FFFFFF"/>
                </a:solidFill>
              </a14:hiddenFill>
            </a:ext>
          </a:extLst>
        </p:spPr>
      </p:pic>
      <p:sp>
        <p:nvSpPr>
          <p:cNvPr id="770070" name="Rectangle 22"/>
          <p:cNvSpPr>
            <a:spLocks noChangeArrowheads="1"/>
          </p:cNvSpPr>
          <p:nvPr/>
        </p:nvSpPr>
        <p:spPr bwMode="auto">
          <a:xfrm>
            <a:off x="3138488" y="176212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past 400 years</a:t>
            </a:r>
            <a:endParaRPr lang="en-US" altLang="en-US" sz="3200" dirty="0" smtClean="0">
              <a:solidFill>
                <a:srgbClr val="000000"/>
              </a:solidFill>
            </a:endParaRPr>
          </a:p>
        </p:txBody>
      </p:sp>
      <p:sp>
        <p:nvSpPr>
          <p:cNvPr id="770071" name="Rectangle 23"/>
          <p:cNvSpPr>
            <a:spLocks noChangeArrowheads="1"/>
          </p:cNvSpPr>
          <p:nvPr/>
        </p:nvSpPr>
        <p:spPr bwMode="auto">
          <a:xfrm>
            <a:off x="3181350" y="381317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Use of geomagnetic data</a:t>
            </a:r>
          </a:p>
        </p:txBody>
      </p:sp>
      <p:sp>
        <p:nvSpPr>
          <p:cNvPr id="770072" name="Rectangle 24"/>
          <p:cNvSpPr>
            <a:spLocks noChangeArrowheads="1"/>
          </p:cNvSpPr>
          <p:nvPr/>
        </p:nvSpPr>
        <p:spPr bwMode="auto">
          <a:xfrm>
            <a:off x="3225800" y="4875213"/>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Streamer belt </a:t>
            </a:r>
            <a:r>
              <a:rPr lang="en-US" altLang="en-US" sz="3200" dirty="0">
                <a:solidFill>
                  <a:srgbClr val="000000"/>
                </a:solidFill>
                <a:latin typeface="Arial" pitchFamily="34" charset="0"/>
              </a:rPr>
              <a:t>w</a:t>
            </a:r>
            <a:r>
              <a:rPr lang="en-US" altLang="en-US" sz="3200" dirty="0" smtClean="0">
                <a:solidFill>
                  <a:srgbClr val="000000"/>
                </a:solidFill>
                <a:latin typeface="Arial" pitchFamily="34" charset="0"/>
              </a:rPr>
              <a:t>idth</a:t>
            </a:r>
            <a:endParaRPr lang="en-US" altLang="en-US" sz="3200" dirty="0" smtClean="0">
              <a:solidFill>
                <a:srgbClr val="000000"/>
              </a:solidFill>
            </a:endParaRPr>
          </a:p>
        </p:txBody>
      </p:sp>
      <p:grpSp>
        <p:nvGrpSpPr>
          <p:cNvPr id="770073" name="Group 25"/>
          <p:cNvGrpSpPr>
            <a:grpSpLocks/>
          </p:cNvGrpSpPr>
          <p:nvPr/>
        </p:nvGrpSpPr>
        <p:grpSpPr bwMode="auto">
          <a:xfrm>
            <a:off x="381000" y="152400"/>
            <a:ext cx="8458200" cy="1350963"/>
            <a:chOff x="240" y="96"/>
            <a:chExt cx="5328" cy="851"/>
          </a:xfrm>
        </p:grpSpPr>
        <p:sp>
          <p:nvSpPr>
            <p:cNvPr id="770074" name="Rectangle 26"/>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75" name="Rectangle 27"/>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grpSp>
      <p:sp>
        <p:nvSpPr>
          <p:cNvPr id="770076" name="Rectangle 28"/>
          <p:cNvSpPr>
            <a:spLocks noChangeArrowheads="1"/>
          </p:cNvSpPr>
          <p:nvPr/>
        </p:nvSpPr>
        <p:spPr bwMode="auto">
          <a:xfrm>
            <a:off x="252413" y="254000"/>
            <a:ext cx="6496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altLang="en-US" sz="3600" smtClean="0">
                <a:solidFill>
                  <a:srgbClr val="000000"/>
                </a:solidFill>
                <a:latin typeface="Arial" pitchFamily="34" charset="0"/>
                <a:ea typeface="Times New Roman" pitchFamily="18" charset="0"/>
                <a:cs typeface="Arial" pitchFamily="34" charset="0"/>
              </a:rPr>
              <a:t>Solar change on timescales of days to millennia </a:t>
            </a:r>
            <a:endParaRPr lang="en-US" altLang="en-US" sz="2000" smtClean="0">
              <a:solidFill>
                <a:srgbClr val="000000"/>
              </a:solidFill>
              <a:latin typeface="Arial" pitchFamily="34" charset="0"/>
              <a:ea typeface="Times New Roman" pitchFamily="18" charset="0"/>
              <a:cs typeface="Arial" pitchFamily="34" charset="0"/>
            </a:endParaRPr>
          </a:p>
        </p:txBody>
      </p:sp>
      <p:pic>
        <p:nvPicPr>
          <p:cNvPr id="770077" name="Picture 29"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2638425"/>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78" name="AutoShape 30"/>
          <p:cNvSpPr>
            <a:spLocks noChangeArrowheads="1"/>
          </p:cNvSpPr>
          <p:nvPr/>
        </p:nvSpPr>
        <p:spPr bwMode="auto">
          <a:xfrm>
            <a:off x="1493838" y="2781300"/>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79" name="Rectangle 31"/>
          <p:cNvSpPr>
            <a:spLocks noChangeArrowheads="1"/>
          </p:cNvSpPr>
          <p:nvPr/>
        </p:nvSpPr>
        <p:spPr bwMode="auto">
          <a:xfrm>
            <a:off x="3130550" y="2782888"/>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past 9300 years</a:t>
            </a:r>
            <a:endParaRPr lang="en-US" altLang="en-US" sz="3200" dirty="0" smtClean="0">
              <a:solidFill>
                <a:srgbClr val="000000"/>
              </a:solidFill>
            </a:endParaRPr>
          </a:p>
        </p:txBody>
      </p:sp>
      <p:pic>
        <p:nvPicPr>
          <p:cNvPr id="770080" name="Picture 32"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650" y="4705350"/>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81" name="AutoShape 33"/>
          <p:cNvSpPr>
            <a:spLocks noChangeArrowheads="1"/>
          </p:cNvSpPr>
          <p:nvPr/>
        </p:nvSpPr>
        <p:spPr bwMode="auto">
          <a:xfrm>
            <a:off x="1506538" y="5857875"/>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pic>
        <p:nvPicPr>
          <p:cNvPr id="770082" name="Picture 34"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 y="5719763"/>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83" name="Rectangle 35"/>
          <p:cNvSpPr>
            <a:spLocks noChangeArrowheads="1"/>
          </p:cNvSpPr>
          <p:nvPr/>
        </p:nvSpPr>
        <p:spPr bwMode="auto">
          <a:xfrm>
            <a:off x="3171825" y="586422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future</a:t>
            </a:r>
            <a:r>
              <a:rPr lang="en-US" altLang="en-US" sz="3200" dirty="0" smtClean="0">
                <a:solidFill>
                  <a:srgbClr val="000000"/>
                </a:solidFill>
              </a:rPr>
              <a:t> </a:t>
            </a:r>
          </a:p>
        </p:txBody>
      </p:sp>
      <p:pic>
        <p:nvPicPr>
          <p:cNvPr id="770084" name="Picture 36" descr="aurora5"/>
          <p:cNvPicPr>
            <a:picLocks noChangeAspect="1" noChangeArrowheads="1"/>
          </p:cNvPicPr>
          <p:nvPr/>
        </p:nvPicPr>
        <p:blipFill>
          <a:blip r:embed="rId4" cstate="print">
            <a:lum contrast="-4000"/>
            <a:extLst>
              <a:ext uri="{28A0092B-C50C-407E-A947-70E740481C1C}">
                <a14:useLocalDpi xmlns:a14="http://schemas.microsoft.com/office/drawing/2010/main" val="0"/>
              </a:ext>
            </a:extLst>
          </a:blip>
          <a:srcRect l="23622" t="4199" r="31496" b="15749"/>
          <a:stretch>
            <a:fillRect/>
          </a:stretch>
        </p:blipFill>
        <p:spPr bwMode="auto">
          <a:xfrm>
            <a:off x="2052638" y="3664912"/>
            <a:ext cx="960437" cy="936625"/>
          </a:xfrm>
          <a:prstGeom prst="rect">
            <a:avLst/>
          </a:prstGeom>
          <a:noFill/>
          <a:extLst>
            <a:ext uri="{909E8E84-426E-40DD-AFC4-6F175D3DCCD1}">
              <a14:hiddenFill xmlns:a14="http://schemas.microsoft.com/office/drawing/2010/main">
                <a:solidFill>
                  <a:srgbClr val="FFFFFF"/>
                </a:solidFill>
              </a14:hiddenFill>
            </a:ext>
          </a:extLst>
        </p:spPr>
      </p:pic>
      <p:pic>
        <p:nvPicPr>
          <p:cNvPr id="770085" name="Picture 37" descr="protonshower1"/>
          <p:cNvPicPr>
            <a:picLocks noChangeAspect="1" noChangeArrowheads="1"/>
          </p:cNvPicPr>
          <p:nvPr/>
        </p:nvPicPr>
        <p:blipFill>
          <a:blip r:embed="rId5" cstate="print">
            <a:extLst>
              <a:ext uri="{28A0092B-C50C-407E-A947-70E740481C1C}">
                <a14:useLocalDpi xmlns:a14="http://schemas.microsoft.com/office/drawing/2010/main" val="0"/>
              </a:ext>
            </a:extLst>
          </a:blip>
          <a:srcRect l="24855" t="11606" r="24855"/>
          <a:stretch>
            <a:fillRect/>
          </a:stretch>
        </p:blipFill>
        <p:spPr bwMode="auto">
          <a:xfrm>
            <a:off x="2046256" y="2646417"/>
            <a:ext cx="9667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pic>
        <p:nvPicPr>
          <p:cNvPr id="770088" name="Picture 40" descr="Uo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465" y="690563"/>
            <a:ext cx="546100" cy="700088"/>
          </a:xfrm>
          <a:prstGeom prst="rect">
            <a:avLst/>
          </a:prstGeom>
          <a:noFill/>
          <a:extLst>
            <a:ext uri="{909E8E84-426E-40DD-AFC4-6F175D3DCCD1}">
              <a14:hiddenFill xmlns:a14="http://schemas.microsoft.com/office/drawing/2010/main">
                <a:solidFill>
                  <a:srgbClr val="FFFFFF"/>
                </a:solidFill>
              </a14:hiddenFill>
            </a:ext>
          </a:extLst>
        </p:spPr>
      </p:pic>
      <p:pic>
        <p:nvPicPr>
          <p:cNvPr id="77008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9071" r="9071"/>
          <a:stretch>
            <a:fillRect/>
          </a:stretch>
        </p:blipFill>
        <p:spPr bwMode="auto">
          <a:xfrm>
            <a:off x="2027238" y="4697013"/>
            <a:ext cx="989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1" descr="sunspotcloseup"/>
          <p:cNvPicPr>
            <a:picLocks noChangeArrowheads="1"/>
          </p:cNvPicPr>
          <p:nvPr/>
        </p:nvPicPr>
        <p:blipFill>
          <a:blip r:embed="rId8" cstate="print">
            <a:extLst>
              <a:ext uri="{28A0092B-C50C-407E-A947-70E740481C1C}">
                <a14:useLocalDpi xmlns:a14="http://schemas.microsoft.com/office/drawing/2010/main" val="0"/>
              </a:ext>
            </a:extLst>
          </a:blip>
          <a:srcRect l="12325" t="12392" r="12325" b="36143"/>
          <a:stretch>
            <a:fillRect/>
          </a:stretch>
        </p:blipFill>
        <p:spPr bwMode="auto">
          <a:xfrm>
            <a:off x="2049080" y="1645996"/>
            <a:ext cx="961200" cy="936000"/>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43"/>
          <p:cNvSpPr>
            <a:spLocks/>
          </p:cNvSpPr>
          <p:nvPr/>
        </p:nvSpPr>
        <p:spPr bwMode="auto">
          <a:xfrm>
            <a:off x="-71438" y="-30163"/>
            <a:ext cx="9245601" cy="7081838"/>
          </a:xfrm>
          <a:custGeom>
            <a:avLst/>
            <a:gdLst>
              <a:gd name="T0" fmla="*/ 7 w 5824"/>
              <a:gd name="T1" fmla="*/ 0 h 4461"/>
              <a:gd name="T2" fmla="*/ 0 w 5824"/>
              <a:gd name="T3" fmla="*/ 4461 h 4461"/>
              <a:gd name="T4" fmla="*/ 5805 w 5824"/>
              <a:gd name="T5" fmla="*/ 4397 h 4461"/>
              <a:gd name="T6" fmla="*/ 5805 w 5824"/>
              <a:gd name="T7" fmla="*/ 3603 h 4461"/>
              <a:gd name="T8" fmla="*/ 5555 w 5824"/>
              <a:gd name="T9" fmla="*/ 3609 h 4461"/>
              <a:gd name="T10" fmla="*/ 5555 w 5824"/>
              <a:gd name="T11" fmla="*/ 4268 h 4461"/>
              <a:gd name="T12" fmla="*/ 226 w 5824"/>
              <a:gd name="T13" fmla="*/ 4259 h 4461"/>
              <a:gd name="T14" fmla="*/ 226 w 5824"/>
              <a:gd name="T15" fmla="*/ 3588 h 4461"/>
              <a:gd name="T16" fmla="*/ 5795 w 5824"/>
              <a:gd name="T17" fmla="*/ 3606 h 4461"/>
              <a:gd name="T18" fmla="*/ 5824 w 5824"/>
              <a:gd name="T19" fmla="*/ 13 h 4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24" h="4461">
                <a:moveTo>
                  <a:pt x="7" y="0"/>
                </a:moveTo>
                <a:lnTo>
                  <a:pt x="0" y="4461"/>
                </a:lnTo>
                <a:lnTo>
                  <a:pt x="5805" y="4397"/>
                </a:lnTo>
                <a:lnTo>
                  <a:pt x="5805" y="3603"/>
                </a:lnTo>
                <a:lnTo>
                  <a:pt x="5555" y="3609"/>
                </a:lnTo>
                <a:lnTo>
                  <a:pt x="5555" y="4268"/>
                </a:lnTo>
                <a:lnTo>
                  <a:pt x="226" y="4259"/>
                </a:lnTo>
                <a:lnTo>
                  <a:pt x="226" y="3588"/>
                </a:lnTo>
                <a:lnTo>
                  <a:pt x="5795" y="3606"/>
                </a:lnTo>
                <a:lnTo>
                  <a:pt x="5824" y="13"/>
                </a:lnTo>
              </a:path>
            </a:pathLst>
          </a:custGeom>
          <a:solidFill>
            <a:srgbClr val="DDDDDD">
              <a:alpha val="63000"/>
            </a:srgbClr>
          </a:solidFill>
          <a:ln>
            <a:noFill/>
          </a:ln>
          <a:effectLst/>
          <a:extLst>
            <a:ext uri="{91240B29-F687-4F45-9708-019B960494DF}">
              <a14:hiddenLine xmlns:a14="http://schemas.microsoft.com/office/drawing/2010/main" w="9525" cap="flat" cmpd="sng">
                <a:solidFill>
                  <a:srgbClr val="FF00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smtClean="0">
              <a:solidFill>
                <a:srgbClr val="000000"/>
              </a:solidFill>
              <a:latin typeface="Arial" pitchFamily="34" charset="0"/>
            </a:endParaRPr>
          </a:p>
        </p:txBody>
      </p:sp>
      <p:sp>
        <p:nvSpPr>
          <p:cNvPr id="42" name="Rectangle 44"/>
          <p:cNvSpPr>
            <a:spLocks noChangeArrowheads="1"/>
          </p:cNvSpPr>
          <p:nvPr/>
        </p:nvSpPr>
        <p:spPr bwMode="auto">
          <a:xfrm>
            <a:off x="287338" y="5653088"/>
            <a:ext cx="8502650" cy="1092200"/>
          </a:xfrm>
          <a:prstGeom prst="rect">
            <a:avLst/>
          </a:prstGeom>
          <a:noFill/>
          <a:ln w="38100" algn="ctr">
            <a:solidFill>
              <a:srgbClr val="FF00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Tree>
    <p:extLst>
      <p:ext uri="{BB962C8B-B14F-4D97-AF65-F5344CB8AC3E}">
        <p14:creationId xmlns:p14="http://schemas.microsoft.com/office/powerpoint/2010/main" val="485305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770073"/>
                                        </p:tgtEl>
                                        <p:attrNameLst>
                                          <p:attrName>style.visibility</p:attrName>
                                        </p:attrNameLst>
                                      </p:cBhvr>
                                      <p:to>
                                        <p:strVal val="visible"/>
                                      </p:to>
                                    </p:set>
                                    <p:anim calcmode="lin" valueType="num">
                                      <p:cBhvr>
                                        <p:cTn id="7" dur="500" fill="hold"/>
                                        <p:tgtEl>
                                          <p:spTgt spid="770073"/>
                                        </p:tgtEl>
                                        <p:attrNameLst>
                                          <p:attrName>ppt_x</p:attrName>
                                        </p:attrNameLst>
                                      </p:cBhvr>
                                      <p:tavLst>
                                        <p:tav tm="0">
                                          <p:val>
                                            <p:strVal val="#ppt_x-#ppt_w/2"/>
                                          </p:val>
                                        </p:tav>
                                        <p:tav tm="100000">
                                          <p:val>
                                            <p:strVal val="#ppt_x"/>
                                          </p:val>
                                        </p:tav>
                                      </p:tavLst>
                                    </p:anim>
                                    <p:anim calcmode="lin" valueType="num">
                                      <p:cBhvr>
                                        <p:cTn id="8" dur="500" fill="hold"/>
                                        <p:tgtEl>
                                          <p:spTgt spid="770073"/>
                                        </p:tgtEl>
                                        <p:attrNameLst>
                                          <p:attrName>ppt_y</p:attrName>
                                        </p:attrNameLst>
                                      </p:cBhvr>
                                      <p:tavLst>
                                        <p:tav tm="0">
                                          <p:val>
                                            <p:strVal val="#ppt_y"/>
                                          </p:val>
                                        </p:tav>
                                        <p:tav tm="100000">
                                          <p:val>
                                            <p:strVal val="#ppt_y"/>
                                          </p:val>
                                        </p:tav>
                                      </p:tavLst>
                                    </p:anim>
                                    <p:anim calcmode="lin" valueType="num">
                                      <p:cBhvr>
                                        <p:cTn id="9" dur="500" fill="hold"/>
                                        <p:tgtEl>
                                          <p:spTgt spid="770073"/>
                                        </p:tgtEl>
                                        <p:attrNameLst>
                                          <p:attrName>ppt_w</p:attrName>
                                        </p:attrNameLst>
                                      </p:cBhvr>
                                      <p:tavLst>
                                        <p:tav tm="0">
                                          <p:val>
                                            <p:fltVal val="0"/>
                                          </p:val>
                                        </p:tav>
                                        <p:tav tm="100000">
                                          <p:val>
                                            <p:strVal val="#ppt_w"/>
                                          </p:val>
                                        </p:tav>
                                      </p:tavLst>
                                    </p:anim>
                                    <p:anim calcmode="lin" valueType="num">
                                      <p:cBhvr>
                                        <p:cTn id="10" dur="500" fill="hold"/>
                                        <p:tgtEl>
                                          <p:spTgt spid="7700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26018" name="Group 2"/>
          <p:cNvGrpSpPr>
            <a:grpSpLocks/>
          </p:cNvGrpSpPr>
          <p:nvPr/>
        </p:nvGrpSpPr>
        <p:grpSpPr bwMode="auto">
          <a:xfrm>
            <a:off x="381000" y="152400"/>
            <a:ext cx="8458200" cy="1350963"/>
            <a:chOff x="240" y="96"/>
            <a:chExt cx="5328" cy="851"/>
          </a:xfrm>
        </p:grpSpPr>
        <p:sp>
          <p:nvSpPr>
            <p:cNvPr id="726019" name="Rectangle 3"/>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endParaRPr>
            </a:p>
          </p:txBody>
        </p:sp>
        <p:sp>
          <p:nvSpPr>
            <p:cNvPr id="726020" name="Rectangle 4"/>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endParaRPr>
            </a:p>
          </p:txBody>
        </p:sp>
      </p:grpSp>
      <p:sp>
        <p:nvSpPr>
          <p:cNvPr id="726021" name="Rectangle 5"/>
          <p:cNvSpPr>
            <a:spLocks noChangeArrowheads="1"/>
          </p:cNvSpPr>
          <p:nvPr/>
        </p:nvSpPr>
        <p:spPr bwMode="auto">
          <a:xfrm>
            <a:off x="2824163" y="209550"/>
            <a:ext cx="51863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Arial" pitchFamily="34" charset="0"/>
              </a:defRPr>
            </a:lvl1pPr>
            <a:lvl2pPr algn="ctr">
              <a:defRPr sz="4400">
                <a:solidFill>
                  <a:schemeClr val="tx2"/>
                </a:solidFill>
                <a:latin typeface="Arial" pitchFamily="34" charset="0"/>
              </a:defRPr>
            </a:lvl2pPr>
            <a:lvl3pPr algn="ctr">
              <a:defRPr sz="4400">
                <a:solidFill>
                  <a:schemeClr val="tx2"/>
                </a:solidFill>
                <a:latin typeface="Arial" pitchFamily="34" charset="0"/>
              </a:defRPr>
            </a:lvl3pPr>
            <a:lvl4pPr algn="ctr">
              <a:defRPr sz="4400">
                <a:solidFill>
                  <a:schemeClr val="tx2"/>
                </a:solidFill>
                <a:latin typeface="Arial" pitchFamily="34" charset="0"/>
              </a:defRPr>
            </a:lvl4pPr>
            <a:lvl5pPr algn="ct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l" fontAlgn="base">
              <a:spcBef>
                <a:spcPct val="100000"/>
              </a:spcBef>
              <a:spcAft>
                <a:spcPct val="50000"/>
              </a:spcAft>
            </a:pPr>
            <a:r>
              <a:rPr lang="en-US" altLang="en-US" sz="2800" smtClean="0">
                <a:solidFill>
                  <a:srgbClr val="FFFFFF"/>
                </a:solidFill>
              </a:rPr>
              <a:t>Superposed epoch study of the end of grand maxima</a:t>
            </a:r>
            <a:br>
              <a:rPr lang="en-US" altLang="en-US" sz="2800" smtClean="0">
                <a:solidFill>
                  <a:srgbClr val="FFFFFF"/>
                </a:solidFill>
              </a:rPr>
            </a:br>
            <a:endParaRPr lang="en-US" altLang="en-US" sz="2800" smtClean="0">
              <a:solidFill>
                <a:srgbClr val="FFFFFF"/>
              </a:solidFill>
            </a:endParaRPr>
          </a:p>
        </p:txBody>
      </p:sp>
      <p:sp>
        <p:nvSpPr>
          <p:cNvPr id="726022" name="Text Box 6"/>
          <p:cNvSpPr txBox="1">
            <a:spLocks noChangeArrowheads="1"/>
          </p:cNvSpPr>
          <p:nvPr/>
        </p:nvSpPr>
        <p:spPr bwMode="auto">
          <a:xfrm>
            <a:off x="823913" y="6232525"/>
            <a:ext cx="77057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GB" altLang="en-US" sz="2400" b="1" smtClean="0">
                <a:solidFill>
                  <a:srgbClr val="FFFFFF"/>
                </a:solidFill>
              </a:rPr>
              <a:t>time after end of grand maximum (yrs)  </a:t>
            </a:r>
            <a:r>
              <a:rPr lang="en-GB" altLang="en-US" sz="2400" b="1" smtClean="0">
                <a:solidFill>
                  <a:srgbClr val="FFFFFF"/>
                </a:solidFill>
                <a:sym typeface="Symbol" pitchFamily="18" charset="2"/>
              </a:rPr>
              <a:t></a:t>
            </a:r>
            <a:endParaRPr lang="en-GB" altLang="en-US" sz="2400" smtClean="0">
              <a:solidFill>
                <a:srgbClr val="FFFFFF"/>
              </a:solidFill>
            </a:endParaRPr>
          </a:p>
        </p:txBody>
      </p:sp>
      <p:pic>
        <p:nvPicPr>
          <p:cNvPr id="726023" name="Picture 7" descr="inicesheet"/>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l="25197" r="6299"/>
          <a:stretch>
            <a:fillRect/>
          </a:stretch>
        </p:blipFill>
        <p:spPr bwMode="auto">
          <a:xfrm>
            <a:off x="361950" y="230188"/>
            <a:ext cx="1201738"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pic>
        <p:nvPicPr>
          <p:cNvPr id="726024" name="Picture 8" descr="protonshower1"/>
          <p:cNvPicPr>
            <a:picLocks noChangeAspect="1" noChangeArrowheads="1"/>
          </p:cNvPicPr>
          <p:nvPr/>
        </p:nvPicPr>
        <p:blipFill>
          <a:blip r:embed="rId3" cstate="print">
            <a:extLst>
              <a:ext uri="{28A0092B-C50C-407E-A947-70E740481C1C}">
                <a14:useLocalDpi xmlns:a14="http://schemas.microsoft.com/office/drawing/2010/main" val="0"/>
              </a:ext>
            </a:extLst>
          </a:blip>
          <a:srcRect l="24855" t="11606" r="24855"/>
          <a:stretch>
            <a:fillRect/>
          </a:stretch>
        </p:blipFill>
        <p:spPr bwMode="auto">
          <a:xfrm>
            <a:off x="1611313" y="242888"/>
            <a:ext cx="11779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grpSp>
        <p:nvGrpSpPr>
          <p:cNvPr id="726025" name="Group 9"/>
          <p:cNvGrpSpPr>
            <a:grpSpLocks/>
          </p:cNvGrpSpPr>
          <p:nvPr/>
        </p:nvGrpSpPr>
        <p:grpSpPr bwMode="auto">
          <a:xfrm rot="-5400000">
            <a:off x="943769" y="3988594"/>
            <a:ext cx="2076450" cy="147638"/>
            <a:chOff x="1614" y="1971"/>
            <a:chExt cx="3222" cy="1653"/>
          </a:xfrm>
        </p:grpSpPr>
        <p:sp>
          <p:nvSpPr>
            <p:cNvPr id="726026" name="Line 10"/>
            <p:cNvSpPr>
              <a:spLocks noChangeShapeType="1"/>
            </p:cNvSpPr>
            <p:nvPr/>
          </p:nvSpPr>
          <p:spPr bwMode="auto">
            <a:xfrm flipV="1">
              <a:off x="1614" y="1998"/>
              <a:ext cx="0" cy="16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27" name="Line 11"/>
            <p:cNvSpPr>
              <a:spLocks noChangeShapeType="1"/>
            </p:cNvSpPr>
            <p:nvPr/>
          </p:nvSpPr>
          <p:spPr bwMode="auto">
            <a:xfrm flipV="1">
              <a:off x="2015" y="1991"/>
              <a:ext cx="0" cy="16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28" name="Line 12"/>
            <p:cNvSpPr>
              <a:spLocks noChangeShapeType="1"/>
            </p:cNvSpPr>
            <p:nvPr/>
          </p:nvSpPr>
          <p:spPr bwMode="auto">
            <a:xfrm flipV="1">
              <a:off x="2422" y="1990"/>
              <a:ext cx="0" cy="16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29" name="Line 13"/>
            <p:cNvSpPr>
              <a:spLocks noChangeShapeType="1"/>
            </p:cNvSpPr>
            <p:nvPr/>
          </p:nvSpPr>
          <p:spPr bwMode="auto">
            <a:xfrm flipV="1">
              <a:off x="2823" y="1971"/>
              <a:ext cx="0" cy="16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30" name="Line 14"/>
            <p:cNvSpPr>
              <a:spLocks noChangeShapeType="1"/>
            </p:cNvSpPr>
            <p:nvPr/>
          </p:nvSpPr>
          <p:spPr bwMode="auto">
            <a:xfrm flipV="1">
              <a:off x="3230" y="1982"/>
              <a:ext cx="0" cy="16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31" name="Line 15"/>
            <p:cNvSpPr>
              <a:spLocks noChangeShapeType="1"/>
            </p:cNvSpPr>
            <p:nvPr/>
          </p:nvSpPr>
          <p:spPr bwMode="auto">
            <a:xfrm flipV="1">
              <a:off x="3632" y="1976"/>
              <a:ext cx="0" cy="16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32" name="Line 16"/>
            <p:cNvSpPr>
              <a:spLocks noChangeShapeType="1"/>
            </p:cNvSpPr>
            <p:nvPr/>
          </p:nvSpPr>
          <p:spPr bwMode="auto">
            <a:xfrm flipV="1">
              <a:off x="4034" y="1994"/>
              <a:ext cx="0" cy="16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33" name="Line 17"/>
            <p:cNvSpPr>
              <a:spLocks noChangeShapeType="1"/>
            </p:cNvSpPr>
            <p:nvPr/>
          </p:nvSpPr>
          <p:spPr bwMode="auto">
            <a:xfrm flipV="1">
              <a:off x="4429" y="1981"/>
              <a:ext cx="0" cy="16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34" name="Line 18"/>
            <p:cNvSpPr>
              <a:spLocks noChangeShapeType="1"/>
            </p:cNvSpPr>
            <p:nvPr/>
          </p:nvSpPr>
          <p:spPr bwMode="auto">
            <a:xfrm flipV="1">
              <a:off x="4836" y="1992"/>
              <a:ext cx="0" cy="16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grpSp>
      <p:sp>
        <p:nvSpPr>
          <p:cNvPr id="726035" name="Text Box 19"/>
          <p:cNvSpPr txBox="1">
            <a:spLocks noChangeArrowheads="1"/>
          </p:cNvSpPr>
          <p:nvPr/>
        </p:nvSpPr>
        <p:spPr bwMode="auto">
          <a:xfrm>
            <a:off x="4419600" y="1562100"/>
            <a:ext cx="3800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smtClean="0">
                <a:solidFill>
                  <a:srgbClr val="FFFFFF"/>
                </a:solidFill>
                <a:sym typeface="Symbol" pitchFamily="18" charset="2"/>
              </a:rPr>
              <a:t> end of grand solar maximum</a:t>
            </a:r>
            <a:r>
              <a:rPr lang="en-GB" altLang="en-US" b="1" smtClean="0">
                <a:solidFill>
                  <a:srgbClr val="000000"/>
                </a:solidFill>
                <a:sym typeface="Symbol" pitchFamily="18" charset="2"/>
              </a:rPr>
              <a:t> </a:t>
            </a:r>
          </a:p>
        </p:txBody>
      </p:sp>
      <p:sp>
        <p:nvSpPr>
          <p:cNvPr id="726036" name="Rectangle 20"/>
          <p:cNvSpPr>
            <a:spLocks noChangeArrowheads="1"/>
          </p:cNvSpPr>
          <p:nvPr/>
        </p:nvSpPr>
        <p:spPr bwMode="auto">
          <a:xfrm>
            <a:off x="1698625" y="2266950"/>
            <a:ext cx="5676900" cy="360045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endParaRPr>
          </a:p>
        </p:txBody>
      </p:sp>
      <p:grpSp>
        <p:nvGrpSpPr>
          <p:cNvPr id="726037" name="Group 21"/>
          <p:cNvGrpSpPr>
            <a:grpSpLocks/>
          </p:cNvGrpSpPr>
          <p:nvPr/>
        </p:nvGrpSpPr>
        <p:grpSpPr bwMode="auto">
          <a:xfrm>
            <a:off x="2292350" y="5721350"/>
            <a:ext cx="4543425" cy="161925"/>
            <a:chOff x="1444" y="1108"/>
            <a:chExt cx="2862" cy="2844"/>
          </a:xfrm>
        </p:grpSpPr>
        <p:sp>
          <p:nvSpPr>
            <p:cNvPr id="726038" name="Line 22"/>
            <p:cNvSpPr>
              <a:spLocks noChangeShapeType="1"/>
            </p:cNvSpPr>
            <p:nvPr/>
          </p:nvSpPr>
          <p:spPr bwMode="auto">
            <a:xfrm flipV="1">
              <a:off x="2874" y="1122"/>
              <a:ext cx="0" cy="282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39" name="Line 23"/>
            <p:cNvSpPr>
              <a:spLocks noChangeShapeType="1"/>
            </p:cNvSpPr>
            <p:nvPr/>
          </p:nvSpPr>
          <p:spPr bwMode="auto">
            <a:xfrm flipV="1">
              <a:off x="2519" y="1109"/>
              <a:ext cx="0" cy="282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40" name="Line 24"/>
            <p:cNvSpPr>
              <a:spLocks noChangeShapeType="1"/>
            </p:cNvSpPr>
            <p:nvPr/>
          </p:nvSpPr>
          <p:spPr bwMode="auto">
            <a:xfrm flipV="1">
              <a:off x="2159" y="1127"/>
              <a:ext cx="0" cy="282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41" name="Line 25"/>
            <p:cNvSpPr>
              <a:spLocks noChangeShapeType="1"/>
            </p:cNvSpPr>
            <p:nvPr/>
          </p:nvSpPr>
          <p:spPr bwMode="auto">
            <a:xfrm flipV="1">
              <a:off x="1804" y="1114"/>
              <a:ext cx="0" cy="282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42" name="Line 26"/>
            <p:cNvSpPr>
              <a:spLocks noChangeShapeType="1"/>
            </p:cNvSpPr>
            <p:nvPr/>
          </p:nvSpPr>
          <p:spPr bwMode="auto">
            <a:xfrm flipV="1">
              <a:off x="1444" y="1108"/>
              <a:ext cx="0" cy="282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43" name="Line 27"/>
            <p:cNvSpPr>
              <a:spLocks noChangeShapeType="1"/>
            </p:cNvSpPr>
            <p:nvPr/>
          </p:nvSpPr>
          <p:spPr bwMode="auto">
            <a:xfrm flipV="1">
              <a:off x="4306" y="1114"/>
              <a:ext cx="0" cy="282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44" name="Line 28"/>
            <p:cNvSpPr>
              <a:spLocks noChangeShapeType="1"/>
            </p:cNvSpPr>
            <p:nvPr/>
          </p:nvSpPr>
          <p:spPr bwMode="auto">
            <a:xfrm flipV="1">
              <a:off x="3946" y="1132"/>
              <a:ext cx="0" cy="282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45" name="Line 29"/>
            <p:cNvSpPr>
              <a:spLocks noChangeShapeType="1"/>
            </p:cNvSpPr>
            <p:nvPr/>
          </p:nvSpPr>
          <p:spPr bwMode="auto">
            <a:xfrm flipV="1">
              <a:off x="3591" y="1119"/>
              <a:ext cx="0" cy="282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46" name="Line 30"/>
            <p:cNvSpPr>
              <a:spLocks noChangeShapeType="1"/>
            </p:cNvSpPr>
            <p:nvPr/>
          </p:nvSpPr>
          <p:spPr bwMode="auto">
            <a:xfrm flipV="1">
              <a:off x="3231" y="1113"/>
              <a:ext cx="0" cy="282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grpSp>
      <p:sp>
        <p:nvSpPr>
          <p:cNvPr id="726047" name="Line 31"/>
          <p:cNvSpPr>
            <a:spLocks noChangeShapeType="1"/>
          </p:cNvSpPr>
          <p:nvPr/>
        </p:nvSpPr>
        <p:spPr bwMode="auto">
          <a:xfrm>
            <a:off x="1752600" y="5076825"/>
            <a:ext cx="56483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48" name="Line 32"/>
          <p:cNvSpPr>
            <a:spLocks noChangeShapeType="1"/>
          </p:cNvSpPr>
          <p:nvPr/>
        </p:nvSpPr>
        <p:spPr bwMode="auto">
          <a:xfrm>
            <a:off x="1724025" y="3171825"/>
            <a:ext cx="56197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49" name="Freeform 33"/>
          <p:cNvSpPr>
            <a:spLocks/>
          </p:cNvSpPr>
          <p:nvPr/>
        </p:nvSpPr>
        <p:spPr bwMode="auto">
          <a:xfrm>
            <a:off x="1727200" y="3057525"/>
            <a:ext cx="5657850" cy="2798763"/>
          </a:xfrm>
          <a:custGeom>
            <a:avLst/>
            <a:gdLst>
              <a:gd name="T0" fmla="*/ 0 w 3564"/>
              <a:gd name="T1" fmla="*/ 768 h 1763"/>
              <a:gd name="T2" fmla="*/ 425 w 3564"/>
              <a:gd name="T3" fmla="*/ 1763 h 1763"/>
              <a:gd name="T4" fmla="*/ 875 w 3564"/>
              <a:gd name="T5" fmla="*/ 1763 h 1763"/>
              <a:gd name="T6" fmla="*/ 1344 w 3564"/>
              <a:gd name="T7" fmla="*/ 738 h 1763"/>
              <a:gd name="T8" fmla="*/ 1770 w 3564"/>
              <a:gd name="T9" fmla="*/ 0 h 1763"/>
              <a:gd name="T10" fmla="*/ 2232 w 3564"/>
              <a:gd name="T11" fmla="*/ 564 h 1763"/>
              <a:gd name="T12" fmla="*/ 2592 w 3564"/>
              <a:gd name="T13" fmla="*/ 924 h 1763"/>
              <a:gd name="T14" fmla="*/ 3108 w 3564"/>
              <a:gd name="T15" fmla="*/ 1476 h 1763"/>
              <a:gd name="T16" fmla="*/ 3564 w 3564"/>
              <a:gd name="T17" fmla="*/ 1716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4" h="1763">
                <a:moveTo>
                  <a:pt x="0" y="768"/>
                </a:moveTo>
                <a:lnTo>
                  <a:pt x="425" y="1763"/>
                </a:lnTo>
                <a:lnTo>
                  <a:pt x="875" y="1763"/>
                </a:lnTo>
                <a:lnTo>
                  <a:pt x="1344" y="738"/>
                </a:lnTo>
                <a:lnTo>
                  <a:pt x="1770" y="0"/>
                </a:lnTo>
                <a:lnTo>
                  <a:pt x="2232" y="564"/>
                </a:lnTo>
                <a:lnTo>
                  <a:pt x="2592" y="924"/>
                </a:lnTo>
                <a:lnTo>
                  <a:pt x="3108" y="1476"/>
                </a:lnTo>
                <a:lnTo>
                  <a:pt x="3564" y="1716"/>
                </a:lnTo>
              </a:path>
            </a:pathLst>
          </a:custGeom>
          <a:noFill/>
          <a:ln w="28575" cmpd="sng">
            <a:solidFill>
              <a:srgbClr val="FFCC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50" name="Freeform 34"/>
          <p:cNvSpPr>
            <a:spLocks/>
          </p:cNvSpPr>
          <p:nvPr/>
        </p:nvSpPr>
        <p:spPr bwMode="auto">
          <a:xfrm>
            <a:off x="1704975" y="3046413"/>
            <a:ext cx="5657850" cy="2798762"/>
          </a:xfrm>
          <a:custGeom>
            <a:avLst/>
            <a:gdLst>
              <a:gd name="T0" fmla="*/ 0 w 3564"/>
              <a:gd name="T1" fmla="*/ 739 h 1763"/>
              <a:gd name="T2" fmla="*/ 442 w 3564"/>
              <a:gd name="T3" fmla="*/ 1763 h 1763"/>
              <a:gd name="T4" fmla="*/ 936 w 3564"/>
              <a:gd name="T5" fmla="*/ 1753 h 1763"/>
              <a:gd name="T6" fmla="*/ 1386 w 3564"/>
              <a:gd name="T7" fmla="*/ 775 h 1763"/>
              <a:gd name="T8" fmla="*/ 1787 w 3564"/>
              <a:gd name="T9" fmla="*/ 0 h 1763"/>
              <a:gd name="T10" fmla="*/ 2166 w 3564"/>
              <a:gd name="T11" fmla="*/ 757 h 1763"/>
              <a:gd name="T12" fmla="*/ 2514 w 3564"/>
              <a:gd name="T13" fmla="*/ 1459 h 1763"/>
              <a:gd name="T14" fmla="*/ 2676 w 3564"/>
              <a:gd name="T15" fmla="*/ 1723 h 1763"/>
              <a:gd name="T16" fmla="*/ 2898 w 3564"/>
              <a:gd name="T17" fmla="*/ 1723 h 1763"/>
              <a:gd name="T18" fmla="*/ 3120 w 3564"/>
              <a:gd name="T19" fmla="*/ 1663 h 1763"/>
              <a:gd name="T20" fmla="*/ 3564 w 3564"/>
              <a:gd name="T21" fmla="*/ 1270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4" h="1763">
                <a:moveTo>
                  <a:pt x="0" y="739"/>
                </a:moveTo>
                <a:lnTo>
                  <a:pt x="442" y="1763"/>
                </a:lnTo>
                <a:lnTo>
                  <a:pt x="936" y="1753"/>
                </a:lnTo>
                <a:lnTo>
                  <a:pt x="1386" y="775"/>
                </a:lnTo>
                <a:lnTo>
                  <a:pt x="1787" y="0"/>
                </a:lnTo>
                <a:lnTo>
                  <a:pt x="2166" y="757"/>
                </a:lnTo>
                <a:lnTo>
                  <a:pt x="2514" y="1459"/>
                </a:lnTo>
                <a:lnTo>
                  <a:pt x="2676" y="1723"/>
                </a:lnTo>
                <a:lnTo>
                  <a:pt x="2898" y="1723"/>
                </a:lnTo>
                <a:lnTo>
                  <a:pt x="3120" y="1663"/>
                </a:lnTo>
                <a:lnTo>
                  <a:pt x="3564" y="1270"/>
                </a:lnTo>
              </a:path>
            </a:pathLst>
          </a:custGeom>
          <a:noFill/>
          <a:ln w="28575" cmpd="sng">
            <a:solidFill>
              <a:srgbClr val="CCFF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51" name="Freeform 35"/>
          <p:cNvSpPr>
            <a:spLocks/>
          </p:cNvSpPr>
          <p:nvPr/>
        </p:nvSpPr>
        <p:spPr bwMode="auto">
          <a:xfrm>
            <a:off x="1581150" y="2609850"/>
            <a:ext cx="5781675" cy="2000250"/>
          </a:xfrm>
          <a:custGeom>
            <a:avLst/>
            <a:gdLst>
              <a:gd name="T0" fmla="*/ 0 w 3642"/>
              <a:gd name="T1" fmla="*/ 1260 h 1260"/>
              <a:gd name="T2" fmla="*/ 222 w 3642"/>
              <a:gd name="T3" fmla="*/ 1176 h 1260"/>
              <a:gd name="T4" fmla="*/ 450 w 3642"/>
              <a:gd name="T5" fmla="*/ 1002 h 1260"/>
              <a:gd name="T6" fmla="*/ 876 w 3642"/>
              <a:gd name="T7" fmla="*/ 426 h 1260"/>
              <a:gd name="T8" fmla="*/ 1092 w 3642"/>
              <a:gd name="T9" fmla="*/ 204 h 1260"/>
              <a:gd name="T10" fmla="*/ 1332 w 3642"/>
              <a:gd name="T11" fmla="*/ 0 h 1260"/>
              <a:gd name="T12" fmla="*/ 1566 w 3642"/>
              <a:gd name="T13" fmla="*/ 12 h 1260"/>
              <a:gd name="T14" fmla="*/ 1770 w 3642"/>
              <a:gd name="T15" fmla="*/ 144 h 1260"/>
              <a:gd name="T16" fmla="*/ 2238 w 3642"/>
              <a:gd name="T17" fmla="*/ 846 h 1260"/>
              <a:gd name="T18" fmla="*/ 2442 w 3642"/>
              <a:gd name="T19" fmla="*/ 960 h 1260"/>
              <a:gd name="T20" fmla="*/ 2676 w 3642"/>
              <a:gd name="T21" fmla="*/ 924 h 1260"/>
              <a:gd name="T22" fmla="*/ 2910 w 3642"/>
              <a:gd name="T23" fmla="*/ 762 h 1260"/>
              <a:gd name="T24" fmla="*/ 3108 w 3642"/>
              <a:gd name="T25" fmla="*/ 510 h 1260"/>
              <a:gd name="T26" fmla="*/ 3354 w 3642"/>
              <a:gd name="T27" fmla="*/ 354 h 1260"/>
              <a:gd name="T28" fmla="*/ 3642 w 3642"/>
              <a:gd name="T29" fmla="*/ 30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42" h="1260">
                <a:moveTo>
                  <a:pt x="0" y="1260"/>
                </a:moveTo>
                <a:lnTo>
                  <a:pt x="222" y="1176"/>
                </a:lnTo>
                <a:lnTo>
                  <a:pt x="450" y="1002"/>
                </a:lnTo>
                <a:lnTo>
                  <a:pt x="876" y="426"/>
                </a:lnTo>
                <a:lnTo>
                  <a:pt x="1092" y="204"/>
                </a:lnTo>
                <a:lnTo>
                  <a:pt x="1332" y="0"/>
                </a:lnTo>
                <a:lnTo>
                  <a:pt x="1566" y="12"/>
                </a:lnTo>
                <a:lnTo>
                  <a:pt x="1770" y="144"/>
                </a:lnTo>
                <a:lnTo>
                  <a:pt x="2238" y="846"/>
                </a:lnTo>
                <a:lnTo>
                  <a:pt x="2442" y="960"/>
                </a:lnTo>
                <a:lnTo>
                  <a:pt x="2676" y="924"/>
                </a:lnTo>
                <a:lnTo>
                  <a:pt x="2910" y="762"/>
                </a:lnTo>
                <a:lnTo>
                  <a:pt x="3108" y="510"/>
                </a:lnTo>
                <a:lnTo>
                  <a:pt x="3354" y="354"/>
                </a:lnTo>
                <a:lnTo>
                  <a:pt x="3642" y="300"/>
                </a:lnTo>
              </a:path>
            </a:pathLst>
          </a:custGeom>
          <a:noFill/>
          <a:ln w="28575" cmpd="sng">
            <a:solidFill>
              <a:srgbClr val="99FF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52" name="Freeform 36"/>
          <p:cNvSpPr>
            <a:spLocks/>
          </p:cNvSpPr>
          <p:nvPr/>
        </p:nvSpPr>
        <p:spPr bwMode="auto">
          <a:xfrm>
            <a:off x="1524000" y="2466975"/>
            <a:ext cx="5838825" cy="2714625"/>
          </a:xfrm>
          <a:custGeom>
            <a:avLst/>
            <a:gdLst>
              <a:gd name="T0" fmla="*/ 0 w 3678"/>
              <a:gd name="T1" fmla="*/ 858 h 1710"/>
              <a:gd name="T2" fmla="*/ 348 w 3678"/>
              <a:gd name="T3" fmla="*/ 540 h 1710"/>
              <a:gd name="T4" fmla="*/ 612 w 3678"/>
              <a:gd name="T5" fmla="*/ 288 h 1710"/>
              <a:gd name="T6" fmla="*/ 858 w 3678"/>
              <a:gd name="T7" fmla="*/ 84 h 1710"/>
              <a:gd name="T8" fmla="*/ 1098 w 3678"/>
              <a:gd name="T9" fmla="*/ 18 h 1710"/>
              <a:gd name="T10" fmla="*/ 1344 w 3678"/>
              <a:gd name="T11" fmla="*/ 0 h 1710"/>
              <a:gd name="T12" fmla="*/ 1560 w 3678"/>
              <a:gd name="T13" fmla="*/ 102 h 1710"/>
              <a:gd name="T14" fmla="*/ 1686 w 3678"/>
              <a:gd name="T15" fmla="*/ 216 h 1710"/>
              <a:gd name="T16" fmla="*/ 1883 w 3678"/>
              <a:gd name="T17" fmla="*/ 347 h 1710"/>
              <a:gd name="T18" fmla="*/ 2406 w 3678"/>
              <a:gd name="T19" fmla="*/ 1290 h 1710"/>
              <a:gd name="T20" fmla="*/ 2670 w 3678"/>
              <a:gd name="T21" fmla="*/ 1710 h 1710"/>
              <a:gd name="T22" fmla="*/ 2928 w 3678"/>
              <a:gd name="T23" fmla="*/ 1632 h 1710"/>
              <a:gd name="T24" fmla="*/ 3120 w 3678"/>
              <a:gd name="T25" fmla="*/ 1518 h 1710"/>
              <a:gd name="T26" fmla="*/ 3678 w 3678"/>
              <a:gd name="T27" fmla="*/ 57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8" h="1710">
                <a:moveTo>
                  <a:pt x="0" y="858"/>
                </a:moveTo>
                <a:lnTo>
                  <a:pt x="348" y="540"/>
                </a:lnTo>
                <a:lnTo>
                  <a:pt x="612" y="288"/>
                </a:lnTo>
                <a:lnTo>
                  <a:pt x="858" y="84"/>
                </a:lnTo>
                <a:lnTo>
                  <a:pt x="1098" y="18"/>
                </a:lnTo>
                <a:lnTo>
                  <a:pt x="1344" y="0"/>
                </a:lnTo>
                <a:lnTo>
                  <a:pt x="1560" y="102"/>
                </a:lnTo>
                <a:lnTo>
                  <a:pt x="1686" y="216"/>
                </a:lnTo>
                <a:lnTo>
                  <a:pt x="1883" y="347"/>
                </a:lnTo>
                <a:lnTo>
                  <a:pt x="2406" y="1290"/>
                </a:lnTo>
                <a:lnTo>
                  <a:pt x="2670" y="1710"/>
                </a:lnTo>
                <a:lnTo>
                  <a:pt x="2928" y="1632"/>
                </a:lnTo>
                <a:lnTo>
                  <a:pt x="3120" y="1518"/>
                </a:lnTo>
                <a:lnTo>
                  <a:pt x="3678" y="570"/>
                </a:lnTo>
              </a:path>
            </a:pathLst>
          </a:custGeom>
          <a:noFill/>
          <a:ln w="28575" cmpd="sng">
            <a:solidFill>
              <a:srgbClr val="FFFF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53" name="Freeform 37"/>
          <p:cNvSpPr>
            <a:spLocks/>
          </p:cNvSpPr>
          <p:nvPr/>
        </p:nvSpPr>
        <p:spPr bwMode="auto">
          <a:xfrm>
            <a:off x="1668463" y="2647950"/>
            <a:ext cx="5699125" cy="2847975"/>
          </a:xfrm>
          <a:custGeom>
            <a:avLst/>
            <a:gdLst>
              <a:gd name="T0" fmla="*/ 0 w 3590"/>
              <a:gd name="T1" fmla="*/ 1685 h 1794"/>
              <a:gd name="T2" fmla="*/ 193 w 3590"/>
              <a:gd name="T3" fmla="*/ 1794 h 1794"/>
              <a:gd name="T4" fmla="*/ 367 w 3590"/>
              <a:gd name="T5" fmla="*/ 1542 h 1794"/>
              <a:gd name="T6" fmla="*/ 499 w 3590"/>
              <a:gd name="T7" fmla="*/ 1332 h 1794"/>
              <a:gd name="T8" fmla="*/ 745 w 3590"/>
              <a:gd name="T9" fmla="*/ 804 h 1794"/>
              <a:gd name="T10" fmla="*/ 1027 w 3590"/>
              <a:gd name="T11" fmla="*/ 258 h 1794"/>
              <a:gd name="T12" fmla="*/ 1327 w 3590"/>
              <a:gd name="T13" fmla="*/ 0 h 1794"/>
              <a:gd name="T14" fmla="*/ 1549 w 3590"/>
              <a:gd name="T15" fmla="*/ 48 h 1794"/>
              <a:gd name="T16" fmla="*/ 1776 w 3590"/>
              <a:gd name="T17" fmla="*/ 209 h 1794"/>
              <a:gd name="T18" fmla="*/ 2173 w 3590"/>
              <a:gd name="T19" fmla="*/ 942 h 1794"/>
              <a:gd name="T20" fmla="*/ 2431 w 3590"/>
              <a:gd name="T21" fmla="*/ 1392 h 1794"/>
              <a:gd name="T22" fmla="*/ 2635 w 3590"/>
              <a:gd name="T23" fmla="*/ 1536 h 1794"/>
              <a:gd name="T24" fmla="*/ 2923 w 3590"/>
              <a:gd name="T25" fmla="*/ 1668 h 1794"/>
              <a:gd name="T26" fmla="*/ 3145 w 3590"/>
              <a:gd name="T27" fmla="*/ 1644 h 1794"/>
              <a:gd name="T28" fmla="*/ 3367 w 3590"/>
              <a:gd name="T29" fmla="*/ 1596 h 1794"/>
              <a:gd name="T30" fmla="*/ 3590 w 3590"/>
              <a:gd name="T31" fmla="*/ 1593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90" h="1794">
                <a:moveTo>
                  <a:pt x="0" y="1685"/>
                </a:moveTo>
                <a:lnTo>
                  <a:pt x="193" y="1794"/>
                </a:lnTo>
                <a:lnTo>
                  <a:pt x="367" y="1542"/>
                </a:lnTo>
                <a:lnTo>
                  <a:pt x="499" y="1332"/>
                </a:lnTo>
                <a:lnTo>
                  <a:pt x="745" y="804"/>
                </a:lnTo>
                <a:lnTo>
                  <a:pt x="1027" y="258"/>
                </a:lnTo>
                <a:lnTo>
                  <a:pt x="1327" y="0"/>
                </a:lnTo>
                <a:lnTo>
                  <a:pt x="1549" y="48"/>
                </a:lnTo>
                <a:lnTo>
                  <a:pt x="1776" y="209"/>
                </a:lnTo>
                <a:lnTo>
                  <a:pt x="2173" y="942"/>
                </a:lnTo>
                <a:lnTo>
                  <a:pt x="2431" y="1392"/>
                </a:lnTo>
                <a:lnTo>
                  <a:pt x="2635" y="1536"/>
                </a:lnTo>
                <a:lnTo>
                  <a:pt x="2923" y="1668"/>
                </a:lnTo>
                <a:lnTo>
                  <a:pt x="3145" y="1644"/>
                </a:lnTo>
                <a:lnTo>
                  <a:pt x="3367" y="1596"/>
                </a:lnTo>
                <a:lnTo>
                  <a:pt x="3590" y="1593"/>
                </a:lnTo>
              </a:path>
            </a:pathLst>
          </a:custGeom>
          <a:noFill/>
          <a:ln w="28575" cmpd="sng">
            <a:solidFill>
              <a:schemeClr val="accent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54" name="Freeform 38"/>
          <p:cNvSpPr>
            <a:spLocks/>
          </p:cNvSpPr>
          <p:nvPr/>
        </p:nvSpPr>
        <p:spPr bwMode="auto">
          <a:xfrm>
            <a:off x="1587500" y="2613025"/>
            <a:ext cx="5770563" cy="2646363"/>
          </a:xfrm>
          <a:custGeom>
            <a:avLst/>
            <a:gdLst>
              <a:gd name="T0" fmla="*/ 0 w 3635"/>
              <a:gd name="T1" fmla="*/ 726 h 1667"/>
              <a:gd name="T2" fmla="*/ 276 w 3635"/>
              <a:gd name="T3" fmla="*/ 780 h 1667"/>
              <a:gd name="T4" fmla="*/ 606 w 3635"/>
              <a:gd name="T5" fmla="*/ 762 h 1667"/>
              <a:gd name="T6" fmla="*/ 864 w 3635"/>
              <a:gd name="T7" fmla="*/ 606 h 1667"/>
              <a:gd name="T8" fmla="*/ 1098 w 3635"/>
              <a:gd name="T9" fmla="*/ 240 h 1667"/>
              <a:gd name="T10" fmla="*/ 1320 w 3635"/>
              <a:gd name="T11" fmla="*/ 12 h 1667"/>
              <a:gd name="T12" fmla="*/ 1440 w 3635"/>
              <a:gd name="T13" fmla="*/ 0 h 1667"/>
              <a:gd name="T14" fmla="*/ 1661 w 3635"/>
              <a:gd name="T15" fmla="*/ 59 h 1667"/>
              <a:gd name="T16" fmla="*/ 1787 w 3635"/>
              <a:gd name="T17" fmla="*/ 173 h 1667"/>
              <a:gd name="T18" fmla="*/ 1920 w 3635"/>
              <a:gd name="T19" fmla="*/ 384 h 1667"/>
              <a:gd name="T20" fmla="*/ 2256 w 3635"/>
              <a:gd name="T21" fmla="*/ 1008 h 1667"/>
              <a:gd name="T22" fmla="*/ 2412 w 3635"/>
              <a:gd name="T23" fmla="*/ 1296 h 1667"/>
              <a:gd name="T24" fmla="*/ 2771 w 3635"/>
              <a:gd name="T25" fmla="*/ 1667 h 1667"/>
              <a:gd name="T26" fmla="*/ 3029 w 3635"/>
              <a:gd name="T27" fmla="*/ 1589 h 1667"/>
              <a:gd name="T28" fmla="*/ 3221 w 3635"/>
              <a:gd name="T29" fmla="*/ 1475 h 1667"/>
              <a:gd name="T30" fmla="*/ 3635 w 3635"/>
              <a:gd name="T31" fmla="*/ 1483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35" h="1667">
                <a:moveTo>
                  <a:pt x="0" y="726"/>
                </a:moveTo>
                <a:lnTo>
                  <a:pt x="276" y="780"/>
                </a:lnTo>
                <a:lnTo>
                  <a:pt x="606" y="762"/>
                </a:lnTo>
                <a:lnTo>
                  <a:pt x="864" y="606"/>
                </a:lnTo>
                <a:lnTo>
                  <a:pt x="1098" y="240"/>
                </a:lnTo>
                <a:lnTo>
                  <a:pt x="1320" y="12"/>
                </a:lnTo>
                <a:lnTo>
                  <a:pt x="1440" y="0"/>
                </a:lnTo>
                <a:lnTo>
                  <a:pt x="1661" y="59"/>
                </a:lnTo>
                <a:lnTo>
                  <a:pt x="1787" y="173"/>
                </a:lnTo>
                <a:lnTo>
                  <a:pt x="1920" y="384"/>
                </a:lnTo>
                <a:lnTo>
                  <a:pt x="2256" y="1008"/>
                </a:lnTo>
                <a:lnTo>
                  <a:pt x="2412" y="1296"/>
                </a:lnTo>
                <a:lnTo>
                  <a:pt x="2771" y="1667"/>
                </a:lnTo>
                <a:lnTo>
                  <a:pt x="3029" y="1589"/>
                </a:lnTo>
                <a:lnTo>
                  <a:pt x="3221" y="1475"/>
                </a:lnTo>
                <a:lnTo>
                  <a:pt x="3635" y="1483"/>
                </a:lnTo>
              </a:path>
            </a:pathLst>
          </a:custGeom>
          <a:noFill/>
          <a:ln w="28575" cmpd="sng">
            <a:solidFill>
              <a:srgbClr val="FFCC6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55" name="Freeform 39"/>
          <p:cNvSpPr>
            <a:spLocks/>
          </p:cNvSpPr>
          <p:nvPr/>
        </p:nvSpPr>
        <p:spPr bwMode="auto">
          <a:xfrm>
            <a:off x="1622425" y="3048000"/>
            <a:ext cx="5745163" cy="2105025"/>
          </a:xfrm>
          <a:custGeom>
            <a:avLst/>
            <a:gdLst>
              <a:gd name="T0" fmla="*/ 0 w 3619"/>
              <a:gd name="T1" fmla="*/ 1326 h 1326"/>
              <a:gd name="T2" fmla="*/ 342 w 3619"/>
              <a:gd name="T3" fmla="*/ 990 h 1326"/>
              <a:gd name="T4" fmla="*/ 660 w 3619"/>
              <a:gd name="T5" fmla="*/ 678 h 1326"/>
              <a:gd name="T6" fmla="*/ 960 w 3619"/>
              <a:gd name="T7" fmla="*/ 408 h 1326"/>
              <a:gd name="T8" fmla="*/ 1296 w 3619"/>
              <a:gd name="T9" fmla="*/ 174 h 1326"/>
              <a:gd name="T10" fmla="*/ 1794 w 3619"/>
              <a:gd name="T11" fmla="*/ 0 h 1326"/>
              <a:gd name="T12" fmla="*/ 2304 w 3619"/>
              <a:gd name="T13" fmla="*/ 366 h 1326"/>
              <a:gd name="T14" fmla="*/ 2700 w 3619"/>
              <a:gd name="T15" fmla="*/ 726 h 1326"/>
              <a:gd name="T16" fmla="*/ 3108 w 3619"/>
              <a:gd name="T17" fmla="*/ 870 h 1326"/>
              <a:gd name="T18" fmla="*/ 3619 w 3619"/>
              <a:gd name="T19" fmla="*/ 69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9" h="1326">
                <a:moveTo>
                  <a:pt x="0" y="1326"/>
                </a:moveTo>
                <a:lnTo>
                  <a:pt x="342" y="990"/>
                </a:lnTo>
                <a:lnTo>
                  <a:pt x="660" y="678"/>
                </a:lnTo>
                <a:lnTo>
                  <a:pt x="960" y="408"/>
                </a:lnTo>
                <a:lnTo>
                  <a:pt x="1296" y="174"/>
                </a:lnTo>
                <a:lnTo>
                  <a:pt x="1794" y="0"/>
                </a:lnTo>
                <a:lnTo>
                  <a:pt x="2304" y="366"/>
                </a:lnTo>
                <a:lnTo>
                  <a:pt x="2700" y="726"/>
                </a:lnTo>
                <a:lnTo>
                  <a:pt x="3108" y="870"/>
                </a:lnTo>
                <a:lnTo>
                  <a:pt x="3619" y="696"/>
                </a:lnTo>
              </a:path>
            </a:pathLst>
          </a:custGeom>
          <a:noFill/>
          <a:ln w="28575" cmpd="sng">
            <a:solidFill>
              <a:srgbClr val="CC99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56" name="Freeform 40"/>
          <p:cNvSpPr>
            <a:spLocks/>
          </p:cNvSpPr>
          <p:nvPr/>
        </p:nvSpPr>
        <p:spPr bwMode="auto">
          <a:xfrm>
            <a:off x="1631950" y="2543175"/>
            <a:ext cx="5745163" cy="1314450"/>
          </a:xfrm>
          <a:custGeom>
            <a:avLst/>
            <a:gdLst>
              <a:gd name="T0" fmla="*/ 0 w 3619"/>
              <a:gd name="T1" fmla="*/ 828 h 828"/>
              <a:gd name="T2" fmla="*/ 276 w 3619"/>
              <a:gd name="T3" fmla="*/ 828 h 828"/>
              <a:gd name="T4" fmla="*/ 438 w 3619"/>
              <a:gd name="T5" fmla="*/ 774 h 828"/>
              <a:gd name="T6" fmla="*/ 732 w 3619"/>
              <a:gd name="T7" fmla="*/ 480 h 828"/>
              <a:gd name="T8" fmla="*/ 1110 w 3619"/>
              <a:gd name="T9" fmla="*/ 174 h 828"/>
              <a:gd name="T10" fmla="*/ 1362 w 3619"/>
              <a:gd name="T11" fmla="*/ 66 h 828"/>
              <a:gd name="T12" fmla="*/ 1704 w 3619"/>
              <a:gd name="T13" fmla="*/ 204 h 828"/>
              <a:gd name="T14" fmla="*/ 1913 w 3619"/>
              <a:gd name="T15" fmla="*/ 431 h 828"/>
              <a:gd name="T16" fmla="*/ 2424 w 3619"/>
              <a:gd name="T17" fmla="*/ 732 h 828"/>
              <a:gd name="T18" fmla="*/ 2682 w 3619"/>
              <a:gd name="T19" fmla="*/ 822 h 828"/>
              <a:gd name="T20" fmla="*/ 3276 w 3619"/>
              <a:gd name="T21" fmla="*/ 252 h 828"/>
              <a:gd name="T22" fmla="*/ 3619 w 3619"/>
              <a:gd name="T23"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9" h="828">
                <a:moveTo>
                  <a:pt x="0" y="828"/>
                </a:moveTo>
                <a:lnTo>
                  <a:pt x="276" y="828"/>
                </a:lnTo>
                <a:lnTo>
                  <a:pt x="438" y="774"/>
                </a:lnTo>
                <a:lnTo>
                  <a:pt x="732" y="480"/>
                </a:lnTo>
                <a:lnTo>
                  <a:pt x="1110" y="174"/>
                </a:lnTo>
                <a:lnTo>
                  <a:pt x="1362" y="66"/>
                </a:lnTo>
                <a:lnTo>
                  <a:pt x="1704" y="204"/>
                </a:lnTo>
                <a:lnTo>
                  <a:pt x="1913" y="431"/>
                </a:lnTo>
                <a:lnTo>
                  <a:pt x="2424" y="732"/>
                </a:lnTo>
                <a:lnTo>
                  <a:pt x="2682" y="822"/>
                </a:lnTo>
                <a:lnTo>
                  <a:pt x="3276" y="252"/>
                </a:lnTo>
                <a:lnTo>
                  <a:pt x="3619" y="0"/>
                </a:lnTo>
              </a:path>
            </a:pathLst>
          </a:custGeom>
          <a:noFill/>
          <a:ln w="28575" cmpd="sng">
            <a:solidFill>
              <a:srgbClr val="0099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57" name="Freeform 41"/>
          <p:cNvSpPr>
            <a:spLocks/>
          </p:cNvSpPr>
          <p:nvPr/>
        </p:nvSpPr>
        <p:spPr bwMode="auto">
          <a:xfrm>
            <a:off x="1625600" y="2847975"/>
            <a:ext cx="5741988" cy="1781175"/>
          </a:xfrm>
          <a:custGeom>
            <a:avLst/>
            <a:gdLst>
              <a:gd name="T0" fmla="*/ 0 w 3617"/>
              <a:gd name="T1" fmla="*/ 246 h 1122"/>
              <a:gd name="T2" fmla="*/ 426 w 3617"/>
              <a:gd name="T3" fmla="*/ 750 h 1122"/>
              <a:gd name="T4" fmla="*/ 636 w 3617"/>
              <a:gd name="T5" fmla="*/ 762 h 1122"/>
              <a:gd name="T6" fmla="*/ 888 w 3617"/>
              <a:gd name="T7" fmla="*/ 720 h 1122"/>
              <a:gd name="T8" fmla="*/ 1308 w 3617"/>
              <a:gd name="T9" fmla="*/ 222 h 1122"/>
              <a:gd name="T10" fmla="*/ 1740 w 3617"/>
              <a:gd name="T11" fmla="*/ 0 h 1122"/>
              <a:gd name="T12" fmla="*/ 1817 w 3617"/>
              <a:gd name="T13" fmla="*/ 125 h 1122"/>
              <a:gd name="T14" fmla="*/ 2026 w 3617"/>
              <a:gd name="T15" fmla="*/ 352 h 1122"/>
              <a:gd name="T16" fmla="*/ 2310 w 3617"/>
              <a:gd name="T17" fmla="*/ 690 h 1122"/>
              <a:gd name="T18" fmla="*/ 2502 w 3617"/>
              <a:gd name="T19" fmla="*/ 918 h 1122"/>
              <a:gd name="T20" fmla="*/ 2700 w 3617"/>
              <a:gd name="T21" fmla="*/ 1122 h 1122"/>
              <a:gd name="T22" fmla="*/ 2952 w 3617"/>
              <a:gd name="T23" fmla="*/ 1104 h 1122"/>
              <a:gd name="T24" fmla="*/ 3114 w 3617"/>
              <a:gd name="T25" fmla="*/ 1038 h 1122"/>
              <a:gd name="T26" fmla="*/ 3617 w 3617"/>
              <a:gd name="T27" fmla="*/ 639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7" h="1122">
                <a:moveTo>
                  <a:pt x="0" y="246"/>
                </a:moveTo>
                <a:lnTo>
                  <a:pt x="426" y="750"/>
                </a:lnTo>
                <a:lnTo>
                  <a:pt x="636" y="762"/>
                </a:lnTo>
                <a:lnTo>
                  <a:pt x="888" y="720"/>
                </a:lnTo>
                <a:lnTo>
                  <a:pt x="1308" y="222"/>
                </a:lnTo>
                <a:lnTo>
                  <a:pt x="1740" y="0"/>
                </a:lnTo>
                <a:lnTo>
                  <a:pt x="1817" y="125"/>
                </a:lnTo>
                <a:lnTo>
                  <a:pt x="2026" y="352"/>
                </a:lnTo>
                <a:lnTo>
                  <a:pt x="2310" y="690"/>
                </a:lnTo>
                <a:lnTo>
                  <a:pt x="2502" y="918"/>
                </a:lnTo>
                <a:lnTo>
                  <a:pt x="2700" y="1122"/>
                </a:lnTo>
                <a:lnTo>
                  <a:pt x="2952" y="1104"/>
                </a:lnTo>
                <a:lnTo>
                  <a:pt x="3114" y="1038"/>
                </a:lnTo>
                <a:lnTo>
                  <a:pt x="3617" y="639"/>
                </a:lnTo>
              </a:path>
            </a:pathLst>
          </a:custGeom>
          <a:noFill/>
          <a:ln w="28575" cmpd="sng">
            <a:solidFill>
              <a:srgbClr val="C0C0C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58" name="Freeform 42"/>
          <p:cNvSpPr>
            <a:spLocks/>
          </p:cNvSpPr>
          <p:nvPr/>
        </p:nvSpPr>
        <p:spPr bwMode="auto">
          <a:xfrm>
            <a:off x="1517650" y="2647950"/>
            <a:ext cx="5840413" cy="2105025"/>
          </a:xfrm>
          <a:custGeom>
            <a:avLst/>
            <a:gdLst>
              <a:gd name="T0" fmla="*/ 0 w 3679"/>
              <a:gd name="T1" fmla="*/ 828 h 1326"/>
              <a:gd name="T2" fmla="*/ 480 w 3679"/>
              <a:gd name="T3" fmla="*/ 996 h 1326"/>
              <a:gd name="T4" fmla="*/ 792 w 3679"/>
              <a:gd name="T5" fmla="*/ 786 h 1326"/>
              <a:gd name="T6" fmla="*/ 1116 w 3679"/>
              <a:gd name="T7" fmla="*/ 372 h 1326"/>
              <a:gd name="T8" fmla="*/ 1344 w 3679"/>
              <a:gd name="T9" fmla="*/ 0 h 1326"/>
              <a:gd name="T10" fmla="*/ 1578 w 3679"/>
              <a:gd name="T11" fmla="*/ 6 h 1326"/>
              <a:gd name="T12" fmla="*/ 1883 w 3679"/>
              <a:gd name="T13" fmla="*/ 239 h 1326"/>
              <a:gd name="T14" fmla="*/ 1960 w 3679"/>
              <a:gd name="T15" fmla="*/ 364 h 1326"/>
              <a:gd name="T16" fmla="*/ 2118 w 3679"/>
              <a:gd name="T17" fmla="*/ 594 h 1326"/>
              <a:gd name="T18" fmla="*/ 2328 w 3679"/>
              <a:gd name="T19" fmla="*/ 912 h 1326"/>
              <a:gd name="T20" fmla="*/ 2688 w 3679"/>
              <a:gd name="T21" fmla="*/ 1326 h 1326"/>
              <a:gd name="T22" fmla="*/ 2940 w 3679"/>
              <a:gd name="T23" fmla="*/ 1056 h 1326"/>
              <a:gd name="T24" fmla="*/ 3138 w 3679"/>
              <a:gd name="T25" fmla="*/ 690 h 1326"/>
              <a:gd name="T26" fmla="*/ 3354 w 3679"/>
              <a:gd name="T27" fmla="*/ 456 h 1326"/>
              <a:gd name="T28" fmla="*/ 3679 w 3679"/>
              <a:gd name="T29" fmla="*/ 2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79" h="1326">
                <a:moveTo>
                  <a:pt x="0" y="828"/>
                </a:moveTo>
                <a:lnTo>
                  <a:pt x="480" y="996"/>
                </a:lnTo>
                <a:lnTo>
                  <a:pt x="792" y="786"/>
                </a:lnTo>
                <a:lnTo>
                  <a:pt x="1116" y="372"/>
                </a:lnTo>
                <a:lnTo>
                  <a:pt x="1344" y="0"/>
                </a:lnTo>
                <a:lnTo>
                  <a:pt x="1578" y="6"/>
                </a:lnTo>
                <a:lnTo>
                  <a:pt x="1883" y="239"/>
                </a:lnTo>
                <a:lnTo>
                  <a:pt x="1960" y="364"/>
                </a:lnTo>
                <a:lnTo>
                  <a:pt x="2118" y="594"/>
                </a:lnTo>
                <a:lnTo>
                  <a:pt x="2328" y="912"/>
                </a:lnTo>
                <a:lnTo>
                  <a:pt x="2688" y="1326"/>
                </a:lnTo>
                <a:lnTo>
                  <a:pt x="2940" y="1056"/>
                </a:lnTo>
                <a:lnTo>
                  <a:pt x="3138" y="690"/>
                </a:lnTo>
                <a:lnTo>
                  <a:pt x="3354" y="456"/>
                </a:lnTo>
                <a:lnTo>
                  <a:pt x="3679" y="225"/>
                </a:lnTo>
              </a:path>
            </a:pathLst>
          </a:custGeom>
          <a:noFill/>
          <a:ln w="28575" cmpd="sng">
            <a:solidFill>
              <a:srgbClr val="008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59" name="Freeform 43"/>
          <p:cNvSpPr>
            <a:spLocks/>
          </p:cNvSpPr>
          <p:nvPr/>
        </p:nvSpPr>
        <p:spPr bwMode="auto">
          <a:xfrm>
            <a:off x="1714500" y="2828925"/>
            <a:ext cx="5648325" cy="1981200"/>
          </a:xfrm>
          <a:custGeom>
            <a:avLst/>
            <a:gdLst>
              <a:gd name="T0" fmla="*/ 0 w 3558"/>
              <a:gd name="T1" fmla="*/ 0 h 1248"/>
              <a:gd name="T2" fmla="*/ 426 w 3558"/>
              <a:gd name="T3" fmla="*/ 672 h 1248"/>
              <a:gd name="T4" fmla="*/ 894 w 3558"/>
              <a:gd name="T5" fmla="*/ 1224 h 1248"/>
              <a:gd name="T6" fmla="*/ 1170 w 3558"/>
              <a:gd name="T7" fmla="*/ 888 h 1248"/>
              <a:gd name="T8" fmla="*/ 1362 w 3558"/>
              <a:gd name="T9" fmla="*/ 552 h 1248"/>
              <a:gd name="T10" fmla="*/ 1770 w 3558"/>
              <a:gd name="T11" fmla="*/ 162 h 1248"/>
              <a:gd name="T12" fmla="*/ 1956 w 3558"/>
              <a:gd name="T13" fmla="*/ 306 h 1248"/>
              <a:gd name="T14" fmla="*/ 2214 w 3558"/>
              <a:gd name="T15" fmla="*/ 444 h 1248"/>
              <a:gd name="T16" fmla="*/ 2556 w 3558"/>
              <a:gd name="T17" fmla="*/ 756 h 1248"/>
              <a:gd name="T18" fmla="*/ 2814 w 3558"/>
              <a:gd name="T19" fmla="*/ 948 h 1248"/>
              <a:gd name="T20" fmla="*/ 3144 w 3558"/>
              <a:gd name="T21" fmla="*/ 1248 h 1248"/>
              <a:gd name="T22" fmla="*/ 3366 w 3558"/>
              <a:gd name="T23" fmla="*/ 1026 h 1248"/>
              <a:gd name="T24" fmla="*/ 3558 w 3558"/>
              <a:gd name="T25" fmla="*/ 726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8" h="1248">
                <a:moveTo>
                  <a:pt x="0" y="0"/>
                </a:moveTo>
                <a:lnTo>
                  <a:pt x="426" y="672"/>
                </a:lnTo>
                <a:lnTo>
                  <a:pt x="894" y="1224"/>
                </a:lnTo>
                <a:lnTo>
                  <a:pt x="1170" y="888"/>
                </a:lnTo>
                <a:lnTo>
                  <a:pt x="1362" y="552"/>
                </a:lnTo>
                <a:lnTo>
                  <a:pt x="1770" y="162"/>
                </a:lnTo>
                <a:lnTo>
                  <a:pt x="1956" y="306"/>
                </a:lnTo>
                <a:lnTo>
                  <a:pt x="2214" y="444"/>
                </a:lnTo>
                <a:lnTo>
                  <a:pt x="2556" y="756"/>
                </a:lnTo>
                <a:lnTo>
                  <a:pt x="2814" y="948"/>
                </a:lnTo>
                <a:lnTo>
                  <a:pt x="3144" y="1248"/>
                </a:lnTo>
                <a:lnTo>
                  <a:pt x="3366" y="1026"/>
                </a:lnTo>
                <a:lnTo>
                  <a:pt x="3558" y="726"/>
                </a:lnTo>
              </a:path>
            </a:pathLst>
          </a:custGeom>
          <a:noFill/>
          <a:ln w="28575" cmpd="sng">
            <a:solidFill>
              <a:srgbClr val="FF99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60" name="Freeform 44"/>
          <p:cNvSpPr>
            <a:spLocks/>
          </p:cNvSpPr>
          <p:nvPr/>
        </p:nvSpPr>
        <p:spPr bwMode="auto">
          <a:xfrm>
            <a:off x="1673225" y="3038475"/>
            <a:ext cx="5680075" cy="2124075"/>
          </a:xfrm>
          <a:custGeom>
            <a:avLst/>
            <a:gdLst>
              <a:gd name="T0" fmla="*/ 0 w 3578"/>
              <a:gd name="T1" fmla="*/ 522 h 1338"/>
              <a:gd name="T2" fmla="*/ 450 w 3578"/>
              <a:gd name="T3" fmla="*/ 888 h 1338"/>
              <a:gd name="T4" fmla="*/ 702 w 3578"/>
              <a:gd name="T5" fmla="*/ 804 h 1338"/>
              <a:gd name="T6" fmla="*/ 888 w 3578"/>
              <a:gd name="T7" fmla="*/ 642 h 1338"/>
              <a:gd name="T8" fmla="*/ 1194 w 3578"/>
              <a:gd name="T9" fmla="*/ 300 h 1338"/>
              <a:gd name="T10" fmla="*/ 1332 w 3578"/>
              <a:gd name="T11" fmla="*/ 78 h 1338"/>
              <a:gd name="T12" fmla="*/ 1566 w 3578"/>
              <a:gd name="T13" fmla="*/ 0 h 1338"/>
              <a:gd name="T14" fmla="*/ 1776 w 3578"/>
              <a:gd name="T15" fmla="*/ 0 h 1338"/>
              <a:gd name="T16" fmla="*/ 2069 w 3578"/>
              <a:gd name="T17" fmla="*/ 287 h 1338"/>
              <a:gd name="T18" fmla="*/ 2310 w 3578"/>
              <a:gd name="T19" fmla="*/ 798 h 1338"/>
              <a:gd name="T20" fmla="*/ 2706 w 3578"/>
              <a:gd name="T21" fmla="*/ 1338 h 1338"/>
              <a:gd name="T22" fmla="*/ 3024 w 3578"/>
              <a:gd name="T23" fmla="*/ 1266 h 1338"/>
              <a:gd name="T24" fmla="*/ 3257 w 3578"/>
              <a:gd name="T25" fmla="*/ 1229 h 1338"/>
              <a:gd name="T26" fmla="*/ 3578 w 3578"/>
              <a:gd name="T27" fmla="*/ 124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8" h="1338">
                <a:moveTo>
                  <a:pt x="0" y="522"/>
                </a:moveTo>
                <a:lnTo>
                  <a:pt x="450" y="888"/>
                </a:lnTo>
                <a:lnTo>
                  <a:pt x="702" y="804"/>
                </a:lnTo>
                <a:lnTo>
                  <a:pt x="888" y="642"/>
                </a:lnTo>
                <a:lnTo>
                  <a:pt x="1194" y="300"/>
                </a:lnTo>
                <a:lnTo>
                  <a:pt x="1332" y="78"/>
                </a:lnTo>
                <a:lnTo>
                  <a:pt x="1566" y="0"/>
                </a:lnTo>
                <a:lnTo>
                  <a:pt x="1776" y="0"/>
                </a:lnTo>
                <a:lnTo>
                  <a:pt x="2069" y="287"/>
                </a:lnTo>
                <a:lnTo>
                  <a:pt x="2310" y="798"/>
                </a:lnTo>
                <a:lnTo>
                  <a:pt x="2706" y="1338"/>
                </a:lnTo>
                <a:lnTo>
                  <a:pt x="3024" y="1266"/>
                </a:lnTo>
                <a:lnTo>
                  <a:pt x="3257" y="1229"/>
                </a:lnTo>
                <a:lnTo>
                  <a:pt x="3578" y="1248"/>
                </a:lnTo>
              </a:path>
            </a:pathLst>
          </a:custGeom>
          <a:noFill/>
          <a:ln w="28575" cmpd="sng">
            <a:solidFill>
              <a:srgbClr val="00FF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61" name="Freeform 45"/>
          <p:cNvSpPr>
            <a:spLocks/>
          </p:cNvSpPr>
          <p:nvPr/>
        </p:nvSpPr>
        <p:spPr bwMode="auto">
          <a:xfrm>
            <a:off x="1743075" y="3095625"/>
            <a:ext cx="5619750" cy="1557338"/>
          </a:xfrm>
          <a:custGeom>
            <a:avLst/>
            <a:gdLst>
              <a:gd name="T0" fmla="*/ 0 w 3540"/>
              <a:gd name="T1" fmla="*/ 480 h 981"/>
              <a:gd name="T2" fmla="*/ 402 w 3540"/>
              <a:gd name="T3" fmla="*/ 774 h 981"/>
              <a:gd name="T4" fmla="*/ 624 w 3540"/>
              <a:gd name="T5" fmla="*/ 768 h 981"/>
              <a:gd name="T6" fmla="*/ 870 w 3540"/>
              <a:gd name="T7" fmla="*/ 642 h 981"/>
              <a:gd name="T8" fmla="*/ 1140 w 3540"/>
              <a:gd name="T9" fmla="*/ 420 h 981"/>
              <a:gd name="T10" fmla="*/ 1266 w 3540"/>
              <a:gd name="T11" fmla="*/ 282 h 981"/>
              <a:gd name="T12" fmla="*/ 1427 w 3540"/>
              <a:gd name="T13" fmla="*/ 155 h 981"/>
              <a:gd name="T14" fmla="*/ 1764 w 3540"/>
              <a:gd name="T15" fmla="*/ 0 h 981"/>
              <a:gd name="T16" fmla="*/ 1871 w 3540"/>
              <a:gd name="T17" fmla="*/ 77 h 981"/>
              <a:gd name="T18" fmla="*/ 2184 w 3540"/>
              <a:gd name="T19" fmla="*/ 276 h 981"/>
              <a:gd name="T20" fmla="*/ 2556 w 3540"/>
              <a:gd name="T21" fmla="*/ 588 h 981"/>
              <a:gd name="T22" fmla="*/ 2922 w 3540"/>
              <a:gd name="T23" fmla="*/ 864 h 981"/>
              <a:gd name="T24" fmla="*/ 3138 w 3540"/>
              <a:gd name="T25" fmla="*/ 960 h 981"/>
              <a:gd name="T26" fmla="*/ 3540 w 3540"/>
              <a:gd name="T27"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0" h="981">
                <a:moveTo>
                  <a:pt x="0" y="480"/>
                </a:moveTo>
                <a:lnTo>
                  <a:pt x="402" y="774"/>
                </a:lnTo>
                <a:lnTo>
                  <a:pt x="624" y="768"/>
                </a:lnTo>
                <a:lnTo>
                  <a:pt x="870" y="642"/>
                </a:lnTo>
                <a:lnTo>
                  <a:pt x="1140" y="420"/>
                </a:lnTo>
                <a:lnTo>
                  <a:pt x="1266" y="282"/>
                </a:lnTo>
                <a:lnTo>
                  <a:pt x="1427" y="155"/>
                </a:lnTo>
                <a:lnTo>
                  <a:pt x="1764" y="0"/>
                </a:lnTo>
                <a:lnTo>
                  <a:pt x="1871" y="77"/>
                </a:lnTo>
                <a:lnTo>
                  <a:pt x="2184" y="276"/>
                </a:lnTo>
                <a:lnTo>
                  <a:pt x="2556" y="588"/>
                </a:lnTo>
                <a:lnTo>
                  <a:pt x="2922" y="864"/>
                </a:lnTo>
                <a:lnTo>
                  <a:pt x="3138" y="960"/>
                </a:lnTo>
                <a:lnTo>
                  <a:pt x="3540" y="981"/>
                </a:lnTo>
              </a:path>
            </a:pathLst>
          </a:custGeom>
          <a:noFill/>
          <a:ln w="28575" cmpd="sng">
            <a:solidFill>
              <a:srgbClr val="33996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62" name="Freeform 46"/>
          <p:cNvSpPr>
            <a:spLocks/>
          </p:cNvSpPr>
          <p:nvPr/>
        </p:nvSpPr>
        <p:spPr bwMode="auto">
          <a:xfrm>
            <a:off x="1673225" y="3057525"/>
            <a:ext cx="5684838" cy="1666875"/>
          </a:xfrm>
          <a:custGeom>
            <a:avLst/>
            <a:gdLst>
              <a:gd name="T0" fmla="*/ 0 w 3581"/>
              <a:gd name="T1" fmla="*/ 948 h 1050"/>
              <a:gd name="T2" fmla="*/ 438 w 3581"/>
              <a:gd name="T3" fmla="*/ 1050 h 1050"/>
              <a:gd name="T4" fmla="*/ 720 w 3581"/>
              <a:gd name="T5" fmla="*/ 942 h 1050"/>
              <a:gd name="T6" fmla="*/ 912 w 3581"/>
              <a:gd name="T7" fmla="*/ 822 h 1050"/>
              <a:gd name="T8" fmla="*/ 1332 w 3581"/>
              <a:gd name="T9" fmla="*/ 210 h 1050"/>
              <a:gd name="T10" fmla="*/ 1794 w 3581"/>
              <a:gd name="T11" fmla="*/ 0 h 1050"/>
              <a:gd name="T12" fmla="*/ 1990 w 3581"/>
              <a:gd name="T13" fmla="*/ 214 h 1050"/>
              <a:gd name="T14" fmla="*/ 2268 w 3581"/>
              <a:gd name="T15" fmla="*/ 582 h 1050"/>
              <a:gd name="T16" fmla="*/ 2712 w 3581"/>
              <a:gd name="T17" fmla="*/ 816 h 1050"/>
              <a:gd name="T18" fmla="*/ 3102 w 3581"/>
              <a:gd name="T19" fmla="*/ 660 h 1050"/>
              <a:gd name="T20" fmla="*/ 3581 w 3581"/>
              <a:gd name="T21" fmla="*/ 64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1" h="1050">
                <a:moveTo>
                  <a:pt x="0" y="948"/>
                </a:moveTo>
                <a:lnTo>
                  <a:pt x="438" y="1050"/>
                </a:lnTo>
                <a:lnTo>
                  <a:pt x="720" y="942"/>
                </a:lnTo>
                <a:lnTo>
                  <a:pt x="912" y="822"/>
                </a:lnTo>
                <a:lnTo>
                  <a:pt x="1332" y="210"/>
                </a:lnTo>
                <a:lnTo>
                  <a:pt x="1794" y="0"/>
                </a:lnTo>
                <a:lnTo>
                  <a:pt x="1990" y="214"/>
                </a:lnTo>
                <a:lnTo>
                  <a:pt x="2268" y="582"/>
                </a:lnTo>
                <a:lnTo>
                  <a:pt x="2712" y="816"/>
                </a:lnTo>
                <a:lnTo>
                  <a:pt x="3102" y="660"/>
                </a:lnTo>
                <a:lnTo>
                  <a:pt x="3581" y="648"/>
                </a:lnTo>
              </a:path>
            </a:pathLst>
          </a:custGeom>
          <a:noFill/>
          <a:ln w="28575" cmpd="sng">
            <a:solidFill>
              <a:srgbClr val="FFCC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63" name="Freeform 47"/>
          <p:cNvSpPr>
            <a:spLocks/>
          </p:cNvSpPr>
          <p:nvPr/>
        </p:nvSpPr>
        <p:spPr bwMode="auto">
          <a:xfrm>
            <a:off x="1701800" y="2943225"/>
            <a:ext cx="5661025" cy="809625"/>
          </a:xfrm>
          <a:custGeom>
            <a:avLst/>
            <a:gdLst>
              <a:gd name="T0" fmla="*/ 0 w 3566"/>
              <a:gd name="T1" fmla="*/ 96 h 510"/>
              <a:gd name="T2" fmla="*/ 192 w 3566"/>
              <a:gd name="T3" fmla="*/ 156 h 510"/>
              <a:gd name="T4" fmla="*/ 396 w 3566"/>
              <a:gd name="T5" fmla="*/ 294 h 510"/>
              <a:gd name="T6" fmla="*/ 666 w 3566"/>
              <a:gd name="T7" fmla="*/ 390 h 510"/>
              <a:gd name="T8" fmla="*/ 876 w 3566"/>
              <a:gd name="T9" fmla="*/ 414 h 510"/>
              <a:gd name="T10" fmla="*/ 1104 w 3566"/>
              <a:gd name="T11" fmla="*/ 282 h 510"/>
              <a:gd name="T12" fmla="*/ 1290 w 3566"/>
              <a:gd name="T13" fmla="*/ 84 h 510"/>
              <a:gd name="T14" fmla="*/ 1548 w 3566"/>
              <a:gd name="T15" fmla="*/ 0 h 510"/>
              <a:gd name="T16" fmla="*/ 1878 w 3566"/>
              <a:gd name="T17" fmla="*/ 144 h 510"/>
              <a:gd name="T18" fmla="*/ 2136 w 3566"/>
              <a:gd name="T19" fmla="*/ 288 h 510"/>
              <a:gd name="T20" fmla="*/ 2424 w 3566"/>
              <a:gd name="T21" fmla="*/ 456 h 510"/>
              <a:gd name="T22" fmla="*/ 2700 w 3566"/>
              <a:gd name="T23" fmla="*/ 480 h 510"/>
              <a:gd name="T24" fmla="*/ 3066 w 3566"/>
              <a:gd name="T25" fmla="*/ 450 h 510"/>
              <a:gd name="T26" fmla="*/ 3318 w 3566"/>
              <a:gd name="T27" fmla="*/ 444 h 510"/>
              <a:gd name="T28" fmla="*/ 3566 w 3566"/>
              <a:gd name="T29"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6" h="510">
                <a:moveTo>
                  <a:pt x="0" y="96"/>
                </a:moveTo>
                <a:lnTo>
                  <a:pt x="192" y="156"/>
                </a:lnTo>
                <a:lnTo>
                  <a:pt x="396" y="294"/>
                </a:lnTo>
                <a:lnTo>
                  <a:pt x="666" y="390"/>
                </a:lnTo>
                <a:lnTo>
                  <a:pt x="876" y="414"/>
                </a:lnTo>
                <a:lnTo>
                  <a:pt x="1104" y="282"/>
                </a:lnTo>
                <a:lnTo>
                  <a:pt x="1290" y="84"/>
                </a:lnTo>
                <a:lnTo>
                  <a:pt x="1548" y="0"/>
                </a:lnTo>
                <a:lnTo>
                  <a:pt x="1878" y="144"/>
                </a:lnTo>
                <a:lnTo>
                  <a:pt x="2136" y="288"/>
                </a:lnTo>
                <a:lnTo>
                  <a:pt x="2424" y="456"/>
                </a:lnTo>
                <a:lnTo>
                  <a:pt x="2700" y="480"/>
                </a:lnTo>
                <a:lnTo>
                  <a:pt x="3066" y="450"/>
                </a:lnTo>
                <a:lnTo>
                  <a:pt x="3318" y="444"/>
                </a:lnTo>
                <a:lnTo>
                  <a:pt x="3566" y="510"/>
                </a:lnTo>
              </a:path>
            </a:pathLst>
          </a:custGeom>
          <a:noFill/>
          <a:ln w="28575" cmpd="sng">
            <a:solidFill>
              <a:srgbClr val="FF99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64" name="Freeform 48"/>
          <p:cNvSpPr>
            <a:spLocks/>
          </p:cNvSpPr>
          <p:nvPr/>
        </p:nvSpPr>
        <p:spPr bwMode="auto">
          <a:xfrm>
            <a:off x="1498600" y="2695575"/>
            <a:ext cx="5864225" cy="885825"/>
          </a:xfrm>
          <a:custGeom>
            <a:avLst/>
            <a:gdLst>
              <a:gd name="T0" fmla="*/ 0 w 3694"/>
              <a:gd name="T1" fmla="*/ 396 h 558"/>
              <a:gd name="T2" fmla="*/ 323 w 3694"/>
              <a:gd name="T3" fmla="*/ 425 h 558"/>
              <a:gd name="T4" fmla="*/ 480 w 3694"/>
              <a:gd name="T5" fmla="*/ 432 h 558"/>
              <a:gd name="T6" fmla="*/ 846 w 3694"/>
              <a:gd name="T7" fmla="*/ 552 h 558"/>
              <a:gd name="T8" fmla="*/ 1092 w 3694"/>
              <a:gd name="T9" fmla="*/ 252 h 558"/>
              <a:gd name="T10" fmla="*/ 1326 w 3694"/>
              <a:gd name="T11" fmla="*/ 0 h 558"/>
              <a:gd name="T12" fmla="*/ 1662 w 3694"/>
              <a:gd name="T13" fmla="*/ 138 h 558"/>
              <a:gd name="T14" fmla="*/ 1788 w 3694"/>
              <a:gd name="T15" fmla="*/ 228 h 558"/>
              <a:gd name="T16" fmla="*/ 2022 w 3694"/>
              <a:gd name="T17" fmla="*/ 318 h 558"/>
              <a:gd name="T18" fmla="*/ 2268 w 3694"/>
              <a:gd name="T19" fmla="*/ 456 h 558"/>
              <a:gd name="T20" fmla="*/ 2478 w 3694"/>
              <a:gd name="T21" fmla="*/ 558 h 558"/>
              <a:gd name="T22" fmla="*/ 2664 w 3694"/>
              <a:gd name="T23" fmla="*/ 558 h 558"/>
              <a:gd name="T24" fmla="*/ 2880 w 3694"/>
              <a:gd name="T25" fmla="*/ 474 h 558"/>
              <a:gd name="T26" fmla="*/ 3120 w 3694"/>
              <a:gd name="T27" fmla="*/ 252 h 558"/>
              <a:gd name="T28" fmla="*/ 3366 w 3694"/>
              <a:gd name="T29" fmla="*/ 156 h 558"/>
              <a:gd name="T30" fmla="*/ 3694 w 3694"/>
              <a:gd name="T31" fmla="*/ 27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4" h="558">
                <a:moveTo>
                  <a:pt x="0" y="396"/>
                </a:moveTo>
                <a:lnTo>
                  <a:pt x="323" y="425"/>
                </a:lnTo>
                <a:lnTo>
                  <a:pt x="480" y="432"/>
                </a:lnTo>
                <a:lnTo>
                  <a:pt x="846" y="552"/>
                </a:lnTo>
                <a:lnTo>
                  <a:pt x="1092" y="252"/>
                </a:lnTo>
                <a:lnTo>
                  <a:pt x="1326" y="0"/>
                </a:lnTo>
                <a:lnTo>
                  <a:pt x="1662" y="138"/>
                </a:lnTo>
                <a:lnTo>
                  <a:pt x="1788" y="228"/>
                </a:lnTo>
                <a:lnTo>
                  <a:pt x="2022" y="318"/>
                </a:lnTo>
                <a:lnTo>
                  <a:pt x="2268" y="456"/>
                </a:lnTo>
                <a:lnTo>
                  <a:pt x="2478" y="558"/>
                </a:lnTo>
                <a:lnTo>
                  <a:pt x="2664" y="558"/>
                </a:lnTo>
                <a:lnTo>
                  <a:pt x="2880" y="474"/>
                </a:lnTo>
                <a:lnTo>
                  <a:pt x="3120" y="252"/>
                </a:lnTo>
                <a:lnTo>
                  <a:pt x="3366" y="156"/>
                </a:lnTo>
                <a:lnTo>
                  <a:pt x="3694" y="270"/>
                </a:lnTo>
              </a:path>
            </a:pathLst>
          </a:custGeom>
          <a:noFill/>
          <a:ln w="28575" cmpd="sng">
            <a:solidFill>
              <a:srgbClr val="777777"/>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66" name="Line 50"/>
          <p:cNvSpPr>
            <a:spLocks noChangeShapeType="1"/>
          </p:cNvSpPr>
          <p:nvPr/>
        </p:nvSpPr>
        <p:spPr bwMode="auto">
          <a:xfrm>
            <a:off x="4570413" y="1998663"/>
            <a:ext cx="0" cy="3819525"/>
          </a:xfrm>
          <a:prstGeom prst="line">
            <a:avLst/>
          </a:prstGeom>
          <a:noFill/>
          <a:ln w="952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67" name="Line 51"/>
          <p:cNvSpPr>
            <a:spLocks noChangeShapeType="1"/>
          </p:cNvSpPr>
          <p:nvPr/>
        </p:nvSpPr>
        <p:spPr bwMode="auto">
          <a:xfrm>
            <a:off x="1706563" y="3140075"/>
            <a:ext cx="5713412" cy="0"/>
          </a:xfrm>
          <a:prstGeom prst="line">
            <a:avLst/>
          </a:prstGeom>
          <a:noFill/>
          <a:ln w="1905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68" name="Line 52"/>
          <p:cNvSpPr>
            <a:spLocks noChangeShapeType="1"/>
          </p:cNvSpPr>
          <p:nvPr/>
        </p:nvSpPr>
        <p:spPr bwMode="auto">
          <a:xfrm>
            <a:off x="1736725" y="5229225"/>
            <a:ext cx="5675313" cy="0"/>
          </a:xfrm>
          <a:prstGeom prst="line">
            <a:avLst/>
          </a:prstGeom>
          <a:noFill/>
          <a:ln w="19050">
            <a:solidFill>
              <a:schemeClr val="bg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69" name="Text Box 53"/>
          <p:cNvSpPr txBox="1">
            <a:spLocks noChangeArrowheads="1"/>
          </p:cNvSpPr>
          <p:nvPr/>
        </p:nvSpPr>
        <p:spPr bwMode="auto">
          <a:xfrm>
            <a:off x="1746250" y="5883275"/>
            <a:ext cx="60690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GB" altLang="en-US" sz="2000" smtClean="0">
                <a:solidFill>
                  <a:srgbClr val="FFFFFF"/>
                </a:solidFill>
              </a:rPr>
              <a:t>   -80           -40             0              40            80</a:t>
            </a:r>
            <a:r>
              <a:rPr lang="en-GB" altLang="en-US" sz="2000" smtClean="0">
                <a:solidFill>
                  <a:srgbClr val="000000"/>
                </a:solidFill>
              </a:rPr>
              <a:t>     </a:t>
            </a:r>
          </a:p>
        </p:txBody>
      </p:sp>
      <p:grpSp>
        <p:nvGrpSpPr>
          <p:cNvPr id="726070" name="Group 54"/>
          <p:cNvGrpSpPr>
            <a:grpSpLocks/>
          </p:cNvGrpSpPr>
          <p:nvPr/>
        </p:nvGrpSpPr>
        <p:grpSpPr bwMode="auto">
          <a:xfrm rot="-5400000">
            <a:off x="-63483" y="4418508"/>
            <a:ext cx="3638550" cy="147637"/>
            <a:chOff x="1614" y="1971"/>
            <a:chExt cx="3222" cy="1653"/>
          </a:xfrm>
        </p:grpSpPr>
        <p:sp>
          <p:nvSpPr>
            <p:cNvPr id="726071" name="Line 55"/>
            <p:cNvSpPr>
              <a:spLocks noChangeShapeType="1"/>
            </p:cNvSpPr>
            <p:nvPr/>
          </p:nvSpPr>
          <p:spPr bwMode="auto">
            <a:xfrm flipV="1">
              <a:off x="1614" y="1998"/>
              <a:ext cx="0" cy="162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72" name="Line 56"/>
            <p:cNvSpPr>
              <a:spLocks noChangeShapeType="1"/>
            </p:cNvSpPr>
            <p:nvPr/>
          </p:nvSpPr>
          <p:spPr bwMode="auto">
            <a:xfrm flipV="1">
              <a:off x="2015" y="1991"/>
              <a:ext cx="0" cy="162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73" name="Line 57"/>
            <p:cNvSpPr>
              <a:spLocks noChangeShapeType="1"/>
            </p:cNvSpPr>
            <p:nvPr/>
          </p:nvSpPr>
          <p:spPr bwMode="auto">
            <a:xfrm flipV="1">
              <a:off x="2422" y="1990"/>
              <a:ext cx="0" cy="162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74" name="Line 58"/>
            <p:cNvSpPr>
              <a:spLocks noChangeShapeType="1"/>
            </p:cNvSpPr>
            <p:nvPr/>
          </p:nvSpPr>
          <p:spPr bwMode="auto">
            <a:xfrm flipV="1">
              <a:off x="2823" y="1971"/>
              <a:ext cx="0" cy="162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75" name="Line 59"/>
            <p:cNvSpPr>
              <a:spLocks noChangeShapeType="1"/>
            </p:cNvSpPr>
            <p:nvPr/>
          </p:nvSpPr>
          <p:spPr bwMode="auto">
            <a:xfrm flipV="1">
              <a:off x="3230" y="1982"/>
              <a:ext cx="0" cy="162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76" name="Line 60"/>
            <p:cNvSpPr>
              <a:spLocks noChangeShapeType="1"/>
            </p:cNvSpPr>
            <p:nvPr/>
          </p:nvSpPr>
          <p:spPr bwMode="auto">
            <a:xfrm flipV="1">
              <a:off x="3632" y="1976"/>
              <a:ext cx="0" cy="162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77" name="Line 61"/>
            <p:cNvSpPr>
              <a:spLocks noChangeShapeType="1"/>
            </p:cNvSpPr>
            <p:nvPr/>
          </p:nvSpPr>
          <p:spPr bwMode="auto">
            <a:xfrm flipV="1">
              <a:off x="4034" y="1994"/>
              <a:ext cx="0" cy="162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78" name="Line 62"/>
            <p:cNvSpPr>
              <a:spLocks noChangeShapeType="1"/>
            </p:cNvSpPr>
            <p:nvPr/>
          </p:nvSpPr>
          <p:spPr bwMode="auto">
            <a:xfrm flipV="1">
              <a:off x="4429" y="1981"/>
              <a:ext cx="0" cy="162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79" name="Line 63"/>
            <p:cNvSpPr>
              <a:spLocks noChangeShapeType="1"/>
            </p:cNvSpPr>
            <p:nvPr/>
          </p:nvSpPr>
          <p:spPr bwMode="auto">
            <a:xfrm flipV="1">
              <a:off x="4836" y="1992"/>
              <a:ext cx="0" cy="162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grpSp>
      <p:sp>
        <p:nvSpPr>
          <p:cNvPr id="726080" name="Text Box 64"/>
          <p:cNvSpPr txBox="1">
            <a:spLocks noChangeArrowheads="1"/>
          </p:cNvSpPr>
          <p:nvPr/>
        </p:nvSpPr>
        <p:spPr bwMode="auto">
          <a:xfrm>
            <a:off x="360363" y="1598613"/>
            <a:ext cx="3800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dirty="0" smtClean="0">
                <a:solidFill>
                  <a:srgbClr val="FFFFFF"/>
                </a:solidFill>
                <a:sym typeface="Symbol" pitchFamily="18" charset="2"/>
              </a:rPr>
              <a:t>(24 previous events in 9300 </a:t>
            </a:r>
            <a:r>
              <a:rPr lang="en-GB" altLang="en-US" b="1" dirty="0" err="1" smtClean="0">
                <a:solidFill>
                  <a:srgbClr val="FFFFFF"/>
                </a:solidFill>
                <a:sym typeface="Symbol" pitchFamily="18" charset="2"/>
              </a:rPr>
              <a:t>yrs</a:t>
            </a:r>
            <a:r>
              <a:rPr lang="en-GB" altLang="en-US" b="1" dirty="0" smtClean="0">
                <a:solidFill>
                  <a:srgbClr val="FFFFFF"/>
                </a:solidFill>
                <a:sym typeface="Symbol" pitchFamily="18" charset="2"/>
              </a:rPr>
              <a:t>)</a:t>
            </a:r>
            <a:r>
              <a:rPr lang="en-GB" altLang="en-US" b="1" dirty="0" smtClean="0">
                <a:solidFill>
                  <a:srgbClr val="000000"/>
                </a:solidFill>
                <a:sym typeface="Symbol" pitchFamily="18" charset="2"/>
              </a:rPr>
              <a:t> </a:t>
            </a:r>
          </a:p>
        </p:txBody>
      </p:sp>
      <p:sp>
        <p:nvSpPr>
          <p:cNvPr id="726081" name="Freeform 65"/>
          <p:cNvSpPr>
            <a:spLocks/>
          </p:cNvSpPr>
          <p:nvPr/>
        </p:nvSpPr>
        <p:spPr bwMode="auto">
          <a:xfrm>
            <a:off x="1695450" y="3114675"/>
            <a:ext cx="5672138" cy="2743200"/>
          </a:xfrm>
          <a:custGeom>
            <a:avLst/>
            <a:gdLst>
              <a:gd name="T0" fmla="*/ 0 w 3573"/>
              <a:gd name="T1" fmla="*/ 1458 h 1728"/>
              <a:gd name="T2" fmla="*/ 474 w 3573"/>
              <a:gd name="T3" fmla="*/ 1728 h 1728"/>
              <a:gd name="T4" fmla="*/ 924 w 3573"/>
              <a:gd name="T5" fmla="*/ 1728 h 1728"/>
              <a:gd name="T6" fmla="*/ 1362 w 3573"/>
              <a:gd name="T7" fmla="*/ 666 h 1728"/>
              <a:gd name="T8" fmla="*/ 1806 w 3573"/>
              <a:gd name="T9" fmla="*/ 0 h 1728"/>
              <a:gd name="T10" fmla="*/ 2268 w 3573"/>
              <a:gd name="T11" fmla="*/ 738 h 1728"/>
              <a:gd name="T12" fmla="*/ 2709 w 3573"/>
              <a:gd name="T13" fmla="*/ 1713 h 1728"/>
              <a:gd name="T14" fmla="*/ 3153 w 3573"/>
              <a:gd name="T15" fmla="*/ 1716 h 1728"/>
              <a:gd name="T16" fmla="*/ 3573 w 3573"/>
              <a:gd name="T17" fmla="*/ 79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3" h="1728">
                <a:moveTo>
                  <a:pt x="0" y="1458"/>
                </a:moveTo>
                <a:lnTo>
                  <a:pt x="474" y="1728"/>
                </a:lnTo>
                <a:lnTo>
                  <a:pt x="924" y="1728"/>
                </a:lnTo>
                <a:lnTo>
                  <a:pt x="1362" y="666"/>
                </a:lnTo>
                <a:lnTo>
                  <a:pt x="1806" y="0"/>
                </a:lnTo>
                <a:lnTo>
                  <a:pt x="2268" y="738"/>
                </a:lnTo>
                <a:lnTo>
                  <a:pt x="2709" y="1713"/>
                </a:lnTo>
                <a:lnTo>
                  <a:pt x="3153" y="1716"/>
                </a:lnTo>
                <a:lnTo>
                  <a:pt x="3573" y="792"/>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726082" name="Text Box 66"/>
          <p:cNvSpPr txBox="1">
            <a:spLocks noChangeArrowheads="1"/>
          </p:cNvSpPr>
          <p:nvPr/>
        </p:nvSpPr>
        <p:spPr bwMode="auto">
          <a:xfrm rot="-5400000">
            <a:off x="-1328737" y="3752850"/>
            <a:ext cx="3886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GB" altLang="en-US" sz="2400" b="1" dirty="0" smtClean="0">
                <a:solidFill>
                  <a:srgbClr val="FFFFFF"/>
                </a:solidFill>
              </a:rPr>
              <a:t>Solar Modulation Parameter,  </a:t>
            </a:r>
            <a:r>
              <a:rPr lang="en-GB" altLang="en-US" sz="2400" b="1" dirty="0" smtClean="0">
                <a:solidFill>
                  <a:srgbClr val="FFFFFF"/>
                </a:solidFill>
                <a:sym typeface="Symbol" pitchFamily="18" charset="2"/>
              </a:rPr>
              <a:t></a:t>
            </a:r>
            <a:r>
              <a:rPr lang="en-GB" altLang="en-US" sz="2400" b="1" dirty="0" smtClean="0">
                <a:solidFill>
                  <a:srgbClr val="FFFFFF"/>
                </a:solidFill>
              </a:rPr>
              <a:t>  (MV)    </a:t>
            </a:r>
            <a:r>
              <a:rPr lang="en-GB" altLang="en-US" sz="2400" b="1" dirty="0" smtClean="0">
                <a:solidFill>
                  <a:srgbClr val="FFFFFF"/>
                </a:solidFill>
                <a:sym typeface="Symbol" pitchFamily="18" charset="2"/>
              </a:rPr>
              <a:t></a:t>
            </a:r>
            <a:endParaRPr lang="en-GB" altLang="en-US" sz="2400" dirty="0" smtClean="0">
              <a:solidFill>
                <a:srgbClr val="FFFFFF"/>
              </a:solidFill>
            </a:endParaRPr>
          </a:p>
        </p:txBody>
      </p:sp>
      <p:sp>
        <p:nvSpPr>
          <p:cNvPr id="726083" name="Rectangle 67"/>
          <p:cNvSpPr>
            <a:spLocks noChangeArrowheads="1"/>
          </p:cNvSpPr>
          <p:nvPr/>
        </p:nvSpPr>
        <p:spPr bwMode="auto">
          <a:xfrm>
            <a:off x="1400175" y="2152650"/>
            <a:ext cx="314325" cy="38004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endParaRPr>
          </a:p>
        </p:txBody>
      </p:sp>
      <p:sp>
        <p:nvSpPr>
          <p:cNvPr id="726084" name="Text Box 68"/>
          <p:cNvSpPr txBox="1">
            <a:spLocks noChangeArrowheads="1"/>
          </p:cNvSpPr>
          <p:nvPr/>
        </p:nvSpPr>
        <p:spPr bwMode="auto">
          <a:xfrm>
            <a:off x="914731" y="2103801"/>
            <a:ext cx="801687"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ts val="4400"/>
              </a:spcBef>
              <a:spcAft>
                <a:spcPct val="0"/>
              </a:spcAft>
            </a:pPr>
            <a:r>
              <a:rPr lang="en-GB" altLang="en-US" sz="2000" dirty="0" smtClean="0">
                <a:solidFill>
                  <a:srgbClr val="FFFFFF"/>
                </a:solidFill>
              </a:rPr>
              <a:t>800</a:t>
            </a:r>
          </a:p>
          <a:p>
            <a:pPr algn="r" fontAlgn="base">
              <a:spcBef>
                <a:spcPts val="4400"/>
              </a:spcBef>
              <a:spcAft>
                <a:spcPct val="0"/>
              </a:spcAft>
            </a:pPr>
            <a:r>
              <a:rPr lang="en-GB" altLang="en-US" sz="2000" dirty="0" smtClean="0">
                <a:solidFill>
                  <a:srgbClr val="FFFFFF"/>
                </a:solidFill>
              </a:rPr>
              <a:t>600</a:t>
            </a:r>
          </a:p>
          <a:p>
            <a:pPr algn="r" fontAlgn="base">
              <a:spcBef>
                <a:spcPts val="4400"/>
              </a:spcBef>
              <a:spcAft>
                <a:spcPct val="0"/>
              </a:spcAft>
            </a:pPr>
            <a:r>
              <a:rPr lang="en-GB" altLang="en-US" sz="2000" dirty="0" smtClean="0">
                <a:solidFill>
                  <a:srgbClr val="FFFFFF"/>
                </a:solidFill>
              </a:rPr>
              <a:t>400</a:t>
            </a:r>
          </a:p>
          <a:p>
            <a:pPr algn="r" fontAlgn="base">
              <a:spcBef>
                <a:spcPts val="4400"/>
              </a:spcBef>
              <a:spcAft>
                <a:spcPct val="0"/>
              </a:spcAft>
            </a:pPr>
            <a:r>
              <a:rPr lang="en-GB" altLang="en-US" sz="2000" dirty="0" smtClean="0">
                <a:solidFill>
                  <a:srgbClr val="FFFFFF"/>
                </a:solidFill>
              </a:rPr>
              <a:t>200</a:t>
            </a:r>
          </a:p>
          <a:p>
            <a:pPr algn="r" fontAlgn="base">
              <a:spcBef>
                <a:spcPts val="4400"/>
              </a:spcBef>
              <a:spcAft>
                <a:spcPct val="0"/>
              </a:spcAft>
            </a:pPr>
            <a:r>
              <a:rPr lang="en-GB" altLang="en-US" sz="2000" dirty="0" smtClean="0">
                <a:solidFill>
                  <a:srgbClr val="FFFFFF"/>
                </a:solidFill>
              </a:rPr>
              <a:t>0</a:t>
            </a:r>
          </a:p>
          <a:p>
            <a:pPr algn="r" fontAlgn="base">
              <a:spcBef>
                <a:spcPct val="0"/>
              </a:spcBef>
              <a:spcAft>
                <a:spcPct val="0"/>
              </a:spcAft>
            </a:pPr>
            <a:endParaRPr lang="en-GB" altLang="en-US" sz="2000" dirty="0" smtClean="0">
              <a:solidFill>
                <a:srgbClr val="FFFFFF"/>
              </a:solidFill>
            </a:endParaRPr>
          </a:p>
        </p:txBody>
      </p:sp>
      <p:sp>
        <p:nvSpPr>
          <p:cNvPr id="726085" name="Rectangle 69"/>
          <p:cNvSpPr>
            <a:spLocks noChangeArrowheads="1"/>
          </p:cNvSpPr>
          <p:nvPr/>
        </p:nvSpPr>
        <p:spPr bwMode="auto">
          <a:xfrm>
            <a:off x="1693863" y="2274888"/>
            <a:ext cx="5676900" cy="360045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endParaRPr>
          </a:p>
        </p:txBody>
      </p:sp>
      <p:sp>
        <p:nvSpPr>
          <p:cNvPr id="71" name="Freeform 49"/>
          <p:cNvSpPr>
            <a:spLocks/>
          </p:cNvSpPr>
          <p:nvPr/>
        </p:nvSpPr>
        <p:spPr bwMode="auto">
          <a:xfrm>
            <a:off x="1712794" y="2606812"/>
            <a:ext cx="2944569" cy="1569403"/>
          </a:xfrm>
          <a:custGeom>
            <a:avLst/>
            <a:gdLst>
              <a:gd name="T0" fmla="*/ 0 w 1728"/>
              <a:gd name="T1" fmla="*/ 789 h 789"/>
              <a:gd name="T2" fmla="*/ 254 w 1728"/>
              <a:gd name="T3" fmla="*/ 276 h 789"/>
              <a:gd name="T4" fmla="*/ 485 w 1728"/>
              <a:gd name="T5" fmla="*/ 162 h 789"/>
              <a:gd name="T6" fmla="*/ 749 w 1728"/>
              <a:gd name="T7" fmla="*/ 276 h 789"/>
              <a:gd name="T8" fmla="*/ 993 w 1728"/>
              <a:gd name="T9" fmla="*/ 228 h 789"/>
              <a:gd name="T10" fmla="*/ 1211 w 1728"/>
              <a:gd name="T11" fmla="*/ 54 h 789"/>
              <a:gd name="T12" fmla="*/ 1436 w 1728"/>
              <a:gd name="T13" fmla="*/ 0 h 789"/>
              <a:gd name="T14" fmla="*/ 1596 w 1728"/>
              <a:gd name="T15" fmla="*/ 51 h 789"/>
              <a:gd name="T16" fmla="*/ 1728 w 1728"/>
              <a:gd name="T17" fmla="*/ 150 h 789"/>
              <a:gd name="connsiteX0" fmla="*/ 0 w 10000"/>
              <a:gd name="connsiteY0" fmla="*/ 10340 h 10340"/>
              <a:gd name="connsiteX1" fmla="*/ 1470 w 10000"/>
              <a:gd name="connsiteY1" fmla="*/ 3838 h 10340"/>
              <a:gd name="connsiteX2" fmla="*/ 2807 w 10000"/>
              <a:gd name="connsiteY2" fmla="*/ 2393 h 10340"/>
              <a:gd name="connsiteX3" fmla="*/ 4334 w 10000"/>
              <a:gd name="connsiteY3" fmla="*/ 3838 h 10340"/>
              <a:gd name="connsiteX4" fmla="*/ 5747 w 10000"/>
              <a:gd name="connsiteY4" fmla="*/ 3230 h 10340"/>
              <a:gd name="connsiteX5" fmla="*/ 7008 w 10000"/>
              <a:gd name="connsiteY5" fmla="*/ 1024 h 10340"/>
              <a:gd name="connsiteX6" fmla="*/ 8426 w 10000"/>
              <a:gd name="connsiteY6" fmla="*/ 0 h 10340"/>
              <a:gd name="connsiteX7" fmla="*/ 9236 w 10000"/>
              <a:gd name="connsiteY7" fmla="*/ 986 h 10340"/>
              <a:gd name="connsiteX8" fmla="*/ 10000 w 10000"/>
              <a:gd name="connsiteY8" fmla="*/ 2241 h 10340"/>
              <a:gd name="connsiteX0" fmla="*/ 0 w 10000"/>
              <a:gd name="connsiteY0" fmla="*/ 10340 h 10340"/>
              <a:gd name="connsiteX1" fmla="*/ 1470 w 10000"/>
              <a:gd name="connsiteY1" fmla="*/ 3838 h 10340"/>
              <a:gd name="connsiteX2" fmla="*/ 2807 w 10000"/>
              <a:gd name="connsiteY2" fmla="*/ 2393 h 10340"/>
              <a:gd name="connsiteX3" fmla="*/ 4334 w 10000"/>
              <a:gd name="connsiteY3" fmla="*/ 3838 h 10340"/>
              <a:gd name="connsiteX4" fmla="*/ 5747 w 10000"/>
              <a:gd name="connsiteY4" fmla="*/ 3230 h 10340"/>
              <a:gd name="connsiteX5" fmla="*/ 7008 w 10000"/>
              <a:gd name="connsiteY5" fmla="*/ 1024 h 10340"/>
              <a:gd name="connsiteX6" fmla="*/ 8426 w 10000"/>
              <a:gd name="connsiteY6" fmla="*/ 0 h 10340"/>
              <a:gd name="connsiteX7" fmla="*/ 9546 w 10000"/>
              <a:gd name="connsiteY7" fmla="*/ 901 h 10340"/>
              <a:gd name="connsiteX8" fmla="*/ 10000 w 10000"/>
              <a:gd name="connsiteY8" fmla="*/ 2241 h 10340"/>
              <a:gd name="connsiteX0" fmla="*/ 0 w 10891"/>
              <a:gd name="connsiteY0" fmla="*/ 10340 h 10340"/>
              <a:gd name="connsiteX1" fmla="*/ 1470 w 10891"/>
              <a:gd name="connsiteY1" fmla="*/ 3838 h 10340"/>
              <a:gd name="connsiteX2" fmla="*/ 2807 w 10891"/>
              <a:gd name="connsiteY2" fmla="*/ 2393 h 10340"/>
              <a:gd name="connsiteX3" fmla="*/ 4334 w 10891"/>
              <a:gd name="connsiteY3" fmla="*/ 3838 h 10340"/>
              <a:gd name="connsiteX4" fmla="*/ 5747 w 10891"/>
              <a:gd name="connsiteY4" fmla="*/ 3230 h 10340"/>
              <a:gd name="connsiteX5" fmla="*/ 7008 w 10891"/>
              <a:gd name="connsiteY5" fmla="*/ 1024 h 10340"/>
              <a:gd name="connsiteX6" fmla="*/ 8426 w 10891"/>
              <a:gd name="connsiteY6" fmla="*/ 0 h 10340"/>
              <a:gd name="connsiteX7" fmla="*/ 9546 w 10891"/>
              <a:gd name="connsiteY7" fmla="*/ 901 h 10340"/>
              <a:gd name="connsiteX8" fmla="*/ 10891 w 10891"/>
              <a:gd name="connsiteY8" fmla="*/ 6316 h 10340"/>
              <a:gd name="connsiteX0" fmla="*/ 0 w 10891"/>
              <a:gd name="connsiteY0" fmla="*/ 10340 h 10340"/>
              <a:gd name="connsiteX1" fmla="*/ 1470 w 10891"/>
              <a:gd name="connsiteY1" fmla="*/ 3838 h 10340"/>
              <a:gd name="connsiteX2" fmla="*/ 2807 w 10891"/>
              <a:gd name="connsiteY2" fmla="*/ 2393 h 10340"/>
              <a:gd name="connsiteX3" fmla="*/ 4334 w 10891"/>
              <a:gd name="connsiteY3" fmla="*/ 3838 h 10340"/>
              <a:gd name="connsiteX4" fmla="*/ 5747 w 10891"/>
              <a:gd name="connsiteY4" fmla="*/ 3230 h 10340"/>
              <a:gd name="connsiteX5" fmla="*/ 7008 w 10891"/>
              <a:gd name="connsiteY5" fmla="*/ 1024 h 10340"/>
              <a:gd name="connsiteX6" fmla="*/ 8426 w 10891"/>
              <a:gd name="connsiteY6" fmla="*/ 0 h 10340"/>
              <a:gd name="connsiteX7" fmla="*/ 9624 w 10891"/>
              <a:gd name="connsiteY7" fmla="*/ 561 h 10340"/>
              <a:gd name="connsiteX8" fmla="*/ 10891 w 10891"/>
              <a:gd name="connsiteY8" fmla="*/ 6316 h 10340"/>
              <a:gd name="connsiteX0" fmla="*/ 0 w 10891"/>
              <a:gd name="connsiteY0" fmla="*/ 10340 h 10340"/>
              <a:gd name="connsiteX1" fmla="*/ 1470 w 10891"/>
              <a:gd name="connsiteY1" fmla="*/ 3838 h 10340"/>
              <a:gd name="connsiteX2" fmla="*/ 2807 w 10891"/>
              <a:gd name="connsiteY2" fmla="*/ 2393 h 10340"/>
              <a:gd name="connsiteX3" fmla="*/ 4334 w 10891"/>
              <a:gd name="connsiteY3" fmla="*/ 3838 h 10340"/>
              <a:gd name="connsiteX4" fmla="*/ 5747 w 10891"/>
              <a:gd name="connsiteY4" fmla="*/ 3230 h 10340"/>
              <a:gd name="connsiteX5" fmla="*/ 7008 w 10891"/>
              <a:gd name="connsiteY5" fmla="*/ 1024 h 10340"/>
              <a:gd name="connsiteX6" fmla="*/ 8426 w 10891"/>
              <a:gd name="connsiteY6" fmla="*/ 0 h 10340"/>
              <a:gd name="connsiteX7" fmla="*/ 9624 w 10891"/>
              <a:gd name="connsiteY7" fmla="*/ 561 h 10340"/>
              <a:gd name="connsiteX8" fmla="*/ 10447 w 10891"/>
              <a:gd name="connsiteY8" fmla="*/ 3463 h 10340"/>
              <a:gd name="connsiteX9" fmla="*/ 10891 w 10891"/>
              <a:gd name="connsiteY9" fmla="*/ 6316 h 10340"/>
              <a:gd name="connsiteX0" fmla="*/ 0 w 10891"/>
              <a:gd name="connsiteY0" fmla="*/ 10340 h 10340"/>
              <a:gd name="connsiteX1" fmla="*/ 1470 w 10891"/>
              <a:gd name="connsiteY1" fmla="*/ 3838 h 10340"/>
              <a:gd name="connsiteX2" fmla="*/ 2807 w 10891"/>
              <a:gd name="connsiteY2" fmla="*/ 2393 h 10340"/>
              <a:gd name="connsiteX3" fmla="*/ 4334 w 10891"/>
              <a:gd name="connsiteY3" fmla="*/ 3838 h 10340"/>
              <a:gd name="connsiteX4" fmla="*/ 5747 w 10891"/>
              <a:gd name="connsiteY4" fmla="*/ 3230 h 10340"/>
              <a:gd name="connsiteX5" fmla="*/ 7008 w 10891"/>
              <a:gd name="connsiteY5" fmla="*/ 1024 h 10340"/>
              <a:gd name="connsiteX6" fmla="*/ 8426 w 10891"/>
              <a:gd name="connsiteY6" fmla="*/ 0 h 10340"/>
              <a:gd name="connsiteX7" fmla="*/ 9818 w 10891"/>
              <a:gd name="connsiteY7" fmla="*/ 391 h 10340"/>
              <a:gd name="connsiteX8" fmla="*/ 10447 w 10891"/>
              <a:gd name="connsiteY8" fmla="*/ 3463 h 10340"/>
              <a:gd name="connsiteX9" fmla="*/ 10891 w 10891"/>
              <a:gd name="connsiteY9" fmla="*/ 6316 h 10340"/>
              <a:gd name="connsiteX0" fmla="*/ 0 w 10891"/>
              <a:gd name="connsiteY0" fmla="*/ 10340 h 10340"/>
              <a:gd name="connsiteX1" fmla="*/ 1470 w 10891"/>
              <a:gd name="connsiteY1" fmla="*/ 3838 h 10340"/>
              <a:gd name="connsiteX2" fmla="*/ 2807 w 10891"/>
              <a:gd name="connsiteY2" fmla="*/ 2393 h 10340"/>
              <a:gd name="connsiteX3" fmla="*/ 4334 w 10891"/>
              <a:gd name="connsiteY3" fmla="*/ 3838 h 10340"/>
              <a:gd name="connsiteX4" fmla="*/ 5747 w 10891"/>
              <a:gd name="connsiteY4" fmla="*/ 3230 h 10340"/>
              <a:gd name="connsiteX5" fmla="*/ 7008 w 10891"/>
              <a:gd name="connsiteY5" fmla="*/ 1024 h 10340"/>
              <a:gd name="connsiteX6" fmla="*/ 8426 w 10891"/>
              <a:gd name="connsiteY6" fmla="*/ 0 h 10340"/>
              <a:gd name="connsiteX7" fmla="*/ 9818 w 10891"/>
              <a:gd name="connsiteY7" fmla="*/ 391 h 10340"/>
              <a:gd name="connsiteX8" fmla="*/ 10486 w 10891"/>
              <a:gd name="connsiteY8" fmla="*/ 3718 h 10340"/>
              <a:gd name="connsiteX9" fmla="*/ 10891 w 10891"/>
              <a:gd name="connsiteY9" fmla="*/ 6316 h 10340"/>
              <a:gd name="connsiteX0" fmla="*/ 0 w 10891"/>
              <a:gd name="connsiteY0" fmla="*/ 10764 h 10764"/>
              <a:gd name="connsiteX1" fmla="*/ 1470 w 10891"/>
              <a:gd name="connsiteY1" fmla="*/ 4262 h 10764"/>
              <a:gd name="connsiteX2" fmla="*/ 2807 w 10891"/>
              <a:gd name="connsiteY2" fmla="*/ 2817 h 10764"/>
              <a:gd name="connsiteX3" fmla="*/ 4334 w 10891"/>
              <a:gd name="connsiteY3" fmla="*/ 4262 h 10764"/>
              <a:gd name="connsiteX4" fmla="*/ 5747 w 10891"/>
              <a:gd name="connsiteY4" fmla="*/ 3654 h 10764"/>
              <a:gd name="connsiteX5" fmla="*/ 7008 w 10891"/>
              <a:gd name="connsiteY5" fmla="*/ 1448 h 10764"/>
              <a:gd name="connsiteX6" fmla="*/ 8426 w 10891"/>
              <a:gd name="connsiteY6" fmla="*/ 0 h 10764"/>
              <a:gd name="connsiteX7" fmla="*/ 9818 w 10891"/>
              <a:gd name="connsiteY7" fmla="*/ 815 h 10764"/>
              <a:gd name="connsiteX8" fmla="*/ 10486 w 10891"/>
              <a:gd name="connsiteY8" fmla="*/ 4142 h 10764"/>
              <a:gd name="connsiteX9" fmla="*/ 10891 w 10891"/>
              <a:gd name="connsiteY9" fmla="*/ 6740 h 10764"/>
              <a:gd name="connsiteX0" fmla="*/ 0 w 10891"/>
              <a:gd name="connsiteY0" fmla="*/ 10764 h 10764"/>
              <a:gd name="connsiteX1" fmla="*/ 772 w 10891"/>
              <a:gd name="connsiteY1" fmla="*/ 3413 h 10764"/>
              <a:gd name="connsiteX2" fmla="*/ 2807 w 10891"/>
              <a:gd name="connsiteY2" fmla="*/ 2817 h 10764"/>
              <a:gd name="connsiteX3" fmla="*/ 4334 w 10891"/>
              <a:gd name="connsiteY3" fmla="*/ 4262 h 10764"/>
              <a:gd name="connsiteX4" fmla="*/ 5747 w 10891"/>
              <a:gd name="connsiteY4" fmla="*/ 3654 h 10764"/>
              <a:gd name="connsiteX5" fmla="*/ 7008 w 10891"/>
              <a:gd name="connsiteY5" fmla="*/ 1448 h 10764"/>
              <a:gd name="connsiteX6" fmla="*/ 8426 w 10891"/>
              <a:gd name="connsiteY6" fmla="*/ 0 h 10764"/>
              <a:gd name="connsiteX7" fmla="*/ 9818 w 10891"/>
              <a:gd name="connsiteY7" fmla="*/ 815 h 10764"/>
              <a:gd name="connsiteX8" fmla="*/ 10486 w 10891"/>
              <a:gd name="connsiteY8" fmla="*/ 4142 h 10764"/>
              <a:gd name="connsiteX9" fmla="*/ 10891 w 10891"/>
              <a:gd name="connsiteY9" fmla="*/ 6740 h 10764"/>
              <a:gd name="connsiteX0" fmla="*/ 0 w 10891"/>
              <a:gd name="connsiteY0" fmla="*/ 10764 h 10764"/>
              <a:gd name="connsiteX1" fmla="*/ 772 w 10891"/>
              <a:gd name="connsiteY1" fmla="*/ 3413 h 10764"/>
              <a:gd name="connsiteX2" fmla="*/ 1683 w 10891"/>
              <a:gd name="connsiteY2" fmla="*/ 3666 h 10764"/>
              <a:gd name="connsiteX3" fmla="*/ 4334 w 10891"/>
              <a:gd name="connsiteY3" fmla="*/ 4262 h 10764"/>
              <a:gd name="connsiteX4" fmla="*/ 5747 w 10891"/>
              <a:gd name="connsiteY4" fmla="*/ 3654 h 10764"/>
              <a:gd name="connsiteX5" fmla="*/ 7008 w 10891"/>
              <a:gd name="connsiteY5" fmla="*/ 1448 h 10764"/>
              <a:gd name="connsiteX6" fmla="*/ 8426 w 10891"/>
              <a:gd name="connsiteY6" fmla="*/ 0 h 10764"/>
              <a:gd name="connsiteX7" fmla="*/ 9818 w 10891"/>
              <a:gd name="connsiteY7" fmla="*/ 815 h 10764"/>
              <a:gd name="connsiteX8" fmla="*/ 10486 w 10891"/>
              <a:gd name="connsiteY8" fmla="*/ 4142 h 10764"/>
              <a:gd name="connsiteX9" fmla="*/ 10891 w 10891"/>
              <a:gd name="connsiteY9" fmla="*/ 6740 h 10764"/>
              <a:gd name="connsiteX0" fmla="*/ 0 w 10891"/>
              <a:gd name="connsiteY0" fmla="*/ 10764 h 10764"/>
              <a:gd name="connsiteX1" fmla="*/ 772 w 10891"/>
              <a:gd name="connsiteY1" fmla="*/ 3413 h 10764"/>
              <a:gd name="connsiteX2" fmla="*/ 1683 w 10891"/>
              <a:gd name="connsiteY2" fmla="*/ 3666 h 10764"/>
              <a:gd name="connsiteX3" fmla="*/ 4334 w 10891"/>
              <a:gd name="connsiteY3" fmla="*/ 4262 h 10764"/>
              <a:gd name="connsiteX4" fmla="*/ 5747 w 10891"/>
              <a:gd name="connsiteY4" fmla="*/ 3654 h 10764"/>
              <a:gd name="connsiteX5" fmla="*/ 7008 w 10891"/>
              <a:gd name="connsiteY5" fmla="*/ 1448 h 10764"/>
              <a:gd name="connsiteX6" fmla="*/ 8426 w 10891"/>
              <a:gd name="connsiteY6" fmla="*/ 0 h 10764"/>
              <a:gd name="connsiteX7" fmla="*/ 9818 w 10891"/>
              <a:gd name="connsiteY7" fmla="*/ 815 h 10764"/>
              <a:gd name="connsiteX8" fmla="*/ 10486 w 10891"/>
              <a:gd name="connsiteY8" fmla="*/ 4142 h 10764"/>
              <a:gd name="connsiteX9" fmla="*/ 10891 w 10891"/>
              <a:gd name="connsiteY9" fmla="*/ 6740 h 10764"/>
              <a:gd name="connsiteX0" fmla="*/ 0 w 10891"/>
              <a:gd name="connsiteY0" fmla="*/ 10764 h 10764"/>
              <a:gd name="connsiteX1" fmla="*/ 772 w 10891"/>
              <a:gd name="connsiteY1" fmla="*/ 3413 h 10764"/>
              <a:gd name="connsiteX2" fmla="*/ 4334 w 10891"/>
              <a:gd name="connsiteY2" fmla="*/ 4262 h 10764"/>
              <a:gd name="connsiteX3" fmla="*/ 5747 w 10891"/>
              <a:gd name="connsiteY3" fmla="*/ 3654 h 10764"/>
              <a:gd name="connsiteX4" fmla="*/ 7008 w 10891"/>
              <a:gd name="connsiteY4" fmla="*/ 1448 h 10764"/>
              <a:gd name="connsiteX5" fmla="*/ 8426 w 10891"/>
              <a:gd name="connsiteY5" fmla="*/ 0 h 10764"/>
              <a:gd name="connsiteX6" fmla="*/ 9818 w 10891"/>
              <a:gd name="connsiteY6" fmla="*/ 815 h 10764"/>
              <a:gd name="connsiteX7" fmla="*/ 10486 w 10891"/>
              <a:gd name="connsiteY7" fmla="*/ 4142 h 10764"/>
              <a:gd name="connsiteX8" fmla="*/ 10891 w 10891"/>
              <a:gd name="connsiteY8" fmla="*/ 6740 h 10764"/>
              <a:gd name="connsiteX0" fmla="*/ 0 w 10891"/>
              <a:gd name="connsiteY0" fmla="*/ 10764 h 10764"/>
              <a:gd name="connsiteX1" fmla="*/ 772 w 10891"/>
              <a:gd name="connsiteY1" fmla="*/ 3413 h 10764"/>
              <a:gd name="connsiteX2" fmla="*/ 1621 w 10891"/>
              <a:gd name="connsiteY2" fmla="*/ 3583 h 10764"/>
              <a:gd name="connsiteX3" fmla="*/ 5747 w 10891"/>
              <a:gd name="connsiteY3" fmla="*/ 3654 h 10764"/>
              <a:gd name="connsiteX4" fmla="*/ 7008 w 10891"/>
              <a:gd name="connsiteY4" fmla="*/ 1448 h 10764"/>
              <a:gd name="connsiteX5" fmla="*/ 8426 w 10891"/>
              <a:gd name="connsiteY5" fmla="*/ 0 h 10764"/>
              <a:gd name="connsiteX6" fmla="*/ 9818 w 10891"/>
              <a:gd name="connsiteY6" fmla="*/ 815 h 10764"/>
              <a:gd name="connsiteX7" fmla="*/ 10486 w 10891"/>
              <a:gd name="connsiteY7" fmla="*/ 4142 h 10764"/>
              <a:gd name="connsiteX8" fmla="*/ 10891 w 10891"/>
              <a:gd name="connsiteY8" fmla="*/ 6740 h 10764"/>
              <a:gd name="connsiteX0" fmla="*/ 0 w 10891"/>
              <a:gd name="connsiteY0" fmla="*/ 15938 h 15938"/>
              <a:gd name="connsiteX1" fmla="*/ 772 w 10891"/>
              <a:gd name="connsiteY1" fmla="*/ 8587 h 15938"/>
              <a:gd name="connsiteX2" fmla="*/ 1621 w 10891"/>
              <a:gd name="connsiteY2" fmla="*/ 8757 h 15938"/>
              <a:gd name="connsiteX3" fmla="*/ 3383 w 10891"/>
              <a:gd name="connsiteY3" fmla="*/ 0 h 15938"/>
              <a:gd name="connsiteX4" fmla="*/ 7008 w 10891"/>
              <a:gd name="connsiteY4" fmla="*/ 6622 h 15938"/>
              <a:gd name="connsiteX5" fmla="*/ 8426 w 10891"/>
              <a:gd name="connsiteY5" fmla="*/ 5174 h 15938"/>
              <a:gd name="connsiteX6" fmla="*/ 9818 w 10891"/>
              <a:gd name="connsiteY6" fmla="*/ 5989 h 15938"/>
              <a:gd name="connsiteX7" fmla="*/ 10486 w 10891"/>
              <a:gd name="connsiteY7" fmla="*/ 9316 h 15938"/>
              <a:gd name="connsiteX8" fmla="*/ 10891 w 10891"/>
              <a:gd name="connsiteY8" fmla="*/ 11914 h 15938"/>
              <a:gd name="connsiteX0" fmla="*/ 0 w 10891"/>
              <a:gd name="connsiteY0" fmla="*/ 16029 h 16029"/>
              <a:gd name="connsiteX1" fmla="*/ 772 w 10891"/>
              <a:gd name="connsiteY1" fmla="*/ 8678 h 16029"/>
              <a:gd name="connsiteX2" fmla="*/ 1621 w 10891"/>
              <a:gd name="connsiteY2" fmla="*/ 8848 h 16029"/>
              <a:gd name="connsiteX3" fmla="*/ 3383 w 10891"/>
              <a:gd name="connsiteY3" fmla="*/ 91 h 16029"/>
              <a:gd name="connsiteX4" fmla="*/ 7008 w 10891"/>
              <a:gd name="connsiteY4" fmla="*/ 6713 h 16029"/>
              <a:gd name="connsiteX5" fmla="*/ 8426 w 10891"/>
              <a:gd name="connsiteY5" fmla="*/ 5265 h 16029"/>
              <a:gd name="connsiteX6" fmla="*/ 9818 w 10891"/>
              <a:gd name="connsiteY6" fmla="*/ 6080 h 16029"/>
              <a:gd name="connsiteX7" fmla="*/ 10486 w 10891"/>
              <a:gd name="connsiteY7" fmla="*/ 9407 h 16029"/>
              <a:gd name="connsiteX8" fmla="*/ 10891 w 10891"/>
              <a:gd name="connsiteY8" fmla="*/ 12005 h 16029"/>
              <a:gd name="connsiteX0" fmla="*/ 0 w 10891"/>
              <a:gd name="connsiteY0" fmla="*/ 16029 h 16029"/>
              <a:gd name="connsiteX1" fmla="*/ 772 w 10891"/>
              <a:gd name="connsiteY1" fmla="*/ 8678 h 16029"/>
              <a:gd name="connsiteX2" fmla="*/ 1621 w 10891"/>
              <a:gd name="connsiteY2" fmla="*/ 8848 h 16029"/>
              <a:gd name="connsiteX3" fmla="*/ 3383 w 10891"/>
              <a:gd name="connsiteY3" fmla="*/ 91 h 16029"/>
              <a:gd name="connsiteX4" fmla="*/ 7008 w 10891"/>
              <a:gd name="connsiteY4" fmla="*/ 6713 h 16029"/>
              <a:gd name="connsiteX5" fmla="*/ 8426 w 10891"/>
              <a:gd name="connsiteY5" fmla="*/ 5265 h 16029"/>
              <a:gd name="connsiteX6" fmla="*/ 9818 w 10891"/>
              <a:gd name="connsiteY6" fmla="*/ 6080 h 16029"/>
              <a:gd name="connsiteX7" fmla="*/ 10486 w 10891"/>
              <a:gd name="connsiteY7" fmla="*/ 9407 h 16029"/>
              <a:gd name="connsiteX8" fmla="*/ 10891 w 10891"/>
              <a:gd name="connsiteY8" fmla="*/ 12005 h 16029"/>
              <a:gd name="connsiteX0" fmla="*/ 0 w 10891"/>
              <a:gd name="connsiteY0" fmla="*/ 15951 h 15951"/>
              <a:gd name="connsiteX1" fmla="*/ 772 w 10891"/>
              <a:gd name="connsiteY1" fmla="*/ 8600 h 15951"/>
              <a:gd name="connsiteX2" fmla="*/ 1815 w 10891"/>
              <a:gd name="connsiteY2" fmla="*/ 8600 h 15951"/>
              <a:gd name="connsiteX3" fmla="*/ 3383 w 10891"/>
              <a:gd name="connsiteY3" fmla="*/ 13 h 15951"/>
              <a:gd name="connsiteX4" fmla="*/ 7008 w 10891"/>
              <a:gd name="connsiteY4" fmla="*/ 6635 h 15951"/>
              <a:gd name="connsiteX5" fmla="*/ 8426 w 10891"/>
              <a:gd name="connsiteY5" fmla="*/ 5187 h 15951"/>
              <a:gd name="connsiteX6" fmla="*/ 9818 w 10891"/>
              <a:gd name="connsiteY6" fmla="*/ 6002 h 15951"/>
              <a:gd name="connsiteX7" fmla="*/ 10486 w 10891"/>
              <a:gd name="connsiteY7" fmla="*/ 9329 h 15951"/>
              <a:gd name="connsiteX8" fmla="*/ 10891 w 10891"/>
              <a:gd name="connsiteY8" fmla="*/ 11927 h 15951"/>
              <a:gd name="connsiteX0" fmla="*/ 0 w 10891"/>
              <a:gd name="connsiteY0" fmla="*/ 16374 h 16374"/>
              <a:gd name="connsiteX1" fmla="*/ 772 w 10891"/>
              <a:gd name="connsiteY1" fmla="*/ 9023 h 16374"/>
              <a:gd name="connsiteX2" fmla="*/ 1815 w 10891"/>
              <a:gd name="connsiteY2" fmla="*/ 9023 h 16374"/>
              <a:gd name="connsiteX3" fmla="*/ 3383 w 10891"/>
              <a:gd name="connsiteY3" fmla="*/ 436 h 16374"/>
              <a:gd name="connsiteX4" fmla="*/ 4372 w 10891"/>
              <a:gd name="connsiteY4" fmla="*/ 1710 h 16374"/>
              <a:gd name="connsiteX5" fmla="*/ 8426 w 10891"/>
              <a:gd name="connsiteY5" fmla="*/ 5610 h 16374"/>
              <a:gd name="connsiteX6" fmla="*/ 9818 w 10891"/>
              <a:gd name="connsiteY6" fmla="*/ 6425 h 16374"/>
              <a:gd name="connsiteX7" fmla="*/ 10486 w 10891"/>
              <a:gd name="connsiteY7" fmla="*/ 9752 h 16374"/>
              <a:gd name="connsiteX8" fmla="*/ 10891 w 10891"/>
              <a:gd name="connsiteY8" fmla="*/ 12350 h 16374"/>
              <a:gd name="connsiteX0" fmla="*/ 0 w 10891"/>
              <a:gd name="connsiteY0" fmla="*/ 16344 h 16344"/>
              <a:gd name="connsiteX1" fmla="*/ 772 w 10891"/>
              <a:gd name="connsiteY1" fmla="*/ 8993 h 16344"/>
              <a:gd name="connsiteX2" fmla="*/ 1815 w 10891"/>
              <a:gd name="connsiteY2" fmla="*/ 8993 h 16344"/>
              <a:gd name="connsiteX3" fmla="*/ 3383 w 10891"/>
              <a:gd name="connsiteY3" fmla="*/ 406 h 16344"/>
              <a:gd name="connsiteX4" fmla="*/ 4372 w 10891"/>
              <a:gd name="connsiteY4" fmla="*/ 1680 h 16344"/>
              <a:gd name="connsiteX5" fmla="*/ 5447 w 10891"/>
              <a:gd name="connsiteY5" fmla="*/ 1233 h 16344"/>
              <a:gd name="connsiteX6" fmla="*/ 8426 w 10891"/>
              <a:gd name="connsiteY6" fmla="*/ 5580 h 16344"/>
              <a:gd name="connsiteX7" fmla="*/ 9818 w 10891"/>
              <a:gd name="connsiteY7" fmla="*/ 6395 h 16344"/>
              <a:gd name="connsiteX8" fmla="*/ 10486 w 10891"/>
              <a:gd name="connsiteY8" fmla="*/ 9722 h 16344"/>
              <a:gd name="connsiteX9" fmla="*/ 10891 w 10891"/>
              <a:gd name="connsiteY9" fmla="*/ 12320 h 16344"/>
              <a:gd name="connsiteX0" fmla="*/ 0 w 10891"/>
              <a:gd name="connsiteY0" fmla="*/ 16344 h 16344"/>
              <a:gd name="connsiteX1" fmla="*/ 772 w 10891"/>
              <a:gd name="connsiteY1" fmla="*/ 8993 h 16344"/>
              <a:gd name="connsiteX2" fmla="*/ 1815 w 10891"/>
              <a:gd name="connsiteY2" fmla="*/ 8993 h 16344"/>
              <a:gd name="connsiteX3" fmla="*/ 3383 w 10891"/>
              <a:gd name="connsiteY3" fmla="*/ 406 h 16344"/>
              <a:gd name="connsiteX4" fmla="*/ 4372 w 10891"/>
              <a:gd name="connsiteY4" fmla="*/ 1680 h 16344"/>
              <a:gd name="connsiteX5" fmla="*/ 5447 w 10891"/>
              <a:gd name="connsiteY5" fmla="*/ 1233 h 16344"/>
              <a:gd name="connsiteX6" fmla="*/ 6339 w 10891"/>
              <a:gd name="connsiteY6" fmla="*/ 4968 h 16344"/>
              <a:gd name="connsiteX7" fmla="*/ 8426 w 10891"/>
              <a:gd name="connsiteY7" fmla="*/ 5580 h 16344"/>
              <a:gd name="connsiteX8" fmla="*/ 9818 w 10891"/>
              <a:gd name="connsiteY8" fmla="*/ 6395 h 16344"/>
              <a:gd name="connsiteX9" fmla="*/ 10486 w 10891"/>
              <a:gd name="connsiteY9" fmla="*/ 9722 h 16344"/>
              <a:gd name="connsiteX10" fmla="*/ 10891 w 10891"/>
              <a:gd name="connsiteY10" fmla="*/ 12320 h 16344"/>
              <a:gd name="connsiteX0" fmla="*/ 0 w 10891"/>
              <a:gd name="connsiteY0" fmla="*/ 16344 h 16344"/>
              <a:gd name="connsiteX1" fmla="*/ 772 w 10891"/>
              <a:gd name="connsiteY1" fmla="*/ 8993 h 16344"/>
              <a:gd name="connsiteX2" fmla="*/ 1815 w 10891"/>
              <a:gd name="connsiteY2" fmla="*/ 8993 h 16344"/>
              <a:gd name="connsiteX3" fmla="*/ 3383 w 10891"/>
              <a:gd name="connsiteY3" fmla="*/ 406 h 16344"/>
              <a:gd name="connsiteX4" fmla="*/ 4372 w 10891"/>
              <a:gd name="connsiteY4" fmla="*/ 1680 h 16344"/>
              <a:gd name="connsiteX5" fmla="*/ 5447 w 10891"/>
              <a:gd name="connsiteY5" fmla="*/ 1233 h 16344"/>
              <a:gd name="connsiteX6" fmla="*/ 6339 w 10891"/>
              <a:gd name="connsiteY6" fmla="*/ 4968 h 16344"/>
              <a:gd name="connsiteX7" fmla="*/ 8426 w 10891"/>
              <a:gd name="connsiteY7" fmla="*/ 5580 h 16344"/>
              <a:gd name="connsiteX8" fmla="*/ 9818 w 10891"/>
              <a:gd name="connsiteY8" fmla="*/ 6395 h 16344"/>
              <a:gd name="connsiteX9" fmla="*/ 10486 w 10891"/>
              <a:gd name="connsiteY9" fmla="*/ 9722 h 16344"/>
              <a:gd name="connsiteX10" fmla="*/ 10891 w 10891"/>
              <a:gd name="connsiteY10" fmla="*/ 12320 h 16344"/>
              <a:gd name="connsiteX0" fmla="*/ 0 w 10891"/>
              <a:gd name="connsiteY0" fmla="*/ 16344 h 16344"/>
              <a:gd name="connsiteX1" fmla="*/ 772 w 10891"/>
              <a:gd name="connsiteY1" fmla="*/ 8993 h 16344"/>
              <a:gd name="connsiteX2" fmla="*/ 1815 w 10891"/>
              <a:gd name="connsiteY2" fmla="*/ 8993 h 16344"/>
              <a:gd name="connsiteX3" fmla="*/ 3383 w 10891"/>
              <a:gd name="connsiteY3" fmla="*/ 406 h 16344"/>
              <a:gd name="connsiteX4" fmla="*/ 4372 w 10891"/>
              <a:gd name="connsiteY4" fmla="*/ 1680 h 16344"/>
              <a:gd name="connsiteX5" fmla="*/ 5447 w 10891"/>
              <a:gd name="connsiteY5" fmla="*/ 1233 h 16344"/>
              <a:gd name="connsiteX6" fmla="*/ 6339 w 10891"/>
              <a:gd name="connsiteY6" fmla="*/ 4968 h 16344"/>
              <a:gd name="connsiteX7" fmla="*/ 8426 w 10891"/>
              <a:gd name="connsiteY7" fmla="*/ 5580 h 16344"/>
              <a:gd name="connsiteX8" fmla="*/ 9818 w 10891"/>
              <a:gd name="connsiteY8" fmla="*/ 6395 h 16344"/>
              <a:gd name="connsiteX9" fmla="*/ 10486 w 10891"/>
              <a:gd name="connsiteY9" fmla="*/ 9722 h 16344"/>
              <a:gd name="connsiteX10" fmla="*/ 10891 w 10891"/>
              <a:gd name="connsiteY10" fmla="*/ 12320 h 16344"/>
              <a:gd name="connsiteX0" fmla="*/ 0 w 10891"/>
              <a:gd name="connsiteY0" fmla="*/ 16344 h 16344"/>
              <a:gd name="connsiteX1" fmla="*/ 772 w 10891"/>
              <a:gd name="connsiteY1" fmla="*/ 8993 h 16344"/>
              <a:gd name="connsiteX2" fmla="*/ 1815 w 10891"/>
              <a:gd name="connsiteY2" fmla="*/ 8993 h 16344"/>
              <a:gd name="connsiteX3" fmla="*/ 3383 w 10891"/>
              <a:gd name="connsiteY3" fmla="*/ 406 h 16344"/>
              <a:gd name="connsiteX4" fmla="*/ 4372 w 10891"/>
              <a:gd name="connsiteY4" fmla="*/ 1680 h 16344"/>
              <a:gd name="connsiteX5" fmla="*/ 5447 w 10891"/>
              <a:gd name="connsiteY5" fmla="*/ 1233 h 16344"/>
              <a:gd name="connsiteX6" fmla="*/ 6339 w 10891"/>
              <a:gd name="connsiteY6" fmla="*/ 4968 h 16344"/>
              <a:gd name="connsiteX7" fmla="*/ 8426 w 10891"/>
              <a:gd name="connsiteY7" fmla="*/ 5580 h 16344"/>
              <a:gd name="connsiteX8" fmla="*/ 9818 w 10891"/>
              <a:gd name="connsiteY8" fmla="*/ 6395 h 16344"/>
              <a:gd name="connsiteX9" fmla="*/ 10486 w 10891"/>
              <a:gd name="connsiteY9" fmla="*/ 9722 h 16344"/>
              <a:gd name="connsiteX10" fmla="*/ 10891 w 10891"/>
              <a:gd name="connsiteY10" fmla="*/ 12320 h 16344"/>
              <a:gd name="connsiteX0" fmla="*/ 0 w 10891"/>
              <a:gd name="connsiteY0" fmla="*/ 15990 h 15990"/>
              <a:gd name="connsiteX1" fmla="*/ 772 w 10891"/>
              <a:gd name="connsiteY1" fmla="*/ 8639 h 15990"/>
              <a:gd name="connsiteX2" fmla="*/ 1815 w 10891"/>
              <a:gd name="connsiteY2" fmla="*/ 8639 h 15990"/>
              <a:gd name="connsiteX3" fmla="*/ 3228 w 10891"/>
              <a:gd name="connsiteY3" fmla="*/ 476 h 15990"/>
              <a:gd name="connsiteX4" fmla="*/ 4372 w 10891"/>
              <a:gd name="connsiteY4" fmla="*/ 1326 h 15990"/>
              <a:gd name="connsiteX5" fmla="*/ 5447 w 10891"/>
              <a:gd name="connsiteY5" fmla="*/ 879 h 15990"/>
              <a:gd name="connsiteX6" fmla="*/ 6339 w 10891"/>
              <a:gd name="connsiteY6" fmla="*/ 4614 h 15990"/>
              <a:gd name="connsiteX7" fmla="*/ 8426 w 10891"/>
              <a:gd name="connsiteY7" fmla="*/ 5226 h 15990"/>
              <a:gd name="connsiteX8" fmla="*/ 9818 w 10891"/>
              <a:gd name="connsiteY8" fmla="*/ 6041 h 15990"/>
              <a:gd name="connsiteX9" fmla="*/ 10486 w 10891"/>
              <a:gd name="connsiteY9" fmla="*/ 9368 h 15990"/>
              <a:gd name="connsiteX10" fmla="*/ 10891 w 10891"/>
              <a:gd name="connsiteY10" fmla="*/ 11966 h 15990"/>
              <a:gd name="connsiteX0" fmla="*/ 0 w 10891"/>
              <a:gd name="connsiteY0" fmla="*/ 15990 h 15990"/>
              <a:gd name="connsiteX1" fmla="*/ 772 w 10891"/>
              <a:gd name="connsiteY1" fmla="*/ 8639 h 15990"/>
              <a:gd name="connsiteX2" fmla="*/ 1815 w 10891"/>
              <a:gd name="connsiteY2" fmla="*/ 8639 h 15990"/>
              <a:gd name="connsiteX3" fmla="*/ 3228 w 10891"/>
              <a:gd name="connsiteY3" fmla="*/ 476 h 15990"/>
              <a:gd name="connsiteX4" fmla="*/ 4372 w 10891"/>
              <a:gd name="connsiteY4" fmla="*/ 1326 h 15990"/>
              <a:gd name="connsiteX5" fmla="*/ 5447 w 10891"/>
              <a:gd name="connsiteY5" fmla="*/ 879 h 15990"/>
              <a:gd name="connsiteX6" fmla="*/ 6339 w 10891"/>
              <a:gd name="connsiteY6" fmla="*/ 4614 h 15990"/>
              <a:gd name="connsiteX7" fmla="*/ 8426 w 10891"/>
              <a:gd name="connsiteY7" fmla="*/ 5226 h 15990"/>
              <a:gd name="connsiteX8" fmla="*/ 9818 w 10891"/>
              <a:gd name="connsiteY8" fmla="*/ 6041 h 15990"/>
              <a:gd name="connsiteX9" fmla="*/ 10486 w 10891"/>
              <a:gd name="connsiteY9" fmla="*/ 9368 h 15990"/>
              <a:gd name="connsiteX10" fmla="*/ 10891 w 10891"/>
              <a:gd name="connsiteY10" fmla="*/ 11966 h 15990"/>
              <a:gd name="connsiteX0" fmla="*/ 0 w 10891"/>
              <a:gd name="connsiteY0" fmla="*/ 15990 h 15990"/>
              <a:gd name="connsiteX1" fmla="*/ 772 w 10891"/>
              <a:gd name="connsiteY1" fmla="*/ 8639 h 15990"/>
              <a:gd name="connsiteX2" fmla="*/ 1815 w 10891"/>
              <a:gd name="connsiteY2" fmla="*/ 8639 h 15990"/>
              <a:gd name="connsiteX3" fmla="*/ 3228 w 10891"/>
              <a:gd name="connsiteY3" fmla="*/ 476 h 15990"/>
              <a:gd name="connsiteX4" fmla="*/ 4372 w 10891"/>
              <a:gd name="connsiteY4" fmla="*/ 1326 h 15990"/>
              <a:gd name="connsiteX5" fmla="*/ 5447 w 10891"/>
              <a:gd name="connsiteY5" fmla="*/ 879 h 15990"/>
              <a:gd name="connsiteX6" fmla="*/ 6339 w 10891"/>
              <a:gd name="connsiteY6" fmla="*/ 4614 h 15990"/>
              <a:gd name="connsiteX7" fmla="*/ 8426 w 10891"/>
              <a:gd name="connsiteY7" fmla="*/ 5226 h 15990"/>
              <a:gd name="connsiteX8" fmla="*/ 9818 w 10891"/>
              <a:gd name="connsiteY8" fmla="*/ 6041 h 15990"/>
              <a:gd name="connsiteX9" fmla="*/ 10486 w 10891"/>
              <a:gd name="connsiteY9" fmla="*/ 9368 h 15990"/>
              <a:gd name="connsiteX10" fmla="*/ 10891 w 10891"/>
              <a:gd name="connsiteY10" fmla="*/ 11966 h 15990"/>
              <a:gd name="connsiteX0" fmla="*/ 0 w 10891"/>
              <a:gd name="connsiteY0" fmla="*/ 15990 h 15990"/>
              <a:gd name="connsiteX1" fmla="*/ 772 w 10891"/>
              <a:gd name="connsiteY1" fmla="*/ 8639 h 15990"/>
              <a:gd name="connsiteX2" fmla="*/ 1815 w 10891"/>
              <a:gd name="connsiteY2" fmla="*/ 8639 h 15990"/>
              <a:gd name="connsiteX3" fmla="*/ 3228 w 10891"/>
              <a:gd name="connsiteY3" fmla="*/ 476 h 15990"/>
              <a:gd name="connsiteX4" fmla="*/ 4372 w 10891"/>
              <a:gd name="connsiteY4" fmla="*/ 1326 h 15990"/>
              <a:gd name="connsiteX5" fmla="*/ 5447 w 10891"/>
              <a:gd name="connsiteY5" fmla="*/ 879 h 15990"/>
              <a:gd name="connsiteX6" fmla="*/ 6339 w 10891"/>
              <a:gd name="connsiteY6" fmla="*/ 4614 h 15990"/>
              <a:gd name="connsiteX7" fmla="*/ 7108 w 10891"/>
              <a:gd name="connsiteY7" fmla="*/ 4038 h 15990"/>
              <a:gd name="connsiteX8" fmla="*/ 9818 w 10891"/>
              <a:gd name="connsiteY8" fmla="*/ 6041 h 15990"/>
              <a:gd name="connsiteX9" fmla="*/ 10486 w 10891"/>
              <a:gd name="connsiteY9" fmla="*/ 9368 h 15990"/>
              <a:gd name="connsiteX10" fmla="*/ 10891 w 10891"/>
              <a:gd name="connsiteY10" fmla="*/ 11966 h 15990"/>
              <a:gd name="connsiteX0" fmla="*/ 0 w 10891"/>
              <a:gd name="connsiteY0" fmla="*/ 16598 h 16598"/>
              <a:gd name="connsiteX1" fmla="*/ 772 w 10891"/>
              <a:gd name="connsiteY1" fmla="*/ 9247 h 16598"/>
              <a:gd name="connsiteX2" fmla="*/ 1815 w 10891"/>
              <a:gd name="connsiteY2" fmla="*/ 9247 h 16598"/>
              <a:gd name="connsiteX3" fmla="*/ 3228 w 10891"/>
              <a:gd name="connsiteY3" fmla="*/ 1084 h 16598"/>
              <a:gd name="connsiteX4" fmla="*/ 4372 w 10891"/>
              <a:gd name="connsiteY4" fmla="*/ 1934 h 16598"/>
              <a:gd name="connsiteX5" fmla="*/ 5447 w 10891"/>
              <a:gd name="connsiteY5" fmla="*/ 1487 h 16598"/>
              <a:gd name="connsiteX6" fmla="*/ 6339 w 10891"/>
              <a:gd name="connsiteY6" fmla="*/ 5222 h 16598"/>
              <a:gd name="connsiteX7" fmla="*/ 7108 w 10891"/>
              <a:gd name="connsiteY7" fmla="*/ 4646 h 16598"/>
              <a:gd name="connsiteX8" fmla="*/ 7958 w 10891"/>
              <a:gd name="connsiteY8" fmla="*/ 113 h 16598"/>
              <a:gd name="connsiteX9" fmla="*/ 10486 w 10891"/>
              <a:gd name="connsiteY9" fmla="*/ 9976 h 16598"/>
              <a:gd name="connsiteX10" fmla="*/ 10891 w 10891"/>
              <a:gd name="connsiteY10" fmla="*/ 12574 h 16598"/>
              <a:gd name="connsiteX0" fmla="*/ 0 w 10891"/>
              <a:gd name="connsiteY0" fmla="*/ 16486 h 16486"/>
              <a:gd name="connsiteX1" fmla="*/ 772 w 10891"/>
              <a:gd name="connsiteY1" fmla="*/ 9135 h 16486"/>
              <a:gd name="connsiteX2" fmla="*/ 1815 w 10891"/>
              <a:gd name="connsiteY2" fmla="*/ 9135 h 16486"/>
              <a:gd name="connsiteX3" fmla="*/ 3228 w 10891"/>
              <a:gd name="connsiteY3" fmla="*/ 972 h 16486"/>
              <a:gd name="connsiteX4" fmla="*/ 4372 w 10891"/>
              <a:gd name="connsiteY4" fmla="*/ 1822 h 16486"/>
              <a:gd name="connsiteX5" fmla="*/ 5447 w 10891"/>
              <a:gd name="connsiteY5" fmla="*/ 1375 h 16486"/>
              <a:gd name="connsiteX6" fmla="*/ 6339 w 10891"/>
              <a:gd name="connsiteY6" fmla="*/ 5110 h 16486"/>
              <a:gd name="connsiteX7" fmla="*/ 7108 w 10891"/>
              <a:gd name="connsiteY7" fmla="*/ 4534 h 16486"/>
              <a:gd name="connsiteX8" fmla="*/ 7958 w 10891"/>
              <a:gd name="connsiteY8" fmla="*/ 1 h 16486"/>
              <a:gd name="connsiteX9" fmla="*/ 9905 w 10891"/>
              <a:gd name="connsiteY9" fmla="*/ 4940 h 16486"/>
              <a:gd name="connsiteX10" fmla="*/ 10891 w 10891"/>
              <a:gd name="connsiteY10" fmla="*/ 12462 h 16486"/>
              <a:gd name="connsiteX0" fmla="*/ 0 w 10891"/>
              <a:gd name="connsiteY0" fmla="*/ 16512 h 16512"/>
              <a:gd name="connsiteX1" fmla="*/ 772 w 10891"/>
              <a:gd name="connsiteY1" fmla="*/ 9161 h 16512"/>
              <a:gd name="connsiteX2" fmla="*/ 1815 w 10891"/>
              <a:gd name="connsiteY2" fmla="*/ 9161 h 16512"/>
              <a:gd name="connsiteX3" fmla="*/ 3228 w 10891"/>
              <a:gd name="connsiteY3" fmla="*/ 998 h 16512"/>
              <a:gd name="connsiteX4" fmla="*/ 4372 w 10891"/>
              <a:gd name="connsiteY4" fmla="*/ 1848 h 16512"/>
              <a:gd name="connsiteX5" fmla="*/ 5447 w 10891"/>
              <a:gd name="connsiteY5" fmla="*/ 1401 h 16512"/>
              <a:gd name="connsiteX6" fmla="*/ 6339 w 10891"/>
              <a:gd name="connsiteY6" fmla="*/ 5136 h 16512"/>
              <a:gd name="connsiteX7" fmla="*/ 7108 w 10891"/>
              <a:gd name="connsiteY7" fmla="*/ 4560 h 16512"/>
              <a:gd name="connsiteX8" fmla="*/ 7958 w 10891"/>
              <a:gd name="connsiteY8" fmla="*/ 27 h 16512"/>
              <a:gd name="connsiteX9" fmla="*/ 8858 w 10891"/>
              <a:gd name="connsiteY9" fmla="*/ 2759 h 16512"/>
              <a:gd name="connsiteX10" fmla="*/ 9905 w 10891"/>
              <a:gd name="connsiteY10" fmla="*/ 4966 h 16512"/>
              <a:gd name="connsiteX11" fmla="*/ 10891 w 10891"/>
              <a:gd name="connsiteY11" fmla="*/ 12488 h 16512"/>
              <a:gd name="connsiteX0" fmla="*/ 0 w 10542"/>
              <a:gd name="connsiteY0" fmla="*/ 16512 h 16512"/>
              <a:gd name="connsiteX1" fmla="*/ 772 w 10542"/>
              <a:gd name="connsiteY1" fmla="*/ 9161 h 16512"/>
              <a:gd name="connsiteX2" fmla="*/ 1815 w 10542"/>
              <a:gd name="connsiteY2" fmla="*/ 9161 h 16512"/>
              <a:gd name="connsiteX3" fmla="*/ 3228 w 10542"/>
              <a:gd name="connsiteY3" fmla="*/ 998 h 16512"/>
              <a:gd name="connsiteX4" fmla="*/ 4372 w 10542"/>
              <a:gd name="connsiteY4" fmla="*/ 1848 h 16512"/>
              <a:gd name="connsiteX5" fmla="*/ 5447 w 10542"/>
              <a:gd name="connsiteY5" fmla="*/ 1401 h 16512"/>
              <a:gd name="connsiteX6" fmla="*/ 6339 w 10542"/>
              <a:gd name="connsiteY6" fmla="*/ 5136 h 16512"/>
              <a:gd name="connsiteX7" fmla="*/ 7108 w 10542"/>
              <a:gd name="connsiteY7" fmla="*/ 4560 h 16512"/>
              <a:gd name="connsiteX8" fmla="*/ 7958 w 10542"/>
              <a:gd name="connsiteY8" fmla="*/ 27 h 16512"/>
              <a:gd name="connsiteX9" fmla="*/ 8858 w 10542"/>
              <a:gd name="connsiteY9" fmla="*/ 2759 h 16512"/>
              <a:gd name="connsiteX10" fmla="*/ 9905 w 10542"/>
              <a:gd name="connsiteY10" fmla="*/ 4966 h 16512"/>
              <a:gd name="connsiteX11" fmla="*/ 10542 w 10542"/>
              <a:gd name="connsiteY11" fmla="*/ 7989 h 16512"/>
              <a:gd name="connsiteX0" fmla="*/ 0 w 10503"/>
              <a:gd name="connsiteY0" fmla="*/ 16512 h 16512"/>
              <a:gd name="connsiteX1" fmla="*/ 772 w 10503"/>
              <a:gd name="connsiteY1" fmla="*/ 9161 h 16512"/>
              <a:gd name="connsiteX2" fmla="*/ 1815 w 10503"/>
              <a:gd name="connsiteY2" fmla="*/ 9161 h 16512"/>
              <a:gd name="connsiteX3" fmla="*/ 3228 w 10503"/>
              <a:gd name="connsiteY3" fmla="*/ 998 h 16512"/>
              <a:gd name="connsiteX4" fmla="*/ 4372 w 10503"/>
              <a:gd name="connsiteY4" fmla="*/ 1848 h 16512"/>
              <a:gd name="connsiteX5" fmla="*/ 5447 w 10503"/>
              <a:gd name="connsiteY5" fmla="*/ 1401 h 16512"/>
              <a:gd name="connsiteX6" fmla="*/ 6339 w 10503"/>
              <a:gd name="connsiteY6" fmla="*/ 5136 h 16512"/>
              <a:gd name="connsiteX7" fmla="*/ 7108 w 10503"/>
              <a:gd name="connsiteY7" fmla="*/ 4560 h 16512"/>
              <a:gd name="connsiteX8" fmla="*/ 7958 w 10503"/>
              <a:gd name="connsiteY8" fmla="*/ 27 h 16512"/>
              <a:gd name="connsiteX9" fmla="*/ 8858 w 10503"/>
              <a:gd name="connsiteY9" fmla="*/ 2759 h 16512"/>
              <a:gd name="connsiteX10" fmla="*/ 9905 w 10503"/>
              <a:gd name="connsiteY10" fmla="*/ 4966 h 16512"/>
              <a:gd name="connsiteX11" fmla="*/ 10503 w 10503"/>
              <a:gd name="connsiteY11" fmla="*/ 8498 h 16512"/>
              <a:gd name="connsiteX0" fmla="*/ 0 w 10503"/>
              <a:gd name="connsiteY0" fmla="*/ 16512 h 16512"/>
              <a:gd name="connsiteX1" fmla="*/ 772 w 10503"/>
              <a:gd name="connsiteY1" fmla="*/ 9161 h 16512"/>
              <a:gd name="connsiteX2" fmla="*/ 1815 w 10503"/>
              <a:gd name="connsiteY2" fmla="*/ 9161 h 16512"/>
              <a:gd name="connsiteX3" fmla="*/ 3228 w 10503"/>
              <a:gd name="connsiteY3" fmla="*/ 998 h 16512"/>
              <a:gd name="connsiteX4" fmla="*/ 4372 w 10503"/>
              <a:gd name="connsiteY4" fmla="*/ 1848 h 16512"/>
              <a:gd name="connsiteX5" fmla="*/ 5447 w 10503"/>
              <a:gd name="connsiteY5" fmla="*/ 1401 h 16512"/>
              <a:gd name="connsiteX6" fmla="*/ 6339 w 10503"/>
              <a:gd name="connsiteY6" fmla="*/ 5136 h 16512"/>
              <a:gd name="connsiteX7" fmla="*/ 7108 w 10503"/>
              <a:gd name="connsiteY7" fmla="*/ 4560 h 16512"/>
              <a:gd name="connsiteX8" fmla="*/ 7958 w 10503"/>
              <a:gd name="connsiteY8" fmla="*/ 27 h 16512"/>
              <a:gd name="connsiteX9" fmla="*/ 8858 w 10503"/>
              <a:gd name="connsiteY9" fmla="*/ 2759 h 16512"/>
              <a:gd name="connsiteX10" fmla="*/ 9905 w 10503"/>
              <a:gd name="connsiteY10" fmla="*/ 4966 h 16512"/>
              <a:gd name="connsiteX11" fmla="*/ 10503 w 10503"/>
              <a:gd name="connsiteY11" fmla="*/ 8498 h 16512"/>
              <a:gd name="connsiteX0" fmla="*/ 0 w 10232"/>
              <a:gd name="connsiteY0" fmla="*/ 16512 h 16512"/>
              <a:gd name="connsiteX1" fmla="*/ 772 w 10232"/>
              <a:gd name="connsiteY1" fmla="*/ 9161 h 16512"/>
              <a:gd name="connsiteX2" fmla="*/ 1815 w 10232"/>
              <a:gd name="connsiteY2" fmla="*/ 9161 h 16512"/>
              <a:gd name="connsiteX3" fmla="*/ 3228 w 10232"/>
              <a:gd name="connsiteY3" fmla="*/ 998 h 16512"/>
              <a:gd name="connsiteX4" fmla="*/ 4372 w 10232"/>
              <a:gd name="connsiteY4" fmla="*/ 1848 h 16512"/>
              <a:gd name="connsiteX5" fmla="*/ 5447 w 10232"/>
              <a:gd name="connsiteY5" fmla="*/ 1401 h 16512"/>
              <a:gd name="connsiteX6" fmla="*/ 6339 w 10232"/>
              <a:gd name="connsiteY6" fmla="*/ 5136 h 16512"/>
              <a:gd name="connsiteX7" fmla="*/ 7108 w 10232"/>
              <a:gd name="connsiteY7" fmla="*/ 4560 h 16512"/>
              <a:gd name="connsiteX8" fmla="*/ 7958 w 10232"/>
              <a:gd name="connsiteY8" fmla="*/ 27 h 16512"/>
              <a:gd name="connsiteX9" fmla="*/ 8858 w 10232"/>
              <a:gd name="connsiteY9" fmla="*/ 2759 h 16512"/>
              <a:gd name="connsiteX10" fmla="*/ 9905 w 10232"/>
              <a:gd name="connsiteY10" fmla="*/ 4966 h 16512"/>
              <a:gd name="connsiteX11" fmla="*/ 10232 w 10232"/>
              <a:gd name="connsiteY11" fmla="*/ 7140 h 16512"/>
              <a:gd name="connsiteX0" fmla="*/ 0 w 10232"/>
              <a:gd name="connsiteY0" fmla="*/ 16512 h 16512"/>
              <a:gd name="connsiteX1" fmla="*/ 772 w 10232"/>
              <a:gd name="connsiteY1" fmla="*/ 9161 h 16512"/>
              <a:gd name="connsiteX2" fmla="*/ 1815 w 10232"/>
              <a:gd name="connsiteY2" fmla="*/ 9161 h 16512"/>
              <a:gd name="connsiteX3" fmla="*/ 3228 w 10232"/>
              <a:gd name="connsiteY3" fmla="*/ 998 h 16512"/>
              <a:gd name="connsiteX4" fmla="*/ 4372 w 10232"/>
              <a:gd name="connsiteY4" fmla="*/ 1848 h 16512"/>
              <a:gd name="connsiteX5" fmla="*/ 5447 w 10232"/>
              <a:gd name="connsiteY5" fmla="*/ 1401 h 16512"/>
              <a:gd name="connsiteX6" fmla="*/ 6339 w 10232"/>
              <a:gd name="connsiteY6" fmla="*/ 5136 h 16512"/>
              <a:gd name="connsiteX7" fmla="*/ 7108 w 10232"/>
              <a:gd name="connsiteY7" fmla="*/ 4560 h 16512"/>
              <a:gd name="connsiteX8" fmla="*/ 7958 w 10232"/>
              <a:gd name="connsiteY8" fmla="*/ 27 h 16512"/>
              <a:gd name="connsiteX9" fmla="*/ 8858 w 10232"/>
              <a:gd name="connsiteY9" fmla="*/ 2759 h 16512"/>
              <a:gd name="connsiteX10" fmla="*/ 9905 w 10232"/>
              <a:gd name="connsiteY10" fmla="*/ 4966 h 16512"/>
              <a:gd name="connsiteX11" fmla="*/ 10232 w 10232"/>
              <a:gd name="connsiteY11" fmla="*/ 7140 h 16512"/>
              <a:gd name="connsiteX0" fmla="*/ 0 w 10310"/>
              <a:gd name="connsiteY0" fmla="*/ 16512 h 16512"/>
              <a:gd name="connsiteX1" fmla="*/ 772 w 10310"/>
              <a:gd name="connsiteY1" fmla="*/ 9161 h 16512"/>
              <a:gd name="connsiteX2" fmla="*/ 1815 w 10310"/>
              <a:gd name="connsiteY2" fmla="*/ 9161 h 16512"/>
              <a:gd name="connsiteX3" fmla="*/ 3228 w 10310"/>
              <a:gd name="connsiteY3" fmla="*/ 998 h 16512"/>
              <a:gd name="connsiteX4" fmla="*/ 4372 w 10310"/>
              <a:gd name="connsiteY4" fmla="*/ 1848 h 16512"/>
              <a:gd name="connsiteX5" fmla="*/ 5447 w 10310"/>
              <a:gd name="connsiteY5" fmla="*/ 1401 h 16512"/>
              <a:gd name="connsiteX6" fmla="*/ 6339 w 10310"/>
              <a:gd name="connsiteY6" fmla="*/ 5136 h 16512"/>
              <a:gd name="connsiteX7" fmla="*/ 7108 w 10310"/>
              <a:gd name="connsiteY7" fmla="*/ 4560 h 16512"/>
              <a:gd name="connsiteX8" fmla="*/ 7958 w 10310"/>
              <a:gd name="connsiteY8" fmla="*/ 27 h 16512"/>
              <a:gd name="connsiteX9" fmla="*/ 8858 w 10310"/>
              <a:gd name="connsiteY9" fmla="*/ 2759 h 16512"/>
              <a:gd name="connsiteX10" fmla="*/ 9905 w 10310"/>
              <a:gd name="connsiteY10" fmla="*/ 4966 h 16512"/>
              <a:gd name="connsiteX11" fmla="*/ 10310 w 10310"/>
              <a:gd name="connsiteY11" fmla="*/ 7225 h 16512"/>
              <a:gd name="connsiteX0" fmla="*/ 0 w 10310"/>
              <a:gd name="connsiteY0" fmla="*/ 16524 h 16524"/>
              <a:gd name="connsiteX1" fmla="*/ 772 w 10310"/>
              <a:gd name="connsiteY1" fmla="*/ 9173 h 16524"/>
              <a:gd name="connsiteX2" fmla="*/ 1815 w 10310"/>
              <a:gd name="connsiteY2" fmla="*/ 9173 h 16524"/>
              <a:gd name="connsiteX3" fmla="*/ 3228 w 10310"/>
              <a:gd name="connsiteY3" fmla="*/ 1010 h 16524"/>
              <a:gd name="connsiteX4" fmla="*/ 4372 w 10310"/>
              <a:gd name="connsiteY4" fmla="*/ 1860 h 16524"/>
              <a:gd name="connsiteX5" fmla="*/ 5447 w 10310"/>
              <a:gd name="connsiteY5" fmla="*/ 1413 h 16524"/>
              <a:gd name="connsiteX6" fmla="*/ 6339 w 10310"/>
              <a:gd name="connsiteY6" fmla="*/ 5148 h 16524"/>
              <a:gd name="connsiteX7" fmla="*/ 7108 w 10310"/>
              <a:gd name="connsiteY7" fmla="*/ 4572 h 16524"/>
              <a:gd name="connsiteX8" fmla="*/ 7958 w 10310"/>
              <a:gd name="connsiteY8" fmla="*/ 39 h 16524"/>
              <a:gd name="connsiteX9" fmla="*/ 9115 w 10310"/>
              <a:gd name="connsiteY9" fmla="*/ 2516 h 16524"/>
              <a:gd name="connsiteX10" fmla="*/ 9905 w 10310"/>
              <a:gd name="connsiteY10" fmla="*/ 4978 h 16524"/>
              <a:gd name="connsiteX11" fmla="*/ 10310 w 10310"/>
              <a:gd name="connsiteY11" fmla="*/ 7237 h 16524"/>
              <a:gd name="connsiteX0" fmla="*/ 0 w 10310"/>
              <a:gd name="connsiteY0" fmla="*/ 16528 h 16528"/>
              <a:gd name="connsiteX1" fmla="*/ 772 w 10310"/>
              <a:gd name="connsiteY1" fmla="*/ 9177 h 16528"/>
              <a:gd name="connsiteX2" fmla="*/ 1815 w 10310"/>
              <a:gd name="connsiteY2" fmla="*/ 9177 h 16528"/>
              <a:gd name="connsiteX3" fmla="*/ 3228 w 10310"/>
              <a:gd name="connsiteY3" fmla="*/ 1014 h 16528"/>
              <a:gd name="connsiteX4" fmla="*/ 4372 w 10310"/>
              <a:gd name="connsiteY4" fmla="*/ 1864 h 16528"/>
              <a:gd name="connsiteX5" fmla="*/ 5447 w 10310"/>
              <a:gd name="connsiteY5" fmla="*/ 1417 h 16528"/>
              <a:gd name="connsiteX6" fmla="*/ 6339 w 10310"/>
              <a:gd name="connsiteY6" fmla="*/ 5152 h 16528"/>
              <a:gd name="connsiteX7" fmla="*/ 7108 w 10310"/>
              <a:gd name="connsiteY7" fmla="*/ 4576 h 16528"/>
              <a:gd name="connsiteX8" fmla="*/ 7958 w 10310"/>
              <a:gd name="connsiteY8" fmla="*/ 43 h 16528"/>
              <a:gd name="connsiteX9" fmla="*/ 9115 w 10310"/>
              <a:gd name="connsiteY9" fmla="*/ 2520 h 16528"/>
              <a:gd name="connsiteX10" fmla="*/ 9905 w 10310"/>
              <a:gd name="connsiteY10" fmla="*/ 4982 h 16528"/>
              <a:gd name="connsiteX11" fmla="*/ 10310 w 10310"/>
              <a:gd name="connsiteY11" fmla="*/ 7241 h 16528"/>
              <a:gd name="connsiteX0" fmla="*/ 0 w 10310"/>
              <a:gd name="connsiteY0" fmla="*/ 16539 h 16539"/>
              <a:gd name="connsiteX1" fmla="*/ 772 w 10310"/>
              <a:gd name="connsiteY1" fmla="*/ 9188 h 16539"/>
              <a:gd name="connsiteX2" fmla="*/ 1815 w 10310"/>
              <a:gd name="connsiteY2" fmla="*/ 9188 h 16539"/>
              <a:gd name="connsiteX3" fmla="*/ 3228 w 10310"/>
              <a:gd name="connsiteY3" fmla="*/ 1025 h 16539"/>
              <a:gd name="connsiteX4" fmla="*/ 4372 w 10310"/>
              <a:gd name="connsiteY4" fmla="*/ 1875 h 16539"/>
              <a:gd name="connsiteX5" fmla="*/ 5447 w 10310"/>
              <a:gd name="connsiteY5" fmla="*/ 1428 h 16539"/>
              <a:gd name="connsiteX6" fmla="*/ 6339 w 10310"/>
              <a:gd name="connsiteY6" fmla="*/ 5163 h 16539"/>
              <a:gd name="connsiteX7" fmla="*/ 7108 w 10310"/>
              <a:gd name="connsiteY7" fmla="*/ 4587 h 16539"/>
              <a:gd name="connsiteX8" fmla="*/ 7958 w 10310"/>
              <a:gd name="connsiteY8" fmla="*/ 54 h 16539"/>
              <a:gd name="connsiteX9" fmla="*/ 9225 w 10310"/>
              <a:gd name="connsiteY9" fmla="*/ 2361 h 16539"/>
              <a:gd name="connsiteX10" fmla="*/ 9905 w 10310"/>
              <a:gd name="connsiteY10" fmla="*/ 4993 h 16539"/>
              <a:gd name="connsiteX11" fmla="*/ 10310 w 10310"/>
              <a:gd name="connsiteY11" fmla="*/ 7252 h 16539"/>
              <a:gd name="connsiteX0" fmla="*/ 0 w 10310"/>
              <a:gd name="connsiteY0" fmla="*/ 16538 h 16538"/>
              <a:gd name="connsiteX1" fmla="*/ 772 w 10310"/>
              <a:gd name="connsiteY1" fmla="*/ 9187 h 16538"/>
              <a:gd name="connsiteX2" fmla="*/ 1815 w 10310"/>
              <a:gd name="connsiteY2" fmla="*/ 9187 h 16538"/>
              <a:gd name="connsiteX3" fmla="*/ 3228 w 10310"/>
              <a:gd name="connsiteY3" fmla="*/ 1024 h 16538"/>
              <a:gd name="connsiteX4" fmla="*/ 4372 w 10310"/>
              <a:gd name="connsiteY4" fmla="*/ 1874 h 16538"/>
              <a:gd name="connsiteX5" fmla="*/ 5447 w 10310"/>
              <a:gd name="connsiteY5" fmla="*/ 1427 h 16538"/>
              <a:gd name="connsiteX6" fmla="*/ 6339 w 10310"/>
              <a:gd name="connsiteY6" fmla="*/ 5162 h 16538"/>
              <a:gd name="connsiteX7" fmla="*/ 7108 w 10310"/>
              <a:gd name="connsiteY7" fmla="*/ 4586 h 16538"/>
              <a:gd name="connsiteX8" fmla="*/ 7958 w 10310"/>
              <a:gd name="connsiteY8" fmla="*/ 53 h 16538"/>
              <a:gd name="connsiteX9" fmla="*/ 9225 w 10310"/>
              <a:gd name="connsiteY9" fmla="*/ 2360 h 16538"/>
              <a:gd name="connsiteX10" fmla="*/ 9905 w 10310"/>
              <a:gd name="connsiteY10" fmla="*/ 4992 h 16538"/>
              <a:gd name="connsiteX11" fmla="*/ 10310 w 10310"/>
              <a:gd name="connsiteY11" fmla="*/ 7251 h 16538"/>
              <a:gd name="connsiteX0" fmla="*/ 0 w 10425"/>
              <a:gd name="connsiteY0" fmla="*/ 16538 h 16538"/>
              <a:gd name="connsiteX1" fmla="*/ 772 w 10425"/>
              <a:gd name="connsiteY1" fmla="*/ 9187 h 16538"/>
              <a:gd name="connsiteX2" fmla="*/ 1815 w 10425"/>
              <a:gd name="connsiteY2" fmla="*/ 9187 h 16538"/>
              <a:gd name="connsiteX3" fmla="*/ 3228 w 10425"/>
              <a:gd name="connsiteY3" fmla="*/ 1024 h 16538"/>
              <a:gd name="connsiteX4" fmla="*/ 4372 w 10425"/>
              <a:gd name="connsiteY4" fmla="*/ 1874 h 16538"/>
              <a:gd name="connsiteX5" fmla="*/ 5447 w 10425"/>
              <a:gd name="connsiteY5" fmla="*/ 1427 h 16538"/>
              <a:gd name="connsiteX6" fmla="*/ 6339 w 10425"/>
              <a:gd name="connsiteY6" fmla="*/ 5162 h 16538"/>
              <a:gd name="connsiteX7" fmla="*/ 7108 w 10425"/>
              <a:gd name="connsiteY7" fmla="*/ 4586 h 16538"/>
              <a:gd name="connsiteX8" fmla="*/ 7958 w 10425"/>
              <a:gd name="connsiteY8" fmla="*/ 53 h 16538"/>
              <a:gd name="connsiteX9" fmla="*/ 9225 w 10425"/>
              <a:gd name="connsiteY9" fmla="*/ 2360 h 16538"/>
              <a:gd name="connsiteX10" fmla="*/ 9905 w 10425"/>
              <a:gd name="connsiteY10" fmla="*/ 4992 h 16538"/>
              <a:gd name="connsiteX11" fmla="*/ 10425 w 10425"/>
              <a:gd name="connsiteY11" fmla="*/ 11241 h 16538"/>
              <a:gd name="connsiteX0" fmla="*/ 0 w 10425"/>
              <a:gd name="connsiteY0" fmla="*/ 16538 h 16538"/>
              <a:gd name="connsiteX1" fmla="*/ 772 w 10425"/>
              <a:gd name="connsiteY1" fmla="*/ 9187 h 16538"/>
              <a:gd name="connsiteX2" fmla="*/ 1815 w 10425"/>
              <a:gd name="connsiteY2" fmla="*/ 9187 h 16538"/>
              <a:gd name="connsiteX3" fmla="*/ 3228 w 10425"/>
              <a:gd name="connsiteY3" fmla="*/ 1024 h 16538"/>
              <a:gd name="connsiteX4" fmla="*/ 4372 w 10425"/>
              <a:gd name="connsiteY4" fmla="*/ 1874 h 16538"/>
              <a:gd name="connsiteX5" fmla="*/ 5447 w 10425"/>
              <a:gd name="connsiteY5" fmla="*/ 1427 h 16538"/>
              <a:gd name="connsiteX6" fmla="*/ 6339 w 10425"/>
              <a:gd name="connsiteY6" fmla="*/ 5162 h 16538"/>
              <a:gd name="connsiteX7" fmla="*/ 7108 w 10425"/>
              <a:gd name="connsiteY7" fmla="*/ 4586 h 16538"/>
              <a:gd name="connsiteX8" fmla="*/ 7958 w 10425"/>
              <a:gd name="connsiteY8" fmla="*/ 53 h 16538"/>
              <a:gd name="connsiteX9" fmla="*/ 9225 w 10425"/>
              <a:gd name="connsiteY9" fmla="*/ 2360 h 16538"/>
              <a:gd name="connsiteX10" fmla="*/ 10290 w 10425"/>
              <a:gd name="connsiteY10" fmla="*/ 8388 h 16538"/>
              <a:gd name="connsiteX11" fmla="*/ 10425 w 10425"/>
              <a:gd name="connsiteY11" fmla="*/ 11241 h 16538"/>
              <a:gd name="connsiteX0" fmla="*/ 0 w 10425"/>
              <a:gd name="connsiteY0" fmla="*/ 16533 h 16533"/>
              <a:gd name="connsiteX1" fmla="*/ 772 w 10425"/>
              <a:gd name="connsiteY1" fmla="*/ 9182 h 16533"/>
              <a:gd name="connsiteX2" fmla="*/ 1815 w 10425"/>
              <a:gd name="connsiteY2" fmla="*/ 9182 h 16533"/>
              <a:gd name="connsiteX3" fmla="*/ 3228 w 10425"/>
              <a:gd name="connsiteY3" fmla="*/ 1019 h 16533"/>
              <a:gd name="connsiteX4" fmla="*/ 4372 w 10425"/>
              <a:gd name="connsiteY4" fmla="*/ 1869 h 16533"/>
              <a:gd name="connsiteX5" fmla="*/ 5447 w 10425"/>
              <a:gd name="connsiteY5" fmla="*/ 1422 h 16533"/>
              <a:gd name="connsiteX6" fmla="*/ 6339 w 10425"/>
              <a:gd name="connsiteY6" fmla="*/ 5157 h 16533"/>
              <a:gd name="connsiteX7" fmla="*/ 7108 w 10425"/>
              <a:gd name="connsiteY7" fmla="*/ 4581 h 16533"/>
              <a:gd name="connsiteX8" fmla="*/ 7958 w 10425"/>
              <a:gd name="connsiteY8" fmla="*/ 48 h 16533"/>
              <a:gd name="connsiteX9" fmla="*/ 9225 w 10425"/>
              <a:gd name="connsiteY9" fmla="*/ 2355 h 16533"/>
              <a:gd name="connsiteX10" fmla="*/ 9848 w 10425"/>
              <a:gd name="connsiteY10" fmla="*/ 7279 h 16533"/>
              <a:gd name="connsiteX11" fmla="*/ 10290 w 10425"/>
              <a:gd name="connsiteY11" fmla="*/ 8383 h 16533"/>
              <a:gd name="connsiteX12" fmla="*/ 10425 w 10425"/>
              <a:gd name="connsiteY12" fmla="*/ 11236 h 16533"/>
              <a:gd name="connsiteX0" fmla="*/ 0 w 10425"/>
              <a:gd name="connsiteY0" fmla="*/ 16488 h 16488"/>
              <a:gd name="connsiteX1" fmla="*/ 772 w 10425"/>
              <a:gd name="connsiteY1" fmla="*/ 9137 h 16488"/>
              <a:gd name="connsiteX2" fmla="*/ 1815 w 10425"/>
              <a:gd name="connsiteY2" fmla="*/ 9137 h 16488"/>
              <a:gd name="connsiteX3" fmla="*/ 3228 w 10425"/>
              <a:gd name="connsiteY3" fmla="*/ 974 h 16488"/>
              <a:gd name="connsiteX4" fmla="*/ 4372 w 10425"/>
              <a:gd name="connsiteY4" fmla="*/ 1824 h 16488"/>
              <a:gd name="connsiteX5" fmla="*/ 5447 w 10425"/>
              <a:gd name="connsiteY5" fmla="*/ 1377 h 16488"/>
              <a:gd name="connsiteX6" fmla="*/ 6339 w 10425"/>
              <a:gd name="connsiteY6" fmla="*/ 5112 h 16488"/>
              <a:gd name="connsiteX7" fmla="*/ 7108 w 10425"/>
              <a:gd name="connsiteY7" fmla="*/ 4536 h 16488"/>
              <a:gd name="connsiteX8" fmla="*/ 7958 w 10425"/>
              <a:gd name="connsiteY8" fmla="*/ 3 h 16488"/>
              <a:gd name="connsiteX9" fmla="*/ 9610 w 10425"/>
              <a:gd name="connsiteY9" fmla="*/ 5196 h 16488"/>
              <a:gd name="connsiteX10" fmla="*/ 9848 w 10425"/>
              <a:gd name="connsiteY10" fmla="*/ 7234 h 16488"/>
              <a:gd name="connsiteX11" fmla="*/ 10290 w 10425"/>
              <a:gd name="connsiteY11" fmla="*/ 8338 h 16488"/>
              <a:gd name="connsiteX12" fmla="*/ 10425 w 10425"/>
              <a:gd name="connsiteY12" fmla="*/ 11191 h 16488"/>
              <a:gd name="connsiteX0" fmla="*/ 0 w 10425"/>
              <a:gd name="connsiteY0" fmla="*/ 16488 h 16561"/>
              <a:gd name="connsiteX1" fmla="*/ 1041 w 10425"/>
              <a:gd name="connsiteY1" fmla="*/ 15758 h 16561"/>
              <a:gd name="connsiteX2" fmla="*/ 1815 w 10425"/>
              <a:gd name="connsiteY2" fmla="*/ 9137 h 16561"/>
              <a:gd name="connsiteX3" fmla="*/ 3228 w 10425"/>
              <a:gd name="connsiteY3" fmla="*/ 974 h 16561"/>
              <a:gd name="connsiteX4" fmla="*/ 4372 w 10425"/>
              <a:gd name="connsiteY4" fmla="*/ 1824 h 16561"/>
              <a:gd name="connsiteX5" fmla="*/ 5447 w 10425"/>
              <a:gd name="connsiteY5" fmla="*/ 1377 h 16561"/>
              <a:gd name="connsiteX6" fmla="*/ 6339 w 10425"/>
              <a:gd name="connsiteY6" fmla="*/ 5112 h 16561"/>
              <a:gd name="connsiteX7" fmla="*/ 7108 w 10425"/>
              <a:gd name="connsiteY7" fmla="*/ 4536 h 16561"/>
              <a:gd name="connsiteX8" fmla="*/ 7958 w 10425"/>
              <a:gd name="connsiteY8" fmla="*/ 3 h 16561"/>
              <a:gd name="connsiteX9" fmla="*/ 9610 w 10425"/>
              <a:gd name="connsiteY9" fmla="*/ 5196 h 16561"/>
              <a:gd name="connsiteX10" fmla="*/ 9848 w 10425"/>
              <a:gd name="connsiteY10" fmla="*/ 7234 h 16561"/>
              <a:gd name="connsiteX11" fmla="*/ 10290 w 10425"/>
              <a:gd name="connsiteY11" fmla="*/ 8338 h 16561"/>
              <a:gd name="connsiteX12" fmla="*/ 10425 w 10425"/>
              <a:gd name="connsiteY12" fmla="*/ 11191 h 16561"/>
              <a:gd name="connsiteX0" fmla="*/ 0 w 10425"/>
              <a:gd name="connsiteY0" fmla="*/ 16488 h 16561"/>
              <a:gd name="connsiteX1" fmla="*/ 1041 w 10425"/>
              <a:gd name="connsiteY1" fmla="*/ 15758 h 16561"/>
              <a:gd name="connsiteX2" fmla="*/ 3200 w 10425"/>
              <a:gd name="connsiteY2" fmla="*/ 13127 h 16561"/>
              <a:gd name="connsiteX3" fmla="*/ 3228 w 10425"/>
              <a:gd name="connsiteY3" fmla="*/ 974 h 16561"/>
              <a:gd name="connsiteX4" fmla="*/ 4372 w 10425"/>
              <a:gd name="connsiteY4" fmla="*/ 1824 h 16561"/>
              <a:gd name="connsiteX5" fmla="*/ 5447 w 10425"/>
              <a:gd name="connsiteY5" fmla="*/ 1377 h 16561"/>
              <a:gd name="connsiteX6" fmla="*/ 6339 w 10425"/>
              <a:gd name="connsiteY6" fmla="*/ 5112 h 16561"/>
              <a:gd name="connsiteX7" fmla="*/ 7108 w 10425"/>
              <a:gd name="connsiteY7" fmla="*/ 4536 h 16561"/>
              <a:gd name="connsiteX8" fmla="*/ 7958 w 10425"/>
              <a:gd name="connsiteY8" fmla="*/ 3 h 16561"/>
              <a:gd name="connsiteX9" fmla="*/ 9610 w 10425"/>
              <a:gd name="connsiteY9" fmla="*/ 5196 h 16561"/>
              <a:gd name="connsiteX10" fmla="*/ 9848 w 10425"/>
              <a:gd name="connsiteY10" fmla="*/ 7234 h 16561"/>
              <a:gd name="connsiteX11" fmla="*/ 10290 w 10425"/>
              <a:gd name="connsiteY11" fmla="*/ 8338 h 16561"/>
              <a:gd name="connsiteX12" fmla="*/ 10425 w 10425"/>
              <a:gd name="connsiteY12" fmla="*/ 11191 h 16561"/>
              <a:gd name="connsiteX0" fmla="*/ 0 w 10425"/>
              <a:gd name="connsiteY0" fmla="*/ 16488 h 16561"/>
              <a:gd name="connsiteX1" fmla="*/ 1041 w 10425"/>
              <a:gd name="connsiteY1" fmla="*/ 15758 h 16561"/>
              <a:gd name="connsiteX2" fmla="*/ 3200 w 10425"/>
              <a:gd name="connsiteY2" fmla="*/ 13127 h 16561"/>
              <a:gd name="connsiteX3" fmla="*/ 4536 w 10425"/>
              <a:gd name="connsiteY3" fmla="*/ 8953 h 16561"/>
              <a:gd name="connsiteX4" fmla="*/ 4372 w 10425"/>
              <a:gd name="connsiteY4" fmla="*/ 1824 h 16561"/>
              <a:gd name="connsiteX5" fmla="*/ 5447 w 10425"/>
              <a:gd name="connsiteY5" fmla="*/ 1377 h 16561"/>
              <a:gd name="connsiteX6" fmla="*/ 6339 w 10425"/>
              <a:gd name="connsiteY6" fmla="*/ 5112 h 16561"/>
              <a:gd name="connsiteX7" fmla="*/ 7108 w 10425"/>
              <a:gd name="connsiteY7" fmla="*/ 4536 h 16561"/>
              <a:gd name="connsiteX8" fmla="*/ 7958 w 10425"/>
              <a:gd name="connsiteY8" fmla="*/ 3 h 16561"/>
              <a:gd name="connsiteX9" fmla="*/ 9610 w 10425"/>
              <a:gd name="connsiteY9" fmla="*/ 5196 h 16561"/>
              <a:gd name="connsiteX10" fmla="*/ 9848 w 10425"/>
              <a:gd name="connsiteY10" fmla="*/ 7234 h 16561"/>
              <a:gd name="connsiteX11" fmla="*/ 10290 w 10425"/>
              <a:gd name="connsiteY11" fmla="*/ 8338 h 16561"/>
              <a:gd name="connsiteX12" fmla="*/ 10425 w 10425"/>
              <a:gd name="connsiteY12" fmla="*/ 11191 h 16561"/>
              <a:gd name="connsiteX0" fmla="*/ 0 w 10425"/>
              <a:gd name="connsiteY0" fmla="*/ 16488 h 16561"/>
              <a:gd name="connsiteX1" fmla="*/ 1041 w 10425"/>
              <a:gd name="connsiteY1" fmla="*/ 15758 h 16561"/>
              <a:gd name="connsiteX2" fmla="*/ 3200 w 10425"/>
              <a:gd name="connsiteY2" fmla="*/ 13127 h 16561"/>
              <a:gd name="connsiteX3" fmla="*/ 4536 w 10425"/>
              <a:gd name="connsiteY3" fmla="*/ 8953 h 16561"/>
              <a:gd name="connsiteX4" fmla="*/ 5449 w 10425"/>
              <a:gd name="connsiteY4" fmla="*/ 7002 h 16561"/>
              <a:gd name="connsiteX5" fmla="*/ 5447 w 10425"/>
              <a:gd name="connsiteY5" fmla="*/ 1377 h 16561"/>
              <a:gd name="connsiteX6" fmla="*/ 6339 w 10425"/>
              <a:gd name="connsiteY6" fmla="*/ 5112 h 16561"/>
              <a:gd name="connsiteX7" fmla="*/ 7108 w 10425"/>
              <a:gd name="connsiteY7" fmla="*/ 4536 h 16561"/>
              <a:gd name="connsiteX8" fmla="*/ 7958 w 10425"/>
              <a:gd name="connsiteY8" fmla="*/ 3 h 16561"/>
              <a:gd name="connsiteX9" fmla="*/ 9610 w 10425"/>
              <a:gd name="connsiteY9" fmla="*/ 5196 h 16561"/>
              <a:gd name="connsiteX10" fmla="*/ 9848 w 10425"/>
              <a:gd name="connsiteY10" fmla="*/ 7234 h 16561"/>
              <a:gd name="connsiteX11" fmla="*/ 10290 w 10425"/>
              <a:gd name="connsiteY11" fmla="*/ 8338 h 16561"/>
              <a:gd name="connsiteX12" fmla="*/ 10425 w 10425"/>
              <a:gd name="connsiteY12" fmla="*/ 11191 h 16561"/>
              <a:gd name="connsiteX0" fmla="*/ 0 w 10425"/>
              <a:gd name="connsiteY0" fmla="*/ 16488 h 16561"/>
              <a:gd name="connsiteX1" fmla="*/ 1041 w 10425"/>
              <a:gd name="connsiteY1" fmla="*/ 15758 h 16561"/>
              <a:gd name="connsiteX2" fmla="*/ 3200 w 10425"/>
              <a:gd name="connsiteY2" fmla="*/ 13127 h 16561"/>
              <a:gd name="connsiteX3" fmla="*/ 4536 w 10425"/>
              <a:gd name="connsiteY3" fmla="*/ 8953 h 16561"/>
              <a:gd name="connsiteX4" fmla="*/ 5449 w 10425"/>
              <a:gd name="connsiteY4" fmla="*/ 7002 h 16561"/>
              <a:gd name="connsiteX5" fmla="*/ 6486 w 10425"/>
              <a:gd name="connsiteY5" fmla="*/ 6725 h 16561"/>
              <a:gd name="connsiteX6" fmla="*/ 6339 w 10425"/>
              <a:gd name="connsiteY6" fmla="*/ 5112 h 16561"/>
              <a:gd name="connsiteX7" fmla="*/ 7108 w 10425"/>
              <a:gd name="connsiteY7" fmla="*/ 4536 h 16561"/>
              <a:gd name="connsiteX8" fmla="*/ 7958 w 10425"/>
              <a:gd name="connsiteY8" fmla="*/ 3 h 16561"/>
              <a:gd name="connsiteX9" fmla="*/ 9610 w 10425"/>
              <a:gd name="connsiteY9" fmla="*/ 5196 h 16561"/>
              <a:gd name="connsiteX10" fmla="*/ 9848 w 10425"/>
              <a:gd name="connsiteY10" fmla="*/ 7234 h 16561"/>
              <a:gd name="connsiteX11" fmla="*/ 10290 w 10425"/>
              <a:gd name="connsiteY11" fmla="*/ 8338 h 16561"/>
              <a:gd name="connsiteX12" fmla="*/ 10425 w 10425"/>
              <a:gd name="connsiteY12" fmla="*/ 11191 h 16561"/>
              <a:gd name="connsiteX0" fmla="*/ 0 w 10425"/>
              <a:gd name="connsiteY0" fmla="*/ 16488 h 16561"/>
              <a:gd name="connsiteX1" fmla="*/ 1041 w 10425"/>
              <a:gd name="connsiteY1" fmla="*/ 15758 h 16561"/>
              <a:gd name="connsiteX2" fmla="*/ 3200 w 10425"/>
              <a:gd name="connsiteY2" fmla="*/ 13127 h 16561"/>
              <a:gd name="connsiteX3" fmla="*/ 4536 w 10425"/>
              <a:gd name="connsiteY3" fmla="*/ 8953 h 16561"/>
              <a:gd name="connsiteX4" fmla="*/ 5449 w 10425"/>
              <a:gd name="connsiteY4" fmla="*/ 7002 h 16561"/>
              <a:gd name="connsiteX5" fmla="*/ 6486 w 10425"/>
              <a:gd name="connsiteY5" fmla="*/ 6725 h 16561"/>
              <a:gd name="connsiteX6" fmla="*/ 7224 w 10425"/>
              <a:gd name="connsiteY6" fmla="*/ 8083 h 16561"/>
              <a:gd name="connsiteX7" fmla="*/ 7108 w 10425"/>
              <a:gd name="connsiteY7" fmla="*/ 4536 h 16561"/>
              <a:gd name="connsiteX8" fmla="*/ 7958 w 10425"/>
              <a:gd name="connsiteY8" fmla="*/ 3 h 16561"/>
              <a:gd name="connsiteX9" fmla="*/ 9610 w 10425"/>
              <a:gd name="connsiteY9" fmla="*/ 5196 h 16561"/>
              <a:gd name="connsiteX10" fmla="*/ 9848 w 10425"/>
              <a:gd name="connsiteY10" fmla="*/ 7234 h 16561"/>
              <a:gd name="connsiteX11" fmla="*/ 10290 w 10425"/>
              <a:gd name="connsiteY11" fmla="*/ 8338 h 16561"/>
              <a:gd name="connsiteX12" fmla="*/ 10425 w 10425"/>
              <a:gd name="connsiteY12" fmla="*/ 11191 h 16561"/>
              <a:gd name="connsiteX0" fmla="*/ 0 w 10425"/>
              <a:gd name="connsiteY0" fmla="*/ 16489 h 16562"/>
              <a:gd name="connsiteX1" fmla="*/ 1041 w 10425"/>
              <a:gd name="connsiteY1" fmla="*/ 15759 h 16562"/>
              <a:gd name="connsiteX2" fmla="*/ 3200 w 10425"/>
              <a:gd name="connsiteY2" fmla="*/ 13128 h 16562"/>
              <a:gd name="connsiteX3" fmla="*/ 4536 w 10425"/>
              <a:gd name="connsiteY3" fmla="*/ 8954 h 16562"/>
              <a:gd name="connsiteX4" fmla="*/ 5449 w 10425"/>
              <a:gd name="connsiteY4" fmla="*/ 7003 h 16562"/>
              <a:gd name="connsiteX5" fmla="*/ 6486 w 10425"/>
              <a:gd name="connsiteY5" fmla="*/ 6726 h 16562"/>
              <a:gd name="connsiteX6" fmla="*/ 7224 w 10425"/>
              <a:gd name="connsiteY6" fmla="*/ 8084 h 16562"/>
              <a:gd name="connsiteX7" fmla="*/ 8378 w 10425"/>
              <a:gd name="connsiteY7" fmla="*/ 6235 h 16562"/>
              <a:gd name="connsiteX8" fmla="*/ 7958 w 10425"/>
              <a:gd name="connsiteY8" fmla="*/ 4 h 16562"/>
              <a:gd name="connsiteX9" fmla="*/ 9610 w 10425"/>
              <a:gd name="connsiteY9" fmla="*/ 5197 h 16562"/>
              <a:gd name="connsiteX10" fmla="*/ 9848 w 10425"/>
              <a:gd name="connsiteY10" fmla="*/ 7235 h 16562"/>
              <a:gd name="connsiteX11" fmla="*/ 10290 w 10425"/>
              <a:gd name="connsiteY11" fmla="*/ 8339 h 16562"/>
              <a:gd name="connsiteX12" fmla="*/ 10425 w 10425"/>
              <a:gd name="connsiteY12" fmla="*/ 11192 h 16562"/>
              <a:gd name="connsiteX0" fmla="*/ 0 w 10425"/>
              <a:gd name="connsiteY0" fmla="*/ 11513 h 11586"/>
              <a:gd name="connsiteX1" fmla="*/ 1041 w 10425"/>
              <a:gd name="connsiteY1" fmla="*/ 10783 h 11586"/>
              <a:gd name="connsiteX2" fmla="*/ 3200 w 10425"/>
              <a:gd name="connsiteY2" fmla="*/ 8152 h 11586"/>
              <a:gd name="connsiteX3" fmla="*/ 4536 w 10425"/>
              <a:gd name="connsiteY3" fmla="*/ 3978 h 11586"/>
              <a:gd name="connsiteX4" fmla="*/ 5449 w 10425"/>
              <a:gd name="connsiteY4" fmla="*/ 2027 h 11586"/>
              <a:gd name="connsiteX5" fmla="*/ 6486 w 10425"/>
              <a:gd name="connsiteY5" fmla="*/ 1750 h 11586"/>
              <a:gd name="connsiteX6" fmla="*/ 7224 w 10425"/>
              <a:gd name="connsiteY6" fmla="*/ 3108 h 11586"/>
              <a:gd name="connsiteX7" fmla="*/ 8378 w 10425"/>
              <a:gd name="connsiteY7" fmla="*/ 1259 h 11586"/>
              <a:gd name="connsiteX8" fmla="*/ 9151 w 10425"/>
              <a:gd name="connsiteY8" fmla="*/ 1140 h 11586"/>
              <a:gd name="connsiteX9" fmla="*/ 9610 w 10425"/>
              <a:gd name="connsiteY9" fmla="*/ 221 h 11586"/>
              <a:gd name="connsiteX10" fmla="*/ 9848 w 10425"/>
              <a:gd name="connsiteY10" fmla="*/ 2259 h 11586"/>
              <a:gd name="connsiteX11" fmla="*/ 10290 w 10425"/>
              <a:gd name="connsiteY11" fmla="*/ 3363 h 11586"/>
              <a:gd name="connsiteX12" fmla="*/ 10425 w 10425"/>
              <a:gd name="connsiteY12" fmla="*/ 6216 h 11586"/>
              <a:gd name="connsiteX0" fmla="*/ 0 w 10524"/>
              <a:gd name="connsiteY0" fmla="*/ 11513 h 11586"/>
              <a:gd name="connsiteX1" fmla="*/ 1041 w 10524"/>
              <a:gd name="connsiteY1" fmla="*/ 10783 h 11586"/>
              <a:gd name="connsiteX2" fmla="*/ 3200 w 10524"/>
              <a:gd name="connsiteY2" fmla="*/ 8152 h 11586"/>
              <a:gd name="connsiteX3" fmla="*/ 4536 w 10524"/>
              <a:gd name="connsiteY3" fmla="*/ 3978 h 11586"/>
              <a:gd name="connsiteX4" fmla="*/ 5449 w 10524"/>
              <a:gd name="connsiteY4" fmla="*/ 2027 h 11586"/>
              <a:gd name="connsiteX5" fmla="*/ 6486 w 10524"/>
              <a:gd name="connsiteY5" fmla="*/ 1750 h 11586"/>
              <a:gd name="connsiteX6" fmla="*/ 7224 w 10524"/>
              <a:gd name="connsiteY6" fmla="*/ 3108 h 11586"/>
              <a:gd name="connsiteX7" fmla="*/ 8378 w 10524"/>
              <a:gd name="connsiteY7" fmla="*/ 1259 h 11586"/>
              <a:gd name="connsiteX8" fmla="*/ 9151 w 10524"/>
              <a:gd name="connsiteY8" fmla="*/ 1140 h 11586"/>
              <a:gd name="connsiteX9" fmla="*/ 9610 w 10524"/>
              <a:gd name="connsiteY9" fmla="*/ 221 h 11586"/>
              <a:gd name="connsiteX10" fmla="*/ 9848 w 10524"/>
              <a:gd name="connsiteY10" fmla="*/ 2259 h 11586"/>
              <a:gd name="connsiteX11" fmla="*/ 10290 w 10524"/>
              <a:gd name="connsiteY11" fmla="*/ 3363 h 11586"/>
              <a:gd name="connsiteX12" fmla="*/ 10524 w 10524"/>
              <a:gd name="connsiteY12" fmla="*/ 6162 h 11586"/>
              <a:gd name="connsiteX0" fmla="*/ 0 w 10524"/>
              <a:gd name="connsiteY0" fmla="*/ 11513 h 11586"/>
              <a:gd name="connsiteX1" fmla="*/ 1041 w 10524"/>
              <a:gd name="connsiteY1" fmla="*/ 10783 h 11586"/>
              <a:gd name="connsiteX2" fmla="*/ 3200 w 10524"/>
              <a:gd name="connsiteY2" fmla="*/ 8152 h 11586"/>
              <a:gd name="connsiteX3" fmla="*/ 4536 w 10524"/>
              <a:gd name="connsiteY3" fmla="*/ 3978 h 11586"/>
              <a:gd name="connsiteX4" fmla="*/ 5449 w 10524"/>
              <a:gd name="connsiteY4" fmla="*/ 2027 h 11586"/>
              <a:gd name="connsiteX5" fmla="*/ 6486 w 10524"/>
              <a:gd name="connsiteY5" fmla="*/ 1750 h 11586"/>
              <a:gd name="connsiteX6" fmla="*/ 7224 w 10524"/>
              <a:gd name="connsiteY6" fmla="*/ 3108 h 11586"/>
              <a:gd name="connsiteX7" fmla="*/ 8378 w 10524"/>
              <a:gd name="connsiteY7" fmla="*/ 1259 h 11586"/>
              <a:gd name="connsiteX8" fmla="*/ 9151 w 10524"/>
              <a:gd name="connsiteY8" fmla="*/ 1140 h 11586"/>
              <a:gd name="connsiteX9" fmla="*/ 9610 w 10524"/>
              <a:gd name="connsiteY9" fmla="*/ 221 h 11586"/>
              <a:gd name="connsiteX10" fmla="*/ 9848 w 10524"/>
              <a:gd name="connsiteY10" fmla="*/ 2259 h 11586"/>
              <a:gd name="connsiteX11" fmla="*/ 10241 w 10524"/>
              <a:gd name="connsiteY11" fmla="*/ 3472 h 11586"/>
              <a:gd name="connsiteX12" fmla="*/ 10524 w 10524"/>
              <a:gd name="connsiteY12" fmla="*/ 6162 h 11586"/>
              <a:gd name="connsiteX0" fmla="*/ 0 w 10549"/>
              <a:gd name="connsiteY0" fmla="*/ 11513 h 11586"/>
              <a:gd name="connsiteX1" fmla="*/ 1041 w 10549"/>
              <a:gd name="connsiteY1" fmla="*/ 10783 h 11586"/>
              <a:gd name="connsiteX2" fmla="*/ 3200 w 10549"/>
              <a:gd name="connsiteY2" fmla="*/ 8152 h 11586"/>
              <a:gd name="connsiteX3" fmla="*/ 4536 w 10549"/>
              <a:gd name="connsiteY3" fmla="*/ 3978 h 11586"/>
              <a:gd name="connsiteX4" fmla="*/ 5449 w 10549"/>
              <a:gd name="connsiteY4" fmla="*/ 2027 h 11586"/>
              <a:gd name="connsiteX5" fmla="*/ 6486 w 10549"/>
              <a:gd name="connsiteY5" fmla="*/ 1750 h 11586"/>
              <a:gd name="connsiteX6" fmla="*/ 7224 w 10549"/>
              <a:gd name="connsiteY6" fmla="*/ 3108 h 11586"/>
              <a:gd name="connsiteX7" fmla="*/ 8378 w 10549"/>
              <a:gd name="connsiteY7" fmla="*/ 1259 h 11586"/>
              <a:gd name="connsiteX8" fmla="*/ 9151 w 10549"/>
              <a:gd name="connsiteY8" fmla="*/ 1140 h 11586"/>
              <a:gd name="connsiteX9" fmla="*/ 9610 w 10549"/>
              <a:gd name="connsiteY9" fmla="*/ 221 h 11586"/>
              <a:gd name="connsiteX10" fmla="*/ 9848 w 10549"/>
              <a:gd name="connsiteY10" fmla="*/ 2259 h 11586"/>
              <a:gd name="connsiteX11" fmla="*/ 10241 w 10549"/>
              <a:gd name="connsiteY11" fmla="*/ 3472 h 11586"/>
              <a:gd name="connsiteX12" fmla="*/ 10549 w 10549"/>
              <a:gd name="connsiteY12" fmla="*/ 6434 h 11586"/>
              <a:gd name="connsiteX0" fmla="*/ 0 w 10549"/>
              <a:gd name="connsiteY0" fmla="*/ 11513 h 11586"/>
              <a:gd name="connsiteX1" fmla="*/ 1041 w 10549"/>
              <a:gd name="connsiteY1" fmla="*/ 10783 h 11586"/>
              <a:gd name="connsiteX2" fmla="*/ 3200 w 10549"/>
              <a:gd name="connsiteY2" fmla="*/ 8152 h 11586"/>
              <a:gd name="connsiteX3" fmla="*/ 4536 w 10549"/>
              <a:gd name="connsiteY3" fmla="*/ 3978 h 11586"/>
              <a:gd name="connsiteX4" fmla="*/ 5449 w 10549"/>
              <a:gd name="connsiteY4" fmla="*/ 2027 h 11586"/>
              <a:gd name="connsiteX5" fmla="*/ 6486 w 10549"/>
              <a:gd name="connsiteY5" fmla="*/ 1750 h 11586"/>
              <a:gd name="connsiteX6" fmla="*/ 7224 w 10549"/>
              <a:gd name="connsiteY6" fmla="*/ 3108 h 11586"/>
              <a:gd name="connsiteX7" fmla="*/ 8378 w 10549"/>
              <a:gd name="connsiteY7" fmla="*/ 1259 h 11586"/>
              <a:gd name="connsiteX8" fmla="*/ 9151 w 10549"/>
              <a:gd name="connsiteY8" fmla="*/ 1140 h 11586"/>
              <a:gd name="connsiteX9" fmla="*/ 9610 w 10549"/>
              <a:gd name="connsiteY9" fmla="*/ 221 h 11586"/>
              <a:gd name="connsiteX10" fmla="*/ 9848 w 10549"/>
              <a:gd name="connsiteY10" fmla="*/ 2259 h 11586"/>
              <a:gd name="connsiteX11" fmla="*/ 10241 w 10549"/>
              <a:gd name="connsiteY11" fmla="*/ 3472 h 11586"/>
              <a:gd name="connsiteX12" fmla="*/ 10549 w 10549"/>
              <a:gd name="connsiteY12" fmla="*/ 6434 h 11586"/>
              <a:gd name="connsiteX0" fmla="*/ 0 w 10549"/>
              <a:gd name="connsiteY0" fmla="*/ 11405 h 11478"/>
              <a:gd name="connsiteX1" fmla="*/ 1041 w 10549"/>
              <a:gd name="connsiteY1" fmla="*/ 10675 h 11478"/>
              <a:gd name="connsiteX2" fmla="*/ 3200 w 10549"/>
              <a:gd name="connsiteY2" fmla="*/ 8044 h 11478"/>
              <a:gd name="connsiteX3" fmla="*/ 4536 w 10549"/>
              <a:gd name="connsiteY3" fmla="*/ 3870 h 11478"/>
              <a:gd name="connsiteX4" fmla="*/ 5449 w 10549"/>
              <a:gd name="connsiteY4" fmla="*/ 1919 h 11478"/>
              <a:gd name="connsiteX5" fmla="*/ 6486 w 10549"/>
              <a:gd name="connsiteY5" fmla="*/ 1642 h 11478"/>
              <a:gd name="connsiteX6" fmla="*/ 7224 w 10549"/>
              <a:gd name="connsiteY6" fmla="*/ 3000 h 11478"/>
              <a:gd name="connsiteX7" fmla="*/ 8378 w 10549"/>
              <a:gd name="connsiteY7" fmla="*/ 1151 h 11478"/>
              <a:gd name="connsiteX8" fmla="*/ 9151 w 10549"/>
              <a:gd name="connsiteY8" fmla="*/ 1032 h 11478"/>
              <a:gd name="connsiteX9" fmla="*/ 9461 w 10549"/>
              <a:gd name="connsiteY9" fmla="*/ 537 h 11478"/>
              <a:gd name="connsiteX10" fmla="*/ 9610 w 10549"/>
              <a:gd name="connsiteY10" fmla="*/ 113 h 11478"/>
              <a:gd name="connsiteX11" fmla="*/ 9848 w 10549"/>
              <a:gd name="connsiteY11" fmla="*/ 2151 h 11478"/>
              <a:gd name="connsiteX12" fmla="*/ 10241 w 10549"/>
              <a:gd name="connsiteY12" fmla="*/ 3364 h 11478"/>
              <a:gd name="connsiteX13" fmla="*/ 10549 w 10549"/>
              <a:gd name="connsiteY13" fmla="*/ 6326 h 11478"/>
              <a:gd name="connsiteX0" fmla="*/ 0 w 10549"/>
              <a:gd name="connsiteY0" fmla="*/ 11405 h 11478"/>
              <a:gd name="connsiteX1" fmla="*/ 1041 w 10549"/>
              <a:gd name="connsiteY1" fmla="*/ 10675 h 11478"/>
              <a:gd name="connsiteX2" fmla="*/ 3200 w 10549"/>
              <a:gd name="connsiteY2" fmla="*/ 8044 h 11478"/>
              <a:gd name="connsiteX3" fmla="*/ 4536 w 10549"/>
              <a:gd name="connsiteY3" fmla="*/ 3870 h 11478"/>
              <a:gd name="connsiteX4" fmla="*/ 5449 w 10549"/>
              <a:gd name="connsiteY4" fmla="*/ 1919 h 11478"/>
              <a:gd name="connsiteX5" fmla="*/ 6486 w 10549"/>
              <a:gd name="connsiteY5" fmla="*/ 1642 h 11478"/>
              <a:gd name="connsiteX6" fmla="*/ 7224 w 10549"/>
              <a:gd name="connsiteY6" fmla="*/ 3000 h 11478"/>
              <a:gd name="connsiteX7" fmla="*/ 8452 w 10549"/>
              <a:gd name="connsiteY7" fmla="*/ 988 h 11478"/>
              <a:gd name="connsiteX8" fmla="*/ 9151 w 10549"/>
              <a:gd name="connsiteY8" fmla="*/ 1032 h 11478"/>
              <a:gd name="connsiteX9" fmla="*/ 9461 w 10549"/>
              <a:gd name="connsiteY9" fmla="*/ 537 h 11478"/>
              <a:gd name="connsiteX10" fmla="*/ 9610 w 10549"/>
              <a:gd name="connsiteY10" fmla="*/ 113 h 11478"/>
              <a:gd name="connsiteX11" fmla="*/ 9848 w 10549"/>
              <a:gd name="connsiteY11" fmla="*/ 2151 h 11478"/>
              <a:gd name="connsiteX12" fmla="*/ 10241 w 10549"/>
              <a:gd name="connsiteY12" fmla="*/ 3364 h 11478"/>
              <a:gd name="connsiteX13" fmla="*/ 10549 w 10549"/>
              <a:gd name="connsiteY13" fmla="*/ 6326 h 11478"/>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449 w 10549"/>
              <a:gd name="connsiteY4" fmla="*/ 1953 h 11512"/>
              <a:gd name="connsiteX5" fmla="*/ 6486 w 10549"/>
              <a:gd name="connsiteY5" fmla="*/ 1676 h 11512"/>
              <a:gd name="connsiteX6" fmla="*/ 7224 w 10549"/>
              <a:gd name="connsiteY6" fmla="*/ 3034 h 11512"/>
              <a:gd name="connsiteX7" fmla="*/ 8452 w 10549"/>
              <a:gd name="connsiteY7" fmla="*/ 1022 h 11512"/>
              <a:gd name="connsiteX8" fmla="*/ 9151 w 10549"/>
              <a:gd name="connsiteY8" fmla="*/ 1066 h 11512"/>
              <a:gd name="connsiteX9" fmla="*/ 9387 w 10549"/>
              <a:gd name="connsiteY9" fmla="*/ 353 h 11512"/>
              <a:gd name="connsiteX10" fmla="*/ 9610 w 10549"/>
              <a:gd name="connsiteY10" fmla="*/ 147 h 11512"/>
              <a:gd name="connsiteX11" fmla="*/ 9848 w 10549"/>
              <a:gd name="connsiteY11" fmla="*/ 2185 h 11512"/>
              <a:gd name="connsiteX12" fmla="*/ 10241 w 10549"/>
              <a:gd name="connsiteY12" fmla="*/ 3398 h 11512"/>
              <a:gd name="connsiteX13" fmla="*/ 10549 w 10549"/>
              <a:gd name="connsiteY13" fmla="*/ 6360 h 11512"/>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449 w 10549"/>
              <a:gd name="connsiteY4" fmla="*/ 1953 h 11512"/>
              <a:gd name="connsiteX5" fmla="*/ 6486 w 10549"/>
              <a:gd name="connsiteY5" fmla="*/ 1676 h 11512"/>
              <a:gd name="connsiteX6" fmla="*/ 6770 w 10549"/>
              <a:gd name="connsiteY6" fmla="*/ 2859 h 11512"/>
              <a:gd name="connsiteX7" fmla="*/ 7224 w 10549"/>
              <a:gd name="connsiteY7" fmla="*/ 3034 h 11512"/>
              <a:gd name="connsiteX8" fmla="*/ 8452 w 10549"/>
              <a:gd name="connsiteY8" fmla="*/ 1022 h 11512"/>
              <a:gd name="connsiteX9" fmla="*/ 9151 w 10549"/>
              <a:gd name="connsiteY9" fmla="*/ 1066 h 11512"/>
              <a:gd name="connsiteX10" fmla="*/ 9387 w 10549"/>
              <a:gd name="connsiteY10" fmla="*/ 353 h 11512"/>
              <a:gd name="connsiteX11" fmla="*/ 9610 w 10549"/>
              <a:gd name="connsiteY11" fmla="*/ 147 h 11512"/>
              <a:gd name="connsiteX12" fmla="*/ 9848 w 10549"/>
              <a:gd name="connsiteY12" fmla="*/ 2185 h 11512"/>
              <a:gd name="connsiteX13" fmla="*/ 10241 w 10549"/>
              <a:gd name="connsiteY13" fmla="*/ 3398 h 11512"/>
              <a:gd name="connsiteX14" fmla="*/ 10549 w 10549"/>
              <a:gd name="connsiteY14" fmla="*/ 6360 h 11512"/>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449 w 10549"/>
              <a:gd name="connsiteY4" fmla="*/ 1953 h 11512"/>
              <a:gd name="connsiteX5" fmla="*/ 6486 w 10549"/>
              <a:gd name="connsiteY5" fmla="*/ 1676 h 11512"/>
              <a:gd name="connsiteX6" fmla="*/ 6770 w 10549"/>
              <a:gd name="connsiteY6" fmla="*/ 2859 h 11512"/>
              <a:gd name="connsiteX7" fmla="*/ 7224 w 10549"/>
              <a:gd name="connsiteY7" fmla="*/ 3034 h 11512"/>
              <a:gd name="connsiteX8" fmla="*/ 7856 w 10549"/>
              <a:gd name="connsiteY8" fmla="*/ 3241 h 11512"/>
              <a:gd name="connsiteX9" fmla="*/ 8452 w 10549"/>
              <a:gd name="connsiteY9" fmla="*/ 1022 h 11512"/>
              <a:gd name="connsiteX10" fmla="*/ 9151 w 10549"/>
              <a:gd name="connsiteY10" fmla="*/ 1066 h 11512"/>
              <a:gd name="connsiteX11" fmla="*/ 9387 w 10549"/>
              <a:gd name="connsiteY11" fmla="*/ 353 h 11512"/>
              <a:gd name="connsiteX12" fmla="*/ 9610 w 10549"/>
              <a:gd name="connsiteY12" fmla="*/ 147 h 11512"/>
              <a:gd name="connsiteX13" fmla="*/ 9848 w 10549"/>
              <a:gd name="connsiteY13" fmla="*/ 2185 h 11512"/>
              <a:gd name="connsiteX14" fmla="*/ 10241 w 10549"/>
              <a:gd name="connsiteY14" fmla="*/ 3398 h 11512"/>
              <a:gd name="connsiteX15" fmla="*/ 10549 w 10549"/>
              <a:gd name="connsiteY15" fmla="*/ 6360 h 11512"/>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449 w 10549"/>
              <a:gd name="connsiteY4" fmla="*/ 1953 h 11512"/>
              <a:gd name="connsiteX5" fmla="*/ 6486 w 10549"/>
              <a:gd name="connsiteY5" fmla="*/ 1676 h 11512"/>
              <a:gd name="connsiteX6" fmla="*/ 6770 w 10549"/>
              <a:gd name="connsiteY6" fmla="*/ 2859 h 11512"/>
              <a:gd name="connsiteX7" fmla="*/ 7224 w 10549"/>
              <a:gd name="connsiteY7" fmla="*/ 3034 h 11512"/>
              <a:gd name="connsiteX8" fmla="*/ 7584 w 10549"/>
              <a:gd name="connsiteY8" fmla="*/ 3568 h 11512"/>
              <a:gd name="connsiteX9" fmla="*/ 7856 w 10549"/>
              <a:gd name="connsiteY9" fmla="*/ 3241 h 11512"/>
              <a:gd name="connsiteX10" fmla="*/ 8452 w 10549"/>
              <a:gd name="connsiteY10" fmla="*/ 1022 h 11512"/>
              <a:gd name="connsiteX11" fmla="*/ 9151 w 10549"/>
              <a:gd name="connsiteY11" fmla="*/ 1066 h 11512"/>
              <a:gd name="connsiteX12" fmla="*/ 9387 w 10549"/>
              <a:gd name="connsiteY12" fmla="*/ 353 h 11512"/>
              <a:gd name="connsiteX13" fmla="*/ 9610 w 10549"/>
              <a:gd name="connsiteY13" fmla="*/ 147 h 11512"/>
              <a:gd name="connsiteX14" fmla="*/ 9848 w 10549"/>
              <a:gd name="connsiteY14" fmla="*/ 2185 h 11512"/>
              <a:gd name="connsiteX15" fmla="*/ 10241 w 10549"/>
              <a:gd name="connsiteY15" fmla="*/ 3398 h 11512"/>
              <a:gd name="connsiteX16" fmla="*/ 10549 w 10549"/>
              <a:gd name="connsiteY16" fmla="*/ 6360 h 11512"/>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449 w 10549"/>
              <a:gd name="connsiteY4" fmla="*/ 1953 h 11512"/>
              <a:gd name="connsiteX5" fmla="*/ 6486 w 10549"/>
              <a:gd name="connsiteY5" fmla="*/ 1676 h 11512"/>
              <a:gd name="connsiteX6" fmla="*/ 6770 w 10549"/>
              <a:gd name="connsiteY6" fmla="*/ 2859 h 11512"/>
              <a:gd name="connsiteX7" fmla="*/ 7224 w 10549"/>
              <a:gd name="connsiteY7" fmla="*/ 3034 h 11512"/>
              <a:gd name="connsiteX8" fmla="*/ 7584 w 10549"/>
              <a:gd name="connsiteY8" fmla="*/ 3568 h 11512"/>
              <a:gd name="connsiteX9" fmla="*/ 7856 w 10549"/>
              <a:gd name="connsiteY9" fmla="*/ 3241 h 11512"/>
              <a:gd name="connsiteX10" fmla="*/ 8251 w 10549"/>
              <a:gd name="connsiteY10" fmla="*/ 2369 h 11512"/>
              <a:gd name="connsiteX11" fmla="*/ 8452 w 10549"/>
              <a:gd name="connsiteY11" fmla="*/ 1022 h 11512"/>
              <a:gd name="connsiteX12" fmla="*/ 9151 w 10549"/>
              <a:gd name="connsiteY12" fmla="*/ 1066 h 11512"/>
              <a:gd name="connsiteX13" fmla="*/ 9387 w 10549"/>
              <a:gd name="connsiteY13" fmla="*/ 353 h 11512"/>
              <a:gd name="connsiteX14" fmla="*/ 9610 w 10549"/>
              <a:gd name="connsiteY14" fmla="*/ 147 h 11512"/>
              <a:gd name="connsiteX15" fmla="*/ 9848 w 10549"/>
              <a:gd name="connsiteY15" fmla="*/ 2185 h 11512"/>
              <a:gd name="connsiteX16" fmla="*/ 10241 w 10549"/>
              <a:gd name="connsiteY16" fmla="*/ 3398 h 11512"/>
              <a:gd name="connsiteX17" fmla="*/ 10549 w 10549"/>
              <a:gd name="connsiteY17" fmla="*/ 6360 h 11512"/>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449 w 10549"/>
              <a:gd name="connsiteY4" fmla="*/ 1953 h 11512"/>
              <a:gd name="connsiteX5" fmla="*/ 6486 w 10549"/>
              <a:gd name="connsiteY5" fmla="*/ 1676 h 11512"/>
              <a:gd name="connsiteX6" fmla="*/ 6770 w 10549"/>
              <a:gd name="connsiteY6" fmla="*/ 2859 h 11512"/>
              <a:gd name="connsiteX7" fmla="*/ 7224 w 10549"/>
              <a:gd name="connsiteY7" fmla="*/ 3034 h 11512"/>
              <a:gd name="connsiteX8" fmla="*/ 7584 w 10549"/>
              <a:gd name="connsiteY8" fmla="*/ 3568 h 11512"/>
              <a:gd name="connsiteX9" fmla="*/ 7856 w 10549"/>
              <a:gd name="connsiteY9" fmla="*/ 3241 h 11512"/>
              <a:gd name="connsiteX10" fmla="*/ 8251 w 10549"/>
              <a:gd name="connsiteY10" fmla="*/ 2369 h 11512"/>
              <a:gd name="connsiteX11" fmla="*/ 8551 w 10549"/>
              <a:gd name="connsiteY11" fmla="*/ 1076 h 11512"/>
              <a:gd name="connsiteX12" fmla="*/ 9151 w 10549"/>
              <a:gd name="connsiteY12" fmla="*/ 1066 h 11512"/>
              <a:gd name="connsiteX13" fmla="*/ 9387 w 10549"/>
              <a:gd name="connsiteY13" fmla="*/ 353 h 11512"/>
              <a:gd name="connsiteX14" fmla="*/ 9610 w 10549"/>
              <a:gd name="connsiteY14" fmla="*/ 147 h 11512"/>
              <a:gd name="connsiteX15" fmla="*/ 9848 w 10549"/>
              <a:gd name="connsiteY15" fmla="*/ 2185 h 11512"/>
              <a:gd name="connsiteX16" fmla="*/ 10241 w 10549"/>
              <a:gd name="connsiteY16" fmla="*/ 3398 h 11512"/>
              <a:gd name="connsiteX17" fmla="*/ 10549 w 10549"/>
              <a:gd name="connsiteY17" fmla="*/ 6360 h 11512"/>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449 w 10549"/>
              <a:gd name="connsiteY4" fmla="*/ 1953 h 11512"/>
              <a:gd name="connsiteX5" fmla="*/ 6029 w 10549"/>
              <a:gd name="connsiteY5" fmla="*/ 2587 h 11512"/>
              <a:gd name="connsiteX6" fmla="*/ 6486 w 10549"/>
              <a:gd name="connsiteY6" fmla="*/ 1676 h 11512"/>
              <a:gd name="connsiteX7" fmla="*/ 6770 w 10549"/>
              <a:gd name="connsiteY7" fmla="*/ 2859 h 11512"/>
              <a:gd name="connsiteX8" fmla="*/ 7224 w 10549"/>
              <a:gd name="connsiteY8" fmla="*/ 3034 h 11512"/>
              <a:gd name="connsiteX9" fmla="*/ 7584 w 10549"/>
              <a:gd name="connsiteY9" fmla="*/ 3568 h 11512"/>
              <a:gd name="connsiteX10" fmla="*/ 7856 w 10549"/>
              <a:gd name="connsiteY10" fmla="*/ 3241 h 11512"/>
              <a:gd name="connsiteX11" fmla="*/ 8251 w 10549"/>
              <a:gd name="connsiteY11" fmla="*/ 2369 h 11512"/>
              <a:gd name="connsiteX12" fmla="*/ 8551 w 10549"/>
              <a:gd name="connsiteY12" fmla="*/ 1076 h 11512"/>
              <a:gd name="connsiteX13" fmla="*/ 9151 w 10549"/>
              <a:gd name="connsiteY13" fmla="*/ 1066 h 11512"/>
              <a:gd name="connsiteX14" fmla="*/ 9387 w 10549"/>
              <a:gd name="connsiteY14" fmla="*/ 353 h 11512"/>
              <a:gd name="connsiteX15" fmla="*/ 9610 w 10549"/>
              <a:gd name="connsiteY15" fmla="*/ 147 h 11512"/>
              <a:gd name="connsiteX16" fmla="*/ 9848 w 10549"/>
              <a:gd name="connsiteY16" fmla="*/ 2185 h 11512"/>
              <a:gd name="connsiteX17" fmla="*/ 10241 w 10549"/>
              <a:gd name="connsiteY17" fmla="*/ 3398 h 11512"/>
              <a:gd name="connsiteX18" fmla="*/ 10549 w 10549"/>
              <a:gd name="connsiteY18" fmla="*/ 6360 h 11512"/>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066 w 10549"/>
              <a:gd name="connsiteY4" fmla="*/ 4875 h 11512"/>
              <a:gd name="connsiteX5" fmla="*/ 5449 w 10549"/>
              <a:gd name="connsiteY5" fmla="*/ 1953 h 11512"/>
              <a:gd name="connsiteX6" fmla="*/ 6029 w 10549"/>
              <a:gd name="connsiteY6" fmla="*/ 2587 h 11512"/>
              <a:gd name="connsiteX7" fmla="*/ 6486 w 10549"/>
              <a:gd name="connsiteY7" fmla="*/ 1676 h 11512"/>
              <a:gd name="connsiteX8" fmla="*/ 6770 w 10549"/>
              <a:gd name="connsiteY8" fmla="*/ 2859 h 11512"/>
              <a:gd name="connsiteX9" fmla="*/ 7224 w 10549"/>
              <a:gd name="connsiteY9" fmla="*/ 3034 h 11512"/>
              <a:gd name="connsiteX10" fmla="*/ 7584 w 10549"/>
              <a:gd name="connsiteY10" fmla="*/ 3568 h 11512"/>
              <a:gd name="connsiteX11" fmla="*/ 7856 w 10549"/>
              <a:gd name="connsiteY11" fmla="*/ 3241 h 11512"/>
              <a:gd name="connsiteX12" fmla="*/ 8251 w 10549"/>
              <a:gd name="connsiteY12" fmla="*/ 2369 h 11512"/>
              <a:gd name="connsiteX13" fmla="*/ 8551 w 10549"/>
              <a:gd name="connsiteY13" fmla="*/ 1076 h 11512"/>
              <a:gd name="connsiteX14" fmla="*/ 9151 w 10549"/>
              <a:gd name="connsiteY14" fmla="*/ 1066 h 11512"/>
              <a:gd name="connsiteX15" fmla="*/ 9387 w 10549"/>
              <a:gd name="connsiteY15" fmla="*/ 353 h 11512"/>
              <a:gd name="connsiteX16" fmla="*/ 9610 w 10549"/>
              <a:gd name="connsiteY16" fmla="*/ 147 h 11512"/>
              <a:gd name="connsiteX17" fmla="*/ 9848 w 10549"/>
              <a:gd name="connsiteY17" fmla="*/ 2185 h 11512"/>
              <a:gd name="connsiteX18" fmla="*/ 10241 w 10549"/>
              <a:gd name="connsiteY18" fmla="*/ 3398 h 11512"/>
              <a:gd name="connsiteX19" fmla="*/ 10549 w 10549"/>
              <a:gd name="connsiteY19" fmla="*/ 6360 h 11512"/>
              <a:gd name="connsiteX0" fmla="*/ 0 w 10549"/>
              <a:gd name="connsiteY0" fmla="*/ 11439 h 11512"/>
              <a:gd name="connsiteX1" fmla="*/ 1041 w 10549"/>
              <a:gd name="connsiteY1" fmla="*/ 10709 h 11512"/>
              <a:gd name="connsiteX2" fmla="*/ 3200 w 10549"/>
              <a:gd name="connsiteY2" fmla="*/ 8078 h 11512"/>
              <a:gd name="connsiteX3" fmla="*/ 3683 w 10549"/>
              <a:gd name="connsiteY3" fmla="*/ 5801 h 11512"/>
              <a:gd name="connsiteX4" fmla="*/ 4536 w 10549"/>
              <a:gd name="connsiteY4" fmla="*/ 3904 h 11512"/>
              <a:gd name="connsiteX5" fmla="*/ 5066 w 10549"/>
              <a:gd name="connsiteY5" fmla="*/ 4875 h 11512"/>
              <a:gd name="connsiteX6" fmla="*/ 5449 w 10549"/>
              <a:gd name="connsiteY6" fmla="*/ 1953 h 11512"/>
              <a:gd name="connsiteX7" fmla="*/ 6029 w 10549"/>
              <a:gd name="connsiteY7" fmla="*/ 2587 h 11512"/>
              <a:gd name="connsiteX8" fmla="*/ 6486 w 10549"/>
              <a:gd name="connsiteY8" fmla="*/ 1676 h 11512"/>
              <a:gd name="connsiteX9" fmla="*/ 6770 w 10549"/>
              <a:gd name="connsiteY9" fmla="*/ 2859 h 11512"/>
              <a:gd name="connsiteX10" fmla="*/ 7224 w 10549"/>
              <a:gd name="connsiteY10" fmla="*/ 3034 h 11512"/>
              <a:gd name="connsiteX11" fmla="*/ 7584 w 10549"/>
              <a:gd name="connsiteY11" fmla="*/ 3568 h 11512"/>
              <a:gd name="connsiteX12" fmla="*/ 7856 w 10549"/>
              <a:gd name="connsiteY12" fmla="*/ 3241 h 11512"/>
              <a:gd name="connsiteX13" fmla="*/ 8251 w 10549"/>
              <a:gd name="connsiteY13" fmla="*/ 2369 h 11512"/>
              <a:gd name="connsiteX14" fmla="*/ 8551 w 10549"/>
              <a:gd name="connsiteY14" fmla="*/ 1076 h 11512"/>
              <a:gd name="connsiteX15" fmla="*/ 9151 w 10549"/>
              <a:gd name="connsiteY15" fmla="*/ 1066 h 11512"/>
              <a:gd name="connsiteX16" fmla="*/ 9387 w 10549"/>
              <a:gd name="connsiteY16" fmla="*/ 353 h 11512"/>
              <a:gd name="connsiteX17" fmla="*/ 9610 w 10549"/>
              <a:gd name="connsiteY17" fmla="*/ 147 h 11512"/>
              <a:gd name="connsiteX18" fmla="*/ 9848 w 10549"/>
              <a:gd name="connsiteY18" fmla="*/ 2185 h 11512"/>
              <a:gd name="connsiteX19" fmla="*/ 10241 w 10549"/>
              <a:gd name="connsiteY19" fmla="*/ 3398 h 11512"/>
              <a:gd name="connsiteX20" fmla="*/ 10549 w 10549"/>
              <a:gd name="connsiteY20" fmla="*/ 6360 h 11512"/>
              <a:gd name="connsiteX0" fmla="*/ 0 w 10549"/>
              <a:gd name="connsiteY0" fmla="*/ 11439 h 11512"/>
              <a:gd name="connsiteX1" fmla="*/ 1041 w 10549"/>
              <a:gd name="connsiteY1" fmla="*/ 10709 h 11512"/>
              <a:gd name="connsiteX2" fmla="*/ 3200 w 10549"/>
              <a:gd name="connsiteY2" fmla="*/ 8078 h 11512"/>
              <a:gd name="connsiteX3" fmla="*/ 3683 w 10549"/>
              <a:gd name="connsiteY3" fmla="*/ 5801 h 11512"/>
              <a:gd name="connsiteX4" fmla="*/ 4152 w 10549"/>
              <a:gd name="connsiteY4" fmla="*/ 6510 h 11512"/>
              <a:gd name="connsiteX5" fmla="*/ 4536 w 10549"/>
              <a:gd name="connsiteY5" fmla="*/ 3904 h 11512"/>
              <a:gd name="connsiteX6" fmla="*/ 5066 w 10549"/>
              <a:gd name="connsiteY6" fmla="*/ 4875 h 11512"/>
              <a:gd name="connsiteX7" fmla="*/ 5449 w 10549"/>
              <a:gd name="connsiteY7" fmla="*/ 1953 h 11512"/>
              <a:gd name="connsiteX8" fmla="*/ 6029 w 10549"/>
              <a:gd name="connsiteY8" fmla="*/ 2587 h 11512"/>
              <a:gd name="connsiteX9" fmla="*/ 6486 w 10549"/>
              <a:gd name="connsiteY9" fmla="*/ 1676 h 11512"/>
              <a:gd name="connsiteX10" fmla="*/ 6770 w 10549"/>
              <a:gd name="connsiteY10" fmla="*/ 2859 h 11512"/>
              <a:gd name="connsiteX11" fmla="*/ 7224 w 10549"/>
              <a:gd name="connsiteY11" fmla="*/ 3034 h 11512"/>
              <a:gd name="connsiteX12" fmla="*/ 7584 w 10549"/>
              <a:gd name="connsiteY12" fmla="*/ 3568 h 11512"/>
              <a:gd name="connsiteX13" fmla="*/ 7856 w 10549"/>
              <a:gd name="connsiteY13" fmla="*/ 3241 h 11512"/>
              <a:gd name="connsiteX14" fmla="*/ 8251 w 10549"/>
              <a:gd name="connsiteY14" fmla="*/ 2369 h 11512"/>
              <a:gd name="connsiteX15" fmla="*/ 8551 w 10549"/>
              <a:gd name="connsiteY15" fmla="*/ 1076 h 11512"/>
              <a:gd name="connsiteX16" fmla="*/ 9151 w 10549"/>
              <a:gd name="connsiteY16" fmla="*/ 1066 h 11512"/>
              <a:gd name="connsiteX17" fmla="*/ 9387 w 10549"/>
              <a:gd name="connsiteY17" fmla="*/ 353 h 11512"/>
              <a:gd name="connsiteX18" fmla="*/ 9610 w 10549"/>
              <a:gd name="connsiteY18" fmla="*/ 147 h 11512"/>
              <a:gd name="connsiteX19" fmla="*/ 9848 w 10549"/>
              <a:gd name="connsiteY19" fmla="*/ 2185 h 11512"/>
              <a:gd name="connsiteX20" fmla="*/ 10241 w 10549"/>
              <a:gd name="connsiteY20" fmla="*/ 3398 h 11512"/>
              <a:gd name="connsiteX21" fmla="*/ 10549 w 10549"/>
              <a:gd name="connsiteY21" fmla="*/ 6360 h 11512"/>
              <a:gd name="connsiteX0" fmla="*/ 0 w 10549"/>
              <a:gd name="connsiteY0" fmla="*/ 11439 h 11512"/>
              <a:gd name="connsiteX1" fmla="*/ 1041 w 10549"/>
              <a:gd name="connsiteY1" fmla="*/ 10709 h 11512"/>
              <a:gd name="connsiteX2" fmla="*/ 2794 w 10549"/>
              <a:gd name="connsiteY2" fmla="*/ 8416 h 11512"/>
              <a:gd name="connsiteX3" fmla="*/ 3200 w 10549"/>
              <a:gd name="connsiteY3" fmla="*/ 8078 h 11512"/>
              <a:gd name="connsiteX4" fmla="*/ 3683 w 10549"/>
              <a:gd name="connsiteY4" fmla="*/ 5801 h 11512"/>
              <a:gd name="connsiteX5" fmla="*/ 4152 w 10549"/>
              <a:gd name="connsiteY5" fmla="*/ 6510 h 11512"/>
              <a:gd name="connsiteX6" fmla="*/ 4536 w 10549"/>
              <a:gd name="connsiteY6" fmla="*/ 3904 h 11512"/>
              <a:gd name="connsiteX7" fmla="*/ 5066 w 10549"/>
              <a:gd name="connsiteY7" fmla="*/ 4875 h 11512"/>
              <a:gd name="connsiteX8" fmla="*/ 5449 w 10549"/>
              <a:gd name="connsiteY8" fmla="*/ 1953 h 11512"/>
              <a:gd name="connsiteX9" fmla="*/ 6029 w 10549"/>
              <a:gd name="connsiteY9" fmla="*/ 2587 h 11512"/>
              <a:gd name="connsiteX10" fmla="*/ 6486 w 10549"/>
              <a:gd name="connsiteY10" fmla="*/ 1676 h 11512"/>
              <a:gd name="connsiteX11" fmla="*/ 6770 w 10549"/>
              <a:gd name="connsiteY11" fmla="*/ 2859 h 11512"/>
              <a:gd name="connsiteX12" fmla="*/ 7224 w 10549"/>
              <a:gd name="connsiteY12" fmla="*/ 3034 h 11512"/>
              <a:gd name="connsiteX13" fmla="*/ 7584 w 10549"/>
              <a:gd name="connsiteY13" fmla="*/ 3568 h 11512"/>
              <a:gd name="connsiteX14" fmla="*/ 7856 w 10549"/>
              <a:gd name="connsiteY14" fmla="*/ 3241 h 11512"/>
              <a:gd name="connsiteX15" fmla="*/ 8251 w 10549"/>
              <a:gd name="connsiteY15" fmla="*/ 2369 h 11512"/>
              <a:gd name="connsiteX16" fmla="*/ 8551 w 10549"/>
              <a:gd name="connsiteY16" fmla="*/ 1076 h 11512"/>
              <a:gd name="connsiteX17" fmla="*/ 9151 w 10549"/>
              <a:gd name="connsiteY17" fmla="*/ 1066 h 11512"/>
              <a:gd name="connsiteX18" fmla="*/ 9387 w 10549"/>
              <a:gd name="connsiteY18" fmla="*/ 353 h 11512"/>
              <a:gd name="connsiteX19" fmla="*/ 9610 w 10549"/>
              <a:gd name="connsiteY19" fmla="*/ 147 h 11512"/>
              <a:gd name="connsiteX20" fmla="*/ 9848 w 10549"/>
              <a:gd name="connsiteY20" fmla="*/ 2185 h 11512"/>
              <a:gd name="connsiteX21" fmla="*/ 10241 w 10549"/>
              <a:gd name="connsiteY21" fmla="*/ 3398 h 11512"/>
              <a:gd name="connsiteX22" fmla="*/ 10549 w 10549"/>
              <a:gd name="connsiteY22" fmla="*/ 6360 h 11512"/>
              <a:gd name="connsiteX0" fmla="*/ 0 w 10549"/>
              <a:gd name="connsiteY0" fmla="*/ 11439 h 11512"/>
              <a:gd name="connsiteX1" fmla="*/ 1041 w 10549"/>
              <a:gd name="connsiteY1" fmla="*/ 10709 h 11512"/>
              <a:gd name="connsiteX2" fmla="*/ 2794 w 10549"/>
              <a:gd name="connsiteY2" fmla="*/ 8416 h 11512"/>
              <a:gd name="connsiteX3" fmla="*/ 3200 w 10549"/>
              <a:gd name="connsiteY3" fmla="*/ 8078 h 11512"/>
              <a:gd name="connsiteX4" fmla="*/ 3683 w 10549"/>
              <a:gd name="connsiteY4" fmla="*/ 5801 h 11512"/>
              <a:gd name="connsiteX5" fmla="*/ 4152 w 10549"/>
              <a:gd name="connsiteY5" fmla="*/ 6510 h 11512"/>
              <a:gd name="connsiteX6" fmla="*/ 4536 w 10549"/>
              <a:gd name="connsiteY6" fmla="*/ 3904 h 11512"/>
              <a:gd name="connsiteX7" fmla="*/ 5066 w 10549"/>
              <a:gd name="connsiteY7" fmla="*/ 4875 h 11512"/>
              <a:gd name="connsiteX8" fmla="*/ 5449 w 10549"/>
              <a:gd name="connsiteY8" fmla="*/ 1953 h 11512"/>
              <a:gd name="connsiteX9" fmla="*/ 6029 w 10549"/>
              <a:gd name="connsiteY9" fmla="*/ 2587 h 11512"/>
              <a:gd name="connsiteX10" fmla="*/ 6486 w 10549"/>
              <a:gd name="connsiteY10" fmla="*/ 1676 h 11512"/>
              <a:gd name="connsiteX11" fmla="*/ 6770 w 10549"/>
              <a:gd name="connsiteY11" fmla="*/ 2859 h 11512"/>
              <a:gd name="connsiteX12" fmla="*/ 7224 w 10549"/>
              <a:gd name="connsiteY12" fmla="*/ 3034 h 11512"/>
              <a:gd name="connsiteX13" fmla="*/ 7584 w 10549"/>
              <a:gd name="connsiteY13" fmla="*/ 3568 h 11512"/>
              <a:gd name="connsiteX14" fmla="*/ 7856 w 10549"/>
              <a:gd name="connsiteY14" fmla="*/ 3241 h 11512"/>
              <a:gd name="connsiteX15" fmla="*/ 8251 w 10549"/>
              <a:gd name="connsiteY15" fmla="*/ 2369 h 11512"/>
              <a:gd name="connsiteX16" fmla="*/ 8551 w 10549"/>
              <a:gd name="connsiteY16" fmla="*/ 1076 h 11512"/>
              <a:gd name="connsiteX17" fmla="*/ 9151 w 10549"/>
              <a:gd name="connsiteY17" fmla="*/ 1066 h 11512"/>
              <a:gd name="connsiteX18" fmla="*/ 9387 w 10549"/>
              <a:gd name="connsiteY18" fmla="*/ 353 h 11512"/>
              <a:gd name="connsiteX19" fmla="*/ 9610 w 10549"/>
              <a:gd name="connsiteY19" fmla="*/ 147 h 11512"/>
              <a:gd name="connsiteX20" fmla="*/ 9848 w 10549"/>
              <a:gd name="connsiteY20" fmla="*/ 2185 h 11512"/>
              <a:gd name="connsiteX21" fmla="*/ 10241 w 10549"/>
              <a:gd name="connsiteY21" fmla="*/ 3398 h 11512"/>
              <a:gd name="connsiteX22" fmla="*/ 10549 w 10549"/>
              <a:gd name="connsiteY22" fmla="*/ 6360 h 11512"/>
              <a:gd name="connsiteX0" fmla="*/ 0 w 10549"/>
              <a:gd name="connsiteY0" fmla="*/ 11439 h 11512"/>
              <a:gd name="connsiteX1" fmla="*/ 1041 w 10549"/>
              <a:gd name="connsiteY1" fmla="*/ 10709 h 11512"/>
              <a:gd name="connsiteX2" fmla="*/ 2449 w 10549"/>
              <a:gd name="connsiteY2" fmla="*/ 9451 h 11512"/>
              <a:gd name="connsiteX3" fmla="*/ 2794 w 10549"/>
              <a:gd name="connsiteY3" fmla="*/ 8416 h 11512"/>
              <a:gd name="connsiteX4" fmla="*/ 3200 w 10549"/>
              <a:gd name="connsiteY4" fmla="*/ 8078 h 11512"/>
              <a:gd name="connsiteX5" fmla="*/ 3683 w 10549"/>
              <a:gd name="connsiteY5" fmla="*/ 5801 h 11512"/>
              <a:gd name="connsiteX6" fmla="*/ 4152 w 10549"/>
              <a:gd name="connsiteY6" fmla="*/ 6510 h 11512"/>
              <a:gd name="connsiteX7" fmla="*/ 4536 w 10549"/>
              <a:gd name="connsiteY7" fmla="*/ 3904 h 11512"/>
              <a:gd name="connsiteX8" fmla="*/ 5066 w 10549"/>
              <a:gd name="connsiteY8" fmla="*/ 4875 h 11512"/>
              <a:gd name="connsiteX9" fmla="*/ 5449 w 10549"/>
              <a:gd name="connsiteY9" fmla="*/ 1953 h 11512"/>
              <a:gd name="connsiteX10" fmla="*/ 6029 w 10549"/>
              <a:gd name="connsiteY10" fmla="*/ 2587 h 11512"/>
              <a:gd name="connsiteX11" fmla="*/ 6486 w 10549"/>
              <a:gd name="connsiteY11" fmla="*/ 1676 h 11512"/>
              <a:gd name="connsiteX12" fmla="*/ 6770 w 10549"/>
              <a:gd name="connsiteY12" fmla="*/ 2859 h 11512"/>
              <a:gd name="connsiteX13" fmla="*/ 7224 w 10549"/>
              <a:gd name="connsiteY13" fmla="*/ 3034 h 11512"/>
              <a:gd name="connsiteX14" fmla="*/ 7584 w 10549"/>
              <a:gd name="connsiteY14" fmla="*/ 3568 h 11512"/>
              <a:gd name="connsiteX15" fmla="*/ 7856 w 10549"/>
              <a:gd name="connsiteY15" fmla="*/ 3241 h 11512"/>
              <a:gd name="connsiteX16" fmla="*/ 8251 w 10549"/>
              <a:gd name="connsiteY16" fmla="*/ 2369 h 11512"/>
              <a:gd name="connsiteX17" fmla="*/ 8551 w 10549"/>
              <a:gd name="connsiteY17" fmla="*/ 1076 h 11512"/>
              <a:gd name="connsiteX18" fmla="*/ 9151 w 10549"/>
              <a:gd name="connsiteY18" fmla="*/ 1066 h 11512"/>
              <a:gd name="connsiteX19" fmla="*/ 9387 w 10549"/>
              <a:gd name="connsiteY19" fmla="*/ 353 h 11512"/>
              <a:gd name="connsiteX20" fmla="*/ 9610 w 10549"/>
              <a:gd name="connsiteY20" fmla="*/ 147 h 11512"/>
              <a:gd name="connsiteX21" fmla="*/ 9848 w 10549"/>
              <a:gd name="connsiteY21" fmla="*/ 2185 h 11512"/>
              <a:gd name="connsiteX22" fmla="*/ 10241 w 10549"/>
              <a:gd name="connsiteY22" fmla="*/ 3398 h 11512"/>
              <a:gd name="connsiteX23" fmla="*/ 10549 w 10549"/>
              <a:gd name="connsiteY23" fmla="*/ 6360 h 11512"/>
              <a:gd name="connsiteX0" fmla="*/ 0 w 10549"/>
              <a:gd name="connsiteY0" fmla="*/ 11439 h 12084"/>
              <a:gd name="connsiteX1" fmla="*/ 1041 w 10549"/>
              <a:gd name="connsiteY1" fmla="*/ 10709 h 12084"/>
              <a:gd name="connsiteX2" fmla="*/ 1585 w 10549"/>
              <a:gd name="connsiteY2" fmla="*/ 12067 h 12084"/>
              <a:gd name="connsiteX3" fmla="*/ 2449 w 10549"/>
              <a:gd name="connsiteY3" fmla="*/ 9451 h 12084"/>
              <a:gd name="connsiteX4" fmla="*/ 2794 w 10549"/>
              <a:gd name="connsiteY4" fmla="*/ 8416 h 12084"/>
              <a:gd name="connsiteX5" fmla="*/ 3200 w 10549"/>
              <a:gd name="connsiteY5" fmla="*/ 8078 h 12084"/>
              <a:gd name="connsiteX6" fmla="*/ 3683 w 10549"/>
              <a:gd name="connsiteY6" fmla="*/ 5801 h 12084"/>
              <a:gd name="connsiteX7" fmla="*/ 4152 w 10549"/>
              <a:gd name="connsiteY7" fmla="*/ 6510 h 12084"/>
              <a:gd name="connsiteX8" fmla="*/ 4536 w 10549"/>
              <a:gd name="connsiteY8" fmla="*/ 3904 h 12084"/>
              <a:gd name="connsiteX9" fmla="*/ 5066 w 10549"/>
              <a:gd name="connsiteY9" fmla="*/ 4875 h 12084"/>
              <a:gd name="connsiteX10" fmla="*/ 5449 w 10549"/>
              <a:gd name="connsiteY10" fmla="*/ 1953 h 12084"/>
              <a:gd name="connsiteX11" fmla="*/ 6029 w 10549"/>
              <a:gd name="connsiteY11" fmla="*/ 2587 h 12084"/>
              <a:gd name="connsiteX12" fmla="*/ 6486 w 10549"/>
              <a:gd name="connsiteY12" fmla="*/ 1676 h 12084"/>
              <a:gd name="connsiteX13" fmla="*/ 6770 w 10549"/>
              <a:gd name="connsiteY13" fmla="*/ 2859 h 12084"/>
              <a:gd name="connsiteX14" fmla="*/ 7224 w 10549"/>
              <a:gd name="connsiteY14" fmla="*/ 3034 h 12084"/>
              <a:gd name="connsiteX15" fmla="*/ 7584 w 10549"/>
              <a:gd name="connsiteY15" fmla="*/ 3568 h 12084"/>
              <a:gd name="connsiteX16" fmla="*/ 7856 w 10549"/>
              <a:gd name="connsiteY16" fmla="*/ 3241 h 12084"/>
              <a:gd name="connsiteX17" fmla="*/ 8251 w 10549"/>
              <a:gd name="connsiteY17" fmla="*/ 2369 h 12084"/>
              <a:gd name="connsiteX18" fmla="*/ 8551 w 10549"/>
              <a:gd name="connsiteY18" fmla="*/ 1076 h 12084"/>
              <a:gd name="connsiteX19" fmla="*/ 9151 w 10549"/>
              <a:gd name="connsiteY19" fmla="*/ 1066 h 12084"/>
              <a:gd name="connsiteX20" fmla="*/ 9387 w 10549"/>
              <a:gd name="connsiteY20" fmla="*/ 353 h 12084"/>
              <a:gd name="connsiteX21" fmla="*/ 9610 w 10549"/>
              <a:gd name="connsiteY21" fmla="*/ 147 h 12084"/>
              <a:gd name="connsiteX22" fmla="*/ 9848 w 10549"/>
              <a:gd name="connsiteY22" fmla="*/ 2185 h 12084"/>
              <a:gd name="connsiteX23" fmla="*/ 10241 w 10549"/>
              <a:gd name="connsiteY23" fmla="*/ 3398 h 12084"/>
              <a:gd name="connsiteX24" fmla="*/ 10549 w 10549"/>
              <a:gd name="connsiteY24" fmla="*/ 6360 h 12084"/>
              <a:gd name="connsiteX0" fmla="*/ 0 w 10549"/>
              <a:gd name="connsiteY0" fmla="*/ 11439 h 12084"/>
              <a:gd name="connsiteX1" fmla="*/ 1041 w 10549"/>
              <a:gd name="connsiteY1" fmla="*/ 10709 h 12084"/>
              <a:gd name="connsiteX2" fmla="*/ 1585 w 10549"/>
              <a:gd name="connsiteY2" fmla="*/ 12067 h 12084"/>
              <a:gd name="connsiteX3" fmla="*/ 1955 w 10549"/>
              <a:gd name="connsiteY3" fmla="*/ 10813 h 12084"/>
              <a:gd name="connsiteX4" fmla="*/ 2449 w 10549"/>
              <a:gd name="connsiteY4" fmla="*/ 9451 h 12084"/>
              <a:gd name="connsiteX5" fmla="*/ 2794 w 10549"/>
              <a:gd name="connsiteY5" fmla="*/ 8416 h 12084"/>
              <a:gd name="connsiteX6" fmla="*/ 3200 w 10549"/>
              <a:gd name="connsiteY6" fmla="*/ 8078 h 12084"/>
              <a:gd name="connsiteX7" fmla="*/ 3683 w 10549"/>
              <a:gd name="connsiteY7" fmla="*/ 5801 h 12084"/>
              <a:gd name="connsiteX8" fmla="*/ 4152 w 10549"/>
              <a:gd name="connsiteY8" fmla="*/ 6510 h 12084"/>
              <a:gd name="connsiteX9" fmla="*/ 4536 w 10549"/>
              <a:gd name="connsiteY9" fmla="*/ 3904 h 12084"/>
              <a:gd name="connsiteX10" fmla="*/ 5066 w 10549"/>
              <a:gd name="connsiteY10" fmla="*/ 4875 h 12084"/>
              <a:gd name="connsiteX11" fmla="*/ 5449 w 10549"/>
              <a:gd name="connsiteY11" fmla="*/ 1953 h 12084"/>
              <a:gd name="connsiteX12" fmla="*/ 6029 w 10549"/>
              <a:gd name="connsiteY12" fmla="*/ 2587 h 12084"/>
              <a:gd name="connsiteX13" fmla="*/ 6486 w 10549"/>
              <a:gd name="connsiteY13" fmla="*/ 1676 h 12084"/>
              <a:gd name="connsiteX14" fmla="*/ 6770 w 10549"/>
              <a:gd name="connsiteY14" fmla="*/ 2859 h 12084"/>
              <a:gd name="connsiteX15" fmla="*/ 7224 w 10549"/>
              <a:gd name="connsiteY15" fmla="*/ 3034 h 12084"/>
              <a:gd name="connsiteX16" fmla="*/ 7584 w 10549"/>
              <a:gd name="connsiteY16" fmla="*/ 3568 h 12084"/>
              <a:gd name="connsiteX17" fmla="*/ 7856 w 10549"/>
              <a:gd name="connsiteY17" fmla="*/ 3241 h 12084"/>
              <a:gd name="connsiteX18" fmla="*/ 8251 w 10549"/>
              <a:gd name="connsiteY18" fmla="*/ 2369 h 12084"/>
              <a:gd name="connsiteX19" fmla="*/ 8551 w 10549"/>
              <a:gd name="connsiteY19" fmla="*/ 1076 h 12084"/>
              <a:gd name="connsiteX20" fmla="*/ 9151 w 10549"/>
              <a:gd name="connsiteY20" fmla="*/ 1066 h 12084"/>
              <a:gd name="connsiteX21" fmla="*/ 9387 w 10549"/>
              <a:gd name="connsiteY21" fmla="*/ 353 h 12084"/>
              <a:gd name="connsiteX22" fmla="*/ 9610 w 10549"/>
              <a:gd name="connsiteY22" fmla="*/ 147 h 12084"/>
              <a:gd name="connsiteX23" fmla="*/ 9848 w 10549"/>
              <a:gd name="connsiteY23" fmla="*/ 2185 h 12084"/>
              <a:gd name="connsiteX24" fmla="*/ 10241 w 10549"/>
              <a:gd name="connsiteY24" fmla="*/ 3398 h 12084"/>
              <a:gd name="connsiteX25" fmla="*/ 10549 w 10549"/>
              <a:gd name="connsiteY25" fmla="*/ 6360 h 12084"/>
              <a:gd name="connsiteX0" fmla="*/ 0 w 10549"/>
              <a:gd name="connsiteY0" fmla="*/ 11439 h 12084"/>
              <a:gd name="connsiteX1" fmla="*/ 622 w 10549"/>
              <a:gd name="connsiteY1" fmla="*/ 11958 h 12084"/>
              <a:gd name="connsiteX2" fmla="*/ 1041 w 10549"/>
              <a:gd name="connsiteY2" fmla="*/ 10709 h 12084"/>
              <a:gd name="connsiteX3" fmla="*/ 1585 w 10549"/>
              <a:gd name="connsiteY3" fmla="*/ 12067 h 12084"/>
              <a:gd name="connsiteX4" fmla="*/ 1955 w 10549"/>
              <a:gd name="connsiteY4" fmla="*/ 10813 h 12084"/>
              <a:gd name="connsiteX5" fmla="*/ 2449 w 10549"/>
              <a:gd name="connsiteY5" fmla="*/ 9451 h 12084"/>
              <a:gd name="connsiteX6" fmla="*/ 2794 w 10549"/>
              <a:gd name="connsiteY6" fmla="*/ 8416 h 12084"/>
              <a:gd name="connsiteX7" fmla="*/ 3200 w 10549"/>
              <a:gd name="connsiteY7" fmla="*/ 8078 h 12084"/>
              <a:gd name="connsiteX8" fmla="*/ 3683 w 10549"/>
              <a:gd name="connsiteY8" fmla="*/ 5801 h 12084"/>
              <a:gd name="connsiteX9" fmla="*/ 4152 w 10549"/>
              <a:gd name="connsiteY9" fmla="*/ 6510 h 12084"/>
              <a:gd name="connsiteX10" fmla="*/ 4536 w 10549"/>
              <a:gd name="connsiteY10" fmla="*/ 3904 h 12084"/>
              <a:gd name="connsiteX11" fmla="*/ 5066 w 10549"/>
              <a:gd name="connsiteY11" fmla="*/ 4875 h 12084"/>
              <a:gd name="connsiteX12" fmla="*/ 5449 w 10549"/>
              <a:gd name="connsiteY12" fmla="*/ 1953 h 12084"/>
              <a:gd name="connsiteX13" fmla="*/ 6029 w 10549"/>
              <a:gd name="connsiteY13" fmla="*/ 2587 h 12084"/>
              <a:gd name="connsiteX14" fmla="*/ 6486 w 10549"/>
              <a:gd name="connsiteY14" fmla="*/ 1676 h 12084"/>
              <a:gd name="connsiteX15" fmla="*/ 6770 w 10549"/>
              <a:gd name="connsiteY15" fmla="*/ 2859 h 12084"/>
              <a:gd name="connsiteX16" fmla="*/ 7224 w 10549"/>
              <a:gd name="connsiteY16" fmla="*/ 3034 h 12084"/>
              <a:gd name="connsiteX17" fmla="*/ 7584 w 10549"/>
              <a:gd name="connsiteY17" fmla="*/ 3568 h 12084"/>
              <a:gd name="connsiteX18" fmla="*/ 7856 w 10549"/>
              <a:gd name="connsiteY18" fmla="*/ 3241 h 12084"/>
              <a:gd name="connsiteX19" fmla="*/ 8251 w 10549"/>
              <a:gd name="connsiteY19" fmla="*/ 2369 h 12084"/>
              <a:gd name="connsiteX20" fmla="*/ 8551 w 10549"/>
              <a:gd name="connsiteY20" fmla="*/ 1076 h 12084"/>
              <a:gd name="connsiteX21" fmla="*/ 9151 w 10549"/>
              <a:gd name="connsiteY21" fmla="*/ 1066 h 12084"/>
              <a:gd name="connsiteX22" fmla="*/ 9387 w 10549"/>
              <a:gd name="connsiteY22" fmla="*/ 353 h 12084"/>
              <a:gd name="connsiteX23" fmla="*/ 9610 w 10549"/>
              <a:gd name="connsiteY23" fmla="*/ 147 h 12084"/>
              <a:gd name="connsiteX24" fmla="*/ 9848 w 10549"/>
              <a:gd name="connsiteY24" fmla="*/ 2185 h 12084"/>
              <a:gd name="connsiteX25" fmla="*/ 10241 w 10549"/>
              <a:gd name="connsiteY25" fmla="*/ 3398 h 12084"/>
              <a:gd name="connsiteX26" fmla="*/ 10549 w 10549"/>
              <a:gd name="connsiteY26" fmla="*/ 6360 h 12084"/>
              <a:gd name="connsiteX0" fmla="*/ 0 w 10673"/>
              <a:gd name="connsiteY0" fmla="*/ 11439 h 12084"/>
              <a:gd name="connsiteX1" fmla="*/ 622 w 10673"/>
              <a:gd name="connsiteY1" fmla="*/ 11958 h 12084"/>
              <a:gd name="connsiteX2" fmla="*/ 1041 w 10673"/>
              <a:gd name="connsiteY2" fmla="*/ 10709 h 12084"/>
              <a:gd name="connsiteX3" fmla="*/ 1585 w 10673"/>
              <a:gd name="connsiteY3" fmla="*/ 12067 h 12084"/>
              <a:gd name="connsiteX4" fmla="*/ 1955 w 10673"/>
              <a:gd name="connsiteY4" fmla="*/ 10813 h 12084"/>
              <a:gd name="connsiteX5" fmla="*/ 2449 w 10673"/>
              <a:gd name="connsiteY5" fmla="*/ 9451 h 12084"/>
              <a:gd name="connsiteX6" fmla="*/ 2794 w 10673"/>
              <a:gd name="connsiteY6" fmla="*/ 8416 h 12084"/>
              <a:gd name="connsiteX7" fmla="*/ 3200 w 10673"/>
              <a:gd name="connsiteY7" fmla="*/ 8078 h 12084"/>
              <a:gd name="connsiteX8" fmla="*/ 3683 w 10673"/>
              <a:gd name="connsiteY8" fmla="*/ 5801 h 12084"/>
              <a:gd name="connsiteX9" fmla="*/ 4152 w 10673"/>
              <a:gd name="connsiteY9" fmla="*/ 6510 h 12084"/>
              <a:gd name="connsiteX10" fmla="*/ 4536 w 10673"/>
              <a:gd name="connsiteY10" fmla="*/ 3904 h 12084"/>
              <a:gd name="connsiteX11" fmla="*/ 5066 w 10673"/>
              <a:gd name="connsiteY11" fmla="*/ 4875 h 12084"/>
              <a:gd name="connsiteX12" fmla="*/ 5449 w 10673"/>
              <a:gd name="connsiteY12" fmla="*/ 1953 h 12084"/>
              <a:gd name="connsiteX13" fmla="*/ 6029 w 10673"/>
              <a:gd name="connsiteY13" fmla="*/ 2587 h 12084"/>
              <a:gd name="connsiteX14" fmla="*/ 6486 w 10673"/>
              <a:gd name="connsiteY14" fmla="*/ 1676 h 12084"/>
              <a:gd name="connsiteX15" fmla="*/ 6770 w 10673"/>
              <a:gd name="connsiteY15" fmla="*/ 2859 h 12084"/>
              <a:gd name="connsiteX16" fmla="*/ 7224 w 10673"/>
              <a:gd name="connsiteY16" fmla="*/ 3034 h 12084"/>
              <a:gd name="connsiteX17" fmla="*/ 7584 w 10673"/>
              <a:gd name="connsiteY17" fmla="*/ 3568 h 12084"/>
              <a:gd name="connsiteX18" fmla="*/ 7856 w 10673"/>
              <a:gd name="connsiteY18" fmla="*/ 3241 h 12084"/>
              <a:gd name="connsiteX19" fmla="*/ 8251 w 10673"/>
              <a:gd name="connsiteY19" fmla="*/ 2369 h 12084"/>
              <a:gd name="connsiteX20" fmla="*/ 8551 w 10673"/>
              <a:gd name="connsiteY20" fmla="*/ 1076 h 12084"/>
              <a:gd name="connsiteX21" fmla="*/ 9151 w 10673"/>
              <a:gd name="connsiteY21" fmla="*/ 1066 h 12084"/>
              <a:gd name="connsiteX22" fmla="*/ 9387 w 10673"/>
              <a:gd name="connsiteY22" fmla="*/ 353 h 12084"/>
              <a:gd name="connsiteX23" fmla="*/ 9610 w 10673"/>
              <a:gd name="connsiteY23" fmla="*/ 147 h 12084"/>
              <a:gd name="connsiteX24" fmla="*/ 9848 w 10673"/>
              <a:gd name="connsiteY24" fmla="*/ 2185 h 12084"/>
              <a:gd name="connsiteX25" fmla="*/ 10241 w 10673"/>
              <a:gd name="connsiteY25" fmla="*/ 3398 h 12084"/>
              <a:gd name="connsiteX26" fmla="*/ 10673 w 10673"/>
              <a:gd name="connsiteY26" fmla="*/ 6256 h 12084"/>
              <a:gd name="connsiteX0" fmla="*/ 0 w 10673"/>
              <a:gd name="connsiteY0" fmla="*/ 11258 h 11903"/>
              <a:gd name="connsiteX1" fmla="*/ 622 w 10673"/>
              <a:gd name="connsiteY1" fmla="*/ 11777 h 11903"/>
              <a:gd name="connsiteX2" fmla="*/ 1041 w 10673"/>
              <a:gd name="connsiteY2" fmla="*/ 10528 h 11903"/>
              <a:gd name="connsiteX3" fmla="*/ 1585 w 10673"/>
              <a:gd name="connsiteY3" fmla="*/ 11886 h 11903"/>
              <a:gd name="connsiteX4" fmla="*/ 1955 w 10673"/>
              <a:gd name="connsiteY4" fmla="*/ 10632 h 11903"/>
              <a:gd name="connsiteX5" fmla="*/ 2449 w 10673"/>
              <a:gd name="connsiteY5" fmla="*/ 9270 h 11903"/>
              <a:gd name="connsiteX6" fmla="*/ 2794 w 10673"/>
              <a:gd name="connsiteY6" fmla="*/ 8235 h 11903"/>
              <a:gd name="connsiteX7" fmla="*/ 3200 w 10673"/>
              <a:gd name="connsiteY7" fmla="*/ 7897 h 11903"/>
              <a:gd name="connsiteX8" fmla="*/ 3683 w 10673"/>
              <a:gd name="connsiteY8" fmla="*/ 5620 h 11903"/>
              <a:gd name="connsiteX9" fmla="*/ 4152 w 10673"/>
              <a:gd name="connsiteY9" fmla="*/ 6329 h 11903"/>
              <a:gd name="connsiteX10" fmla="*/ 4536 w 10673"/>
              <a:gd name="connsiteY10" fmla="*/ 3723 h 11903"/>
              <a:gd name="connsiteX11" fmla="*/ 5066 w 10673"/>
              <a:gd name="connsiteY11" fmla="*/ 4694 h 11903"/>
              <a:gd name="connsiteX12" fmla="*/ 5449 w 10673"/>
              <a:gd name="connsiteY12" fmla="*/ 1772 h 11903"/>
              <a:gd name="connsiteX13" fmla="*/ 6029 w 10673"/>
              <a:gd name="connsiteY13" fmla="*/ 2406 h 11903"/>
              <a:gd name="connsiteX14" fmla="*/ 6486 w 10673"/>
              <a:gd name="connsiteY14" fmla="*/ 1495 h 11903"/>
              <a:gd name="connsiteX15" fmla="*/ 6770 w 10673"/>
              <a:gd name="connsiteY15" fmla="*/ 2678 h 11903"/>
              <a:gd name="connsiteX16" fmla="*/ 7224 w 10673"/>
              <a:gd name="connsiteY16" fmla="*/ 2853 h 11903"/>
              <a:gd name="connsiteX17" fmla="*/ 7584 w 10673"/>
              <a:gd name="connsiteY17" fmla="*/ 3387 h 11903"/>
              <a:gd name="connsiteX18" fmla="*/ 7856 w 10673"/>
              <a:gd name="connsiteY18" fmla="*/ 3060 h 11903"/>
              <a:gd name="connsiteX19" fmla="*/ 8251 w 10673"/>
              <a:gd name="connsiteY19" fmla="*/ 2188 h 11903"/>
              <a:gd name="connsiteX20" fmla="*/ 8551 w 10673"/>
              <a:gd name="connsiteY20" fmla="*/ 895 h 11903"/>
              <a:gd name="connsiteX21" fmla="*/ 9151 w 10673"/>
              <a:gd name="connsiteY21" fmla="*/ 885 h 11903"/>
              <a:gd name="connsiteX22" fmla="*/ 9387 w 10673"/>
              <a:gd name="connsiteY22" fmla="*/ 172 h 11903"/>
              <a:gd name="connsiteX23" fmla="*/ 9610 w 10673"/>
              <a:gd name="connsiteY23" fmla="*/ 225 h 11903"/>
              <a:gd name="connsiteX24" fmla="*/ 9848 w 10673"/>
              <a:gd name="connsiteY24" fmla="*/ 2004 h 11903"/>
              <a:gd name="connsiteX25" fmla="*/ 10241 w 10673"/>
              <a:gd name="connsiteY25" fmla="*/ 3217 h 11903"/>
              <a:gd name="connsiteX26" fmla="*/ 10673 w 10673"/>
              <a:gd name="connsiteY26" fmla="*/ 6075 h 1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73" h="11903">
                <a:moveTo>
                  <a:pt x="0" y="11258"/>
                </a:moveTo>
                <a:cubicBezTo>
                  <a:pt x="34" y="11136"/>
                  <a:pt x="449" y="11899"/>
                  <a:pt x="622" y="11777"/>
                </a:cubicBezTo>
                <a:cubicBezTo>
                  <a:pt x="795" y="11655"/>
                  <a:pt x="810" y="10301"/>
                  <a:pt x="1041" y="10528"/>
                </a:cubicBezTo>
                <a:cubicBezTo>
                  <a:pt x="1321" y="10315"/>
                  <a:pt x="1350" y="12096"/>
                  <a:pt x="1585" y="11886"/>
                </a:cubicBezTo>
                <a:cubicBezTo>
                  <a:pt x="1758" y="11903"/>
                  <a:pt x="1811" y="11068"/>
                  <a:pt x="1955" y="10632"/>
                </a:cubicBezTo>
                <a:cubicBezTo>
                  <a:pt x="2099" y="10196"/>
                  <a:pt x="2330" y="9669"/>
                  <a:pt x="2449" y="9270"/>
                </a:cubicBezTo>
                <a:cubicBezTo>
                  <a:pt x="2568" y="8871"/>
                  <a:pt x="2615" y="8437"/>
                  <a:pt x="2794" y="8235"/>
                </a:cubicBezTo>
                <a:cubicBezTo>
                  <a:pt x="2973" y="8033"/>
                  <a:pt x="2978" y="8823"/>
                  <a:pt x="3200" y="7897"/>
                </a:cubicBezTo>
                <a:cubicBezTo>
                  <a:pt x="3307" y="7449"/>
                  <a:pt x="3528" y="6208"/>
                  <a:pt x="3683" y="5620"/>
                </a:cubicBezTo>
                <a:cubicBezTo>
                  <a:pt x="3838" y="5032"/>
                  <a:pt x="4010" y="6645"/>
                  <a:pt x="4152" y="6329"/>
                </a:cubicBezTo>
                <a:cubicBezTo>
                  <a:pt x="4294" y="6013"/>
                  <a:pt x="4384" y="3995"/>
                  <a:pt x="4536" y="3723"/>
                </a:cubicBezTo>
                <a:cubicBezTo>
                  <a:pt x="4688" y="3451"/>
                  <a:pt x="4914" y="5019"/>
                  <a:pt x="5066" y="4694"/>
                </a:cubicBezTo>
                <a:cubicBezTo>
                  <a:pt x="5218" y="4369"/>
                  <a:pt x="5256" y="1854"/>
                  <a:pt x="5449" y="1772"/>
                </a:cubicBezTo>
                <a:cubicBezTo>
                  <a:pt x="5642" y="1690"/>
                  <a:pt x="5856" y="2452"/>
                  <a:pt x="6029" y="2406"/>
                </a:cubicBezTo>
                <a:cubicBezTo>
                  <a:pt x="6202" y="2360"/>
                  <a:pt x="6350" y="1314"/>
                  <a:pt x="6486" y="1495"/>
                </a:cubicBezTo>
                <a:cubicBezTo>
                  <a:pt x="6719" y="1546"/>
                  <a:pt x="6647" y="2452"/>
                  <a:pt x="6770" y="2678"/>
                </a:cubicBezTo>
                <a:cubicBezTo>
                  <a:pt x="6893" y="2904"/>
                  <a:pt x="7097" y="2799"/>
                  <a:pt x="7224" y="2853"/>
                </a:cubicBezTo>
                <a:cubicBezTo>
                  <a:pt x="7352" y="2908"/>
                  <a:pt x="7479" y="3352"/>
                  <a:pt x="7584" y="3387"/>
                </a:cubicBezTo>
                <a:cubicBezTo>
                  <a:pt x="7689" y="3422"/>
                  <a:pt x="7770" y="3287"/>
                  <a:pt x="7856" y="3060"/>
                </a:cubicBezTo>
                <a:cubicBezTo>
                  <a:pt x="7943" y="2833"/>
                  <a:pt x="8152" y="2558"/>
                  <a:pt x="8251" y="2188"/>
                </a:cubicBezTo>
                <a:cubicBezTo>
                  <a:pt x="8350" y="1818"/>
                  <a:pt x="8401" y="1112"/>
                  <a:pt x="8551" y="895"/>
                </a:cubicBezTo>
                <a:cubicBezTo>
                  <a:pt x="8701" y="678"/>
                  <a:pt x="9012" y="1005"/>
                  <a:pt x="9151" y="885"/>
                </a:cubicBezTo>
                <a:cubicBezTo>
                  <a:pt x="9290" y="765"/>
                  <a:pt x="9311" y="325"/>
                  <a:pt x="9387" y="172"/>
                </a:cubicBezTo>
                <a:cubicBezTo>
                  <a:pt x="9464" y="19"/>
                  <a:pt x="9554" y="-144"/>
                  <a:pt x="9610" y="225"/>
                </a:cubicBezTo>
                <a:cubicBezTo>
                  <a:pt x="9666" y="594"/>
                  <a:pt x="9671" y="999"/>
                  <a:pt x="9848" y="2004"/>
                </a:cubicBezTo>
                <a:cubicBezTo>
                  <a:pt x="10025" y="3009"/>
                  <a:pt x="10104" y="2539"/>
                  <a:pt x="10241" y="3217"/>
                </a:cubicBezTo>
                <a:cubicBezTo>
                  <a:pt x="10378" y="3895"/>
                  <a:pt x="10563" y="4882"/>
                  <a:pt x="10673" y="6075"/>
                </a:cubicBezTo>
              </a:path>
            </a:pathLst>
          </a:custGeom>
          <a:noFill/>
          <a:ln w="57150" cmpd="sng">
            <a:solidFill>
              <a:srgbClr val="FF33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3729645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726018"/>
                                        </p:tgtEl>
                                        <p:attrNameLst>
                                          <p:attrName>style.visibility</p:attrName>
                                        </p:attrNameLst>
                                      </p:cBhvr>
                                      <p:to>
                                        <p:strVal val="visible"/>
                                      </p:to>
                                    </p:set>
                                    <p:anim calcmode="lin" valueType="num">
                                      <p:cBhvr>
                                        <p:cTn id="7" dur="500" fill="hold"/>
                                        <p:tgtEl>
                                          <p:spTgt spid="726018"/>
                                        </p:tgtEl>
                                        <p:attrNameLst>
                                          <p:attrName>ppt_x</p:attrName>
                                        </p:attrNameLst>
                                      </p:cBhvr>
                                      <p:tavLst>
                                        <p:tav tm="0">
                                          <p:val>
                                            <p:strVal val="#ppt_x-#ppt_w/2"/>
                                          </p:val>
                                        </p:tav>
                                        <p:tav tm="100000">
                                          <p:val>
                                            <p:strVal val="#ppt_x"/>
                                          </p:val>
                                        </p:tav>
                                      </p:tavLst>
                                    </p:anim>
                                    <p:anim calcmode="lin" valueType="num">
                                      <p:cBhvr>
                                        <p:cTn id="8" dur="500" fill="hold"/>
                                        <p:tgtEl>
                                          <p:spTgt spid="726018"/>
                                        </p:tgtEl>
                                        <p:attrNameLst>
                                          <p:attrName>ppt_y</p:attrName>
                                        </p:attrNameLst>
                                      </p:cBhvr>
                                      <p:tavLst>
                                        <p:tav tm="0">
                                          <p:val>
                                            <p:strVal val="#ppt_y"/>
                                          </p:val>
                                        </p:tav>
                                        <p:tav tm="100000">
                                          <p:val>
                                            <p:strVal val="#ppt_y"/>
                                          </p:val>
                                        </p:tav>
                                      </p:tavLst>
                                    </p:anim>
                                    <p:anim calcmode="lin" valueType="num">
                                      <p:cBhvr>
                                        <p:cTn id="9" dur="500" fill="hold"/>
                                        <p:tgtEl>
                                          <p:spTgt spid="726018"/>
                                        </p:tgtEl>
                                        <p:attrNameLst>
                                          <p:attrName>ppt_w</p:attrName>
                                        </p:attrNameLst>
                                      </p:cBhvr>
                                      <p:tavLst>
                                        <p:tav tm="0">
                                          <p:val>
                                            <p:fltVal val="0"/>
                                          </p:val>
                                        </p:tav>
                                        <p:tav tm="100000">
                                          <p:val>
                                            <p:strVal val="#ppt_w"/>
                                          </p:val>
                                        </p:tav>
                                      </p:tavLst>
                                    </p:anim>
                                    <p:anim calcmode="lin" valueType="num">
                                      <p:cBhvr>
                                        <p:cTn id="10" dur="500" fill="hold"/>
                                        <p:tgtEl>
                                          <p:spTgt spid="726018"/>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726021">
                                            <p:txEl>
                                              <p:pRg st="0" end="0"/>
                                            </p:txEl>
                                          </p:spTgt>
                                        </p:tgtEl>
                                        <p:attrNameLst>
                                          <p:attrName>style.visibility</p:attrName>
                                        </p:attrNameLst>
                                      </p:cBhvr>
                                      <p:to>
                                        <p:strVal val="visible"/>
                                      </p:to>
                                    </p:set>
                                    <p:anim calcmode="lin" valueType="num">
                                      <p:cBhvr additive="base">
                                        <p:cTn id="14" dur="500" fill="hold"/>
                                        <p:tgtEl>
                                          <p:spTgt spid="726021">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726021">
                                            <p:txEl>
                                              <p:pRg st="0" end="0"/>
                                            </p:txEl>
                                          </p:spTgt>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726035"/>
                                        </p:tgtEl>
                                        <p:attrNameLst>
                                          <p:attrName>style.visibility</p:attrName>
                                        </p:attrNameLst>
                                      </p:cBhvr>
                                      <p:to>
                                        <p:strVal val="visible"/>
                                      </p:to>
                                    </p:set>
                                  </p:childTnLst>
                                </p:cTn>
                              </p:par>
                            </p:childTnLst>
                          </p:cTn>
                        </p:par>
                        <p:par>
                          <p:cTn id="19" fill="hold" nodeType="afterGroup">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726066"/>
                                        </p:tgtEl>
                                        <p:attrNameLst>
                                          <p:attrName>style.visibility</p:attrName>
                                        </p:attrNameLst>
                                      </p:cBhvr>
                                      <p:to>
                                        <p:strVal val="visible"/>
                                      </p:to>
                                    </p:set>
                                    <p:animEffect transition="in" filter="wipe(up)">
                                      <p:cBhvr>
                                        <p:cTn id="22" dur="1000"/>
                                        <p:tgtEl>
                                          <p:spTgt spid="7260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26081"/>
                                        </p:tgtEl>
                                        <p:attrNameLst>
                                          <p:attrName>style.visibility</p:attrName>
                                        </p:attrNameLst>
                                      </p:cBhvr>
                                      <p:to>
                                        <p:strVal val="visible"/>
                                      </p:to>
                                    </p:set>
                                    <p:animEffect transition="in" filter="wipe(left)">
                                      <p:cBhvr>
                                        <p:cTn id="27" dur="500"/>
                                        <p:tgtEl>
                                          <p:spTgt spid="726081"/>
                                        </p:tgtEl>
                                      </p:cBhvr>
                                    </p:animEffect>
                                  </p:child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726049"/>
                                        </p:tgtEl>
                                        <p:attrNameLst>
                                          <p:attrName>style.visibility</p:attrName>
                                        </p:attrNameLst>
                                      </p:cBhvr>
                                      <p:to>
                                        <p:strVal val="visible"/>
                                      </p:to>
                                    </p:set>
                                    <p:animEffect transition="in" filter="wipe(left)">
                                      <p:cBhvr>
                                        <p:cTn id="31" dur="500"/>
                                        <p:tgtEl>
                                          <p:spTgt spid="726049"/>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726050"/>
                                        </p:tgtEl>
                                        <p:attrNameLst>
                                          <p:attrName>style.visibility</p:attrName>
                                        </p:attrNameLst>
                                      </p:cBhvr>
                                      <p:to>
                                        <p:strVal val="visible"/>
                                      </p:to>
                                    </p:set>
                                    <p:animEffect transition="in" filter="wipe(left)">
                                      <p:cBhvr>
                                        <p:cTn id="35" dur="500"/>
                                        <p:tgtEl>
                                          <p:spTgt spid="726050"/>
                                        </p:tgtEl>
                                      </p:cBhvr>
                                    </p:animEffect>
                                  </p:childTnLst>
                                </p:cTn>
                              </p:par>
                            </p:childTnLst>
                          </p:cTn>
                        </p:par>
                        <p:par>
                          <p:cTn id="36" fill="hold" nodeType="afterGroup">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726051"/>
                                        </p:tgtEl>
                                        <p:attrNameLst>
                                          <p:attrName>style.visibility</p:attrName>
                                        </p:attrNameLst>
                                      </p:cBhvr>
                                      <p:to>
                                        <p:strVal val="visible"/>
                                      </p:to>
                                    </p:set>
                                    <p:animEffect transition="in" filter="wipe(left)">
                                      <p:cBhvr>
                                        <p:cTn id="39" dur="500"/>
                                        <p:tgtEl>
                                          <p:spTgt spid="726051"/>
                                        </p:tgtEl>
                                      </p:cBhvr>
                                    </p:animEffect>
                                  </p:childTnLst>
                                </p:cTn>
                              </p:par>
                            </p:childTnLst>
                          </p:cTn>
                        </p:par>
                        <p:par>
                          <p:cTn id="40" fill="hold" nodeType="afterGroup">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26052"/>
                                        </p:tgtEl>
                                        <p:attrNameLst>
                                          <p:attrName>style.visibility</p:attrName>
                                        </p:attrNameLst>
                                      </p:cBhvr>
                                      <p:to>
                                        <p:strVal val="visible"/>
                                      </p:to>
                                    </p:set>
                                    <p:animEffect transition="in" filter="wipe(left)">
                                      <p:cBhvr>
                                        <p:cTn id="43" dur="500"/>
                                        <p:tgtEl>
                                          <p:spTgt spid="726052"/>
                                        </p:tgtEl>
                                      </p:cBhvr>
                                    </p:animEffect>
                                  </p:childTnLst>
                                </p:cTn>
                              </p:par>
                            </p:childTnLst>
                          </p:cTn>
                        </p:par>
                        <p:par>
                          <p:cTn id="44" fill="hold" nodeType="afterGroup">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726053"/>
                                        </p:tgtEl>
                                        <p:attrNameLst>
                                          <p:attrName>style.visibility</p:attrName>
                                        </p:attrNameLst>
                                      </p:cBhvr>
                                      <p:to>
                                        <p:strVal val="visible"/>
                                      </p:to>
                                    </p:set>
                                    <p:animEffect transition="in" filter="wipe(left)">
                                      <p:cBhvr>
                                        <p:cTn id="47" dur="500"/>
                                        <p:tgtEl>
                                          <p:spTgt spid="726053"/>
                                        </p:tgtEl>
                                      </p:cBhvr>
                                    </p:animEffect>
                                  </p:childTnLst>
                                </p:cTn>
                              </p:par>
                            </p:childTnLst>
                          </p:cTn>
                        </p:par>
                        <p:par>
                          <p:cTn id="48" fill="hold" nodeType="afterGroup">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726054"/>
                                        </p:tgtEl>
                                        <p:attrNameLst>
                                          <p:attrName>style.visibility</p:attrName>
                                        </p:attrNameLst>
                                      </p:cBhvr>
                                      <p:to>
                                        <p:strVal val="visible"/>
                                      </p:to>
                                    </p:set>
                                    <p:animEffect transition="in" filter="wipe(left)">
                                      <p:cBhvr>
                                        <p:cTn id="51" dur="500"/>
                                        <p:tgtEl>
                                          <p:spTgt spid="726054"/>
                                        </p:tgtEl>
                                      </p:cBhvr>
                                    </p:animEffect>
                                  </p:childTnLst>
                                </p:cTn>
                              </p:par>
                            </p:childTnLst>
                          </p:cTn>
                        </p:par>
                        <p:par>
                          <p:cTn id="52" fill="hold" nodeType="afterGroup">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726055"/>
                                        </p:tgtEl>
                                        <p:attrNameLst>
                                          <p:attrName>style.visibility</p:attrName>
                                        </p:attrNameLst>
                                      </p:cBhvr>
                                      <p:to>
                                        <p:strVal val="visible"/>
                                      </p:to>
                                    </p:set>
                                    <p:animEffect transition="in" filter="wipe(left)">
                                      <p:cBhvr>
                                        <p:cTn id="55" dur="500"/>
                                        <p:tgtEl>
                                          <p:spTgt spid="726055"/>
                                        </p:tgtEl>
                                      </p:cBhvr>
                                    </p:animEffect>
                                  </p:childTnLst>
                                </p:cTn>
                              </p:par>
                            </p:childTnLst>
                          </p:cTn>
                        </p:par>
                        <p:par>
                          <p:cTn id="56" fill="hold" nodeType="afterGroup">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726056"/>
                                        </p:tgtEl>
                                        <p:attrNameLst>
                                          <p:attrName>style.visibility</p:attrName>
                                        </p:attrNameLst>
                                      </p:cBhvr>
                                      <p:to>
                                        <p:strVal val="visible"/>
                                      </p:to>
                                    </p:set>
                                    <p:animEffect transition="in" filter="wipe(left)">
                                      <p:cBhvr>
                                        <p:cTn id="59" dur="500"/>
                                        <p:tgtEl>
                                          <p:spTgt spid="726056"/>
                                        </p:tgtEl>
                                      </p:cBhvr>
                                    </p:animEffect>
                                  </p:childTnLst>
                                </p:cTn>
                              </p:par>
                            </p:childTnLst>
                          </p:cTn>
                        </p:par>
                        <p:par>
                          <p:cTn id="60" fill="hold" nodeType="afterGroup">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726057"/>
                                        </p:tgtEl>
                                        <p:attrNameLst>
                                          <p:attrName>style.visibility</p:attrName>
                                        </p:attrNameLst>
                                      </p:cBhvr>
                                      <p:to>
                                        <p:strVal val="visible"/>
                                      </p:to>
                                    </p:set>
                                    <p:animEffect transition="in" filter="wipe(left)">
                                      <p:cBhvr>
                                        <p:cTn id="63" dur="500"/>
                                        <p:tgtEl>
                                          <p:spTgt spid="726057"/>
                                        </p:tgtEl>
                                      </p:cBhvr>
                                    </p:animEffect>
                                  </p:childTnLst>
                                </p:cTn>
                              </p:par>
                            </p:childTnLst>
                          </p:cTn>
                        </p:par>
                        <p:par>
                          <p:cTn id="64" fill="hold" nodeType="afterGroup">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726058"/>
                                        </p:tgtEl>
                                        <p:attrNameLst>
                                          <p:attrName>style.visibility</p:attrName>
                                        </p:attrNameLst>
                                      </p:cBhvr>
                                      <p:to>
                                        <p:strVal val="visible"/>
                                      </p:to>
                                    </p:set>
                                    <p:animEffect transition="in" filter="wipe(left)">
                                      <p:cBhvr>
                                        <p:cTn id="67" dur="500"/>
                                        <p:tgtEl>
                                          <p:spTgt spid="726058"/>
                                        </p:tgtEl>
                                      </p:cBhvr>
                                    </p:animEffect>
                                  </p:childTnLst>
                                </p:cTn>
                              </p:par>
                            </p:childTnLst>
                          </p:cTn>
                        </p:par>
                        <p:par>
                          <p:cTn id="68" fill="hold" nodeType="afterGroup">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726059"/>
                                        </p:tgtEl>
                                        <p:attrNameLst>
                                          <p:attrName>style.visibility</p:attrName>
                                        </p:attrNameLst>
                                      </p:cBhvr>
                                      <p:to>
                                        <p:strVal val="visible"/>
                                      </p:to>
                                    </p:set>
                                    <p:animEffect transition="in" filter="wipe(left)">
                                      <p:cBhvr>
                                        <p:cTn id="71" dur="500"/>
                                        <p:tgtEl>
                                          <p:spTgt spid="726059"/>
                                        </p:tgtEl>
                                      </p:cBhvr>
                                    </p:animEffect>
                                  </p:childTnLst>
                                </p:cTn>
                              </p:par>
                            </p:childTnLst>
                          </p:cTn>
                        </p:par>
                        <p:par>
                          <p:cTn id="72" fill="hold" nodeType="afterGroup">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726060"/>
                                        </p:tgtEl>
                                        <p:attrNameLst>
                                          <p:attrName>style.visibility</p:attrName>
                                        </p:attrNameLst>
                                      </p:cBhvr>
                                      <p:to>
                                        <p:strVal val="visible"/>
                                      </p:to>
                                    </p:set>
                                    <p:animEffect transition="in" filter="wipe(left)">
                                      <p:cBhvr>
                                        <p:cTn id="75" dur="500"/>
                                        <p:tgtEl>
                                          <p:spTgt spid="726060"/>
                                        </p:tgtEl>
                                      </p:cBhvr>
                                    </p:animEffect>
                                  </p:childTnLst>
                                </p:cTn>
                              </p:par>
                            </p:childTnLst>
                          </p:cTn>
                        </p:par>
                        <p:par>
                          <p:cTn id="76" fill="hold" nodeType="afterGroup">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726061"/>
                                        </p:tgtEl>
                                        <p:attrNameLst>
                                          <p:attrName>style.visibility</p:attrName>
                                        </p:attrNameLst>
                                      </p:cBhvr>
                                      <p:to>
                                        <p:strVal val="visible"/>
                                      </p:to>
                                    </p:set>
                                    <p:animEffect transition="in" filter="wipe(left)">
                                      <p:cBhvr>
                                        <p:cTn id="79" dur="500"/>
                                        <p:tgtEl>
                                          <p:spTgt spid="726061"/>
                                        </p:tgtEl>
                                      </p:cBhvr>
                                    </p:animEffect>
                                  </p:childTnLst>
                                </p:cTn>
                              </p:par>
                            </p:childTnLst>
                          </p:cTn>
                        </p:par>
                        <p:par>
                          <p:cTn id="80" fill="hold" nodeType="afterGroup">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726062"/>
                                        </p:tgtEl>
                                        <p:attrNameLst>
                                          <p:attrName>style.visibility</p:attrName>
                                        </p:attrNameLst>
                                      </p:cBhvr>
                                      <p:to>
                                        <p:strVal val="visible"/>
                                      </p:to>
                                    </p:set>
                                    <p:animEffect transition="in" filter="wipe(left)">
                                      <p:cBhvr>
                                        <p:cTn id="83" dur="500"/>
                                        <p:tgtEl>
                                          <p:spTgt spid="726062"/>
                                        </p:tgtEl>
                                      </p:cBhvr>
                                    </p:animEffect>
                                  </p:childTnLst>
                                </p:cTn>
                              </p:par>
                            </p:childTnLst>
                          </p:cTn>
                        </p:par>
                        <p:par>
                          <p:cTn id="84" fill="hold" nodeType="afterGroup">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726063"/>
                                        </p:tgtEl>
                                        <p:attrNameLst>
                                          <p:attrName>style.visibility</p:attrName>
                                        </p:attrNameLst>
                                      </p:cBhvr>
                                      <p:to>
                                        <p:strVal val="visible"/>
                                      </p:to>
                                    </p:set>
                                    <p:animEffect transition="in" filter="wipe(left)">
                                      <p:cBhvr>
                                        <p:cTn id="87" dur="500"/>
                                        <p:tgtEl>
                                          <p:spTgt spid="726063"/>
                                        </p:tgtEl>
                                      </p:cBhvr>
                                    </p:animEffect>
                                  </p:childTnLst>
                                </p:cTn>
                              </p:par>
                            </p:childTnLst>
                          </p:cTn>
                        </p:par>
                        <p:par>
                          <p:cTn id="88" fill="hold" nodeType="afterGroup">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726064"/>
                                        </p:tgtEl>
                                        <p:attrNameLst>
                                          <p:attrName>style.visibility</p:attrName>
                                        </p:attrNameLst>
                                      </p:cBhvr>
                                      <p:to>
                                        <p:strVal val="visible"/>
                                      </p:to>
                                    </p:set>
                                    <p:animEffect transition="in" filter="wipe(left)">
                                      <p:cBhvr>
                                        <p:cTn id="91" dur="500"/>
                                        <p:tgtEl>
                                          <p:spTgt spid="726064"/>
                                        </p:tgtEl>
                                      </p:cBhvr>
                                    </p:animEffect>
                                  </p:childTnLst>
                                </p:cTn>
                              </p:par>
                            </p:childTnLst>
                          </p:cTn>
                        </p:par>
                        <p:par>
                          <p:cTn id="92" fill="hold" nodeType="afterGroup">
                            <p:stCondLst>
                              <p:cond delay="8500"/>
                            </p:stCondLst>
                            <p:childTnLst>
                              <p:par>
                                <p:cTn id="93" presetID="1" presetClass="entr" presetSubtype="0" fill="hold" grpId="0" nodeType="afterEffect">
                                  <p:stCondLst>
                                    <p:cond delay="0"/>
                                  </p:stCondLst>
                                  <p:childTnLst>
                                    <p:set>
                                      <p:cBhvr>
                                        <p:cTn id="94" dur="1" fill="hold">
                                          <p:stCondLst>
                                            <p:cond delay="0"/>
                                          </p:stCondLst>
                                        </p:cTn>
                                        <p:tgtEl>
                                          <p:spTgt spid="72608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wipe(left)">
                                      <p:cBhvr>
                                        <p:cTn id="9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21" grpId="0" build="p" autoUpdateAnimBg="0" advAuto="0"/>
      <p:bldP spid="726035" grpId="0"/>
      <p:bldP spid="726049" grpId="0" animBg="1"/>
      <p:bldP spid="726050" grpId="0" animBg="1"/>
      <p:bldP spid="726051" grpId="0" animBg="1"/>
      <p:bldP spid="726052" grpId="0" animBg="1"/>
      <p:bldP spid="726053" grpId="0" animBg="1"/>
      <p:bldP spid="726054" grpId="0" animBg="1"/>
      <p:bldP spid="726055" grpId="0" animBg="1"/>
      <p:bldP spid="726056" grpId="0" animBg="1"/>
      <p:bldP spid="726057" grpId="0" animBg="1"/>
      <p:bldP spid="726058" grpId="0" animBg="1"/>
      <p:bldP spid="726059" grpId="0" animBg="1"/>
      <p:bldP spid="726060" grpId="0" animBg="1"/>
      <p:bldP spid="726061" grpId="0" animBg="1"/>
      <p:bldP spid="726062" grpId="0" animBg="1"/>
      <p:bldP spid="726063" grpId="0" animBg="1"/>
      <p:bldP spid="726064" grpId="0" animBg="1"/>
      <p:bldP spid="726066" grpId="0" animBg="1"/>
      <p:bldP spid="726080" grpId="0"/>
      <p:bldP spid="726081" grpId="0" animBg="1"/>
      <p:bldP spid="7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b="1" smtClean="0">
              <a:solidFill>
                <a:srgbClr val="000000"/>
              </a:solidFill>
            </a:endParaRPr>
          </a:p>
        </p:txBody>
      </p:sp>
      <p:grpSp>
        <p:nvGrpSpPr>
          <p:cNvPr id="739331" name="Group 3"/>
          <p:cNvGrpSpPr>
            <a:grpSpLocks/>
          </p:cNvGrpSpPr>
          <p:nvPr/>
        </p:nvGrpSpPr>
        <p:grpSpPr bwMode="auto">
          <a:xfrm>
            <a:off x="381000" y="152400"/>
            <a:ext cx="8458200" cy="1350963"/>
            <a:chOff x="240" y="96"/>
            <a:chExt cx="5328" cy="851"/>
          </a:xfrm>
        </p:grpSpPr>
        <p:sp>
          <p:nvSpPr>
            <p:cNvPr id="739332"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endParaRPr>
            </a:p>
          </p:txBody>
        </p:sp>
        <p:sp>
          <p:nvSpPr>
            <p:cNvPr id="739333"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endParaRPr>
            </a:p>
          </p:txBody>
        </p:sp>
      </p:grpSp>
      <p:grpSp>
        <p:nvGrpSpPr>
          <p:cNvPr id="739335" name="Group 7"/>
          <p:cNvGrpSpPr>
            <a:grpSpLocks/>
          </p:cNvGrpSpPr>
          <p:nvPr/>
        </p:nvGrpSpPr>
        <p:grpSpPr bwMode="auto">
          <a:xfrm>
            <a:off x="400050" y="225425"/>
            <a:ext cx="8534400" cy="1519238"/>
            <a:chOff x="227" y="136"/>
            <a:chExt cx="5376" cy="957"/>
          </a:xfrm>
        </p:grpSpPr>
        <p:pic>
          <p:nvPicPr>
            <p:cNvPr id="739336" name="Picture 8" descr="eclip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 y="161"/>
              <a:ext cx="948" cy="711"/>
            </a:xfrm>
            <a:prstGeom prst="rect">
              <a:avLst/>
            </a:prstGeom>
            <a:noFill/>
            <a:extLst>
              <a:ext uri="{909E8E84-426E-40DD-AFC4-6F175D3DCCD1}">
                <a14:hiddenFill xmlns:a14="http://schemas.microsoft.com/office/drawing/2010/main">
                  <a:solidFill>
                    <a:srgbClr val="FFFFFF"/>
                  </a:solidFill>
                </a14:hiddenFill>
              </a:ext>
            </a:extLst>
          </p:spPr>
        </p:pic>
        <p:sp>
          <p:nvSpPr>
            <p:cNvPr id="739337" name="Rectangle 9"/>
            <p:cNvSpPr>
              <a:spLocks noChangeArrowheads="1"/>
            </p:cNvSpPr>
            <p:nvPr/>
          </p:nvSpPr>
          <p:spPr bwMode="auto">
            <a:xfrm>
              <a:off x="1223" y="136"/>
              <a:ext cx="4380" cy="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20000"/>
                </a:spcAft>
              </a:pPr>
              <a:r>
                <a:rPr lang="en-US" altLang="en-US" sz="2800" smtClean="0">
                  <a:solidFill>
                    <a:srgbClr val="080808"/>
                  </a:solidFill>
                </a:rPr>
                <a:t>Probabilities of </a:t>
              </a:r>
              <a:r>
                <a:rPr lang="en-US" altLang="en-US" sz="2800" smtClean="0">
                  <a:solidFill>
                    <a:srgbClr val="080808"/>
                  </a:solidFill>
                  <a:sym typeface="Symbol" pitchFamily="18" charset="2"/>
                </a:rPr>
                <a:t> after the end of a Grand Solar Maximum</a:t>
              </a:r>
              <a:r>
                <a:rPr lang="en-US" altLang="en-US" sz="2800" smtClean="0">
                  <a:solidFill>
                    <a:srgbClr val="080808"/>
                  </a:solidFill>
                </a:rPr>
                <a:t> </a:t>
              </a:r>
            </a:p>
            <a:p>
              <a:pPr eaLnBrk="0" fontAlgn="base" hangingPunct="0">
                <a:spcBef>
                  <a:spcPct val="0"/>
                </a:spcBef>
                <a:spcAft>
                  <a:spcPct val="20000"/>
                </a:spcAft>
              </a:pPr>
              <a:endParaRPr lang="en-GB" altLang="en-US" sz="3200" smtClean="0">
                <a:solidFill>
                  <a:srgbClr val="000000"/>
                </a:solidFill>
                <a:ea typeface="Times New Roman" pitchFamily="18" charset="0"/>
                <a:cs typeface="Arial" pitchFamily="34" charset="0"/>
                <a:sym typeface="Symbol" pitchFamily="18" charset="2"/>
              </a:endParaRPr>
            </a:p>
          </p:txBody>
        </p:sp>
      </p:grpSp>
      <p:sp>
        <p:nvSpPr>
          <p:cNvPr id="46" name="Text Box 66"/>
          <p:cNvSpPr txBox="1">
            <a:spLocks noChangeArrowheads="1"/>
          </p:cNvSpPr>
          <p:nvPr/>
        </p:nvSpPr>
        <p:spPr bwMode="auto">
          <a:xfrm>
            <a:off x="2832044" y="6197722"/>
            <a:ext cx="5202639"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GB" altLang="en-US" sz="2400" dirty="0" smtClean="0"/>
              <a:t>Years after end of </a:t>
            </a:r>
            <a:r>
              <a:rPr lang="en-GB" altLang="en-US" sz="2400" dirty="0" err="1" smtClean="0"/>
              <a:t>GSMax</a:t>
            </a:r>
            <a:r>
              <a:rPr lang="en-GB" altLang="en-US" sz="2400" dirty="0" smtClean="0"/>
              <a:t> </a:t>
            </a:r>
            <a:r>
              <a:rPr lang="en-GB" altLang="en-US" sz="2400" dirty="0" smtClean="0">
                <a:sym typeface="Symbol" pitchFamily="18" charset="2"/>
              </a:rPr>
              <a:t></a:t>
            </a:r>
            <a:endParaRPr lang="en-GB" altLang="en-US" sz="2400" dirty="0" smtClean="0"/>
          </a:p>
        </p:txBody>
      </p:sp>
      <p:grpSp>
        <p:nvGrpSpPr>
          <p:cNvPr id="32" name="Group 31"/>
          <p:cNvGrpSpPr/>
          <p:nvPr/>
        </p:nvGrpSpPr>
        <p:grpSpPr>
          <a:xfrm>
            <a:off x="2566404" y="1466189"/>
            <a:ext cx="6498783" cy="5202639"/>
            <a:chOff x="1793875" y="1466188"/>
            <a:chExt cx="6498783" cy="5202639"/>
          </a:xfrm>
        </p:grpSpPr>
        <p:sp>
          <p:nvSpPr>
            <p:cNvPr id="739334"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endParaRPr>
            </a:p>
          </p:txBody>
        </p:sp>
        <p:pic>
          <p:nvPicPr>
            <p:cNvPr id="739343"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r="6064"/>
            <a:stretch/>
          </p:blipFill>
          <p:spPr bwMode="auto">
            <a:xfrm>
              <a:off x="1793875" y="1590675"/>
              <a:ext cx="6498783" cy="5002213"/>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75098" y="2020186"/>
              <a:ext cx="2329165" cy="3636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3" name="Freeform 49"/>
            <p:cNvSpPr>
              <a:spLocks/>
            </p:cNvSpPr>
            <p:nvPr/>
          </p:nvSpPr>
          <p:spPr bwMode="auto">
            <a:xfrm>
              <a:off x="2741082" y="2736274"/>
              <a:ext cx="2777319" cy="1489895"/>
            </a:xfrm>
            <a:custGeom>
              <a:avLst/>
              <a:gdLst>
                <a:gd name="T0" fmla="*/ 0 w 1728"/>
                <a:gd name="T1" fmla="*/ 789 h 789"/>
                <a:gd name="T2" fmla="*/ 254 w 1728"/>
                <a:gd name="T3" fmla="*/ 276 h 789"/>
                <a:gd name="T4" fmla="*/ 485 w 1728"/>
                <a:gd name="T5" fmla="*/ 162 h 789"/>
                <a:gd name="T6" fmla="*/ 749 w 1728"/>
                <a:gd name="T7" fmla="*/ 276 h 789"/>
                <a:gd name="T8" fmla="*/ 993 w 1728"/>
                <a:gd name="T9" fmla="*/ 228 h 789"/>
                <a:gd name="T10" fmla="*/ 1211 w 1728"/>
                <a:gd name="T11" fmla="*/ 54 h 789"/>
                <a:gd name="T12" fmla="*/ 1436 w 1728"/>
                <a:gd name="T13" fmla="*/ 0 h 789"/>
                <a:gd name="T14" fmla="*/ 1596 w 1728"/>
                <a:gd name="T15" fmla="*/ 51 h 789"/>
                <a:gd name="T16" fmla="*/ 1728 w 1728"/>
                <a:gd name="T17" fmla="*/ 150 h 789"/>
                <a:gd name="connsiteX0" fmla="*/ 0 w 10000"/>
                <a:gd name="connsiteY0" fmla="*/ 10340 h 10340"/>
                <a:gd name="connsiteX1" fmla="*/ 1470 w 10000"/>
                <a:gd name="connsiteY1" fmla="*/ 3838 h 10340"/>
                <a:gd name="connsiteX2" fmla="*/ 2807 w 10000"/>
                <a:gd name="connsiteY2" fmla="*/ 2393 h 10340"/>
                <a:gd name="connsiteX3" fmla="*/ 4334 w 10000"/>
                <a:gd name="connsiteY3" fmla="*/ 3838 h 10340"/>
                <a:gd name="connsiteX4" fmla="*/ 5747 w 10000"/>
                <a:gd name="connsiteY4" fmla="*/ 3230 h 10340"/>
                <a:gd name="connsiteX5" fmla="*/ 7008 w 10000"/>
                <a:gd name="connsiteY5" fmla="*/ 1024 h 10340"/>
                <a:gd name="connsiteX6" fmla="*/ 8426 w 10000"/>
                <a:gd name="connsiteY6" fmla="*/ 0 h 10340"/>
                <a:gd name="connsiteX7" fmla="*/ 9236 w 10000"/>
                <a:gd name="connsiteY7" fmla="*/ 986 h 10340"/>
                <a:gd name="connsiteX8" fmla="*/ 10000 w 10000"/>
                <a:gd name="connsiteY8" fmla="*/ 2241 h 10340"/>
                <a:gd name="connsiteX0" fmla="*/ 0 w 10000"/>
                <a:gd name="connsiteY0" fmla="*/ 10340 h 10340"/>
                <a:gd name="connsiteX1" fmla="*/ 1470 w 10000"/>
                <a:gd name="connsiteY1" fmla="*/ 3838 h 10340"/>
                <a:gd name="connsiteX2" fmla="*/ 2807 w 10000"/>
                <a:gd name="connsiteY2" fmla="*/ 2393 h 10340"/>
                <a:gd name="connsiteX3" fmla="*/ 4334 w 10000"/>
                <a:gd name="connsiteY3" fmla="*/ 3838 h 10340"/>
                <a:gd name="connsiteX4" fmla="*/ 5747 w 10000"/>
                <a:gd name="connsiteY4" fmla="*/ 3230 h 10340"/>
                <a:gd name="connsiteX5" fmla="*/ 7008 w 10000"/>
                <a:gd name="connsiteY5" fmla="*/ 1024 h 10340"/>
                <a:gd name="connsiteX6" fmla="*/ 8426 w 10000"/>
                <a:gd name="connsiteY6" fmla="*/ 0 h 10340"/>
                <a:gd name="connsiteX7" fmla="*/ 9546 w 10000"/>
                <a:gd name="connsiteY7" fmla="*/ 901 h 10340"/>
                <a:gd name="connsiteX8" fmla="*/ 10000 w 10000"/>
                <a:gd name="connsiteY8" fmla="*/ 2241 h 10340"/>
                <a:gd name="connsiteX0" fmla="*/ 0 w 10891"/>
                <a:gd name="connsiteY0" fmla="*/ 10340 h 10340"/>
                <a:gd name="connsiteX1" fmla="*/ 1470 w 10891"/>
                <a:gd name="connsiteY1" fmla="*/ 3838 h 10340"/>
                <a:gd name="connsiteX2" fmla="*/ 2807 w 10891"/>
                <a:gd name="connsiteY2" fmla="*/ 2393 h 10340"/>
                <a:gd name="connsiteX3" fmla="*/ 4334 w 10891"/>
                <a:gd name="connsiteY3" fmla="*/ 3838 h 10340"/>
                <a:gd name="connsiteX4" fmla="*/ 5747 w 10891"/>
                <a:gd name="connsiteY4" fmla="*/ 3230 h 10340"/>
                <a:gd name="connsiteX5" fmla="*/ 7008 w 10891"/>
                <a:gd name="connsiteY5" fmla="*/ 1024 h 10340"/>
                <a:gd name="connsiteX6" fmla="*/ 8426 w 10891"/>
                <a:gd name="connsiteY6" fmla="*/ 0 h 10340"/>
                <a:gd name="connsiteX7" fmla="*/ 9546 w 10891"/>
                <a:gd name="connsiteY7" fmla="*/ 901 h 10340"/>
                <a:gd name="connsiteX8" fmla="*/ 10891 w 10891"/>
                <a:gd name="connsiteY8" fmla="*/ 6316 h 10340"/>
                <a:gd name="connsiteX0" fmla="*/ 0 w 10891"/>
                <a:gd name="connsiteY0" fmla="*/ 10340 h 10340"/>
                <a:gd name="connsiteX1" fmla="*/ 1470 w 10891"/>
                <a:gd name="connsiteY1" fmla="*/ 3838 h 10340"/>
                <a:gd name="connsiteX2" fmla="*/ 2807 w 10891"/>
                <a:gd name="connsiteY2" fmla="*/ 2393 h 10340"/>
                <a:gd name="connsiteX3" fmla="*/ 4334 w 10891"/>
                <a:gd name="connsiteY3" fmla="*/ 3838 h 10340"/>
                <a:gd name="connsiteX4" fmla="*/ 5747 w 10891"/>
                <a:gd name="connsiteY4" fmla="*/ 3230 h 10340"/>
                <a:gd name="connsiteX5" fmla="*/ 7008 w 10891"/>
                <a:gd name="connsiteY5" fmla="*/ 1024 h 10340"/>
                <a:gd name="connsiteX6" fmla="*/ 8426 w 10891"/>
                <a:gd name="connsiteY6" fmla="*/ 0 h 10340"/>
                <a:gd name="connsiteX7" fmla="*/ 9624 w 10891"/>
                <a:gd name="connsiteY7" fmla="*/ 561 h 10340"/>
                <a:gd name="connsiteX8" fmla="*/ 10891 w 10891"/>
                <a:gd name="connsiteY8" fmla="*/ 6316 h 10340"/>
                <a:gd name="connsiteX0" fmla="*/ 0 w 10891"/>
                <a:gd name="connsiteY0" fmla="*/ 10340 h 10340"/>
                <a:gd name="connsiteX1" fmla="*/ 1470 w 10891"/>
                <a:gd name="connsiteY1" fmla="*/ 3838 h 10340"/>
                <a:gd name="connsiteX2" fmla="*/ 2807 w 10891"/>
                <a:gd name="connsiteY2" fmla="*/ 2393 h 10340"/>
                <a:gd name="connsiteX3" fmla="*/ 4334 w 10891"/>
                <a:gd name="connsiteY3" fmla="*/ 3838 h 10340"/>
                <a:gd name="connsiteX4" fmla="*/ 5747 w 10891"/>
                <a:gd name="connsiteY4" fmla="*/ 3230 h 10340"/>
                <a:gd name="connsiteX5" fmla="*/ 7008 w 10891"/>
                <a:gd name="connsiteY5" fmla="*/ 1024 h 10340"/>
                <a:gd name="connsiteX6" fmla="*/ 8426 w 10891"/>
                <a:gd name="connsiteY6" fmla="*/ 0 h 10340"/>
                <a:gd name="connsiteX7" fmla="*/ 9624 w 10891"/>
                <a:gd name="connsiteY7" fmla="*/ 561 h 10340"/>
                <a:gd name="connsiteX8" fmla="*/ 10447 w 10891"/>
                <a:gd name="connsiteY8" fmla="*/ 3463 h 10340"/>
                <a:gd name="connsiteX9" fmla="*/ 10891 w 10891"/>
                <a:gd name="connsiteY9" fmla="*/ 6316 h 10340"/>
                <a:gd name="connsiteX0" fmla="*/ 0 w 10891"/>
                <a:gd name="connsiteY0" fmla="*/ 10340 h 10340"/>
                <a:gd name="connsiteX1" fmla="*/ 1470 w 10891"/>
                <a:gd name="connsiteY1" fmla="*/ 3838 h 10340"/>
                <a:gd name="connsiteX2" fmla="*/ 2807 w 10891"/>
                <a:gd name="connsiteY2" fmla="*/ 2393 h 10340"/>
                <a:gd name="connsiteX3" fmla="*/ 4334 w 10891"/>
                <a:gd name="connsiteY3" fmla="*/ 3838 h 10340"/>
                <a:gd name="connsiteX4" fmla="*/ 5747 w 10891"/>
                <a:gd name="connsiteY4" fmla="*/ 3230 h 10340"/>
                <a:gd name="connsiteX5" fmla="*/ 7008 w 10891"/>
                <a:gd name="connsiteY5" fmla="*/ 1024 h 10340"/>
                <a:gd name="connsiteX6" fmla="*/ 8426 w 10891"/>
                <a:gd name="connsiteY6" fmla="*/ 0 h 10340"/>
                <a:gd name="connsiteX7" fmla="*/ 9818 w 10891"/>
                <a:gd name="connsiteY7" fmla="*/ 391 h 10340"/>
                <a:gd name="connsiteX8" fmla="*/ 10447 w 10891"/>
                <a:gd name="connsiteY8" fmla="*/ 3463 h 10340"/>
                <a:gd name="connsiteX9" fmla="*/ 10891 w 10891"/>
                <a:gd name="connsiteY9" fmla="*/ 6316 h 10340"/>
                <a:gd name="connsiteX0" fmla="*/ 0 w 10891"/>
                <a:gd name="connsiteY0" fmla="*/ 10340 h 10340"/>
                <a:gd name="connsiteX1" fmla="*/ 1470 w 10891"/>
                <a:gd name="connsiteY1" fmla="*/ 3838 h 10340"/>
                <a:gd name="connsiteX2" fmla="*/ 2807 w 10891"/>
                <a:gd name="connsiteY2" fmla="*/ 2393 h 10340"/>
                <a:gd name="connsiteX3" fmla="*/ 4334 w 10891"/>
                <a:gd name="connsiteY3" fmla="*/ 3838 h 10340"/>
                <a:gd name="connsiteX4" fmla="*/ 5747 w 10891"/>
                <a:gd name="connsiteY4" fmla="*/ 3230 h 10340"/>
                <a:gd name="connsiteX5" fmla="*/ 7008 w 10891"/>
                <a:gd name="connsiteY5" fmla="*/ 1024 h 10340"/>
                <a:gd name="connsiteX6" fmla="*/ 8426 w 10891"/>
                <a:gd name="connsiteY6" fmla="*/ 0 h 10340"/>
                <a:gd name="connsiteX7" fmla="*/ 9818 w 10891"/>
                <a:gd name="connsiteY7" fmla="*/ 391 h 10340"/>
                <a:gd name="connsiteX8" fmla="*/ 10486 w 10891"/>
                <a:gd name="connsiteY8" fmla="*/ 3718 h 10340"/>
                <a:gd name="connsiteX9" fmla="*/ 10891 w 10891"/>
                <a:gd name="connsiteY9" fmla="*/ 6316 h 10340"/>
                <a:gd name="connsiteX0" fmla="*/ 0 w 10891"/>
                <a:gd name="connsiteY0" fmla="*/ 10764 h 10764"/>
                <a:gd name="connsiteX1" fmla="*/ 1470 w 10891"/>
                <a:gd name="connsiteY1" fmla="*/ 4262 h 10764"/>
                <a:gd name="connsiteX2" fmla="*/ 2807 w 10891"/>
                <a:gd name="connsiteY2" fmla="*/ 2817 h 10764"/>
                <a:gd name="connsiteX3" fmla="*/ 4334 w 10891"/>
                <a:gd name="connsiteY3" fmla="*/ 4262 h 10764"/>
                <a:gd name="connsiteX4" fmla="*/ 5747 w 10891"/>
                <a:gd name="connsiteY4" fmla="*/ 3654 h 10764"/>
                <a:gd name="connsiteX5" fmla="*/ 7008 w 10891"/>
                <a:gd name="connsiteY5" fmla="*/ 1448 h 10764"/>
                <a:gd name="connsiteX6" fmla="*/ 8426 w 10891"/>
                <a:gd name="connsiteY6" fmla="*/ 0 h 10764"/>
                <a:gd name="connsiteX7" fmla="*/ 9818 w 10891"/>
                <a:gd name="connsiteY7" fmla="*/ 815 h 10764"/>
                <a:gd name="connsiteX8" fmla="*/ 10486 w 10891"/>
                <a:gd name="connsiteY8" fmla="*/ 4142 h 10764"/>
                <a:gd name="connsiteX9" fmla="*/ 10891 w 10891"/>
                <a:gd name="connsiteY9" fmla="*/ 6740 h 10764"/>
                <a:gd name="connsiteX0" fmla="*/ 0 w 10891"/>
                <a:gd name="connsiteY0" fmla="*/ 10764 h 10764"/>
                <a:gd name="connsiteX1" fmla="*/ 772 w 10891"/>
                <a:gd name="connsiteY1" fmla="*/ 3413 h 10764"/>
                <a:gd name="connsiteX2" fmla="*/ 2807 w 10891"/>
                <a:gd name="connsiteY2" fmla="*/ 2817 h 10764"/>
                <a:gd name="connsiteX3" fmla="*/ 4334 w 10891"/>
                <a:gd name="connsiteY3" fmla="*/ 4262 h 10764"/>
                <a:gd name="connsiteX4" fmla="*/ 5747 w 10891"/>
                <a:gd name="connsiteY4" fmla="*/ 3654 h 10764"/>
                <a:gd name="connsiteX5" fmla="*/ 7008 w 10891"/>
                <a:gd name="connsiteY5" fmla="*/ 1448 h 10764"/>
                <a:gd name="connsiteX6" fmla="*/ 8426 w 10891"/>
                <a:gd name="connsiteY6" fmla="*/ 0 h 10764"/>
                <a:gd name="connsiteX7" fmla="*/ 9818 w 10891"/>
                <a:gd name="connsiteY7" fmla="*/ 815 h 10764"/>
                <a:gd name="connsiteX8" fmla="*/ 10486 w 10891"/>
                <a:gd name="connsiteY8" fmla="*/ 4142 h 10764"/>
                <a:gd name="connsiteX9" fmla="*/ 10891 w 10891"/>
                <a:gd name="connsiteY9" fmla="*/ 6740 h 10764"/>
                <a:gd name="connsiteX0" fmla="*/ 0 w 10891"/>
                <a:gd name="connsiteY0" fmla="*/ 10764 h 10764"/>
                <a:gd name="connsiteX1" fmla="*/ 772 w 10891"/>
                <a:gd name="connsiteY1" fmla="*/ 3413 h 10764"/>
                <a:gd name="connsiteX2" fmla="*/ 1683 w 10891"/>
                <a:gd name="connsiteY2" fmla="*/ 3666 h 10764"/>
                <a:gd name="connsiteX3" fmla="*/ 4334 w 10891"/>
                <a:gd name="connsiteY3" fmla="*/ 4262 h 10764"/>
                <a:gd name="connsiteX4" fmla="*/ 5747 w 10891"/>
                <a:gd name="connsiteY4" fmla="*/ 3654 h 10764"/>
                <a:gd name="connsiteX5" fmla="*/ 7008 w 10891"/>
                <a:gd name="connsiteY5" fmla="*/ 1448 h 10764"/>
                <a:gd name="connsiteX6" fmla="*/ 8426 w 10891"/>
                <a:gd name="connsiteY6" fmla="*/ 0 h 10764"/>
                <a:gd name="connsiteX7" fmla="*/ 9818 w 10891"/>
                <a:gd name="connsiteY7" fmla="*/ 815 h 10764"/>
                <a:gd name="connsiteX8" fmla="*/ 10486 w 10891"/>
                <a:gd name="connsiteY8" fmla="*/ 4142 h 10764"/>
                <a:gd name="connsiteX9" fmla="*/ 10891 w 10891"/>
                <a:gd name="connsiteY9" fmla="*/ 6740 h 10764"/>
                <a:gd name="connsiteX0" fmla="*/ 0 w 10891"/>
                <a:gd name="connsiteY0" fmla="*/ 10764 h 10764"/>
                <a:gd name="connsiteX1" fmla="*/ 772 w 10891"/>
                <a:gd name="connsiteY1" fmla="*/ 3413 h 10764"/>
                <a:gd name="connsiteX2" fmla="*/ 1683 w 10891"/>
                <a:gd name="connsiteY2" fmla="*/ 3666 h 10764"/>
                <a:gd name="connsiteX3" fmla="*/ 4334 w 10891"/>
                <a:gd name="connsiteY3" fmla="*/ 4262 h 10764"/>
                <a:gd name="connsiteX4" fmla="*/ 5747 w 10891"/>
                <a:gd name="connsiteY4" fmla="*/ 3654 h 10764"/>
                <a:gd name="connsiteX5" fmla="*/ 7008 w 10891"/>
                <a:gd name="connsiteY5" fmla="*/ 1448 h 10764"/>
                <a:gd name="connsiteX6" fmla="*/ 8426 w 10891"/>
                <a:gd name="connsiteY6" fmla="*/ 0 h 10764"/>
                <a:gd name="connsiteX7" fmla="*/ 9818 w 10891"/>
                <a:gd name="connsiteY7" fmla="*/ 815 h 10764"/>
                <a:gd name="connsiteX8" fmla="*/ 10486 w 10891"/>
                <a:gd name="connsiteY8" fmla="*/ 4142 h 10764"/>
                <a:gd name="connsiteX9" fmla="*/ 10891 w 10891"/>
                <a:gd name="connsiteY9" fmla="*/ 6740 h 10764"/>
                <a:gd name="connsiteX0" fmla="*/ 0 w 10891"/>
                <a:gd name="connsiteY0" fmla="*/ 10764 h 10764"/>
                <a:gd name="connsiteX1" fmla="*/ 772 w 10891"/>
                <a:gd name="connsiteY1" fmla="*/ 3413 h 10764"/>
                <a:gd name="connsiteX2" fmla="*/ 4334 w 10891"/>
                <a:gd name="connsiteY2" fmla="*/ 4262 h 10764"/>
                <a:gd name="connsiteX3" fmla="*/ 5747 w 10891"/>
                <a:gd name="connsiteY3" fmla="*/ 3654 h 10764"/>
                <a:gd name="connsiteX4" fmla="*/ 7008 w 10891"/>
                <a:gd name="connsiteY4" fmla="*/ 1448 h 10764"/>
                <a:gd name="connsiteX5" fmla="*/ 8426 w 10891"/>
                <a:gd name="connsiteY5" fmla="*/ 0 h 10764"/>
                <a:gd name="connsiteX6" fmla="*/ 9818 w 10891"/>
                <a:gd name="connsiteY6" fmla="*/ 815 h 10764"/>
                <a:gd name="connsiteX7" fmla="*/ 10486 w 10891"/>
                <a:gd name="connsiteY7" fmla="*/ 4142 h 10764"/>
                <a:gd name="connsiteX8" fmla="*/ 10891 w 10891"/>
                <a:gd name="connsiteY8" fmla="*/ 6740 h 10764"/>
                <a:gd name="connsiteX0" fmla="*/ 0 w 10891"/>
                <a:gd name="connsiteY0" fmla="*/ 10764 h 10764"/>
                <a:gd name="connsiteX1" fmla="*/ 772 w 10891"/>
                <a:gd name="connsiteY1" fmla="*/ 3413 h 10764"/>
                <a:gd name="connsiteX2" fmla="*/ 1621 w 10891"/>
                <a:gd name="connsiteY2" fmla="*/ 3583 h 10764"/>
                <a:gd name="connsiteX3" fmla="*/ 5747 w 10891"/>
                <a:gd name="connsiteY3" fmla="*/ 3654 h 10764"/>
                <a:gd name="connsiteX4" fmla="*/ 7008 w 10891"/>
                <a:gd name="connsiteY4" fmla="*/ 1448 h 10764"/>
                <a:gd name="connsiteX5" fmla="*/ 8426 w 10891"/>
                <a:gd name="connsiteY5" fmla="*/ 0 h 10764"/>
                <a:gd name="connsiteX6" fmla="*/ 9818 w 10891"/>
                <a:gd name="connsiteY6" fmla="*/ 815 h 10764"/>
                <a:gd name="connsiteX7" fmla="*/ 10486 w 10891"/>
                <a:gd name="connsiteY7" fmla="*/ 4142 h 10764"/>
                <a:gd name="connsiteX8" fmla="*/ 10891 w 10891"/>
                <a:gd name="connsiteY8" fmla="*/ 6740 h 10764"/>
                <a:gd name="connsiteX0" fmla="*/ 0 w 10891"/>
                <a:gd name="connsiteY0" fmla="*/ 15938 h 15938"/>
                <a:gd name="connsiteX1" fmla="*/ 772 w 10891"/>
                <a:gd name="connsiteY1" fmla="*/ 8587 h 15938"/>
                <a:gd name="connsiteX2" fmla="*/ 1621 w 10891"/>
                <a:gd name="connsiteY2" fmla="*/ 8757 h 15938"/>
                <a:gd name="connsiteX3" fmla="*/ 3383 w 10891"/>
                <a:gd name="connsiteY3" fmla="*/ 0 h 15938"/>
                <a:gd name="connsiteX4" fmla="*/ 7008 w 10891"/>
                <a:gd name="connsiteY4" fmla="*/ 6622 h 15938"/>
                <a:gd name="connsiteX5" fmla="*/ 8426 w 10891"/>
                <a:gd name="connsiteY5" fmla="*/ 5174 h 15938"/>
                <a:gd name="connsiteX6" fmla="*/ 9818 w 10891"/>
                <a:gd name="connsiteY6" fmla="*/ 5989 h 15938"/>
                <a:gd name="connsiteX7" fmla="*/ 10486 w 10891"/>
                <a:gd name="connsiteY7" fmla="*/ 9316 h 15938"/>
                <a:gd name="connsiteX8" fmla="*/ 10891 w 10891"/>
                <a:gd name="connsiteY8" fmla="*/ 11914 h 15938"/>
                <a:gd name="connsiteX0" fmla="*/ 0 w 10891"/>
                <a:gd name="connsiteY0" fmla="*/ 16029 h 16029"/>
                <a:gd name="connsiteX1" fmla="*/ 772 w 10891"/>
                <a:gd name="connsiteY1" fmla="*/ 8678 h 16029"/>
                <a:gd name="connsiteX2" fmla="*/ 1621 w 10891"/>
                <a:gd name="connsiteY2" fmla="*/ 8848 h 16029"/>
                <a:gd name="connsiteX3" fmla="*/ 3383 w 10891"/>
                <a:gd name="connsiteY3" fmla="*/ 91 h 16029"/>
                <a:gd name="connsiteX4" fmla="*/ 7008 w 10891"/>
                <a:gd name="connsiteY4" fmla="*/ 6713 h 16029"/>
                <a:gd name="connsiteX5" fmla="*/ 8426 w 10891"/>
                <a:gd name="connsiteY5" fmla="*/ 5265 h 16029"/>
                <a:gd name="connsiteX6" fmla="*/ 9818 w 10891"/>
                <a:gd name="connsiteY6" fmla="*/ 6080 h 16029"/>
                <a:gd name="connsiteX7" fmla="*/ 10486 w 10891"/>
                <a:gd name="connsiteY7" fmla="*/ 9407 h 16029"/>
                <a:gd name="connsiteX8" fmla="*/ 10891 w 10891"/>
                <a:gd name="connsiteY8" fmla="*/ 12005 h 16029"/>
                <a:gd name="connsiteX0" fmla="*/ 0 w 10891"/>
                <a:gd name="connsiteY0" fmla="*/ 16029 h 16029"/>
                <a:gd name="connsiteX1" fmla="*/ 772 w 10891"/>
                <a:gd name="connsiteY1" fmla="*/ 8678 h 16029"/>
                <a:gd name="connsiteX2" fmla="*/ 1621 w 10891"/>
                <a:gd name="connsiteY2" fmla="*/ 8848 h 16029"/>
                <a:gd name="connsiteX3" fmla="*/ 3383 w 10891"/>
                <a:gd name="connsiteY3" fmla="*/ 91 h 16029"/>
                <a:gd name="connsiteX4" fmla="*/ 7008 w 10891"/>
                <a:gd name="connsiteY4" fmla="*/ 6713 h 16029"/>
                <a:gd name="connsiteX5" fmla="*/ 8426 w 10891"/>
                <a:gd name="connsiteY5" fmla="*/ 5265 h 16029"/>
                <a:gd name="connsiteX6" fmla="*/ 9818 w 10891"/>
                <a:gd name="connsiteY6" fmla="*/ 6080 h 16029"/>
                <a:gd name="connsiteX7" fmla="*/ 10486 w 10891"/>
                <a:gd name="connsiteY7" fmla="*/ 9407 h 16029"/>
                <a:gd name="connsiteX8" fmla="*/ 10891 w 10891"/>
                <a:gd name="connsiteY8" fmla="*/ 12005 h 16029"/>
                <a:gd name="connsiteX0" fmla="*/ 0 w 10891"/>
                <a:gd name="connsiteY0" fmla="*/ 15951 h 15951"/>
                <a:gd name="connsiteX1" fmla="*/ 772 w 10891"/>
                <a:gd name="connsiteY1" fmla="*/ 8600 h 15951"/>
                <a:gd name="connsiteX2" fmla="*/ 1815 w 10891"/>
                <a:gd name="connsiteY2" fmla="*/ 8600 h 15951"/>
                <a:gd name="connsiteX3" fmla="*/ 3383 w 10891"/>
                <a:gd name="connsiteY3" fmla="*/ 13 h 15951"/>
                <a:gd name="connsiteX4" fmla="*/ 7008 w 10891"/>
                <a:gd name="connsiteY4" fmla="*/ 6635 h 15951"/>
                <a:gd name="connsiteX5" fmla="*/ 8426 w 10891"/>
                <a:gd name="connsiteY5" fmla="*/ 5187 h 15951"/>
                <a:gd name="connsiteX6" fmla="*/ 9818 w 10891"/>
                <a:gd name="connsiteY6" fmla="*/ 6002 h 15951"/>
                <a:gd name="connsiteX7" fmla="*/ 10486 w 10891"/>
                <a:gd name="connsiteY7" fmla="*/ 9329 h 15951"/>
                <a:gd name="connsiteX8" fmla="*/ 10891 w 10891"/>
                <a:gd name="connsiteY8" fmla="*/ 11927 h 15951"/>
                <a:gd name="connsiteX0" fmla="*/ 0 w 10891"/>
                <a:gd name="connsiteY0" fmla="*/ 16374 h 16374"/>
                <a:gd name="connsiteX1" fmla="*/ 772 w 10891"/>
                <a:gd name="connsiteY1" fmla="*/ 9023 h 16374"/>
                <a:gd name="connsiteX2" fmla="*/ 1815 w 10891"/>
                <a:gd name="connsiteY2" fmla="*/ 9023 h 16374"/>
                <a:gd name="connsiteX3" fmla="*/ 3383 w 10891"/>
                <a:gd name="connsiteY3" fmla="*/ 436 h 16374"/>
                <a:gd name="connsiteX4" fmla="*/ 4372 w 10891"/>
                <a:gd name="connsiteY4" fmla="*/ 1710 h 16374"/>
                <a:gd name="connsiteX5" fmla="*/ 8426 w 10891"/>
                <a:gd name="connsiteY5" fmla="*/ 5610 h 16374"/>
                <a:gd name="connsiteX6" fmla="*/ 9818 w 10891"/>
                <a:gd name="connsiteY6" fmla="*/ 6425 h 16374"/>
                <a:gd name="connsiteX7" fmla="*/ 10486 w 10891"/>
                <a:gd name="connsiteY7" fmla="*/ 9752 h 16374"/>
                <a:gd name="connsiteX8" fmla="*/ 10891 w 10891"/>
                <a:gd name="connsiteY8" fmla="*/ 12350 h 16374"/>
                <a:gd name="connsiteX0" fmla="*/ 0 w 10891"/>
                <a:gd name="connsiteY0" fmla="*/ 16344 h 16344"/>
                <a:gd name="connsiteX1" fmla="*/ 772 w 10891"/>
                <a:gd name="connsiteY1" fmla="*/ 8993 h 16344"/>
                <a:gd name="connsiteX2" fmla="*/ 1815 w 10891"/>
                <a:gd name="connsiteY2" fmla="*/ 8993 h 16344"/>
                <a:gd name="connsiteX3" fmla="*/ 3383 w 10891"/>
                <a:gd name="connsiteY3" fmla="*/ 406 h 16344"/>
                <a:gd name="connsiteX4" fmla="*/ 4372 w 10891"/>
                <a:gd name="connsiteY4" fmla="*/ 1680 h 16344"/>
                <a:gd name="connsiteX5" fmla="*/ 5447 w 10891"/>
                <a:gd name="connsiteY5" fmla="*/ 1233 h 16344"/>
                <a:gd name="connsiteX6" fmla="*/ 8426 w 10891"/>
                <a:gd name="connsiteY6" fmla="*/ 5580 h 16344"/>
                <a:gd name="connsiteX7" fmla="*/ 9818 w 10891"/>
                <a:gd name="connsiteY7" fmla="*/ 6395 h 16344"/>
                <a:gd name="connsiteX8" fmla="*/ 10486 w 10891"/>
                <a:gd name="connsiteY8" fmla="*/ 9722 h 16344"/>
                <a:gd name="connsiteX9" fmla="*/ 10891 w 10891"/>
                <a:gd name="connsiteY9" fmla="*/ 12320 h 16344"/>
                <a:gd name="connsiteX0" fmla="*/ 0 w 10891"/>
                <a:gd name="connsiteY0" fmla="*/ 16344 h 16344"/>
                <a:gd name="connsiteX1" fmla="*/ 772 w 10891"/>
                <a:gd name="connsiteY1" fmla="*/ 8993 h 16344"/>
                <a:gd name="connsiteX2" fmla="*/ 1815 w 10891"/>
                <a:gd name="connsiteY2" fmla="*/ 8993 h 16344"/>
                <a:gd name="connsiteX3" fmla="*/ 3383 w 10891"/>
                <a:gd name="connsiteY3" fmla="*/ 406 h 16344"/>
                <a:gd name="connsiteX4" fmla="*/ 4372 w 10891"/>
                <a:gd name="connsiteY4" fmla="*/ 1680 h 16344"/>
                <a:gd name="connsiteX5" fmla="*/ 5447 w 10891"/>
                <a:gd name="connsiteY5" fmla="*/ 1233 h 16344"/>
                <a:gd name="connsiteX6" fmla="*/ 6339 w 10891"/>
                <a:gd name="connsiteY6" fmla="*/ 4968 h 16344"/>
                <a:gd name="connsiteX7" fmla="*/ 8426 w 10891"/>
                <a:gd name="connsiteY7" fmla="*/ 5580 h 16344"/>
                <a:gd name="connsiteX8" fmla="*/ 9818 w 10891"/>
                <a:gd name="connsiteY8" fmla="*/ 6395 h 16344"/>
                <a:gd name="connsiteX9" fmla="*/ 10486 w 10891"/>
                <a:gd name="connsiteY9" fmla="*/ 9722 h 16344"/>
                <a:gd name="connsiteX10" fmla="*/ 10891 w 10891"/>
                <a:gd name="connsiteY10" fmla="*/ 12320 h 16344"/>
                <a:gd name="connsiteX0" fmla="*/ 0 w 10891"/>
                <a:gd name="connsiteY0" fmla="*/ 16344 h 16344"/>
                <a:gd name="connsiteX1" fmla="*/ 772 w 10891"/>
                <a:gd name="connsiteY1" fmla="*/ 8993 h 16344"/>
                <a:gd name="connsiteX2" fmla="*/ 1815 w 10891"/>
                <a:gd name="connsiteY2" fmla="*/ 8993 h 16344"/>
                <a:gd name="connsiteX3" fmla="*/ 3383 w 10891"/>
                <a:gd name="connsiteY3" fmla="*/ 406 h 16344"/>
                <a:gd name="connsiteX4" fmla="*/ 4372 w 10891"/>
                <a:gd name="connsiteY4" fmla="*/ 1680 h 16344"/>
                <a:gd name="connsiteX5" fmla="*/ 5447 w 10891"/>
                <a:gd name="connsiteY5" fmla="*/ 1233 h 16344"/>
                <a:gd name="connsiteX6" fmla="*/ 6339 w 10891"/>
                <a:gd name="connsiteY6" fmla="*/ 4968 h 16344"/>
                <a:gd name="connsiteX7" fmla="*/ 8426 w 10891"/>
                <a:gd name="connsiteY7" fmla="*/ 5580 h 16344"/>
                <a:gd name="connsiteX8" fmla="*/ 9818 w 10891"/>
                <a:gd name="connsiteY8" fmla="*/ 6395 h 16344"/>
                <a:gd name="connsiteX9" fmla="*/ 10486 w 10891"/>
                <a:gd name="connsiteY9" fmla="*/ 9722 h 16344"/>
                <a:gd name="connsiteX10" fmla="*/ 10891 w 10891"/>
                <a:gd name="connsiteY10" fmla="*/ 12320 h 16344"/>
                <a:gd name="connsiteX0" fmla="*/ 0 w 10891"/>
                <a:gd name="connsiteY0" fmla="*/ 16344 h 16344"/>
                <a:gd name="connsiteX1" fmla="*/ 772 w 10891"/>
                <a:gd name="connsiteY1" fmla="*/ 8993 h 16344"/>
                <a:gd name="connsiteX2" fmla="*/ 1815 w 10891"/>
                <a:gd name="connsiteY2" fmla="*/ 8993 h 16344"/>
                <a:gd name="connsiteX3" fmla="*/ 3383 w 10891"/>
                <a:gd name="connsiteY3" fmla="*/ 406 h 16344"/>
                <a:gd name="connsiteX4" fmla="*/ 4372 w 10891"/>
                <a:gd name="connsiteY4" fmla="*/ 1680 h 16344"/>
                <a:gd name="connsiteX5" fmla="*/ 5447 w 10891"/>
                <a:gd name="connsiteY5" fmla="*/ 1233 h 16344"/>
                <a:gd name="connsiteX6" fmla="*/ 6339 w 10891"/>
                <a:gd name="connsiteY6" fmla="*/ 4968 h 16344"/>
                <a:gd name="connsiteX7" fmla="*/ 8426 w 10891"/>
                <a:gd name="connsiteY7" fmla="*/ 5580 h 16344"/>
                <a:gd name="connsiteX8" fmla="*/ 9818 w 10891"/>
                <a:gd name="connsiteY8" fmla="*/ 6395 h 16344"/>
                <a:gd name="connsiteX9" fmla="*/ 10486 w 10891"/>
                <a:gd name="connsiteY9" fmla="*/ 9722 h 16344"/>
                <a:gd name="connsiteX10" fmla="*/ 10891 w 10891"/>
                <a:gd name="connsiteY10" fmla="*/ 12320 h 16344"/>
                <a:gd name="connsiteX0" fmla="*/ 0 w 10891"/>
                <a:gd name="connsiteY0" fmla="*/ 16344 h 16344"/>
                <a:gd name="connsiteX1" fmla="*/ 772 w 10891"/>
                <a:gd name="connsiteY1" fmla="*/ 8993 h 16344"/>
                <a:gd name="connsiteX2" fmla="*/ 1815 w 10891"/>
                <a:gd name="connsiteY2" fmla="*/ 8993 h 16344"/>
                <a:gd name="connsiteX3" fmla="*/ 3383 w 10891"/>
                <a:gd name="connsiteY3" fmla="*/ 406 h 16344"/>
                <a:gd name="connsiteX4" fmla="*/ 4372 w 10891"/>
                <a:gd name="connsiteY4" fmla="*/ 1680 h 16344"/>
                <a:gd name="connsiteX5" fmla="*/ 5447 w 10891"/>
                <a:gd name="connsiteY5" fmla="*/ 1233 h 16344"/>
                <a:gd name="connsiteX6" fmla="*/ 6339 w 10891"/>
                <a:gd name="connsiteY6" fmla="*/ 4968 h 16344"/>
                <a:gd name="connsiteX7" fmla="*/ 8426 w 10891"/>
                <a:gd name="connsiteY7" fmla="*/ 5580 h 16344"/>
                <a:gd name="connsiteX8" fmla="*/ 9818 w 10891"/>
                <a:gd name="connsiteY8" fmla="*/ 6395 h 16344"/>
                <a:gd name="connsiteX9" fmla="*/ 10486 w 10891"/>
                <a:gd name="connsiteY9" fmla="*/ 9722 h 16344"/>
                <a:gd name="connsiteX10" fmla="*/ 10891 w 10891"/>
                <a:gd name="connsiteY10" fmla="*/ 12320 h 16344"/>
                <a:gd name="connsiteX0" fmla="*/ 0 w 10891"/>
                <a:gd name="connsiteY0" fmla="*/ 15990 h 15990"/>
                <a:gd name="connsiteX1" fmla="*/ 772 w 10891"/>
                <a:gd name="connsiteY1" fmla="*/ 8639 h 15990"/>
                <a:gd name="connsiteX2" fmla="*/ 1815 w 10891"/>
                <a:gd name="connsiteY2" fmla="*/ 8639 h 15990"/>
                <a:gd name="connsiteX3" fmla="*/ 3228 w 10891"/>
                <a:gd name="connsiteY3" fmla="*/ 476 h 15990"/>
                <a:gd name="connsiteX4" fmla="*/ 4372 w 10891"/>
                <a:gd name="connsiteY4" fmla="*/ 1326 h 15990"/>
                <a:gd name="connsiteX5" fmla="*/ 5447 w 10891"/>
                <a:gd name="connsiteY5" fmla="*/ 879 h 15990"/>
                <a:gd name="connsiteX6" fmla="*/ 6339 w 10891"/>
                <a:gd name="connsiteY6" fmla="*/ 4614 h 15990"/>
                <a:gd name="connsiteX7" fmla="*/ 8426 w 10891"/>
                <a:gd name="connsiteY7" fmla="*/ 5226 h 15990"/>
                <a:gd name="connsiteX8" fmla="*/ 9818 w 10891"/>
                <a:gd name="connsiteY8" fmla="*/ 6041 h 15990"/>
                <a:gd name="connsiteX9" fmla="*/ 10486 w 10891"/>
                <a:gd name="connsiteY9" fmla="*/ 9368 h 15990"/>
                <a:gd name="connsiteX10" fmla="*/ 10891 w 10891"/>
                <a:gd name="connsiteY10" fmla="*/ 11966 h 15990"/>
                <a:gd name="connsiteX0" fmla="*/ 0 w 10891"/>
                <a:gd name="connsiteY0" fmla="*/ 15990 h 15990"/>
                <a:gd name="connsiteX1" fmla="*/ 772 w 10891"/>
                <a:gd name="connsiteY1" fmla="*/ 8639 h 15990"/>
                <a:gd name="connsiteX2" fmla="*/ 1815 w 10891"/>
                <a:gd name="connsiteY2" fmla="*/ 8639 h 15990"/>
                <a:gd name="connsiteX3" fmla="*/ 3228 w 10891"/>
                <a:gd name="connsiteY3" fmla="*/ 476 h 15990"/>
                <a:gd name="connsiteX4" fmla="*/ 4372 w 10891"/>
                <a:gd name="connsiteY4" fmla="*/ 1326 h 15990"/>
                <a:gd name="connsiteX5" fmla="*/ 5447 w 10891"/>
                <a:gd name="connsiteY5" fmla="*/ 879 h 15990"/>
                <a:gd name="connsiteX6" fmla="*/ 6339 w 10891"/>
                <a:gd name="connsiteY6" fmla="*/ 4614 h 15990"/>
                <a:gd name="connsiteX7" fmla="*/ 8426 w 10891"/>
                <a:gd name="connsiteY7" fmla="*/ 5226 h 15990"/>
                <a:gd name="connsiteX8" fmla="*/ 9818 w 10891"/>
                <a:gd name="connsiteY8" fmla="*/ 6041 h 15990"/>
                <a:gd name="connsiteX9" fmla="*/ 10486 w 10891"/>
                <a:gd name="connsiteY9" fmla="*/ 9368 h 15990"/>
                <a:gd name="connsiteX10" fmla="*/ 10891 w 10891"/>
                <a:gd name="connsiteY10" fmla="*/ 11966 h 15990"/>
                <a:gd name="connsiteX0" fmla="*/ 0 w 10891"/>
                <a:gd name="connsiteY0" fmla="*/ 15990 h 15990"/>
                <a:gd name="connsiteX1" fmla="*/ 772 w 10891"/>
                <a:gd name="connsiteY1" fmla="*/ 8639 h 15990"/>
                <a:gd name="connsiteX2" fmla="*/ 1815 w 10891"/>
                <a:gd name="connsiteY2" fmla="*/ 8639 h 15990"/>
                <a:gd name="connsiteX3" fmla="*/ 3228 w 10891"/>
                <a:gd name="connsiteY3" fmla="*/ 476 h 15990"/>
                <a:gd name="connsiteX4" fmla="*/ 4372 w 10891"/>
                <a:gd name="connsiteY4" fmla="*/ 1326 h 15990"/>
                <a:gd name="connsiteX5" fmla="*/ 5447 w 10891"/>
                <a:gd name="connsiteY5" fmla="*/ 879 h 15990"/>
                <a:gd name="connsiteX6" fmla="*/ 6339 w 10891"/>
                <a:gd name="connsiteY6" fmla="*/ 4614 h 15990"/>
                <a:gd name="connsiteX7" fmla="*/ 8426 w 10891"/>
                <a:gd name="connsiteY7" fmla="*/ 5226 h 15990"/>
                <a:gd name="connsiteX8" fmla="*/ 9818 w 10891"/>
                <a:gd name="connsiteY8" fmla="*/ 6041 h 15990"/>
                <a:gd name="connsiteX9" fmla="*/ 10486 w 10891"/>
                <a:gd name="connsiteY9" fmla="*/ 9368 h 15990"/>
                <a:gd name="connsiteX10" fmla="*/ 10891 w 10891"/>
                <a:gd name="connsiteY10" fmla="*/ 11966 h 15990"/>
                <a:gd name="connsiteX0" fmla="*/ 0 w 10891"/>
                <a:gd name="connsiteY0" fmla="*/ 15990 h 15990"/>
                <a:gd name="connsiteX1" fmla="*/ 772 w 10891"/>
                <a:gd name="connsiteY1" fmla="*/ 8639 h 15990"/>
                <a:gd name="connsiteX2" fmla="*/ 1815 w 10891"/>
                <a:gd name="connsiteY2" fmla="*/ 8639 h 15990"/>
                <a:gd name="connsiteX3" fmla="*/ 3228 w 10891"/>
                <a:gd name="connsiteY3" fmla="*/ 476 h 15990"/>
                <a:gd name="connsiteX4" fmla="*/ 4372 w 10891"/>
                <a:gd name="connsiteY4" fmla="*/ 1326 h 15990"/>
                <a:gd name="connsiteX5" fmla="*/ 5447 w 10891"/>
                <a:gd name="connsiteY5" fmla="*/ 879 h 15990"/>
                <a:gd name="connsiteX6" fmla="*/ 6339 w 10891"/>
                <a:gd name="connsiteY6" fmla="*/ 4614 h 15990"/>
                <a:gd name="connsiteX7" fmla="*/ 7108 w 10891"/>
                <a:gd name="connsiteY7" fmla="*/ 4038 h 15990"/>
                <a:gd name="connsiteX8" fmla="*/ 9818 w 10891"/>
                <a:gd name="connsiteY8" fmla="*/ 6041 h 15990"/>
                <a:gd name="connsiteX9" fmla="*/ 10486 w 10891"/>
                <a:gd name="connsiteY9" fmla="*/ 9368 h 15990"/>
                <a:gd name="connsiteX10" fmla="*/ 10891 w 10891"/>
                <a:gd name="connsiteY10" fmla="*/ 11966 h 15990"/>
                <a:gd name="connsiteX0" fmla="*/ 0 w 10891"/>
                <a:gd name="connsiteY0" fmla="*/ 16598 h 16598"/>
                <a:gd name="connsiteX1" fmla="*/ 772 w 10891"/>
                <a:gd name="connsiteY1" fmla="*/ 9247 h 16598"/>
                <a:gd name="connsiteX2" fmla="*/ 1815 w 10891"/>
                <a:gd name="connsiteY2" fmla="*/ 9247 h 16598"/>
                <a:gd name="connsiteX3" fmla="*/ 3228 w 10891"/>
                <a:gd name="connsiteY3" fmla="*/ 1084 h 16598"/>
                <a:gd name="connsiteX4" fmla="*/ 4372 w 10891"/>
                <a:gd name="connsiteY4" fmla="*/ 1934 h 16598"/>
                <a:gd name="connsiteX5" fmla="*/ 5447 w 10891"/>
                <a:gd name="connsiteY5" fmla="*/ 1487 h 16598"/>
                <a:gd name="connsiteX6" fmla="*/ 6339 w 10891"/>
                <a:gd name="connsiteY6" fmla="*/ 5222 h 16598"/>
                <a:gd name="connsiteX7" fmla="*/ 7108 w 10891"/>
                <a:gd name="connsiteY7" fmla="*/ 4646 h 16598"/>
                <a:gd name="connsiteX8" fmla="*/ 7958 w 10891"/>
                <a:gd name="connsiteY8" fmla="*/ 113 h 16598"/>
                <a:gd name="connsiteX9" fmla="*/ 10486 w 10891"/>
                <a:gd name="connsiteY9" fmla="*/ 9976 h 16598"/>
                <a:gd name="connsiteX10" fmla="*/ 10891 w 10891"/>
                <a:gd name="connsiteY10" fmla="*/ 12574 h 16598"/>
                <a:gd name="connsiteX0" fmla="*/ 0 w 10891"/>
                <a:gd name="connsiteY0" fmla="*/ 16486 h 16486"/>
                <a:gd name="connsiteX1" fmla="*/ 772 w 10891"/>
                <a:gd name="connsiteY1" fmla="*/ 9135 h 16486"/>
                <a:gd name="connsiteX2" fmla="*/ 1815 w 10891"/>
                <a:gd name="connsiteY2" fmla="*/ 9135 h 16486"/>
                <a:gd name="connsiteX3" fmla="*/ 3228 w 10891"/>
                <a:gd name="connsiteY3" fmla="*/ 972 h 16486"/>
                <a:gd name="connsiteX4" fmla="*/ 4372 w 10891"/>
                <a:gd name="connsiteY4" fmla="*/ 1822 h 16486"/>
                <a:gd name="connsiteX5" fmla="*/ 5447 w 10891"/>
                <a:gd name="connsiteY5" fmla="*/ 1375 h 16486"/>
                <a:gd name="connsiteX6" fmla="*/ 6339 w 10891"/>
                <a:gd name="connsiteY6" fmla="*/ 5110 h 16486"/>
                <a:gd name="connsiteX7" fmla="*/ 7108 w 10891"/>
                <a:gd name="connsiteY7" fmla="*/ 4534 h 16486"/>
                <a:gd name="connsiteX8" fmla="*/ 7958 w 10891"/>
                <a:gd name="connsiteY8" fmla="*/ 1 h 16486"/>
                <a:gd name="connsiteX9" fmla="*/ 9905 w 10891"/>
                <a:gd name="connsiteY9" fmla="*/ 4940 h 16486"/>
                <a:gd name="connsiteX10" fmla="*/ 10891 w 10891"/>
                <a:gd name="connsiteY10" fmla="*/ 12462 h 16486"/>
                <a:gd name="connsiteX0" fmla="*/ 0 w 10891"/>
                <a:gd name="connsiteY0" fmla="*/ 16512 h 16512"/>
                <a:gd name="connsiteX1" fmla="*/ 772 w 10891"/>
                <a:gd name="connsiteY1" fmla="*/ 9161 h 16512"/>
                <a:gd name="connsiteX2" fmla="*/ 1815 w 10891"/>
                <a:gd name="connsiteY2" fmla="*/ 9161 h 16512"/>
                <a:gd name="connsiteX3" fmla="*/ 3228 w 10891"/>
                <a:gd name="connsiteY3" fmla="*/ 998 h 16512"/>
                <a:gd name="connsiteX4" fmla="*/ 4372 w 10891"/>
                <a:gd name="connsiteY4" fmla="*/ 1848 h 16512"/>
                <a:gd name="connsiteX5" fmla="*/ 5447 w 10891"/>
                <a:gd name="connsiteY5" fmla="*/ 1401 h 16512"/>
                <a:gd name="connsiteX6" fmla="*/ 6339 w 10891"/>
                <a:gd name="connsiteY6" fmla="*/ 5136 h 16512"/>
                <a:gd name="connsiteX7" fmla="*/ 7108 w 10891"/>
                <a:gd name="connsiteY7" fmla="*/ 4560 h 16512"/>
                <a:gd name="connsiteX8" fmla="*/ 7958 w 10891"/>
                <a:gd name="connsiteY8" fmla="*/ 27 h 16512"/>
                <a:gd name="connsiteX9" fmla="*/ 8858 w 10891"/>
                <a:gd name="connsiteY9" fmla="*/ 2759 h 16512"/>
                <a:gd name="connsiteX10" fmla="*/ 9905 w 10891"/>
                <a:gd name="connsiteY10" fmla="*/ 4966 h 16512"/>
                <a:gd name="connsiteX11" fmla="*/ 10891 w 10891"/>
                <a:gd name="connsiteY11" fmla="*/ 12488 h 16512"/>
                <a:gd name="connsiteX0" fmla="*/ 0 w 10542"/>
                <a:gd name="connsiteY0" fmla="*/ 16512 h 16512"/>
                <a:gd name="connsiteX1" fmla="*/ 772 w 10542"/>
                <a:gd name="connsiteY1" fmla="*/ 9161 h 16512"/>
                <a:gd name="connsiteX2" fmla="*/ 1815 w 10542"/>
                <a:gd name="connsiteY2" fmla="*/ 9161 h 16512"/>
                <a:gd name="connsiteX3" fmla="*/ 3228 w 10542"/>
                <a:gd name="connsiteY3" fmla="*/ 998 h 16512"/>
                <a:gd name="connsiteX4" fmla="*/ 4372 w 10542"/>
                <a:gd name="connsiteY4" fmla="*/ 1848 h 16512"/>
                <a:gd name="connsiteX5" fmla="*/ 5447 w 10542"/>
                <a:gd name="connsiteY5" fmla="*/ 1401 h 16512"/>
                <a:gd name="connsiteX6" fmla="*/ 6339 w 10542"/>
                <a:gd name="connsiteY6" fmla="*/ 5136 h 16512"/>
                <a:gd name="connsiteX7" fmla="*/ 7108 w 10542"/>
                <a:gd name="connsiteY7" fmla="*/ 4560 h 16512"/>
                <a:gd name="connsiteX8" fmla="*/ 7958 w 10542"/>
                <a:gd name="connsiteY8" fmla="*/ 27 h 16512"/>
                <a:gd name="connsiteX9" fmla="*/ 8858 w 10542"/>
                <a:gd name="connsiteY9" fmla="*/ 2759 h 16512"/>
                <a:gd name="connsiteX10" fmla="*/ 9905 w 10542"/>
                <a:gd name="connsiteY10" fmla="*/ 4966 h 16512"/>
                <a:gd name="connsiteX11" fmla="*/ 10542 w 10542"/>
                <a:gd name="connsiteY11" fmla="*/ 7989 h 16512"/>
                <a:gd name="connsiteX0" fmla="*/ 0 w 10503"/>
                <a:gd name="connsiteY0" fmla="*/ 16512 h 16512"/>
                <a:gd name="connsiteX1" fmla="*/ 772 w 10503"/>
                <a:gd name="connsiteY1" fmla="*/ 9161 h 16512"/>
                <a:gd name="connsiteX2" fmla="*/ 1815 w 10503"/>
                <a:gd name="connsiteY2" fmla="*/ 9161 h 16512"/>
                <a:gd name="connsiteX3" fmla="*/ 3228 w 10503"/>
                <a:gd name="connsiteY3" fmla="*/ 998 h 16512"/>
                <a:gd name="connsiteX4" fmla="*/ 4372 w 10503"/>
                <a:gd name="connsiteY4" fmla="*/ 1848 h 16512"/>
                <a:gd name="connsiteX5" fmla="*/ 5447 w 10503"/>
                <a:gd name="connsiteY5" fmla="*/ 1401 h 16512"/>
                <a:gd name="connsiteX6" fmla="*/ 6339 w 10503"/>
                <a:gd name="connsiteY6" fmla="*/ 5136 h 16512"/>
                <a:gd name="connsiteX7" fmla="*/ 7108 w 10503"/>
                <a:gd name="connsiteY7" fmla="*/ 4560 h 16512"/>
                <a:gd name="connsiteX8" fmla="*/ 7958 w 10503"/>
                <a:gd name="connsiteY8" fmla="*/ 27 h 16512"/>
                <a:gd name="connsiteX9" fmla="*/ 8858 w 10503"/>
                <a:gd name="connsiteY9" fmla="*/ 2759 h 16512"/>
                <a:gd name="connsiteX10" fmla="*/ 9905 w 10503"/>
                <a:gd name="connsiteY10" fmla="*/ 4966 h 16512"/>
                <a:gd name="connsiteX11" fmla="*/ 10503 w 10503"/>
                <a:gd name="connsiteY11" fmla="*/ 8498 h 16512"/>
                <a:gd name="connsiteX0" fmla="*/ 0 w 10503"/>
                <a:gd name="connsiteY0" fmla="*/ 16512 h 16512"/>
                <a:gd name="connsiteX1" fmla="*/ 772 w 10503"/>
                <a:gd name="connsiteY1" fmla="*/ 9161 h 16512"/>
                <a:gd name="connsiteX2" fmla="*/ 1815 w 10503"/>
                <a:gd name="connsiteY2" fmla="*/ 9161 h 16512"/>
                <a:gd name="connsiteX3" fmla="*/ 3228 w 10503"/>
                <a:gd name="connsiteY3" fmla="*/ 998 h 16512"/>
                <a:gd name="connsiteX4" fmla="*/ 4372 w 10503"/>
                <a:gd name="connsiteY4" fmla="*/ 1848 h 16512"/>
                <a:gd name="connsiteX5" fmla="*/ 5447 w 10503"/>
                <a:gd name="connsiteY5" fmla="*/ 1401 h 16512"/>
                <a:gd name="connsiteX6" fmla="*/ 6339 w 10503"/>
                <a:gd name="connsiteY6" fmla="*/ 5136 h 16512"/>
                <a:gd name="connsiteX7" fmla="*/ 7108 w 10503"/>
                <a:gd name="connsiteY7" fmla="*/ 4560 h 16512"/>
                <a:gd name="connsiteX8" fmla="*/ 7958 w 10503"/>
                <a:gd name="connsiteY8" fmla="*/ 27 h 16512"/>
                <a:gd name="connsiteX9" fmla="*/ 8858 w 10503"/>
                <a:gd name="connsiteY9" fmla="*/ 2759 h 16512"/>
                <a:gd name="connsiteX10" fmla="*/ 9905 w 10503"/>
                <a:gd name="connsiteY10" fmla="*/ 4966 h 16512"/>
                <a:gd name="connsiteX11" fmla="*/ 10503 w 10503"/>
                <a:gd name="connsiteY11" fmla="*/ 8498 h 16512"/>
                <a:gd name="connsiteX0" fmla="*/ 0 w 10232"/>
                <a:gd name="connsiteY0" fmla="*/ 16512 h 16512"/>
                <a:gd name="connsiteX1" fmla="*/ 772 w 10232"/>
                <a:gd name="connsiteY1" fmla="*/ 9161 h 16512"/>
                <a:gd name="connsiteX2" fmla="*/ 1815 w 10232"/>
                <a:gd name="connsiteY2" fmla="*/ 9161 h 16512"/>
                <a:gd name="connsiteX3" fmla="*/ 3228 w 10232"/>
                <a:gd name="connsiteY3" fmla="*/ 998 h 16512"/>
                <a:gd name="connsiteX4" fmla="*/ 4372 w 10232"/>
                <a:gd name="connsiteY4" fmla="*/ 1848 h 16512"/>
                <a:gd name="connsiteX5" fmla="*/ 5447 w 10232"/>
                <a:gd name="connsiteY5" fmla="*/ 1401 h 16512"/>
                <a:gd name="connsiteX6" fmla="*/ 6339 w 10232"/>
                <a:gd name="connsiteY6" fmla="*/ 5136 h 16512"/>
                <a:gd name="connsiteX7" fmla="*/ 7108 w 10232"/>
                <a:gd name="connsiteY7" fmla="*/ 4560 h 16512"/>
                <a:gd name="connsiteX8" fmla="*/ 7958 w 10232"/>
                <a:gd name="connsiteY8" fmla="*/ 27 h 16512"/>
                <a:gd name="connsiteX9" fmla="*/ 8858 w 10232"/>
                <a:gd name="connsiteY9" fmla="*/ 2759 h 16512"/>
                <a:gd name="connsiteX10" fmla="*/ 9905 w 10232"/>
                <a:gd name="connsiteY10" fmla="*/ 4966 h 16512"/>
                <a:gd name="connsiteX11" fmla="*/ 10232 w 10232"/>
                <a:gd name="connsiteY11" fmla="*/ 7140 h 16512"/>
                <a:gd name="connsiteX0" fmla="*/ 0 w 10232"/>
                <a:gd name="connsiteY0" fmla="*/ 16512 h 16512"/>
                <a:gd name="connsiteX1" fmla="*/ 772 w 10232"/>
                <a:gd name="connsiteY1" fmla="*/ 9161 h 16512"/>
                <a:gd name="connsiteX2" fmla="*/ 1815 w 10232"/>
                <a:gd name="connsiteY2" fmla="*/ 9161 h 16512"/>
                <a:gd name="connsiteX3" fmla="*/ 3228 w 10232"/>
                <a:gd name="connsiteY3" fmla="*/ 998 h 16512"/>
                <a:gd name="connsiteX4" fmla="*/ 4372 w 10232"/>
                <a:gd name="connsiteY4" fmla="*/ 1848 h 16512"/>
                <a:gd name="connsiteX5" fmla="*/ 5447 w 10232"/>
                <a:gd name="connsiteY5" fmla="*/ 1401 h 16512"/>
                <a:gd name="connsiteX6" fmla="*/ 6339 w 10232"/>
                <a:gd name="connsiteY6" fmla="*/ 5136 h 16512"/>
                <a:gd name="connsiteX7" fmla="*/ 7108 w 10232"/>
                <a:gd name="connsiteY7" fmla="*/ 4560 h 16512"/>
                <a:gd name="connsiteX8" fmla="*/ 7958 w 10232"/>
                <a:gd name="connsiteY8" fmla="*/ 27 h 16512"/>
                <a:gd name="connsiteX9" fmla="*/ 8858 w 10232"/>
                <a:gd name="connsiteY9" fmla="*/ 2759 h 16512"/>
                <a:gd name="connsiteX10" fmla="*/ 9905 w 10232"/>
                <a:gd name="connsiteY10" fmla="*/ 4966 h 16512"/>
                <a:gd name="connsiteX11" fmla="*/ 10232 w 10232"/>
                <a:gd name="connsiteY11" fmla="*/ 7140 h 16512"/>
                <a:gd name="connsiteX0" fmla="*/ 0 w 10310"/>
                <a:gd name="connsiteY0" fmla="*/ 16512 h 16512"/>
                <a:gd name="connsiteX1" fmla="*/ 772 w 10310"/>
                <a:gd name="connsiteY1" fmla="*/ 9161 h 16512"/>
                <a:gd name="connsiteX2" fmla="*/ 1815 w 10310"/>
                <a:gd name="connsiteY2" fmla="*/ 9161 h 16512"/>
                <a:gd name="connsiteX3" fmla="*/ 3228 w 10310"/>
                <a:gd name="connsiteY3" fmla="*/ 998 h 16512"/>
                <a:gd name="connsiteX4" fmla="*/ 4372 w 10310"/>
                <a:gd name="connsiteY4" fmla="*/ 1848 h 16512"/>
                <a:gd name="connsiteX5" fmla="*/ 5447 w 10310"/>
                <a:gd name="connsiteY5" fmla="*/ 1401 h 16512"/>
                <a:gd name="connsiteX6" fmla="*/ 6339 w 10310"/>
                <a:gd name="connsiteY6" fmla="*/ 5136 h 16512"/>
                <a:gd name="connsiteX7" fmla="*/ 7108 w 10310"/>
                <a:gd name="connsiteY7" fmla="*/ 4560 h 16512"/>
                <a:gd name="connsiteX8" fmla="*/ 7958 w 10310"/>
                <a:gd name="connsiteY8" fmla="*/ 27 h 16512"/>
                <a:gd name="connsiteX9" fmla="*/ 8858 w 10310"/>
                <a:gd name="connsiteY9" fmla="*/ 2759 h 16512"/>
                <a:gd name="connsiteX10" fmla="*/ 9905 w 10310"/>
                <a:gd name="connsiteY10" fmla="*/ 4966 h 16512"/>
                <a:gd name="connsiteX11" fmla="*/ 10310 w 10310"/>
                <a:gd name="connsiteY11" fmla="*/ 7225 h 16512"/>
                <a:gd name="connsiteX0" fmla="*/ 0 w 10310"/>
                <a:gd name="connsiteY0" fmla="*/ 16524 h 16524"/>
                <a:gd name="connsiteX1" fmla="*/ 772 w 10310"/>
                <a:gd name="connsiteY1" fmla="*/ 9173 h 16524"/>
                <a:gd name="connsiteX2" fmla="*/ 1815 w 10310"/>
                <a:gd name="connsiteY2" fmla="*/ 9173 h 16524"/>
                <a:gd name="connsiteX3" fmla="*/ 3228 w 10310"/>
                <a:gd name="connsiteY3" fmla="*/ 1010 h 16524"/>
                <a:gd name="connsiteX4" fmla="*/ 4372 w 10310"/>
                <a:gd name="connsiteY4" fmla="*/ 1860 h 16524"/>
                <a:gd name="connsiteX5" fmla="*/ 5447 w 10310"/>
                <a:gd name="connsiteY5" fmla="*/ 1413 h 16524"/>
                <a:gd name="connsiteX6" fmla="*/ 6339 w 10310"/>
                <a:gd name="connsiteY6" fmla="*/ 5148 h 16524"/>
                <a:gd name="connsiteX7" fmla="*/ 7108 w 10310"/>
                <a:gd name="connsiteY7" fmla="*/ 4572 h 16524"/>
                <a:gd name="connsiteX8" fmla="*/ 7958 w 10310"/>
                <a:gd name="connsiteY8" fmla="*/ 39 h 16524"/>
                <a:gd name="connsiteX9" fmla="*/ 9115 w 10310"/>
                <a:gd name="connsiteY9" fmla="*/ 2516 h 16524"/>
                <a:gd name="connsiteX10" fmla="*/ 9905 w 10310"/>
                <a:gd name="connsiteY10" fmla="*/ 4978 h 16524"/>
                <a:gd name="connsiteX11" fmla="*/ 10310 w 10310"/>
                <a:gd name="connsiteY11" fmla="*/ 7237 h 16524"/>
                <a:gd name="connsiteX0" fmla="*/ 0 w 10310"/>
                <a:gd name="connsiteY0" fmla="*/ 16528 h 16528"/>
                <a:gd name="connsiteX1" fmla="*/ 772 w 10310"/>
                <a:gd name="connsiteY1" fmla="*/ 9177 h 16528"/>
                <a:gd name="connsiteX2" fmla="*/ 1815 w 10310"/>
                <a:gd name="connsiteY2" fmla="*/ 9177 h 16528"/>
                <a:gd name="connsiteX3" fmla="*/ 3228 w 10310"/>
                <a:gd name="connsiteY3" fmla="*/ 1014 h 16528"/>
                <a:gd name="connsiteX4" fmla="*/ 4372 w 10310"/>
                <a:gd name="connsiteY4" fmla="*/ 1864 h 16528"/>
                <a:gd name="connsiteX5" fmla="*/ 5447 w 10310"/>
                <a:gd name="connsiteY5" fmla="*/ 1417 h 16528"/>
                <a:gd name="connsiteX6" fmla="*/ 6339 w 10310"/>
                <a:gd name="connsiteY6" fmla="*/ 5152 h 16528"/>
                <a:gd name="connsiteX7" fmla="*/ 7108 w 10310"/>
                <a:gd name="connsiteY7" fmla="*/ 4576 h 16528"/>
                <a:gd name="connsiteX8" fmla="*/ 7958 w 10310"/>
                <a:gd name="connsiteY8" fmla="*/ 43 h 16528"/>
                <a:gd name="connsiteX9" fmla="*/ 9115 w 10310"/>
                <a:gd name="connsiteY9" fmla="*/ 2520 h 16528"/>
                <a:gd name="connsiteX10" fmla="*/ 9905 w 10310"/>
                <a:gd name="connsiteY10" fmla="*/ 4982 h 16528"/>
                <a:gd name="connsiteX11" fmla="*/ 10310 w 10310"/>
                <a:gd name="connsiteY11" fmla="*/ 7241 h 16528"/>
                <a:gd name="connsiteX0" fmla="*/ 0 w 10310"/>
                <a:gd name="connsiteY0" fmla="*/ 16539 h 16539"/>
                <a:gd name="connsiteX1" fmla="*/ 772 w 10310"/>
                <a:gd name="connsiteY1" fmla="*/ 9188 h 16539"/>
                <a:gd name="connsiteX2" fmla="*/ 1815 w 10310"/>
                <a:gd name="connsiteY2" fmla="*/ 9188 h 16539"/>
                <a:gd name="connsiteX3" fmla="*/ 3228 w 10310"/>
                <a:gd name="connsiteY3" fmla="*/ 1025 h 16539"/>
                <a:gd name="connsiteX4" fmla="*/ 4372 w 10310"/>
                <a:gd name="connsiteY4" fmla="*/ 1875 h 16539"/>
                <a:gd name="connsiteX5" fmla="*/ 5447 w 10310"/>
                <a:gd name="connsiteY5" fmla="*/ 1428 h 16539"/>
                <a:gd name="connsiteX6" fmla="*/ 6339 w 10310"/>
                <a:gd name="connsiteY6" fmla="*/ 5163 h 16539"/>
                <a:gd name="connsiteX7" fmla="*/ 7108 w 10310"/>
                <a:gd name="connsiteY7" fmla="*/ 4587 h 16539"/>
                <a:gd name="connsiteX8" fmla="*/ 7958 w 10310"/>
                <a:gd name="connsiteY8" fmla="*/ 54 h 16539"/>
                <a:gd name="connsiteX9" fmla="*/ 9225 w 10310"/>
                <a:gd name="connsiteY9" fmla="*/ 2361 h 16539"/>
                <a:gd name="connsiteX10" fmla="*/ 9905 w 10310"/>
                <a:gd name="connsiteY10" fmla="*/ 4993 h 16539"/>
                <a:gd name="connsiteX11" fmla="*/ 10310 w 10310"/>
                <a:gd name="connsiteY11" fmla="*/ 7252 h 16539"/>
                <a:gd name="connsiteX0" fmla="*/ 0 w 10310"/>
                <a:gd name="connsiteY0" fmla="*/ 16538 h 16538"/>
                <a:gd name="connsiteX1" fmla="*/ 772 w 10310"/>
                <a:gd name="connsiteY1" fmla="*/ 9187 h 16538"/>
                <a:gd name="connsiteX2" fmla="*/ 1815 w 10310"/>
                <a:gd name="connsiteY2" fmla="*/ 9187 h 16538"/>
                <a:gd name="connsiteX3" fmla="*/ 3228 w 10310"/>
                <a:gd name="connsiteY3" fmla="*/ 1024 h 16538"/>
                <a:gd name="connsiteX4" fmla="*/ 4372 w 10310"/>
                <a:gd name="connsiteY4" fmla="*/ 1874 h 16538"/>
                <a:gd name="connsiteX5" fmla="*/ 5447 w 10310"/>
                <a:gd name="connsiteY5" fmla="*/ 1427 h 16538"/>
                <a:gd name="connsiteX6" fmla="*/ 6339 w 10310"/>
                <a:gd name="connsiteY6" fmla="*/ 5162 h 16538"/>
                <a:gd name="connsiteX7" fmla="*/ 7108 w 10310"/>
                <a:gd name="connsiteY7" fmla="*/ 4586 h 16538"/>
                <a:gd name="connsiteX8" fmla="*/ 7958 w 10310"/>
                <a:gd name="connsiteY8" fmla="*/ 53 h 16538"/>
                <a:gd name="connsiteX9" fmla="*/ 9225 w 10310"/>
                <a:gd name="connsiteY9" fmla="*/ 2360 h 16538"/>
                <a:gd name="connsiteX10" fmla="*/ 9905 w 10310"/>
                <a:gd name="connsiteY10" fmla="*/ 4992 h 16538"/>
                <a:gd name="connsiteX11" fmla="*/ 10310 w 10310"/>
                <a:gd name="connsiteY11" fmla="*/ 7251 h 16538"/>
                <a:gd name="connsiteX0" fmla="*/ 0 w 10425"/>
                <a:gd name="connsiteY0" fmla="*/ 16538 h 16538"/>
                <a:gd name="connsiteX1" fmla="*/ 772 w 10425"/>
                <a:gd name="connsiteY1" fmla="*/ 9187 h 16538"/>
                <a:gd name="connsiteX2" fmla="*/ 1815 w 10425"/>
                <a:gd name="connsiteY2" fmla="*/ 9187 h 16538"/>
                <a:gd name="connsiteX3" fmla="*/ 3228 w 10425"/>
                <a:gd name="connsiteY3" fmla="*/ 1024 h 16538"/>
                <a:gd name="connsiteX4" fmla="*/ 4372 w 10425"/>
                <a:gd name="connsiteY4" fmla="*/ 1874 h 16538"/>
                <a:gd name="connsiteX5" fmla="*/ 5447 w 10425"/>
                <a:gd name="connsiteY5" fmla="*/ 1427 h 16538"/>
                <a:gd name="connsiteX6" fmla="*/ 6339 w 10425"/>
                <a:gd name="connsiteY6" fmla="*/ 5162 h 16538"/>
                <a:gd name="connsiteX7" fmla="*/ 7108 w 10425"/>
                <a:gd name="connsiteY7" fmla="*/ 4586 h 16538"/>
                <a:gd name="connsiteX8" fmla="*/ 7958 w 10425"/>
                <a:gd name="connsiteY8" fmla="*/ 53 h 16538"/>
                <a:gd name="connsiteX9" fmla="*/ 9225 w 10425"/>
                <a:gd name="connsiteY9" fmla="*/ 2360 h 16538"/>
                <a:gd name="connsiteX10" fmla="*/ 9905 w 10425"/>
                <a:gd name="connsiteY10" fmla="*/ 4992 h 16538"/>
                <a:gd name="connsiteX11" fmla="*/ 10425 w 10425"/>
                <a:gd name="connsiteY11" fmla="*/ 11241 h 16538"/>
                <a:gd name="connsiteX0" fmla="*/ 0 w 10425"/>
                <a:gd name="connsiteY0" fmla="*/ 16538 h 16538"/>
                <a:gd name="connsiteX1" fmla="*/ 772 w 10425"/>
                <a:gd name="connsiteY1" fmla="*/ 9187 h 16538"/>
                <a:gd name="connsiteX2" fmla="*/ 1815 w 10425"/>
                <a:gd name="connsiteY2" fmla="*/ 9187 h 16538"/>
                <a:gd name="connsiteX3" fmla="*/ 3228 w 10425"/>
                <a:gd name="connsiteY3" fmla="*/ 1024 h 16538"/>
                <a:gd name="connsiteX4" fmla="*/ 4372 w 10425"/>
                <a:gd name="connsiteY4" fmla="*/ 1874 h 16538"/>
                <a:gd name="connsiteX5" fmla="*/ 5447 w 10425"/>
                <a:gd name="connsiteY5" fmla="*/ 1427 h 16538"/>
                <a:gd name="connsiteX6" fmla="*/ 6339 w 10425"/>
                <a:gd name="connsiteY6" fmla="*/ 5162 h 16538"/>
                <a:gd name="connsiteX7" fmla="*/ 7108 w 10425"/>
                <a:gd name="connsiteY7" fmla="*/ 4586 h 16538"/>
                <a:gd name="connsiteX8" fmla="*/ 7958 w 10425"/>
                <a:gd name="connsiteY8" fmla="*/ 53 h 16538"/>
                <a:gd name="connsiteX9" fmla="*/ 9225 w 10425"/>
                <a:gd name="connsiteY9" fmla="*/ 2360 h 16538"/>
                <a:gd name="connsiteX10" fmla="*/ 10290 w 10425"/>
                <a:gd name="connsiteY10" fmla="*/ 8388 h 16538"/>
                <a:gd name="connsiteX11" fmla="*/ 10425 w 10425"/>
                <a:gd name="connsiteY11" fmla="*/ 11241 h 16538"/>
                <a:gd name="connsiteX0" fmla="*/ 0 w 10425"/>
                <a:gd name="connsiteY0" fmla="*/ 16533 h 16533"/>
                <a:gd name="connsiteX1" fmla="*/ 772 w 10425"/>
                <a:gd name="connsiteY1" fmla="*/ 9182 h 16533"/>
                <a:gd name="connsiteX2" fmla="*/ 1815 w 10425"/>
                <a:gd name="connsiteY2" fmla="*/ 9182 h 16533"/>
                <a:gd name="connsiteX3" fmla="*/ 3228 w 10425"/>
                <a:gd name="connsiteY3" fmla="*/ 1019 h 16533"/>
                <a:gd name="connsiteX4" fmla="*/ 4372 w 10425"/>
                <a:gd name="connsiteY4" fmla="*/ 1869 h 16533"/>
                <a:gd name="connsiteX5" fmla="*/ 5447 w 10425"/>
                <a:gd name="connsiteY5" fmla="*/ 1422 h 16533"/>
                <a:gd name="connsiteX6" fmla="*/ 6339 w 10425"/>
                <a:gd name="connsiteY6" fmla="*/ 5157 h 16533"/>
                <a:gd name="connsiteX7" fmla="*/ 7108 w 10425"/>
                <a:gd name="connsiteY7" fmla="*/ 4581 h 16533"/>
                <a:gd name="connsiteX8" fmla="*/ 7958 w 10425"/>
                <a:gd name="connsiteY8" fmla="*/ 48 h 16533"/>
                <a:gd name="connsiteX9" fmla="*/ 9225 w 10425"/>
                <a:gd name="connsiteY9" fmla="*/ 2355 h 16533"/>
                <a:gd name="connsiteX10" fmla="*/ 9848 w 10425"/>
                <a:gd name="connsiteY10" fmla="*/ 7279 h 16533"/>
                <a:gd name="connsiteX11" fmla="*/ 10290 w 10425"/>
                <a:gd name="connsiteY11" fmla="*/ 8383 h 16533"/>
                <a:gd name="connsiteX12" fmla="*/ 10425 w 10425"/>
                <a:gd name="connsiteY12" fmla="*/ 11236 h 16533"/>
                <a:gd name="connsiteX0" fmla="*/ 0 w 10425"/>
                <a:gd name="connsiteY0" fmla="*/ 16488 h 16488"/>
                <a:gd name="connsiteX1" fmla="*/ 772 w 10425"/>
                <a:gd name="connsiteY1" fmla="*/ 9137 h 16488"/>
                <a:gd name="connsiteX2" fmla="*/ 1815 w 10425"/>
                <a:gd name="connsiteY2" fmla="*/ 9137 h 16488"/>
                <a:gd name="connsiteX3" fmla="*/ 3228 w 10425"/>
                <a:gd name="connsiteY3" fmla="*/ 974 h 16488"/>
                <a:gd name="connsiteX4" fmla="*/ 4372 w 10425"/>
                <a:gd name="connsiteY4" fmla="*/ 1824 h 16488"/>
                <a:gd name="connsiteX5" fmla="*/ 5447 w 10425"/>
                <a:gd name="connsiteY5" fmla="*/ 1377 h 16488"/>
                <a:gd name="connsiteX6" fmla="*/ 6339 w 10425"/>
                <a:gd name="connsiteY6" fmla="*/ 5112 h 16488"/>
                <a:gd name="connsiteX7" fmla="*/ 7108 w 10425"/>
                <a:gd name="connsiteY7" fmla="*/ 4536 h 16488"/>
                <a:gd name="connsiteX8" fmla="*/ 7958 w 10425"/>
                <a:gd name="connsiteY8" fmla="*/ 3 h 16488"/>
                <a:gd name="connsiteX9" fmla="*/ 9610 w 10425"/>
                <a:gd name="connsiteY9" fmla="*/ 5196 h 16488"/>
                <a:gd name="connsiteX10" fmla="*/ 9848 w 10425"/>
                <a:gd name="connsiteY10" fmla="*/ 7234 h 16488"/>
                <a:gd name="connsiteX11" fmla="*/ 10290 w 10425"/>
                <a:gd name="connsiteY11" fmla="*/ 8338 h 16488"/>
                <a:gd name="connsiteX12" fmla="*/ 10425 w 10425"/>
                <a:gd name="connsiteY12" fmla="*/ 11191 h 16488"/>
                <a:gd name="connsiteX0" fmla="*/ 0 w 10425"/>
                <a:gd name="connsiteY0" fmla="*/ 16488 h 16561"/>
                <a:gd name="connsiteX1" fmla="*/ 1041 w 10425"/>
                <a:gd name="connsiteY1" fmla="*/ 15758 h 16561"/>
                <a:gd name="connsiteX2" fmla="*/ 1815 w 10425"/>
                <a:gd name="connsiteY2" fmla="*/ 9137 h 16561"/>
                <a:gd name="connsiteX3" fmla="*/ 3228 w 10425"/>
                <a:gd name="connsiteY3" fmla="*/ 974 h 16561"/>
                <a:gd name="connsiteX4" fmla="*/ 4372 w 10425"/>
                <a:gd name="connsiteY4" fmla="*/ 1824 h 16561"/>
                <a:gd name="connsiteX5" fmla="*/ 5447 w 10425"/>
                <a:gd name="connsiteY5" fmla="*/ 1377 h 16561"/>
                <a:gd name="connsiteX6" fmla="*/ 6339 w 10425"/>
                <a:gd name="connsiteY6" fmla="*/ 5112 h 16561"/>
                <a:gd name="connsiteX7" fmla="*/ 7108 w 10425"/>
                <a:gd name="connsiteY7" fmla="*/ 4536 h 16561"/>
                <a:gd name="connsiteX8" fmla="*/ 7958 w 10425"/>
                <a:gd name="connsiteY8" fmla="*/ 3 h 16561"/>
                <a:gd name="connsiteX9" fmla="*/ 9610 w 10425"/>
                <a:gd name="connsiteY9" fmla="*/ 5196 h 16561"/>
                <a:gd name="connsiteX10" fmla="*/ 9848 w 10425"/>
                <a:gd name="connsiteY10" fmla="*/ 7234 h 16561"/>
                <a:gd name="connsiteX11" fmla="*/ 10290 w 10425"/>
                <a:gd name="connsiteY11" fmla="*/ 8338 h 16561"/>
                <a:gd name="connsiteX12" fmla="*/ 10425 w 10425"/>
                <a:gd name="connsiteY12" fmla="*/ 11191 h 16561"/>
                <a:gd name="connsiteX0" fmla="*/ 0 w 10425"/>
                <a:gd name="connsiteY0" fmla="*/ 16488 h 16561"/>
                <a:gd name="connsiteX1" fmla="*/ 1041 w 10425"/>
                <a:gd name="connsiteY1" fmla="*/ 15758 h 16561"/>
                <a:gd name="connsiteX2" fmla="*/ 3200 w 10425"/>
                <a:gd name="connsiteY2" fmla="*/ 13127 h 16561"/>
                <a:gd name="connsiteX3" fmla="*/ 3228 w 10425"/>
                <a:gd name="connsiteY3" fmla="*/ 974 h 16561"/>
                <a:gd name="connsiteX4" fmla="*/ 4372 w 10425"/>
                <a:gd name="connsiteY4" fmla="*/ 1824 h 16561"/>
                <a:gd name="connsiteX5" fmla="*/ 5447 w 10425"/>
                <a:gd name="connsiteY5" fmla="*/ 1377 h 16561"/>
                <a:gd name="connsiteX6" fmla="*/ 6339 w 10425"/>
                <a:gd name="connsiteY6" fmla="*/ 5112 h 16561"/>
                <a:gd name="connsiteX7" fmla="*/ 7108 w 10425"/>
                <a:gd name="connsiteY7" fmla="*/ 4536 h 16561"/>
                <a:gd name="connsiteX8" fmla="*/ 7958 w 10425"/>
                <a:gd name="connsiteY8" fmla="*/ 3 h 16561"/>
                <a:gd name="connsiteX9" fmla="*/ 9610 w 10425"/>
                <a:gd name="connsiteY9" fmla="*/ 5196 h 16561"/>
                <a:gd name="connsiteX10" fmla="*/ 9848 w 10425"/>
                <a:gd name="connsiteY10" fmla="*/ 7234 h 16561"/>
                <a:gd name="connsiteX11" fmla="*/ 10290 w 10425"/>
                <a:gd name="connsiteY11" fmla="*/ 8338 h 16561"/>
                <a:gd name="connsiteX12" fmla="*/ 10425 w 10425"/>
                <a:gd name="connsiteY12" fmla="*/ 11191 h 16561"/>
                <a:gd name="connsiteX0" fmla="*/ 0 w 10425"/>
                <a:gd name="connsiteY0" fmla="*/ 16488 h 16561"/>
                <a:gd name="connsiteX1" fmla="*/ 1041 w 10425"/>
                <a:gd name="connsiteY1" fmla="*/ 15758 h 16561"/>
                <a:gd name="connsiteX2" fmla="*/ 3200 w 10425"/>
                <a:gd name="connsiteY2" fmla="*/ 13127 h 16561"/>
                <a:gd name="connsiteX3" fmla="*/ 4536 w 10425"/>
                <a:gd name="connsiteY3" fmla="*/ 8953 h 16561"/>
                <a:gd name="connsiteX4" fmla="*/ 4372 w 10425"/>
                <a:gd name="connsiteY4" fmla="*/ 1824 h 16561"/>
                <a:gd name="connsiteX5" fmla="*/ 5447 w 10425"/>
                <a:gd name="connsiteY5" fmla="*/ 1377 h 16561"/>
                <a:gd name="connsiteX6" fmla="*/ 6339 w 10425"/>
                <a:gd name="connsiteY6" fmla="*/ 5112 h 16561"/>
                <a:gd name="connsiteX7" fmla="*/ 7108 w 10425"/>
                <a:gd name="connsiteY7" fmla="*/ 4536 h 16561"/>
                <a:gd name="connsiteX8" fmla="*/ 7958 w 10425"/>
                <a:gd name="connsiteY8" fmla="*/ 3 h 16561"/>
                <a:gd name="connsiteX9" fmla="*/ 9610 w 10425"/>
                <a:gd name="connsiteY9" fmla="*/ 5196 h 16561"/>
                <a:gd name="connsiteX10" fmla="*/ 9848 w 10425"/>
                <a:gd name="connsiteY10" fmla="*/ 7234 h 16561"/>
                <a:gd name="connsiteX11" fmla="*/ 10290 w 10425"/>
                <a:gd name="connsiteY11" fmla="*/ 8338 h 16561"/>
                <a:gd name="connsiteX12" fmla="*/ 10425 w 10425"/>
                <a:gd name="connsiteY12" fmla="*/ 11191 h 16561"/>
                <a:gd name="connsiteX0" fmla="*/ 0 w 10425"/>
                <a:gd name="connsiteY0" fmla="*/ 16488 h 16561"/>
                <a:gd name="connsiteX1" fmla="*/ 1041 w 10425"/>
                <a:gd name="connsiteY1" fmla="*/ 15758 h 16561"/>
                <a:gd name="connsiteX2" fmla="*/ 3200 w 10425"/>
                <a:gd name="connsiteY2" fmla="*/ 13127 h 16561"/>
                <a:gd name="connsiteX3" fmla="*/ 4536 w 10425"/>
                <a:gd name="connsiteY3" fmla="*/ 8953 h 16561"/>
                <a:gd name="connsiteX4" fmla="*/ 5449 w 10425"/>
                <a:gd name="connsiteY4" fmla="*/ 7002 h 16561"/>
                <a:gd name="connsiteX5" fmla="*/ 5447 w 10425"/>
                <a:gd name="connsiteY5" fmla="*/ 1377 h 16561"/>
                <a:gd name="connsiteX6" fmla="*/ 6339 w 10425"/>
                <a:gd name="connsiteY6" fmla="*/ 5112 h 16561"/>
                <a:gd name="connsiteX7" fmla="*/ 7108 w 10425"/>
                <a:gd name="connsiteY7" fmla="*/ 4536 h 16561"/>
                <a:gd name="connsiteX8" fmla="*/ 7958 w 10425"/>
                <a:gd name="connsiteY8" fmla="*/ 3 h 16561"/>
                <a:gd name="connsiteX9" fmla="*/ 9610 w 10425"/>
                <a:gd name="connsiteY9" fmla="*/ 5196 h 16561"/>
                <a:gd name="connsiteX10" fmla="*/ 9848 w 10425"/>
                <a:gd name="connsiteY10" fmla="*/ 7234 h 16561"/>
                <a:gd name="connsiteX11" fmla="*/ 10290 w 10425"/>
                <a:gd name="connsiteY11" fmla="*/ 8338 h 16561"/>
                <a:gd name="connsiteX12" fmla="*/ 10425 w 10425"/>
                <a:gd name="connsiteY12" fmla="*/ 11191 h 16561"/>
                <a:gd name="connsiteX0" fmla="*/ 0 w 10425"/>
                <a:gd name="connsiteY0" fmla="*/ 16488 h 16561"/>
                <a:gd name="connsiteX1" fmla="*/ 1041 w 10425"/>
                <a:gd name="connsiteY1" fmla="*/ 15758 h 16561"/>
                <a:gd name="connsiteX2" fmla="*/ 3200 w 10425"/>
                <a:gd name="connsiteY2" fmla="*/ 13127 h 16561"/>
                <a:gd name="connsiteX3" fmla="*/ 4536 w 10425"/>
                <a:gd name="connsiteY3" fmla="*/ 8953 h 16561"/>
                <a:gd name="connsiteX4" fmla="*/ 5449 w 10425"/>
                <a:gd name="connsiteY4" fmla="*/ 7002 h 16561"/>
                <a:gd name="connsiteX5" fmla="*/ 6486 w 10425"/>
                <a:gd name="connsiteY5" fmla="*/ 6725 h 16561"/>
                <a:gd name="connsiteX6" fmla="*/ 6339 w 10425"/>
                <a:gd name="connsiteY6" fmla="*/ 5112 h 16561"/>
                <a:gd name="connsiteX7" fmla="*/ 7108 w 10425"/>
                <a:gd name="connsiteY7" fmla="*/ 4536 h 16561"/>
                <a:gd name="connsiteX8" fmla="*/ 7958 w 10425"/>
                <a:gd name="connsiteY8" fmla="*/ 3 h 16561"/>
                <a:gd name="connsiteX9" fmla="*/ 9610 w 10425"/>
                <a:gd name="connsiteY9" fmla="*/ 5196 h 16561"/>
                <a:gd name="connsiteX10" fmla="*/ 9848 w 10425"/>
                <a:gd name="connsiteY10" fmla="*/ 7234 h 16561"/>
                <a:gd name="connsiteX11" fmla="*/ 10290 w 10425"/>
                <a:gd name="connsiteY11" fmla="*/ 8338 h 16561"/>
                <a:gd name="connsiteX12" fmla="*/ 10425 w 10425"/>
                <a:gd name="connsiteY12" fmla="*/ 11191 h 16561"/>
                <a:gd name="connsiteX0" fmla="*/ 0 w 10425"/>
                <a:gd name="connsiteY0" fmla="*/ 16488 h 16561"/>
                <a:gd name="connsiteX1" fmla="*/ 1041 w 10425"/>
                <a:gd name="connsiteY1" fmla="*/ 15758 h 16561"/>
                <a:gd name="connsiteX2" fmla="*/ 3200 w 10425"/>
                <a:gd name="connsiteY2" fmla="*/ 13127 h 16561"/>
                <a:gd name="connsiteX3" fmla="*/ 4536 w 10425"/>
                <a:gd name="connsiteY3" fmla="*/ 8953 h 16561"/>
                <a:gd name="connsiteX4" fmla="*/ 5449 w 10425"/>
                <a:gd name="connsiteY4" fmla="*/ 7002 h 16561"/>
                <a:gd name="connsiteX5" fmla="*/ 6486 w 10425"/>
                <a:gd name="connsiteY5" fmla="*/ 6725 h 16561"/>
                <a:gd name="connsiteX6" fmla="*/ 7224 w 10425"/>
                <a:gd name="connsiteY6" fmla="*/ 8083 h 16561"/>
                <a:gd name="connsiteX7" fmla="*/ 7108 w 10425"/>
                <a:gd name="connsiteY7" fmla="*/ 4536 h 16561"/>
                <a:gd name="connsiteX8" fmla="*/ 7958 w 10425"/>
                <a:gd name="connsiteY8" fmla="*/ 3 h 16561"/>
                <a:gd name="connsiteX9" fmla="*/ 9610 w 10425"/>
                <a:gd name="connsiteY9" fmla="*/ 5196 h 16561"/>
                <a:gd name="connsiteX10" fmla="*/ 9848 w 10425"/>
                <a:gd name="connsiteY10" fmla="*/ 7234 h 16561"/>
                <a:gd name="connsiteX11" fmla="*/ 10290 w 10425"/>
                <a:gd name="connsiteY11" fmla="*/ 8338 h 16561"/>
                <a:gd name="connsiteX12" fmla="*/ 10425 w 10425"/>
                <a:gd name="connsiteY12" fmla="*/ 11191 h 16561"/>
                <a:gd name="connsiteX0" fmla="*/ 0 w 10425"/>
                <a:gd name="connsiteY0" fmla="*/ 16489 h 16562"/>
                <a:gd name="connsiteX1" fmla="*/ 1041 w 10425"/>
                <a:gd name="connsiteY1" fmla="*/ 15759 h 16562"/>
                <a:gd name="connsiteX2" fmla="*/ 3200 w 10425"/>
                <a:gd name="connsiteY2" fmla="*/ 13128 h 16562"/>
                <a:gd name="connsiteX3" fmla="*/ 4536 w 10425"/>
                <a:gd name="connsiteY3" fmla="*/ 8954 h 16562"/>
                <a:gd name="connsiteX4" fmla="*/ 5449 w 10425"/>
                <a:gd name="connsiteY4" fmla="*/ 7003 h 16562"/>
                <a:gd name="connsiteX5" fmla="*/ 6486 w 10425"/>
                <a:gd name="connsiteY5" fmla="*/ 6726 h 16562"/>
                <a:gd name="connsiteX6" fmla="*/ 7224 w 10425"/>
                <a:gd name="connsiteY6" fmla="*/ 8084 h 16562"/>
                <a:gd name="connsiteX7" fmla="*/ 8378 w 10425"/>
                <a:gd name="connsiteY7" fmla="*/ 6235 h 16562"/>
                <a:gd name="connsiteX8" fmla="*/ 7958 w 10425"/>
                <a:gd name="connsiteY8" fmla="*/ 4 h 16562"/>
                <a:gd name="connsiteX9" fmla="*/ 9610 w 10425"/>
                <a:gd name="connsiteY9" fmla="*/ 5197 h 16562"/>
                <a:gd name="connsiteX10" fmla="*/ 9848 w 10425"/>
                <a:gd name="connsiteY10" fmla="*/ 7235 h 16562"/>
                <a:gd name="connsiteX11" fmla="*/ 10290 w 10425"/>
                <a:gd name="connsiteY11" fmla="*/ 8339 h 16562"/>
                <a:gd name="connsiteX12" fmla="*/ 10425 w 10425"/>
                <a:gd name="connsiteY12" fmla="*/ 11192 h 16562"/>
                <a:gd name="connsiteX0" fmla="*/ 0 w 10425"/>
                <a:gd name="connsiteY0" fmla="*/ 11513 h 11586"/>
                <a:gd name="connsiteX1" fmla="*/ 1041 w 10425"/>
                <a:gd name="connsiteY1" fmla="*/ 10783 h 11586"/>
                <a:gd name="connsiteX2" fmla="*/ 3200 w 10425"/>
                <a:gd name="connsiteY2" fmla="*/ 8152 h 11586"/>
                <a:gd name="connsiteX3" fmla="*/ 4536 w 10425"/>
                <a:gd name="connsiteY3" fmla="*/ 3978 h 11586"/>
                <a:gd name="connsiteX4" fmla="*/ 5449 w 10425"/>
                <a:gd name="connsiteY4" fmla="*/ 2027 h 11586"/>
                <a:gd name="connsiteX5" fmla="*/ 6486 w 10425"/>
                <a:gd name="connsiteY5" fmla="*/ 1750 h 11586"/>
                <a:gd name="connsiteX6" fmla="*/ 7224 w 10425"/>
                <a:gd name="connsiteY6" fmla="*/ 3108 h 11586"/>
                <a:gd name="connsiteX7" fmla="*/ 8378 w 10425"/>
                <a:gd name="connsiteY7" fmla="*/ 1259 h 11586"/>
                <a:gd name="connsiteX8" fmla="*/ 9151 w 10425"/>
                <a:gd name="connsiteY8" fmla="*/ 1140 h 11586"/>
                <a:gd name="connsiteX9" fmla="*/ 9610 w 10425"/>
                <a:gd name="connsiteY9" fmla="*/ 221 h 11586"/>
                <a:gd name="connsiteX10" fmla="*/ 9848 w 10425"/>
                <a:gd name="connsiteY10" fmla="*/ 2259 h 11586"/>
                <a:gd name="connsiteX11" fmla="*/ 10290 w 10425"/>
                <a:gd name="connsiteY11" fmla="*/ 3363 h 11586"/>
                <a:gd name="connsiteX12" fmla="*/ 10425 w 10425"/>
                <a:gd name="connsiteY12" fmla="*/ 6216 h 11586"/>
                <a:gd name="connsiteX0" fmla="*/ 0 w 10524"/>
                <a:gd name="connsiteY0" fmla="*/ 11513 h 11586"/>
                <a:gd name="connsiteX1" fmla="*/ 1041 w 10524"/>
                <a:gd name="connsiteY1" fmla="*/ 10783 h 11586"/>
                <a:gd name="connsiteX2" fmla="*/ 3200 w 10524"/>
                <a:gd name="connsiteY2" fmla="*/ 8152 h 11586"/>
                <a:gd name="connsiteX3" fmla="*/ 4536 w 10524"/>
                <a:gd name="connsiteY3" fmla="*/ 3978 h 11586"/>
                <a:gd name="connsiteX4" fmla="*/ 5449 w 10524"/>
                <a:gd name="connsiteY4" fmla="*/ 2027 h 11586"/>
                <a:gd name="connsiteX5" fmla="*/ 6486 w 10524"/>
                <a:gd name="connsiteY5" fmla="*/ 1750 h 11586"/>
                <a:gd name="connsiteX6" fmla="*/ 7224 w 10524"/>
                <a:gd name="connsiteY6" fmla="*/ 3108 h 11586"/>
                <a:gd name="connsiteX7" fmla="*/ 8378 w 10524"/>
                <a:gd name="connsiteY7" fmla="*/ 1259 h 11586"/>
                <a:gd name="connsiteX8" fmla="*/ 9151 w 10524"/>
                <a:gd name="connsiteY8" fmla="*/ 1140 h 11586"/>
                <a:gd name="connsiteX9" fmla="*/ 9610 w 10524"/>
                <a:gd name="connsiteY9" fmla="*/ 221 h 11586"/>
                <a:gd name="connsiteX10" fmla="*/ 9848 w 10524"/>
                <a:gd name="connsiteY10" fmla="*/ 2259 h 11586"/>
                <a:gd name="connsiteX11" fmla="*/ 10290 w 10524"/>
                <a:gd name="connsiteY11" fmla="*/ 3363 h 11586"/>
                <a:gd name="connsiteX12" fmla="*/ 10524 w 10524"/>
                <a:gd name="connsiteY12" fmla="*/ 6162 h 11586"/>
                <a:gd name="connsiteX0" fmla="*/ 0 w 10524"/>
                <a:gd name="connsiteY0" fmla="*/ 11513 h 11586"/>
                <a:gd name="connsiteX1" fmla="*/ 1041 w 10524"/>
                <a:gd name="connsiteY1" fmla="*/ 10783 h 11586"/>
                <a:gd name="connsiteX2" fmla="*/ 3200 w 10524"/>
                <a:gd name="connsiteY2" fmla="*/ 8152 h 11586"/>
                <a:gd name="connsiteX3" fmla="*/ 4536 w 10524"/>
                <a:gd name="connsiteY3" fmla="*/ 3978 h 11586"/>
                <a:gd name="connsiteX4" fmla="*/ 5449 w 10524"/>
                <a:gd name="connsiteY4" fmla="*/ 2027 h 11586"/>
                <a:gd name="connsiteX5" fmla="*/ 6486 w 10524"/>
                <a:gd name="connsiteY5" fmla="*/ 1750 h 11586"/>
                <a:gd name="connsiteX6" fmla="*/ 7224 w 10524"/>
                <a:gd name="connsiteY6" fmla="*/ 3108 h 11586"/>
                <a:gd name="connsiteX7" fmla="*/ 8378 w 10524"/>
                <a:gd name="connsiteY7" fmla="*/ 1259 h 11586"/>
                <a:gd name="connsiteX8" fmla="*/ 9151 w 10524"/>
                <a:gd name="connsiteY8" fmla="*/ 1140 h 11586"/>
                <a:gd name="connsiteX9" fmla="*/ 9610 w 10524"/>
                <a:gd name="connsiteY9" fmla="*/ 221 h 11586"/>
                <a:gd name="connsiteX10" fmla="*/ 9848 w 10524"/>
                <a:gd name="connsiteY10" fmla="*/ 2259 h 11586"/>
                <a:gd name="connsiteX11" fmla="*/ 10241 w 10524"/>
                <a:gd name="connsiteY11" fmla="*/ 3472 h 11586"/>
                <a:gd name="connsiteX12" fmla="*/ 10524 w 10524"/>
                <a:gd name="connsiteY12" fmla="*/ 6162 h 11586"/>
                <a:gd name="connsiteX0" fmla="*/ 0 w 10549"/>
                <a:gd name="connsiteY0" fmla="*/ 11513 h 11586"/>
                <a:gd name="connsiteX1" fmla="*/ 1041 w 10549"/>
                <a:gd name="connsiteY1" fmla="*/ 10783 h 11586"/>
                <a:gd name="connsiteX2" fmla="*/ 3200 w 10549"/>
                <a:gd name="connsiteY2" fmla="*/ 8152 h 11586"/>
                <a:gd name="connsiteX3" fmla="*/ 4536 w 10549"/>
                <a:gd name="connsiteY3" fmla="*/ 3978 h 11586"/>
                <a:gd name="connsiteX4" fmla="*/ 5449 w 10549"/>
                <a:gd name="connsiteY4" fmla="*/ 2027 h 11586"/>
                <a:gd name="connsiteX5" fmla="*/ 6486 w 10549"/>
                <a:gd name="connsiteY5" fmla="*/ 1750 h 11586"/>
                <a:gd name="connsiteX6" fmla="*/ 7224 w 10549"/>
                <a:gd name="connsiteY6" fmla="*/ 3108 h 11586"/>
                <a:gd name="connsiteX7" fmla="*/ 8378 w 10549"/>
                <a:gd name="connsiteY7" fmla="*/ 1259 h 11586"/>
                <a:gd name="connsiteX8" fmla="*/ 9151 w 10549"/>
                <a:gd name="connsiteY8" fmla="*/ 1140 h 11586"/>
                <a:gd name="connsiteX9" fmla="*/ 9610 w 10549"/>
                <a:gd name="connsiteY9" fmla="*/ 221 h 11586"/>
                <a:gd name="connsiteX10" fmla="*/ 9848 w 10549"/>
                <a:gd name="connsiteY10" fmla="*/ 2259 h 11586"/>
                <a:gd name="connsiteX11" fmla="*/ 10241 w 10549"/>
                <a:gd name="connsiteY11" fmla="*/ 3472 h 11586"/>
                <a:gd name="connsiteX12" fmla="*/ 10549 w 10549"/>
                <a:gd name="connsiteY12" fmla="*/ 6434 h 11586"/>
                <a:gd name="connsiteX0" fmla="*/ 0 w 10549"/>
                <a:gd name="connsiteY0" fmla="*/ 11513 h 11586"/>
                <a:gd name="connsiteX1" fmla="*/ 1041 w 10549"/>
                <a:gd name="connsiteY1" fmla="*/ 10783 h 11586"/>
                <a:gd name="connsiteX2" fmla="*/ 3200 w 10549"/>
                <a:gd name="connsiteY2" fmla="*/ 8152 h 11586"/>
                <a:gd name="connsiteX3" fmla="*/ 4536 w 10549"/>
                <a:gd name="connsiteY3" fmla="*/ 3978 h 11586"/>
                <a:gd name="connsiteX4" fmla="*/ 5449 w 10549"/>
                <a:gd name="connsiteY4" fmla="*/ 2027 h 11586"/>
                <a:gd name="connsiteX5" fmla="*/ 6486 w 10549"/>
                <a:gd name="connsiteY5" fmla="*/ 1750 h 11586"/>
                <a:gd name="connsiteX6" fmla="*/ 7224 w 10549"/>
                <a:gd name="connsiteY6" fmla="*/ 3108 h 11586"/>
                <a:gd name="connsiteX7" fmla="*/ 8378 w 10549"/>
                <a:gd name="connsiteY7" fmla="*/ 1259 h 11586"/>
                <a:gd name="connsiteX8" fmla="*/ 9151 w 10549"/>
                <a:gd name="connsiteY8" fmla="*/ 1140 h 11586"/>
                <a:gd name="connsiteX9" fmla="*/ 9610 w 10549"/>
                <a:gd name="connsiteY9" fmla="*/ 221 h 11586"/>
                <a:gd name="connsiteX10" fmla="*/ 9848 w 10549"/>
                <a:gd name="connsiteY10" fmla="*/ 2259 h 11586"/>
                <a:gd name="connsiteX11" fmla="*/ 10241 w 10549"/>
                <a:gd name="connsiteY11" fmla="*/ 3472 h 11586"/>
                <a:gd name="connsiteX12" fmla="*/ 10549 w 10549"/>
                <a:gd name="connsiteY12" fmla="*/ 6434 h 11586"/>
                <a:gd name="connsiteX0" fmla="*/ 0 w 10549"/>
                <a:gd name="connsiteY0" fmla="*/ 11405 h 11478"/>
                <a:gd name="connsiteX1" fmla="*/ 1041 w 10549"/>
                <a:gd name="connsiteY1" fmla="*/ 10675 h 11478"/>
                <a:gd name="connsiteX2" fmla="*/ 3200 w 10549"/>
                <a:gd name="connsiteY2" fmla="*/ 8044 h 11478"/>
                <a:gd name="connsiteX3" fmla="*/ 4536 w 10549"/>
                <a:gd name="connsiteY3" fmla="*/ 3870 h 11478"/>
                <a:gd name="connsiteX4" fmla="*/ 5449 w 10549"/>
                <a:gd name="connsiteY4" fmla="*/ 1919 h 11478"/>
                <a:gd name="connsiteX5" fmla="*/ 6486 w 10549"/>
                <a:gd name="connsiteY5" fmla="*/ 1642 h 11478"/>
                <a:gd name="connsiteX6" fmla="*/ 7224 w 10549"/>
                <a:gd name="connsiteY6" fmla="*/ 3000 h 11478"/>
                <a:gd name="connsiteX7" fmla="*/ 8378 w 10549"/>
                <a:gd name="connsiteY7" fmla="*/ 1151 h 11478"/>
                <a:gd name="connsiteX8" fmla="*/ 9151 w 10549"/>
                <a:gd name="connsiteY8" fmla="*/ 1032 h 11478"/>
                <a:gd name="connsiteX9" fmla="*/ 9461 w 10549"/>
                <a:gd name="connsiteY9" fmla="*/ 537 h 11478"/>
                <a:gd name="connsiteX10" fmla="*/ 9610 w 10549"/>
                <a:gd name="connsiteY10" fmla="*/ 113 h 11478"/>
                <a:gd name="connsiteX11" fmla="*/ 9848 w 10549"/>
                <a:gd name="connsiteY11" fmla="*/ 2151 h 11478"/>
                <a:gd name="connsiteX12" fmla="*/ 10241 w 10549"/>
                <a:gd name="connsiteY12" fmla="*/ 3364 h 11478"/>
                <a:gd name="connsiteX13" fmla="*/ 10549 w 10549"/>
                <a:gd name="connsiteY13" fmla="*/ 6326 h 11478"/>
                <a:gd name="connsiteX0" fmla="*/ 0 w 10549"/>
                <a:gd name="connsiteY0" fmla="*/ 11405 h 11478"/>
                <a:gd name="connsiteX1" fmla="*/ 1041 w 10549"/>
                <a:gd name="connsiteY1" fmla="*/ 10675 h 11478"/>
                <a:gd name="connsiteX2" fmla="*/ 3200 w 10549"/>
                <a:gd name="connsiteY2" fmla="*/ 8044 h 11478"/>
                <a:gd name="connsiteX3" fmla="*/ 4536 w 10549"/>
                <a:gd name="connsiteY3" fmla="*/ 3870 h 11478"/>
                <a:gd name="connsiteX4" fmla="*/ 5449 w 10549"/>
                <a:gd name="connsiteY4" fmla="*/ 1919 h 11478"/>
                <a:gd name="connsiteX5" fmla="*/ 6486 w 10549"/>
                <a:gd name="connsiteY5" fmla="*/ 1642 h 11478"/>
                <a:gd name="connsiteX6" fmla="*/ 7224 w 10549"/>
                <a:gd name="connsiteY6" fmla="*/ 3000 h 11478"/>
                <a:gd name="connsiteX7" fmla="*/ 8452 w 10549"/>
                <a:gd name="connsiteY7" fmla="*/ 988 h 11478"/>
                <a:gd name="connsiteX8" fmla="*/ 9151 w 10549"/>
                <a:gd name="connsiteY8" fmla="*/ 1032 h 11478"/>
                <a:gd name="connsiteX9" fmla="*/ 9461 w 10549"/>
                <a:gd name="connsiteY9" fmla="*/ 537 h 11478"/>
                <a:gd name="connsiteX10" fmla="*/ 9610 w 10549"/>
                <a:gd name="connsiteY10" fmla="*/ 113 h 11478"/>
                <a:gd name="connsiteX11" fmla="*/ 9848 w 10549"/>
                <a:gd name="connsiteY11" fmla="*/ 2151 h 11478"/>
                <a:gd name="connsiteX12" fmla="*/ 10241 w 10549"/>
                <a:gd name="connsiteY12" fmla="*/ 3364 h 11478"/>
                <a:gd name="connsiteX13" fmla="*/ 10549 w 10549"/>
                <a:gd name="connsiteY13" fmla="*/ 6326 h 11478"/>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449 w 10549"/>
                <a:gd name="connsiteY4" fmla="*/ 1953 h 11512"/>
                <a:gd name="connsiteX5" fmla="*/ 6486 w 10549"/>
                <a:gd name="connsiteY5" fmla="*/ 1676 h 11512"/>
                <a:gd name="connsiteX6" fmla="*/ 7224 w 10549"/>
                <a:gd name="connsiteY6" fmla="*/ 3034 h 11512"/>
                <a:gd name="connsiteX7" fmla="*/ 8452 w 10549"/>
                <a:gd name="connsiteY7" fmla="*/ 1022 h 11512"/>
                <a:gd name="connsiteX8" fmla="*/ 9151 w 10549"/>
                <a:gd name="connsiteY8" fmla="*/ 1066 h 11512"/>
                <a:gd name="connsiteX9" fmla="*/ 9387 w 10549"/>
                <a:gd name="connsiteY9" fmla="*/ 353 h 11512"/>
                <a:gd name="connsiteX10" fmla="*/ 9610 w 10549"/>
                <a:gd name="connsiteY10" fmla="*/ 147 h 11512"/>
                <a:gd name="connsiteX11" fmla="*/ 9848 w 10549"/>
                <a:gd name="connsiteY11" fmla="*/ 2185 h 11512"/>
                <a:gd name="connsiteX12" fmla="*/ 10241 w 10549"/>
                <a:gd name="connsiteY12" fmla="*/ 3398 h 11512"/>
                <a:gd name="connsiteX13" fmla="*/ 10549 w 10549"/>
                <a:gd name="connsiteY13" fmla="*/ 6360 h 11512"/>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449 w 10549"/>
                <a:gd name="connsiteY4" fmla="*/ 1953 h 11512"/>
                <a:gd name="connsiteX5" fmla="*/ 6486 w 10549"/>
                <a:gd name="connsiteY5" fmla="*/ 1676 h 11512"/>
                <a:gd name="connsiteX6" fmla="*/ 6770 w 10549"/>
                <a:gd name="connsiteY6" fmla="*/ 2859 h 11512"/>
                <a:gd name="connsiteX7" fmla="*/ 7224 w 10549"/>
                <a:gd name="connsiteY7" fmla="*/ 3034 h 11512"/>
                <a:gd name="connsiteX8" fmla="*/ 8452 w 10549"/>
                <a:gd name="connsiteY8" fmla="*/ 1022 h 11512"/>
                <a:gd name="connsiteX9" fmla="*/ 9151 w 10549"/>
                <a:gd name="connsiteY9" fmla="*/ 1066 h 11512"/>
                <a:gd name="connsiteX10" fmla="*/ 9387 w 10549"/>
                <a:gd name="connsiteY10" fmla="*/ 353 h 11512"/>
                <a:gd name="connsiteX11" fmla="*/ 9610 w 10549"/>
                <a:gd name="connsiteY11" fmla="*/ 147 h 11512"/>
                <a:gd name="connsiteX12" fmla="*/ 9848 w 10549"/>
                <a:gd name="connsiteY12" fmla="*/ 2185 h 11512"/>
                <a:gd name="connsiteX13" fmla="*/ 10241 w 10549"/>
                <a:gd name="connsiteY13" fmla="*/ 3398 h 11512"/>
                <a:gd name="connsiteX14" fmla="*/ 10549 w 10549"/>
                <a:gd name="connsiteY14" fmla="*/ 6360 h 11512"/>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449 w 10549"/>
                <a:gd name="connsiteY4" fmla="*/ 1953 h 11512"/>
                <a:gd name="connsiteX5" fmla="*/ 6486 w 10549"/>
                <a:gd name="connsiteY5" fmla="*/ 1676 h 11512"/>
                <a:gd name="connsiteX6" fmla="*/ 6770 w 10549"/>
                <a:gd name="connsiteY6" fmla="*/ 2859 h 11512"/>
                <a:gd name="connsiteX7" fmla="*/ 7224 w 10549"/>
                <a:gd name="connsiteY7" fmla="*/ 3034 h 11512"/>
                <a:gd name="connsiteX8" fmla="*/ 7856 w 10549"/>
                <a:gd name="connsiteY8" fmla="*/ 3241 h 11512"/>
                <a:gd name="connsiteX9" fmla="*/ 8452 w 10549"/>
                <a:gd name="connsiteY9" fmla="*/ 1022 h 11512"/>
                <a:gd name="connsiteX10" fmla="*/ 9151 w 10549"/>
                <a:gd name="connsiteY10" fmla="*/ 1066 h 11512"/>
                <a:gd name="connsiteX11" fmla="*/ 9387 w 10549"/>
                <a:gd name="connsiteY11" fmla="*/ 353 h 11512"/>
                <a:gd name="connsiteX12" fmla="*/ 9610 w 10549"/>
                <a:gd name="connsiteY12" fmla="*/ 147 h 11512"/>
                <a:gd name="connsiteX13" fmla="*/ 9848 w 10549"/>
                <a:gd name="connsiteY13" fmla="*/ 2185 h 11512"/>
                <a:gd name="connsiteX14" fmla="*/ 10241 w 10549"/>
                <a:gd name="connsiteY14" fmla="*/ 3398 h 11512"/>
                <a:gd name="connsiteX15" fmla="*/ 10549 w 10549"/>
                <a:gd name="connsiteY15" fmla="*/ 6360 h 11512"/>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449 w 10549"/>
                <a:gd name="connsiteY4" fmla="*/ 1953 h 11512"/>
                <a:gd name="connsiteX5" fmla="*/ 6486 w 10549"/>
                <a:gd name="connsiteY5" fmla="*/ 1676 h 11512"/>
                <a:gd name="connsiteX6" fmla="*/ 6770 w 10549"/>
                <a:gd name="connsiteY6" fmla="*/ 2859 h 11512"/>
                <a:gd name="connsiteX7" fmla="*/ 7224 w 10549"/>
                <a:gd name="connsiteY7" fmla="*/ 3034 h 11512"/>
                <a:gd name="connsiteX8" fmla="*/ 7584 w 10549"/>
                <a:gd name="connsiteY8" fmla="*/ 3568 h 11512"/>
                <a:gd name="connsiteX9" fmla="*/ 7856 w 10549"/>
                <a:gd name="connsiteY9" fmla="*/ 3241 h 11512"/>
                <a:gd name="connsiteX10" fmla="*/ 8452 w 10549"/>
                <a:gd name="connsiteY10" fmla="*/ 1022 h 11512"/>
                <a:gd name="connsiteX11" fmla="*/ 9151 w 10549"/>
                <a:gd name="connsiteY11" fmla="*/ 1066 h 11512"/>
                <a:gd name="connsiteX12" fmla="*/ 9387 w 10549"/>
                <a:gd name="connsiteY12" fmla="*/ 353 h 11512"/>
                <a:gd name="connsiteX13" fmla="*/ 9610 w 10549"/>
                <a:gd name="connsiteY13" fmla="*/ 147 h 11512"/>
                <a:gd name="connsiteX14" fmla="*/ 9848 w 10549"/>
                <a:gd name="connsiteY14" fmla="*/ 2185 h 11512"/>
                <a:gd name="connsiteX15" fmla="*/ 10241 w 10549"/>
                <a:gd name="connsiteY15" fmla="*/ 3398 h 11512"/>
                <a:gd name="connsiteX16" fmla="*/ 10549 w 10549"/>
                <a:gd name="connsiteY16" fmla="*/ 6360 h 11512"/>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449 w 10549"/>
                <a:gd name="connsiteY4" fmla="*/ 1953 h 11512"/>
                <a:gd name="connsiteX5" fmla="*/ 6486 w 10549"/>
                <a:gd name="connsiteY5" fmla="*/ 1676 h 11512"/>
                <a:gd name="connsiteX6" fmla="*/ 6770 w 10549"/>
                <a:gd name="connsiteY6" fmla="*/ 2859 h 11512"/>
                <a:gd name="connsiteX7" fmla="*/ 7224 w 10549"/>
                <a:gd name="connsiteY7" fmla="*/ 3034 h 11512"/>
                <a:gd name="connsiteX8" fmla="*/ 7584 w 10549"/>
                <a:gd name="connsiteY8" fmla="*/ 3568 h 11512"/>
                <a:gd name="connsiteX9" fmla="*/ 7856 w 10549"/>
                <a:gd name="connsiteY9" fmla="*/ 3241 h 11512"/>
                <a:gd name="connsiteX10" fmla="*/ 8251 w 10549"/>
                <a:gd name="connsiteY10" fmla="*/ 2369 h 11512"/>
                <a:gd name="connsiteX11" fmla="*/ 8452 w 10549"/>
                <a:gd name="connsiteY11" fmla="*/ 1022 h 11512"/>
                <a:gd name="connsiteX12" fmla="*/ 9151 w 10549"/>
                <a:gd name="connsiteY12" fmla="*/ 1066 h 11512"/>
                <a:gd name="connsiteX13" fmla="*/ 9387 w 10549"/>
                <a:gd name="connsiteY13" fmla="*/ 353 h 11512"/>
                <a:gd name="connsiteX14" fmla="*/ 9610 w 10549"/>
                <a:gd name="connsiteY14" fmla="*/ 147 h 11512"/>
                <a:gd name="connsiteX15" fmla="*/ 9848 w 10549"/>
                <a:gd name="connsiteY15" fmla="*/ 2185 h 11512"/>
                <a:gd name="connsiteX16" fmla="*/ 10241 w 10549"/>
                <a:gd name="connsiteY16" fmla="*/ 3398 h 11512"/>
                <a:gd name="connsiteX17" fmla="*/ 10549 w 10549"/>
                <a:gd name="connsiteY17" fmla="*/ 6360 h 11512"/>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449 w 10549"/>
                <a:gd name="connsiteY4" fmla="*/ 1953 h 11512"/>
                <a:gd name="connsiteX5" fmla="*/ 6486 w 10549"/>
                <a:gd name="connsiteY5" fmla="*/ 1676 h 11512"/>
                <a:gd name="connsiteX6" fmla="*/ 6770 w 10549"/>
                <a:gd name="connsiteY6" fmla="*/ 2859 h 11512"/>
                <a:gd name="connsiteX7" fmla="*/ 7224 w 10549"/>
                <a:gd name="connsiteY7" fmla="*/ 3034 h 11512"/>
                <a:gd name="connsiteX8" fmla="*/ 7584 w 10549"/>
                <a:gd name="connsiteY8" fmla="*/ 3568 h 11512"/>
                <a:gd name="connsiteX9" fmla="*/ 7856 w 10549"/>
                <a:gd name="connsiteY9" fmla="*/ 3241 h 11512"/>
                <a:gd name="connsiteX10" fmla="*/ 8251 w 10549"/>
                <a:gd name="connsiteY10" fmla="*/ 2369 h 11512"/>
                <a:gd name="connsiteX11" fmla="*/ 8551 w 10549"/>
                <a:gd name="connsiteY11" fmla="*/ 1076 h 11512"/>
                <a:gd name="connsiteX12" fmla="*/ 9151 w 10549"/>
                <a:gd name="connsiteY12" fmla="*/ 1066 h 11512"/>
                <a:gd name="connsiteX13" fmla="*/ 9387 w 10549"/>
                <a:gd name="connsiteY13" fmla="*/ 353 h 11512"/>
                <a:gd name="connsiteX14" fmla="*/ 9610 w 10549"/>
                <a:gd name="connsiteY14" fmla="*/ 147 h 11512"/>
                <a:gd name="connsiteX15" fmla="*/ 9848 w 10549"/>
                <a:gd name="connsiteY15" fmla="*/ 2185 h 11512"/>
                <a:gd name="connsiteX16" fmla="*/ 10241 w 10549"/>
                <a:gd name="connsiteY16" fmla="*/ 3398 h 11512"/>
                <a:gd name="connsiteX17" fmla="*/ 10549 w 10549"/>
                <a:gd name="connsiteY17" fmla="*/ 6360 h 11512"/>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449 w 10549"/>
                <a:gd name="connsiteY4" fmla="*/ 1953 h 11512"/>
                <a:gd name="connsiteX5" fmla="*/ 6029 w 10549"/>
                <a:gd name="connsiteY5" fmla="*/ 2587 h 11512"/>
                <a:gd name="connsiteX6" fmla="*/ 6486 w 10549"/>
                <a:gd name="connsiteY6" fmla="*/ 1676 h 11512"/>
                <a:gd name="connsiteX7" fmla="*/ 6770 w 10549"/>
                <a:gd name="connsiteY7" fmla="*/ 2859 h 11512"/>
                <a:gd name="connsiteX8" fmla="*/ 7224 w 10549"/>
                <a:gd name="connsiteY8" fmla="*/ 3034 h 11512"/>
                <a:gd name="connsiteX9" fmla="*/ 7584 w 10549"/>
                <a:gd name="connsiteY9" fmla="*/ 3568 h 11512"/>
                <a:gd name="connsiteX10" fmla="*/ 7856 w 10549"/>
                <a:gd name="connsiteY10" fmla="*/ 3241 h 11512"/>
                <a:gd name="connsiteX11" fmla="*/ 8251 w 10549"/>
                <a:gd name="connsiteY11" fmla="*/ 2369 h 11512"/>
                <a:gd name="connsiteX12" fmla="*/ 8551 w 10549"/>
                <a:gd name="connsiteY12" fmla="*/ 1076 h 11512"/>
                <a:gd name="connsiteX13" fmla="*/ 9151 w 10549"/>
                <a:gd name="connsiteY13" fmla="*/ 1066 h 11512"/>
                <a:gd name="connsiteX14" fmla="*/ 9387 w 10549"/>
                <a:gd name="connsiteY14" fmla="*/ 353 h 11512"/>
                <a:gd name="connsiteX15" fmla="*/ 9610 w 10549"/>
                <a:gd name="connsiteY15" fmla="*/ 147 h 11512"/>
                <a:gd name="connsiteX16" fmla="*/ 9848 w 10549"/>
                <a:gd name="connsiteY16" fmla="*/ 2185 h 11512"/>
                <a:gd name="connsiteX17" fmla="*/ 10241 w 10549"/>
                <a:gd name="connsiteY17" fmla="*/ 3398 h 11512"/>
                <a:gd name="connsiteX18" fmla="*/ 10549 w 10549"/>
                <a:gd name="connsiteY18" fmla="*/ 6360 h 11512"/>
                <a:gd name="connsiteX0" fmla="*/ 0 w 10549"/>
                <a:gd name="connsiteY0" fmla="*/ 11439 h 11512"/>
                <a:gd name="connsiteX1" fmla="*/ 1041 w 10549"/>
                <a:gd name="connsiteY1" fmla="*/ 10709 h 11512"/>
                <a:gd name="connsiteX2" fmla="*/ 3200 w 10549"/>
                <a:gd name="connsiteY2" fmla="*/ 8078 h 11512"/>
                <a:gd name="connsiteX3" fmla="*/ 4536 w 10549"/>
                <a:gd name="connsiteY3" fmla="*/ 3904 h 11512"/>
                <a:gd name="connsiteX4" fmla="*/ 5066 w 10549"/>
                <a:gd name="connsiteY4" fmla="*/ 4875 h 11512"/>
                <a:gd name="connsiteX5" fmla="*/ 5449 w 10549"/>
                <a:gd name="connsiteY5" fmla="*/ 1953 h 11512"/>
                <a:gd name="connsiteX6" fmla="*/ 6029 w 10549"/>
                <a:gd name="connsiteY6" fmla="*/ 2587 h 11512"/>
                <a:gd name="connsiteX7" fmla="*/ 6486 w 10549"/>
                <a:gd name="connsiteY7" fmla="*/ 1676 h 11512"/>
                <a:gd name="connsiteX8" fmla="*/ 6770 w 10549"/>
                <a:gd name="connsiteY8" fmla="*/ 2859 h 11512"/>
                <a:gd name="connsiteX9" fmla="*/ 7224 w 10549"/>
                <a:gd name="connsiteY9" fmla="*/ 3034 h 11512"/>
                <a:gd name="connsiteX10" fmla="*/ 7584 w 10549"/>
                <a:gd name="connsiteY10" fmla="*/ 3568 h 11512"/>
                <a:gd name="connsiteX11" fmla="*/ 7856 w 10549"/>
                <a:gd name="connsiteY11" fmla="*/ 3241 h 11512"/>
                <a:gd name="connsiteX12" fmla="*/ 8251 w 10549"/>
                <a:gd name="connsiteY12" fmla="*/ 2369 h 11512"/>
                <a:gd name="connsiteX13" fmla="*/ 8551 w 10549"/>
                <a:gd name="connsiteY13" fmla="*/ 1076 h 11512"/>
                <a:gd name="connsiteX14" fmla="*/ 9151 w 10549"/>
                <a:gd name="connsiteY14" fmla="*/ 1066 h 11512"/>
                <a:gd name="connsiteX15" fmla="*/ 9387 w 10549"/>
                <a:gd name="connsiteY15" fmla="*/ 353 h 11512"/>
                <a:gd name="connsiteX16" fmla="*/ 9610 w 10549"/>
                <a:gd name="connsiteY16" fmla="*/ 147 h 11512"/>
                <a:gd name="connsiteX17" fmla="*/ 9848 w 10549"/>
                <a:gd name="connsiteY17" fmla="*/ 2185 h 11512"/>
                <a:gd name="connsiteX18" fmla="*/ 10241 w 10549"/>
                <a:gd name="connsiteY18" fmla="*/ 3398 h 11512"/>
                <a:gd name="connsiteX19" fmla="*/ 10549 w 10549"/>
                <a:gd name="connsiteY19" fmla="*/ 6360 h 11512"/>
                <a:gd name="connsiteX0" fmla="*/ 0 w 10549"/>
                <a:gd name="connsiteY0" fmla="*/ 11439 h 11512"/>
                <a:gd name="connsiteX1" fmla="*/ 1041 w 10549"/>
                <a:gd name="connsiteY1" fmla="*/ 10709 h 11512"/>
                <a:gd name="connsiteX2" fmla="*/ 3200 w 10549"/>
                <a:gd name="connsiteY2" fmla="*/ 8078 h 11512"/>
                <a:gd name="connsiteX3" fmla="*/ 3683 w 10549"/>
                <a:gd name="connsiteY3" fmla="*/ 5801 h 11512"/>
                <a:gd name="connsiteX4" fmla="*/ 4536 w 10549"/>
                <a:gd name="connsiteY4" fmla="*/ 3904 h 11512"/>
                <a:gd name="connsiteX5" fmla="*/ 5066 w 10549"/>
                <a:gd name="connsiteY5" fmla="*/ 4875 h 11512"/>
                <a:gd name="connsiteX6" fmla="*/ 5449 w 10549"/>
                <a:gd name="connsiteY6" fmla="*/ 1953 h 11512"/>
                <a:gd name="connsiteX7" fmla="*/ 6029 w 10549"/>
                <a:gd name="connsiteY7" fmla="*/ 2587 h 11512"/>
                <a:gd name="connsiteX8" fmla="*/ 6486 w 10549"/>
                <a:gd name="connsiteY8" fmla="*/ 1676 h 11512"/>
                <a:gd name="connsiteX9" fmla="*/ 6770 w 10549"/>
                <a:gd name="connsiteY9" fmla="*/ 2859 h 11512"/>
                <a:gd name="connsiteX10" fmla="*/ 7224 w 10549"/>
                <a:gd name="connsiteY10" fmla="*/ 3034 h 11512"/>
                <a:gd name="connsiteX11" fmla="*/ 7584 w 10549"/>
                <a:gd name="connsiteY11" fmla="*/ 3568 h 11512"/>
                <a:gd name="connsiteX12" fmla="*/ 7856 w 10549"/>
                <a:gd name="connsiteY12" fmla="*/ 3241 h 11512"/>
                <a:gd name="connsiteX13" fmla="*/ 8251 w 10549"/>
                <a:gd name="connsiteY13" fmla="*/ 2369 h 11512"/>
                <a:gd name="connsiteX14" fmla="*/ 8551 w 10549"/>
                <a:gd name="connsiteY14" fmla="*/ 1076 h 11512"/>
                <a:gd name="connsiteX15" fmla="*/ 9151 w 10549"/>
                <a:gd name="connsiteY15" fmla="*/ 1066 h 11512"/>
                <a:gd name="connsiteX16" fmla="*/ 9387 w 10549"/>
                <a:gd name="connsiteY16" fmla="*/ 353 h 11512"/>
                <a:gd name="connsiteX17" fmla="*/ 9610 w 10549"/>
                <a:gd name="connsiteY17" fmla="*/ 147 h 11512"/>
                <a:gd name="connsiteX18" fmla="*/ 9848 w 10549"/>
                <a:gd name="connsiteY18" fmla="*/ 2185 h 11512"/>
                <a:gd name="connsiteX19" fmla="*/ 10241 w 10549"/>
                <a:gd name="connsiteY19" fmla="*/ 3398 h 11512"/>
                <a:gd name="connsiteX20" fmla="*/ 10549 w 10549"/>
                <a:gd name="connsiteY20" fmla="*/ 6360 h 11512"/>
                <a:gd name="connsiteX0" fmla="*/ 0 w 10549"/>
                <a:gd name="connsiteY0" fmla="*/ 11439 h 11512"/>
                <a:gd name="connsiteX1" fmla="*/ 1041 w 10549"/>
                <a:gd name="connsiteY1" fmla="*/ 10709 h 11512"/>
                <a:gd name="connsiteX2" fmla="*/ 3200 w 10549"/>
                <a:gd name="connsiteY2" fmla="*/ 8078 h 11512"/>
                <a:gd name="connsiteX3" fmla="*/ 3683 w 10549"/>
                <a:gd name="connsiteY3" fmla="*/ 5801 h 11512"/>
                <a:gd name="connsiteX4" fmla="*/ 4152 w 10549"/>
                <a:gd name="connsiteY4" fmla="*/ 6510 h 11512"/>
                <a:gd name="connsiteX5" fmla="*/ 4536 w 10549"/>
                <a:gd name="connsiteY5" fmla="*/ 3904 h 11512"/>
                <a:gd name="connsiteX6" fmla="*/ 5066 w 10549"/>
                <a:gd name="connsiteY6" fmla="*/ 4875 h 11512"/>
                <a:gd name="connsiteX7" fmla="*/ 5449 w 10549"/>
                <a:gd name="connsiteY7" fmla="*/ 1953 h 11512"/>
                <a:gd name="connsiteX8" fmla="*/ 6029 w 10549"/>
                <a:gd name="connsiteY8" fmla="*/ 2587 h 11512"/>
                <a:gd name="connsiteX9" fmla="*/ 6486 w 10549"/>
                <a:gd name="connsiteY9" fmla="*/ 1676 h 11512"/>
                <a:gd name="connsiteX10" fmla="*/ 6770 w 10549"/>
                <a:gd name="connsiteY10" fmla="*/ 2859 h 11512"/>
                <a:gd name="connsiteX11" fmla="*/ 7224 w 10549"/>
                <a:gd name="connsiteY11" fmla="*/ 3034 h 11512"/>
                <a:gd name="connsiteX12" fmla="*/ 7584 w 10549"/>
                <a:gd name="connsiteY12" fmla="*/ 3568 h 11512"/>
                <a:gd name="connsiteX13" fmla="*/ 7856 w 10549"/>
                <a:gd name="connsiteY13" fmla="*/ 3241 h 11512"/>
                <a:gd name="connsiteX14" fmla="*/ 8251 w 10549"/>
                <a:gd name="connsiteY14" fmla="*/ 2369 h 11512"/>
                <a:gd name="connsiteX15" fmla="*/ 8551 w 10549"/>
                <a:gd name="connsiteY15" fmla="*/ 1076 h 11512"/>
                <a:gd name="connsiteX16" fmla="*/ 9151 w 10549"/>
                <a:gd name="connsiteY16" fmla="*/ 1066 h 11512"/>
                <a:gd name="connsiteX17" fmla="*/ 9387 w 10549"/>
                <a:gd name="connsiteY17" fmla="*/ 353 h 11512"/>
                <a:gd name="connsiteX18" fmla="*/ 9610 w 10549"/>
                <a:gd name="connsiteY18" fmla="*/ 147 h 11512"/>
                <a:gd name="connsiteX19" fmla="*/ 9848 w 10549"/>
                <a:gd name="connsiteY19" fmla="*/ 2185 h 11512"/>
                <a:gd name="connsiteX20" fmla="*/ 10241 w 10549"/>
                <a:gd name="connsiteY20" fmla="*/ 3398 h 11512"/>
                <a:gd name="connsiteX21" fmla="*/ 10549 w 10549"/>
                <a:gd name="connsiteY21" fmla="*/ 6360 h 11512"/>
                <a:gd name="connsiteX0" fmla="*/ 0 w 10549"/>
                <a:gd name="connsiteY0" fmla="*/ 11439 h 11512"/>
                <a:gd name="connsiteX1" fmla="*/ 1041 w 10549"/>
                <a:gd name="connsiteY1" fmla="*/ 10709 h 11512"/>
                <a:gd name="connsiteX2" fmla="*/ 2794 w 10549"/>
                <a:gd name="connsiteY2" fmla="*/ 8416 h 11512"/>
                <a:gd name="connsiteX3" fmla="*/ 3200 w 10549"/>
                <a:gd name="connsiteY3" fmla="*/ 8078 h 11512"/>
                <a:gd name="connsiteX4" fmla="*/ 3683 w 10549"/>
                <a:gd name="connsiteY4" fmla="*/ 5801 h 11512"/>
                <a:gd name="connsiteX5" fmla="*/ 4152 w 10549"/>
                <a:gd name="connsiteY5" fmla="*/ 6510 h 11512"/>
                <a:gd name="connsiteX6" fmla="*/ 4536 w 10549"/>
                <a:gd name="connsiteY6" fmla="*/ 3904 h 11512"/>
                <a:gd name="connsiteX7" fmla="*/ 5066 w 10549"/>
                <a:gd name="connsiteY7" fmla="*/ 4875 h 11512"/>
                <a:gd name="connsiteX8" fmla="*/ 5449 w 10549"/>
                <a:gd name="connsiteY8" fmla="*/ 1953 h 11512"/>
                <a:gd name="connsiteX9" fmla="*/ 6029 w 10549"/>
                <a:gd name="connsiteY9" fmla="*/ 2587 h 11512"/>
                <a:gd name="connsiteX10" fmla="*/ 6486 w 10549"/>
                <a:gd name="connsiteY10" fmla="*/ 1676 h 11512"/>
                <a:gd name="connsiteX11" fmla="*/ 6770 w 10549"/>
                <a:gd name="connsiteY11" fmla="*/ 2859 h 11512"/>
                <a:gd name="connsiteX12" fmla="*/ 7224 w 10549"/>
                <a:gd name="connsiteY12" fmla="*/ 3034 h 11512"/>
                <a:gd name="connsiteX13" fmla="*/ 7584 w 10549"/>
                <a:gd name="connsiteY13" fmla="*/ 3568 h 11512"/>
                <a:gd name="connsiteX14" fmla="*/ 7856 w 10549"/>
                <a:gd name="connsiteY14" fmla="*/ 3241 h 11512"/>
                <a:gd name="connsiteX15" fmla="*/ 8251 w 10549"/>
                <a:gd name="connsiteY15" fmla="*/ 2369 h 11512"/>
                <a:gd name="connsiteX16" fmla="*/ 8551 w 10549"/>
                <a:gd name="connsiteY16" fmla="*/ 1076 h 11512"/>
                <a:gd name="connsiteX17" fmla="*/ 9151 w 10549"/>
                <a:gd name="connsiteY17" fmla="*/ 1066 h 11512"/>
                <a:gd name="connsiteX18" fmla="*/ 9387 w 10549"/>
                <a:gd name="connsiteY18" fmla="*/ 353 h 11512"/>
                <a:gd name="connsiteX19" fmla="*/ 9610 w 10549"/>
                <a:gd name="connsiteY19" fmla="*/ 147 h 11512"/>
                <a:gd name="connsiteX20" fmla="*/ 9848 w 10549"/>
                <a:gd name="connsiteY20" fmla="*/ 2185 h 11512"/>
                <a:gd name="connsiteX21" fmla="*/ 10241 w 10549"/>
                <a:gd name="connsiteY21" fmla="*/ 3398 h 11512"/>
                <a:gd name="connsiteX22" fmla="*/ 10549 w 10549"/>
                <a:gd name="connsiteY22" fmla="*/ 6360 h 11512"/>
                <a:gd name="connsiteX0" fmla="*/ 0 w 10549"/>
                <a:gd name="connsiteY0" fmla="*/ 11439 h 11512"/>
                <a:gd name="connsiteX1" fmla="*/ 1041 w 10549"/>
                <a:gd name="connsiteY1" fmla="*/ 10709 h 11512"/>
                <a:gd name="connsiteX2" fmla="*/ 2794 w 10549"/>
                <a:gd name="connsiteY2" fmla="*/ 8416 h 11512"/>
                <a:gd name="connsiteX3" fmla="*/ 3200 w 10549"/>
                <a:gd name="connsiteY3" fmla="*/ 8078 h 11512"/>
                <a:gd name="connsiteX4" fmla="*/ 3683 w 10549"/>
                <a:gd name="connsiteY4" fmla="*/ 5801 h 11512"/>
                <a:gd name="connsiteX5" fmla="*/ 4152 w 10549"/>
                <a:gd name="connsiteY5" fmla="*/ 6510 h 11512"/>
                <a:gd name="connsiteX6" fmla="*/ 4536 w 10549"/>
                <a:gd name="connsiteY6" fmla="*/ 3904 h 11512"/>
                <a:gd name="connsiteX7" fmla="*/ 5066 w 10549"/>
                <a:gd name="connsiteY7" fmla="*/ 4875 h 11512"/>
                <a:gd name="connsiteX8" fmla="*/ 5449 w 10549"/>
                <a:gd name="connsiteY8" fmla="*/ 1953 h 11512"/>
                <a:gd name="connsiteX9" fmla="*/ 6029 w 10549"/>
                <a:gd name="connsiteY9" fmla="*/ 2587 h 11512"/>
                <a:gd name="connsiteX10" fmla="*/ 6486 w 10549"/>
                <a:gd name="connsiteY10" fmla="*/ 1676 h 11512"/>
                <a:gd name="connsiteX11" fmla="*/ 6770 w 10549"/>
                <a:gd name="connsiteY11" fmla="*/ 2859 h 11512"/>
                <a:gd name="connsiteX12" fmla="*/ 7224 w 10549"/>
                <a:gd name="connsiteY12" fmla="*/ 3034 h 11512"/>
                <a:gd name="connsiteX13" fmla="*/ 7584 w 10549"/>
                <a:gd name="connsiteY13" fmla="*/ 3568 h 11512"/>
                <a:gd name="connsiteX14" fmla="*/ 7856 w 10549"/>
                <a:gd name="connsiteY14" fmla="*/ 3241 h 11512"/>
                <a:gd name="connsiteX15" fmla="*/ 8251 w 10549"/>
                <a:gd name="connsiteY15" fmla="*/ 2369 h 11512"/>
                <a:gd name="connsiteX16" fmla="*/ 8551 w 10549"/>
                <a:gd name="connsiteY16" fmla="*/ 1076 h 11512"/>
                <a:gd name="connsiteX17" fmla="*/ 9151 w 10549"/>
                <a:gd name="connsiteY17" fmla="*/ 1066 h 11512"/>
                <a:gd name="connsiteX18" fmla="*/ 9387 w 10549"/>
                <a:gd name="connsiteY18" fmla="*/ 353 h 11512"/>
                <a:gd name="connsiteX19" fmla="*/ 9610 w 10549"/>
                <a:gd name="connsiteY19" fmla="*/ 147 h 11512"/>
                <a:gd name="connsiteX20" fmla="*/ 9848 w 10549"/>
                <a:gd name="connsiteY20" fmla="*/ 2185 h 11512"/>
                <a:gd name="connsiteX21" fmla="*/ 10241 w 10549"/>
                <a:gd name="connsiteY21" fmla="*/ 3398 h 11512"/>
                <a:gd name="connsiteX22" fmla="*/ 10549 w 10549"/>
                <a:gd name="connsiteY22" fmla="*/ 6360 h 11512"/>
                <a:gd name="connsiteX0" fmla="*/ 0 w 10549"/>
                <a:gd name="connsiteY0" fmla="*/ 11439 h 11512"/>
                <a:gd name="connsiteX1" fmla="*/ 1041 w 10549"/>
                <a:gd name="connsiteY1" fmla="*/ 10709 h 11512"/>
                <a:gd name="connsiteX2" fmla="*/ 2449 w 10549"/>
                <a:gd name="connsiteY2" fmla="*/ 9451 h 11512"/>
                <a:gd name="connsiteX3" fmla="*/ 2794 w 10549"/>
                <a:gd name="connsiteY3" fmla="*/ 8416 h 11512"/>
                <a:gd name="connsiteX4" fmla="*/ 3200 w 10549"/>
                <a:gd name="connsiteY4" fmla="*/ 8078 h 11512"/>
                <a:gd name="connsiteX5" fmla="*/ 3683 w 10549"/>
                <a:gd name="connsiteY5" fmla="*/ 5801 h 11512"/>
                <a:gd name="connsiteX6" fmla="*/ 4152 w 10549"/>
                <a:gd name="connsiteY6" fmla="*/ 6510 h 11512"/>
                <a:gd name="connsiteX7" fmla="*/ 4536 w 10549"/>
                <a:gd name="connsiteY7" fmla="*/ 3904 h 11512"/>
                <a:gd name="connsiteX8" fmla="*/ 5066 w 10549"/>
                <a:gd name="connsiteY8" fmla="*/ 4875 h 11512"/>
                <a:gd name="connsiteX9" fmla="*/ 5449 w 10549"/>
                <a:gd name="connsiteY9" fmla="*/ 1953 h 11512"/>
                <a:gd name="connsiteX10" fmla="*/ 6029 w 10549"/>
                <a:gd name="connsiteY10" fmla="*/ 2587 h 11512"/>
                <a:gd name="connsiteX11" fmla="*/ 6486 w 10549"/>
                <a:gd name="connsiteY11" fmla="*/ 1676 h 11512"/>
                <a:gd name="connsiteX12" fmla="*/ 6770 w 10549"/>
                <a:gd name="connsiteY12" fmla="*/ 2859 h 11512"/>
                <a:gd name="connsiteX13" fmla="*/ 7224 w 10549"/>
                <a:gd name="connsiteY13" fmla="*/ 3034 h 11512"/>
                <a:gd name="connsiteX14" fmla="*/ 7584 w 10549"/>
                <a:gd name="connsiteY14" fmla="*/ 3568 h 11512"/>
                <a:gd name="connsiteX15" fmla="*/ 7856 w 10549"/>
                <a:gd name="connsiteY15" fmla="*/ 3241 h 11512"/>
                <a:gd name="connsiteX16" fmla="*/ 8251 w 10549"/>
                <a:gd name="connsiteY16" fmla="*/ 2369 h 11512"/>
                <a:gd name="connsiteX17" fmla="*/ 8551 w 10549"/>
                <a:gd name="connsiteY17" fmla="*/ 1076 h 11512"/>
                <a:gd name="connsiteX18" fmla="*/ 9151 w 10549"/>
                <a:gd name="connsiteY18" fmla="*/ 1066 h 11512"/>
                <a:gd name="connsiteX19" fmla="*/ 9387 w 10549"/>
                <a:gd name="connsiteY19" fmla="*/ 353 h 11512"/>
                <a:gd name="connsiteX20" fmla="*/ 9610 w 10549"/>
                <a:gd name="connsiteY20" fmla="*/ 147 h 11512"/>
                <a:gd name="connsiteX21" fmla="*/ 9848 w 10549"/>
                <a:gd name="connsiteY21" fmla="*/ 2185 h 11512"/>
                <a:gd name="connsiteX22" fmla="*/ 10241 w 10549"/>
                <a:gd name="connsiteY22" fmla="*/ 3398 h 11512"/>
                <a:gd name="connsiteX23" fmla="*/ 10549 w 10549"/>
                <a:gd name="connsiteY23" fmla="*/ 6360 h 11512"/>
                <a:gd name="connsiteX0" fmla="*/ 0 w 10549"/>
                <a:gd name="connsiteY0" fmla="*/ 11439 h 12084"/>
                <a:gd name="connsiteX1" fmla="*/ 1041 w 10549"/>
                <a:gd name="connsiteY1" fmla="*/ 10709 h 12084"/>
                <a:gd name="connsiteX2" fmla="*/ 1585 w 10549"/>
                <a:gd name="connsiteY2" fmla="*/ 12067 h 12084"/>
                <a:gd name="connsiteX3" fmla="*/ 2449 w 10549"/>
                <a:gd name="connsiteY3" fmla="*/ 9451 h 12084"/>
                <a:gd name="connsiteX4" fmla="*/ 2794 w 10549"/>
                <a:gd name="connsiteY4" fmla="*/ 8416 h 12084"/>
                <a:gd name="connsiteX5" fmla="*/ 3200 w 10549"/>
                <a:gd name="connsiteY5" fmla="*/ 8078 h 12084"/>
                <a:gd name="connsiteX6" fmla="*/ 3683 w 10549"/>
                <a:gd name="connsiteY6" fmla="*/ 5801 h 12084"/>
                <a:gd name="connsiteX7" fmla="*/ 4152 w 10549"/>
                <a:gd name="connsiteY7" fmla="*/ 6510 h 12084"/>
                <a:gd name="connsiteX8" fmla="*/ 4536 w 10549"/>
                <a:gd name="connsiteY8" fmla="*/ 3904 h 12084"/>
                <a:gd name="connsiteX9" fmla="*/ 5066 w 10549"/>
                <a:gd name="connsiteY9" fmla="*/ 4875 h 12084"/>
                <a:gd name="connsiteX10" fmla="*/ 5449 w 10549"/>
                <a:gd name="connsiteY10" fmla="*/ 1953 h 12084"/>
                <a:gd name="connsiteX11" fmla="*/ 6029 w 10549"/>
                <a:gd name="connsiteY11" fmla="*/ 2587 h 12084"/>
                <a:gd name="connsiteX12" fmla="*/ 6486 w 10549"/>
                <a:gd name="connsiteY12" fmla="*/ 1676 h 12084"/>
                <a:gd name="connsiteX13" fmla="*/ 6770 w 10549"/>
                <a:gd name="connsiteY13" fmla="*/ 2859 h 12084"/>
                <a:gd name="connsiteX14" fmla="*/ 7224 w 10549"/>
                <a:gd name="connsiteY14" fmla="*/ 3034 h 12084"/>
                <a:gd name="connsiteX15" fmla="*/ 7584 w 10549"/>
                <a:gd name="connsiteY15" fmla="*/ 3568 h 12084"/>
                <a:gd name="connsiteX16" fmla="*/ 7856 w 10549"/>
                <a:gd name="connsiteY16" fmla="*/ 3241 h 12084"/>
                <a:gd name="connsiteX17" fmla="*/ 8251 w 10549"/>
                <a:gd name="connsiteY17" fmla="*/ 2369 h 12084"/>
                <a:gd name="connsiteX18" fmla="*/ 8551 w 10549"/>
                <a:gd name="connsiteY18" fmla="*/ 1076 h 12084"/>
                <a:gd name="connsiteX19" fmla="*/ 9151 w 10549"/>
                <a:gd name="connsiteY19" fmla="*/ 1066 h 12084"/>
                <a:gd name="connsiteX20" fmla="*/ 9387 w 10549"/>
                <a:gd name="connsiteY20" fmla="*/ 353 h 12084"/>
                <a:gd name="connsiteX21" fmla="*/ 9610 w 10549"/>
                <a:gd name="connsiteY21" fmla="*/ 147 h 12084"/>
                <a:gd name="connsiteX22" fmla="*/ 9848 w 10549"/>
                <a:gd name="connsiteY22" fmla="*/ 2185 h 12084"/>
                <a:gd name="connsiteX23" fmla="*/ 10241 w 10549"/>
                <a:gd name="connsiteY23" fmla="*/ 3398 h 12084"/>
                <a:gd name="connsiteX24" fmla="*/ 10549 w 10549"/>
                <a:gd name="connsiteY24" fmla="*/ 6360 h 12084"/>
                <a:gd name="connsiteX0" fmla="*/ 0 w 10549"/>
                <a:gd name="connsiteY0" fmla="*/ 11439 h 12084"/>
                <a:gd name="connsiteX1" fmla="*/ 1041 w 10549"/>
                <a:gd name="connsiteY1" fmla="*/ 10709 h 12084"/>
                <a:gd name="connsiteX2" fmla="*/ 1585 w 10549"/>
                <a:gd name="connsiteY2" fmla="*/ 12067 h 12084"/>
                <a:gd name="connsiteX3" fmla="*/ 1955 w 10549"/>
                <a:gd name="connsiteY3" fmla="*/ 10813 h 12084"/>
                <a:gd name="connsiteX4" fmla="*/ 2449 w 10549"/>
                <a:gd name="connsiteY4" fmla="*/ 9451 h 12084"/>
                <a:gd name="connsiteX5" fmla="*/ 2794 w 10549"/>
                <a:gd name="connsiteY5" fmla="*/ 8416 h 12084"/>
                <a:gd name="connsiteX6" fmla="*/ 3200 w 10549"/>
                <a:gd name="connsiteY6" fmla="*/ 8078 h 12084"/>
                <a:gd name="connsiteX7" fmla="*/ 3683 w 10549"/>
                <a:gd name="connsiteY7" fmla="*/ 5801 h 12084"/>
                <a:gd name="connsiteX8" fmla="*/ 4152 w 10549"/>
                <a:gd name="connsiteY8" fmla="*/ 6510 h 12084"/>
                <a:gd name="connsiteX9" fmla="*/ 4536 w 10549"/>
                <a:gd name="connsiteY9" fmla="*/ 3904 h 12084"/>
                <a:gd name="connsiteX10" fmla="*/ 5066 w 10549"/>
                <a:gd name="connsiteY10" fmla="*/ 4875 h 12084"/>
                <a:gd name="connsiteX11" fmla="*/ 5449 w 10549"/>
                <a:gd name="connsiteY11" fmla="*/ 1953 h 12084"/>
                <a:gd name="connsiteX12" fmla="*/ 6029 w 10549"/>
                <a:gd name="connsiteY12" fmla="*/ 2587 h 12084"/>
                <a:gd name="connsiteX13" fmla="*/ 6486 w 10549"/>
                <a:gd name="connsiteY13" fmla="*/ 1676 h 12084"/>
                <a:gd name="connsiteX14" fmla="*/ 6770 w 10549"/>
                <a:gd name="connsiteY14" fmla="*/ 2859 h 12084"/>
                <a:gd name="connsiteX15" fmla="*/ 7224 w 10549"/>
                <a:gd name="connsiteY15" fmla="*/ 3034 h 12084"/>
                <a:gd name="connsiteX16" fmla="*/ 7584 w 10549"/>
                <a:gd name="connsiteY16" fmla="*/ 3568 h 12084"/>
                <a:gd name="connsiteX17" fmla="*/ 7856 w 10549"/>
                <a:gd name="connsiteY17" fmla="*/ 3241 h 12084"/>
                <a:gd name="connsiteX18" fmla="*/ 8251 w 10549"/>
                <a:gd name="connsiteY18" fmla="*/ 2369 h 12084"/>
                <a:gd name="connsiteX19" fmla="*/ 8551 w 10549"/>
                <a:gd name="connsiteY19" fmla="*/ 1076 h 12084"/>
                <a:gd name="connsiteX20" fmla="*/ 9151 w 10549"/>
                <a:gd name="connsiteY20" fmla="*/ 1066 h 12084"/>
                <a:gd name="connsiteX21" fmla="*/ 9387 w 10549"/>
                <a:gd name="connsiteY21" fmla="*/ 353 h 12084"/>
                <a:gd name="connsiteX22" fmla="*/ 9610 w 10549"/>
                <a:gd name="connsiteY22" fmla="*/ 147 h 12084"/>
                <a:gd name="connsiteX23" fmla="*/ 9848 w 10549"/>
                <a:gd name="connsiteY23" fmla="*/ 2185 h 12084"/>
                <a:gd name="connsiteX24" fmla="*/ 10241 w 10549"/>
                <a:gd name="connsiteY24" fmla="*/ 3398 h 12084"/>
                <a:gd name="connsiteX25" fmla="*/ 10549 w 10549"/>
                <a:gd name="connsiteY25" fmla="*/ 6360 h 12084"/>
                <a:gd name="connsiteX0" fmla="*/ 0 w 10549"/>
                <a:gd name="connsiteY0" fmla="*/ 11439 h 12084"/>
                <a:gd name="connsiteX1" fmla="*/ 622 w 10549"/>
                <a:gd name="connsiteY1" fmla="*/ 11958 h 12084"/>
                <a:gd name="connsiteX2" fmla="*/ 1041 w 10549"/>
                <a:gd name="connsiteY2" fmla="*/ 10709 h 12084"/>
                <a:gd name="connsiteX3" fmla="*/ 1585 w 10549"/>
                <a:gd name="connsiteY3" fmla="*/ 12067 h 12084"/>
                <a:gd name="connsiteX4" fmla="*/ 1955 w 10549"/>
                <a:gd name="connsiteY4" fmla="*/ 10813 h 12084"/>
                <a:gd name="connsiteX5" fmla="*/ 2449 w 10549"/>
                <a:gd name="connsiteY5" fmla="*/ 9451 h 12084"/>
                <a:gd name="connsiteX6" fmla="*/ 2794 w 10549"/>
                <a:gd name="connsiteY6" fmla="*/ 8416 h 12084"/>
                <a:gd name="connsiteX7" fmla="*/ 3200 w 10549"/>
                <a:gd name="connsiteY7" fmla="*/ 8078 h 12084"/>
                <a:gd name="connsiteX8" fmla="*/ 3683 w 10549"/>
                <a:gd name="connsiteY8" fmla="*/ 5801 h 12084"/>
                <a:gd name="connsiteX9" fmla="*/ 4152 w 10549"/>
                <a:gd name="connsiteY9" fmla="*/ 6510 h 12084"/>
                <a:gd name="connsiteX10" fmla="*/ 4536 w 10549"/>
                <a:gd name="connsiteY10" fmla="*/ 3904 h 12084"/>
                <a:gd name="connsiteX11" fmla="*/ 5066 w 10549"/>
                <a:gd name="connsiteY11" fmla="*/ 4875 h 12084"/>
                <a:gd name="connsiteX12" fmla="*/ 5449 w 10549"/>
                <a:gd name="connsiteY12" fmla="*/ 1953 h 12084"/>
                <a:gd name="connsiteX13" fmla="*/ 6029 w 10549"/>
                <a:gd name="connsiteY13" fmla="*/ 2587 h 12084"/>
                <a:gd name="connsiteX14" fmla="*/ 6486 w 10549"/>
                <a:gd name="connsiteY14" fmla="*/ 1676 h 12084"/>
                <a:gd name="connsiteX15" fmla="*/ 6770 w 10549"/>
                <a:gd name="connsiteY15" fmla="*/ 2859 h 12084"/>
                <a:gd name="connsiteX16" fmla="*/ 7224 w 10549"/>
                <a:gd name="connsiteY16" fmla="*/ 3034 h 12084"/>
                <a:gd name="connsiteX17" fmla="*/ 7584 w 10549"/>
                <a:gd name="connsiteY17" fmla="*/ 3568 h 12084"/>
                <a:gd name="connsiteX18" fmla="*/ 7856 w 10549"/>
                <a:gd name="connsiteY18" fmla="*/ 3241 h 12084"/>
                <a:gd name="connsiteX19" fmla="*/ 8251 w 10549"/>
                <a:gd name="connsiteY19" fmla="*/ 2369 h 12084"/>
                <a:gd name="connsiteX20" fmla="*/ 8551 w 10549"/>
                <a:gd name="connsiteY20" fmla="*/ 1076 h 12084"/>
                <a:gd name="connsiteX21" fmla="*/ 9151 w 10549"/>
                <a:gd name="connsiteY21" fmla="*/ 1066 h 12084"/>
                <a:gd name="connsiteX22" fmla="*/ 9387 w 10549"/>
                <a:gd name="connsiteY22" fmla="*/ 353 h 12084"/>
                <a:gd name="connsiteX23" fmla="*/ 9610 w 10549"/>
                <a:gd name="connsiteY23" fmla="*/ 147 h 12084"/>
                <a:gd name="connsiteX24" fmla="*/ 9848 w 10549"/>
                <a:gd name="connsiteY24" fmla="*/ 2185 h 12084"/>
                <a:gd name="connsiteX25" fmla="*/ 10241 w 10549"/>
                <a:gd name="connsiteY25" fmla="*/ 3398 h 12084"/>
                <a:gd name="connsiteX26" fmla="*/ 10549 w 10549"/>
                <a:gd name="connsiteY26" fmla="*/ 6360 h 12084"/>
                <a:gd name="connsiteX0" fmla="*/ 0 w 10549"/>
                <a:gd name="connsiteY0" fmla="*/ 11250 h 11895"/>
                <a:gd name="connsiteX1" fmla="*/ 622 w 10549"/>
                <a:gd name="connsiteY1" fmla="*/ 11769 h 11895"/>
                <a:gd name="connsiteX2" fmla="*/ 1041 w 10549"/>
                <a:gd name="connsiteY2" fmla="*/ 10520 h 11895"/>
                <a:gd name="connsiteX3" fmla="*/ 1585 w 10549"/>
                <a:gd name="connsiteY3" fmla="*/ 11878 h 11895"/>
                <a:gd name="connsiteX4" fmla="*/ 1955 w 10549"/>
                <a:gd name="connsiteY4" fmla="*/ 10624 h 11895"/>
                <a:gd name="connsiteX5" fmla="*/ 2449 w 10549"/>
                <a:gd name="connsiteY5" fmla="*/ 9262 h 11895"/>
                <a:gd name="connsiteX6" fmla="*/ 2794 w 10549"/>
                <a:gd name="connsiteY6" fmla="*/ 8227 h 11895"/>
                <a:gd name="connsiteX7" fmla="*/ 3200 w 10549"/>
                <a:gd name="connsiteY7" fmla="*/ 7889 h 11895"/>
                <a:gd name="connsiteX8" fmla="*/ 3683 w 10549"/>
                <a:gd name="connsiteY8" fmla="*/ 5612 h 11895"/>
                <a:gd name="connsiteX9" fmla="*/ 4152 w 10549"/>
                <a:gd name="connsiteY9" fmla="*/ 6321 h 11895"/>
                <a:gd name="connsiteX10" fmla="*/ 4536 w 10549"/>
                <a:gd name="connsiteY10" fmla="*/ 3715 h 11895"/>
                <a:gd name="connsiteX11" fmla="*/ 5066 w 10549"/>
                <a:gd name="connsiteY11" fmla="*/ 4686 h 11895"/>
                <a:gd name="connsiteX12" fmla="*/ 5449 w 10549"/>
                <a:gd name="connsiteY12" fmla="*/ 1764 h 11895"/>
                <a:gd name="connsiteX13" fmla="*/ 6029 w 10549"/>
                <a:gd name="connsiteY13" fmla="*/ 2398 h 11895"/>
                <a:gd name="connsiteX14" fmla="*/ 6486 w 10549"/>
                <a:gd name="connsiteY14" fmla="*/ 1487 h 11895"/>
                <a:gd name="connsiteX15" fmla="*/ 6770 w 10549"/>
                <a:gd name="connsiteY15" fmla="*/ 2670 h 11895"/>
                <a:gd name="connsiteX16" fmla="*/ 7224 w 10549"/>
                <a:gd name="connsiteY16" fmla="*/ 2845 h 11895"/>
                <a:gd name="connsiteX17" fmla="*/ 7584 w 10549"/>
                <a:gd name="connsiteY17" fmla="*/ 3379 h 11895"/>
                <a:gd name="connsiteX18" fmla="*/ 7856 w 10549"/>
                <a:gd name="connsiteY18" fmla="*/ 3052 h 11895"/>
                <a:gd name="connsiteX19" fmla="*/ 8251 w 10549"/>
                <a:gd name="connsiteY19" fmla="*/ 2180 h 11895"/>
                <a:gd name="connsiteX20" fmla="*/ 8551 w 10549"/>
                <a:gd name="connsiteY20" fmla="*/ 887 h 11895"/>
                <a:gd name="connsiteX21" fmla="*/ 9151 w 10549"/>
                <a:gd name="connsiteY21" fmla="*/ 877 h 11895"/>
                <a:gd name="connsiteX22" fmla="*/ 9387 w 10549"/>
                <a:gd name="connsiteY22" fmla="*/ 164 h 11895"/>
                <a:gd name="connsiteX23" fmla="*/ 9610 w 10549"/>
                <a:gd name="connsiteY23" fmla="*/ 230 h 11895"/>
                <a:gd name="connsiteX24" fmla="*/ 9848 w 10549"/>
                <a:gd name="connsiteY24" fmla="*/ 1996 h 11895"/>
                <a:gd name="connsiteX25" fmla="*/ 10241 w 10549"/>
                <a:gd name="connsiteY25" fmla="*/ 3209 h 11895"/>
                <a:gd name="connsiteX26" fmla="*/ 10549 w 10549"/>
                <a:gd name="connsiteY26" fmla="*/ 6171 h 1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49" h="11895">
                  <a:moveTo>
                    <a:pt x="0" y="11250"/>
                  </a:moveTo>
                  <a:cubicBezTo>
                    <a:pt x="34" y="11128"/>
                    <a:pt x="449" y="11891"/>
                    <a:pt x="622" y="11769"/>
                  </a:cubicBezTo>
                  <a:cubicBezTo>
                    <a:pt x="795" y="11647"/>
                    <a:pt x="810" y="10293"/>
                    <a:pt x="1041" y="10520"/>
                  </a:cubicBezTo>
                  <a:cubicBezTo>
                    <a:pt x="1321" y="10307"/>
                    <a:pt x="1350" y="12088"/>
                    <a:pt x="1585" y="11878"/>
                  </a:cubicBezTo>
                  <a:cubicBezTo>
                    <a:pt x="1758" y="11895"/>
                    <a:pt x="1811" y="11060"/>
                    <a:pt x="1955" y="10624"/>
                  </a:cubicBezTo>
                  <a:cubicBezTo>
                    <a:pt x="2099" y="10188"/>
                    <a:pt x="2330" y="9661"/>
                    <a:pt x="2449" y="9262"/>
                  </a:cubicBezTo>
                  <a:cubicBezTo>
                    <a:pt x="2568" y="8863"/>
                    <a:pt x="2615" y="8429"/>
                    <a:pt x="2794" y="8227"/>
                  </a:cubicBezTo>
                  <a:cubicBezTo>
                    <a:pt x="2973" y="8025"/>
                    <a:pt x="2978" y="8815"/>
                    <a:pt x="3200" y="7889"/>
                  </a:cubicBezTo>
                  <a:cubicBezTo>
                    <a:pt x="3307" y="7441"/>
                    <a:pt x="3528" y="6200"/>
                    <a:pt x="3683" y="5612"/>
                  </a:cubicBezTo>
                  <a:cubicBezTo>
                    <a:pt x="3838" y="5024"/>
                    <a:pt x="4010" y="6637"/>
                    <a:pt x="4152" y="6321"/>
                  </a:cubicBezTo>
                  <a:cubicBezTo>
                    <a:pt x="4294" y="6005"/>
                    <a:pt x="4384" y="3987"/>
                    <a:pt x="4536" y="3715"/>
                  </a:cubicBezTo>
                  <a:cubicBezTo>
                    <a:pt x="4688" y="3443"/>
                    <a:pt x="4914" y="5011"/>
                    <a:pt x="5066" y="4686"/>
                  </a:cubicBezTo>
                  <a:cubicBezTo>
                    <a:pt x="5218" y="4361"/>
                    <a:pt x="5256" y="1846"/>
                    <a:pt x="5449" y="1764"/>
                  </a:cubicBezTo>
                  <a:cubicBezTo>
                    <a:pt x="5642" y="1682"/>
                    <a:pt x="5856" y="2444"/>
                    <a:pt x="6029" y="2398"/>
                  </a:cubicBezTo>
                  <a:cubicBezTo>
                    <a:pt x="6202" y="2352"/>
                    <a:pt x="6350" y="1306"/>
                    <a:pt x="6486" y="1487"/>
                  </a:cubicBezTo>
                  <a:cubicBezTo>
                    <a:pt x="6719" y="1538"/>
                    <a:pt x="6647" y="2444"/>
                    <a:pt x="6770" y="2670"/>
                  </a:cubicBezTo>
                  <a:cubicBezTo>
                    <a:pt x="6893" y="2896"/>
                    <a:pt x="7097" y="2791"/>
                    <a:pt x="7224" y="2845"/>
                  </a:cubicBezTo>
                  <a:cubicBezTo>
                    <a:pt x="7352" y="2900"/>
                    <a:pt x="7479" y="3344"/>
                    <a:pt x="7584" y="3379"/>
                  </a:cubicBezTo>
                  <a:cubicBezTo>
                    <a:pt x="7689" y="3414"/>
                    <a:pt x="7770" y="3279"/>
                    <a:pt x="7856" y="3052"/>
                  </a:cubicBezTo>
                  <a:cubicBezTo>
                    <a:pt x="7943" y="2825"/>
                    <a:pt x="8152" y="2550"/>
                    <a:pt x="8251" y="2180"/>
                  </a:cubicBezTo>
                  <a:cubicBezTo>
                    <a:pt x="8350" y="1810"/>
                    <a:pt x="8401" y="1104"/>
                    <a:pt x="8551" y="887"/>
                  </a:cubicBezTo>
                  <a:cubicBezTo>
                    <a:pt x="8701" y="670"/>
                    <a:pt x="9012" y="997"/>
                    <a:pt x="9151" y="877"/>
                  </a:cubicBezTo>
                  <a:cubicBezTo>
                    <a:pt x="9290" y="757"/>
                    <a:pt x="9311" y="317"/>
                    <a:pt x="9387" y="164"/>
                  </a:cubicBezTo>
                  <a:cubicBezTo>
                    <a:pt x="9464" y="11"/>
                    <a:pt x="9554" y="-139"/>
                    <a:pt x="9610" y="230"/>
                  </a:cubicBezTo>
                  <a:cubicBezTo>
                    <a:pt x="9666" y="599"/>
                    <a:pt x="9671" y="991"/>
                    <a:pt x="9848" y="1996"/>
                  </a:cubicBezTo>
                  <a:cubicBezTo>
                    <a:pt x="10025" y="3001"/>
                    <a:pt x="10124" y="2513"/>
                    <a:pt x="10241" y="3209"/>
                  </a:cubicBezTo>
                  <a:cubicBezTo>
                    <a:pt x="10358" y="3905"/>
                    <a:pt x="10439" y="4978"/>
                    <a:pt x="10549" y="6171"/>
                  </a:cubicBezTo>
                </a:path>
              </a:pathLst>
            </a:custGeom>
            <a:noFill/>
            <a:ln w="57150" cmpd="sng">
              <a:solidFill>
                <a:srgbClr val="FF33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 name="TextBox 2"/>
            <p:cNvSpPr txBox="1"/>
            <p:nvPr/>
          </p:nvSpPr>
          <p:spPr>
            <a:xfrm>
              <a:off x="4572000" y="1860330"/>
              <a:ext cx="3042745" cy="369332"/>
            </a:xfrm>
            <a:prstGeom prst="rect">
              <a:avLst/>
            </a:prstGeom>
            <a:noFill/>
          </p:spPr>
          <p:txBody>
            <a:bodyPr wrap="square" rtlCol="0">
              <a:spAutoFit/>
            </a:bodyPr>
            <a:lstStyle/>
            <a:p>
              <a:r>
                <a:rPr lang="en-GB" dirty="0" smtClean="0"/>
                <a:t>This century</a:t>
              </a:r>
              <a:endParaRPr lang="en-GB" dirty="0"/>
            </a:p>
          </p:txBody>
        </p:sp>
        <p:cxnSp>
          <p:nvCxnSpPr>
            <p:cNvPr id="5" name="Straight Arrow Connector 4"/>
            <p:cNvCxnSpPr/>
            <p:nvPr/>
          </p:nvCxnSpPr>
          <p:spPr>
            <a:xfrm flipH="1">
              <a:off x="5044967" y="2191407"/>
              <a:ext cx="94592" cy="6148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27434" y="3310759"/>
              <a:ext cx="5439104"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53706" y="5292015"/>
              <a:ext cx="5439104"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90495" y="5738648"/>
              <a:ext cx="3894083" cy="157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441321" y="5722883"/>
              <a:ext cx="709451" cy="152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p:nvPr/>
          </p:nvCxnSpPr>
          <p:spPr>
            <a:xfrm flipV="1">
              <a:off x="5468002" y="3310759"/>
              <a:ext cx="0" cy="269333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901961" y="3305505"/>
              <a:ext cx="0" cy="269333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078017" y="4172608"/>
              <a:ext cx="1676401" cy="369332"/>
            </a:xfrm>
            <a:prstGeom prst="rect">
              <a:avLst/>
            </a:prstGeom>
            <a:noFill/>
          </p:spPr>
          <p:txBody>
            <a:bodyPr wrap="square" rtlCol="0">
              <a:spAutoFit/>
            </a:bodyPr>
            <a:lstStyle/>
            <a:p>
              <a:r>
                <a:rPr lang="en-GB" dirty="0" smtClean="0"/>
                <a:t>1941-2006</a:t>
              </a:r>
              <a:endParaRPr lang="en-GB" dirty="0"/>
            </a:p>
          </p:txBody>
        </p:sp>
        <p:cxnSp>
          <p:nvCxnSpPr>
            <p:cNvPr id="38" name="Straight Arrow Connector 37"/>
            <p:cNvCxnSpPr/>
            <p:nvPr/>
          </p:nvCxnSpPr>
          <p:spPr>
            <a:xfrm flipV="1">
              <a:off x="2892974" y="5312979"/>
              <a:ext cx="0" cy="654269"/>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887719" y="1734206"/>
              <a:ext cx="0" cy="1594947"/>
            </a:xfrm>
            <a:prstGeom prst="straightConnector1">
              <a:avLst/>
            </a:prstGeom>
            <a:ln>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839309" y="3189888"/>
              <a:ext cx="478221" cy="1192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 Box 66"/>
            <p:cNvSpPr txBox="1">
              <a:spLocks noChangeArrowheads="1"/>
            </p:cNvSpPr>
            <p:nvPr/>
          </p:nvSpPr>
          <p:spPr bwMode="auto">
            <a:xfrm rot="-5400000">
              <a:off x="-394632" y="3727783"/>
              <a:ext cx="5202639"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GB" altLang="en-US" sz="2400" dirty="0" smtClean="0"/>
                <a:t>Modulation Potential,  </a:t>
              </a:r>
              <a:r>
                <a:rPr lang="en-GB" altLang="en-US" sz="2400" dirty="0" smtClean="0">
                  <a:sym typeface="Symbol" pitchFamily="18" charset="2"/>
                </a:rPr>
                <a:t></a:t>
              </a:r>
              <a:r>
                <a:rPr lang="en-GB" altLang="en-US" sz="2400" dirty="0" smtClean="0"/>
                <a:t>  (MV)   </a:t>
              </a:r>
              <a:r>
                <a:rPr lang="en-GB" altLang="en-US" sz="2400" dirty="0" smtClean="0">
                  <a:sym typeface="Symbol" pitchFamily="18" charset="2"/>
                </a:rPr>
                <a:t></a:t>
              </a:r>
              <a:endParaRPr lang="en-GB" altLang="en-US" sz="2400" dirty="0" smtClean="0"/>
            </a:p>
          </p:txBody>
        </p:sp>
        <p:sp>
          <p:nvSpPr>
            <p:cNvPr id="47" name="Rectangle 46"/>
            <p:cNvSpPr/>
            <p:nvPr/>
          </p:nvSpPr>
          <p:spPr>
            <a:xfrm>
              <a:off x="3589282" y="6227379"/>
              <a:ext cx="3725917" cy="325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2848303" y="2485695"/>
              <a:ext cx="3042745" cy="369332"/>
            </a:xfrm>
            <a:prstGeom prst="rect">
              <a:avLst/>
            </a:prstGeom>
            <a:noFill/>
          </p:spPr>
          <p:txBody>
            <a:bodyPr wrap="square" rtlCol="0">
              <a:spAutoFit/>
            </a:bodyPr>
            <a:lstStyle/>
            <a:p>
              <a:r>
                <a:rPr lang="en-GB" dirty="0" err="1" smtClean="0"/>
                <a:t>GSMax</a:t>
              </a:r>
              <a:endParaRPr lang="en-GB" dirty="0"/>
            </a:p>
          </p:txBody>
        </p:sp>
        <p:sp>
          <p:nvSpPr>
            <p:cNvPr id="49" name="TextBox 48"/>
            <p:cNvSpPr txBox="1"/>
            <p:nvPr/>
          </p:nvSpPr>
          <p:spPr>
            <a:xfrm>
              <a:off x="2858812" y="5460124"/>
              <a:ext cx="3042745" cy="369332"/>
            </a:xfrm>
            <a:prstGeom prst="rect">
              <a:avLst/>
            </a:prstGeom>
            <a:noFill/>
          </p:spPr>
          <p:txBody>
            <a:bodyPr wrap="square" rtlCol="0">
              <a:spAutoFit/>
            </a:bodyPr>
            <a:lstStyle/>
            <a:p>
              <a:r>
                <a:rPr lang="en-GB" dirty="0" err="1" smtClean="0"/>
                <a:t>GSMin</a:t>
              </a:r>
              <a:endParaRPr lang="en-GB" dirty="0"/>
            </a:p>
          </p:txBody>
        </p:sp>
        <p:cxnSp>
          <p:nvCxnSpPr>
            <p:cNvPr id="50" name="Straight Arrow Connector 49"/>
            <p:cNvCxnSpPr/>
            <p:nvPr/>
          </p:nvCxnSpPr>
          <p:spPr>
            <a:xfrm>
              <a:off x="3900654" y="4562771"/>
              <a:ext cx="1585749" cy="0"/>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53" name="Text Box 10"/>
          <p:cNvSpPr txBox="1">
            <a:spLocks noChangeArrowheads="1"/>
          </p:cNvSpPr>
          <p:nvPr/>
        </p:nvSpPr>
        <p:spPr bwMode="auto">
          <a:xfrm>
            <a:off x="-31532" y="1515526"/>
            <a:ext cx="2711669"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200" dirty="0" smtClean="0">
                <a:solidFill>
                  <a:srgbClr val="D60093"/>
                </a:solidFill>
                <a:sym typeface="Symbol" pitchFamily="18" charset="2"/>
              </a:rPr>
              <a:t> </a:t>
            </a:r>
            <a:r>
              <a:rPr lang="en-US" altLang="en-US" sz="2200" dirty="0" smtClean="0">
                <a:sym typeface="Symbol" pitchFamily="18" charset="2"/>
              </a:rPr>
              <a:t>Recent grand solar maximum (</a:t>
            </a:r>
            <a:r>
              <a:rPr lang="en-US" altLang="en-US" sz="2200" dirty="0" err="1" smtClean="0">
                <a:sym typeface="Symbol" pitchFamily="18" charset="2"/>
              </a:rPr>
              <a:t>GSMax</a:t>
            </a:r>
            <a:r>
              <a:rPr lang="en-US" altLang="en-US" sz="2200" dirty="0" smtClean="0">
                <a:sym typeface="Symbol" pitchFamily="18" charset="2"/>
              </a:rPr>
              <a:t>, </a:t>
            </a:r>
            <a:r>
              <a:rPr lang="en-US" altLang="en-US" sz="2200" dirty="0" smtClean="0">
                <a:sym typeface="Symbol"/>
              </a:rPr>
              <a:t>600MV)</a:t>
            </a:r>
            <a:endParaRPr lang="en-US" altLang="en-US" sz="2200" dirty="0">
              <a:sym typeface="Symbol"/>
            </a:endParaRPr>
          </a:p>
          <a:p>
            <a:pPr eaLnBrk="0" hangingPunct="0"/>
            <a:r>
              <a:rPr lang="en-US" altLang="en-US" sz="2200" dirty="0" smtClean="0">
                <a:sym typeface="Symbol" pitchFamily="18" charset="2"/>
              </a:rPr>
              <a:t>ended in 2006  </a:t>
            </a:r>
          </a:p>
          <a:p>
            <a:pPr eaLnBrk="0" hangingPunct="0">
              <a:spcBef>
                <a:spcPts val="1200"/>
              </a:spcBef>
            </a:pPr>
            <a:r>
              <a:rPr lang="en-US" altLang="en-US" sz="2200" dirty="0" smtClean="0">
                <a:solidFill>
                  <a:srgbClr val="D60093"/>
                </a:solidFill>
                <a:sym typeface="Symbol" pitchFamily="18" charset="2"/>
              </a:rPr>
              <a:t> </a:t>
            </a:r>
            <a:r>
              <a:rPr lang="en-US" altLang="en-US" sz="2200" dirty="0" smtClean="0">
                <a:sym typeface="Symbol" pitchFamily="18" charset="2"/>
              </a:rPr>
              <a:t>Recent descent faster than in all previous 24 cases </a:t>
            </a:r>
            <a:endParaRPr lang="en-US" altLang="en-US" sz="2200" dirty="0" smtClean="0">
              <a:sym typeface="Symbol"/>
            </a:endParaRPr>
          </a:p>
          <a:p>
            <a:pPr eaLnBrk="0" hangingPunct="0">
              <a:spcBef>
                <a:spcPts val="1200"/>
              </a:spcBef>
            </a:pPr>
            <a:r>
              <a:rPr lang="en-US" altLang="en-US" sz="2200" dirty="0" smtClean="0">
                <a:solidFill>
                  <a:srgbClr val="D60093"/>
                </a:solidFill>
                <a:sym typeface="Symbol" pitchFamily="18" charset="2"/>
              </a:rPr>
              <a:t> </a:t>
            </a:r>
            <a:r>
              <a:rPr lang="en-US" altLang="en-US" sz="2200" dirty="0" smtClean="0">
                <a:sym typeface="Symbol" pitchFamily="18" charset="2"/>
              </a:rPr>
              <a:t>5% chance another </a:t>
            </a:r>
            <a:r>
              <a:rPr lang="en-US" altLang="en-US" sz="2200" dirty="0" err="1" smtClean="0">
                <a:sym typeface="Symbol" pitchFamily="18" charset="2"/>
              </a:rPr>
              <a:t>GSMax</a:t>
            </a:r>
            <a:r>
              <a:rPr lang="en-US" altLang="en-US" sz="2200" dirty="0" smtClean="0">
                <a:sym typeface="Symbol" pitchFamily="18" charset="2"/>
              </a:rPr>
              <a:t> starts in 50 years</a:t>
            </a:r>
            <a:endParaRPr lang="en-US" altLang="en-US" sz="2200" dirty="0" smtClean="0">
              <a:sym typeface="Symbol"/>
            </a:endParaRPr>
          </a:p>
          <a:p>
            <a:pPr eaLnBrk="0" hangingPunct="0">
              <a:spcBef>
                <a:spcPts val="1200"/>
              </a:spcBef>
            </a:pPr>
            <a:r>
              <a:rPr lang="en-US" altLang="en-US" sz="2200" dirty="0" smtClean="0">
                <a:solidFill>
                  <a:srgbClr val="D60093"/>
                </a:solidFill>
                <a:sym typeface="Symbol" pitchFamily="18" charset="2"/>
              </a:rPr>
              <a:t> </a:t>
            </a:r>
            <a:r>
              <a:rPr lang="en-US" altLang="en-US" sz="2200" dirty="0" smtClean="0">
                <a:sym typeface="Symbol" pitchFamily="18" charset="2"/>
              </a:rPr>
              <a:t>15</a:t>
            </a:r>
            <a:r>
              <a:rPr lang="en-US" altLang="en-US" sz="2200" dirty="0">
                <a:sym typeface="Symbol" pitchFamily="18" charset="2"/>
              </a:rPr>
              <a:t>% chance </a:t>
            </a:r>
            <a:r>
              <a:rPr lang="en-US" altLang="en-US" sz="2200" dirty="0" smtClean="0">
                <a:sym typeface="Symbol" pitchFamily="18" charset="2"/>
              </a:rPr>
              <a:t>a </a:t>
            </a:r>
            <a:r>
              <a:rPr lang="en-US" altLang="en-US" sz="2200" dirty="0" err="1" smtClean="0">
                <a:sym typeface="Symbol" pitchFamily="18" charset="2"/>
              </a:rPr>
              <a:t>GSMin</a:t>
            </a:r>
            <a:r>
              <a:rPr lang="en-US" altLang="en-US" sz="2200" dirty="0" smtClean="0">
                <a:sym typeface="Symbol" pitchFamily="18" charset="2"/>
              </a:rPr>
              <a:t> (</a:t>
            </a:r>
            <a:r>
              <a:rPr lang="en-US" altLang="en-US" sz="2200" dirty="0" smtClean="0">
                <a:sym typeface="Symbol"/>
              </a:rPr>
              <a:t>168MV</a:t>
            </a:r>
            <a:r>
              <a:rPr lang="en-US" altLang="en-US" sz="2200" dirty="0">
                <a:sym typeface="Symbol"/>
              </a:rPr>
              <a:t>)</a:t>
            </a:r>
          </a:p>
          <a:p>
            <a:pPr eaLnBrk="0" hangingPunct="0">
              <a:spcBef>
                <a:spcPts val="600"/>
              </a:spcBef>
            </a:pPr>
            <a:r>
              <a:rPr lang="en-US" altLang="en-US" sz="2200" dirty="0" smtClean="0">
                <a:sym typeface="Symbol" pitchFamily="18" charset="2"/>
              </a:rPr>
              <a:t>starts </a:t>
            </a:r>
            <a:r>
              <a:rPr lang="en-US" altLang="en-US" sz="2200" dirty="0">
                <a:sym typeface="Symbol" pitchFamily="18" charset="2"/>
              </a:rPr>
              <a:t>in 50 years</a:t>
            </a:r>
            <a:endParaRPr lang="en-US" altLang="en-US" sz="2200" dirty="0">
              <a:sym typeface="Symbol"/>
            </a:endParaRPr>
          </a:p>
          <a:p>
            <a:pPr eaLnBrk="0" hangingPunct="0"/>
            <a:endParaRPr lang="en-US" altLang="en-US" sz="2400" baseline="-25000" dirty="0"/>
          </a:p>
          <a:p>
            <a:pPr eaLnBrk="0" hangingPunct="0"/>
            <a:endParaRPr lang="en-US" altLang="en-US" sz="2400" baseline="-25000" dirty="0"/>
          </a:p>
          <a:p>
            <a:pPr eaLnBrk="0" hangingPunct="0"/>
            <a:endParaRPr lang="en-US" altLang="en-US" sz="2400" baseline="-25000" dirty="0"/>
          </a:p>
        </p:txBody>
      </p:sp>
    </p:spTree>
    <p:extLst>
      <p:ext uri="{BB962C8B-B14F-4D97-AF65-F5344CB8AC3E}">
        <p14:creationId xmlns:p14="http://schemas.microsoft.com/office/powerpoint/2010/main" val="1938572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b="1" smtClean="0">
              <a:solidFill>
                <a:srgbClr val="000000"/>
              </a:solidFill>
            </a:endParaRPr>
          </a:p>
        </p:txBody>
      </p:sp>
      <p:grpSp>
        <p:nvGrpSpPr>
          <p:cNvPr id="80899" name="Group 3"/>
          <p:cNvGrpSpPr>
            <a:grpSpLocks/>
          </p:cNvGrpSpPr>
          <p:nvPr/>
        </p:nvGrpSpPr>
        <p:grpSpPr bwMode="auto">
          <a:xfrm>
            <a:off x="381000" y="152400"/>
            <a:ext cx="8458200" cy="1350963"/>
            <a:chOff x="240" y="96"/>
            <a:chExt cx="5328" cy="851"/>
          </a:xfrm>
        </p:grpSpPr>
        <p:sp>
          <p:nvSpPr>
            <p:cNvPr id="80905"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6"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8090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80901" name="Group 7"/>
          <p:cNvGrpSpPr>
            <a:grpSpLocks/>
          </p:cNvGrpSpPr>
          <p:nvPr/>
        </p:nvGrpSpPr>
        <p:grpSpPr bwMode="auto">
          <a:xfrm>
            <a:off x="400050" y="147641"/>
            <a:ext cx="8512175" cy="1384300"/>
            <a:chOff x="227" y="87"/>
            <a:chExt cx="5362" cy="872"/>
          </a:xfrm>
        </p:grpSpPr>
        <p:pic>
          <p:nvPicPr>
            <p:cNvPr id="80903" name="Picture 8" descr="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 y="161"/>
              <a:ext cx="948"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Rectangle 9"/>
            <p:cNvSpPr>
              <a:spLocks noChangeArrowheads="1"/>
            </p:cNvSpPr>
            <p:nvPr/>
          </p:nvSpPr>
          <p:spPr bwMode="auto">
            <a:xfrm>
              <a:off x="1209" y="87"/>
              <a:ext cx="4380"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pPr>
              <a:r>
                <a:rPr lang="en-US" altLang="en-US" sz="2800" dirty="0" smtClean="0">
                  <a:solidFill>
                    <a:srgbClr val="080808"/>
                  </a:solidFill>
                </a:rPr>
                <a:t>Predictions for the future: Probabilistic analogue forecasts from cosmogenic isotope data by Barnard et al. (2011)</a:t>
              </a:r>
              <a:endParaRPr lang="en-GB" altLang="en-US" sz="3200" dirty="0" smtClean="0">
                <a:solidFill>
                  <a:srgbClr val="000000"/>
                </a:solidFill>
                <a:ea typeface="Times New Roman" pitchFamily="18" charset="0"/>
                <a:cs typeface="Arial" charset="0"/>
                <a:sym typeface="Symbol" pitchFamily="18" charset="2"/>
              </a:endParaRPr>
            </a:p>
          </p:txBody>
        </p:sp>
      </p:grpSp>
      <p:sp>
        <p:nvSpPr>
          <p:cNvPr id="91" name="Text Box 10"/>
          <p:cNvSpPr txBox="1">
            <a:spLocks noChangeArrowheads="1"/>
          </p:cNvSpPr>
          <p:nvPr/>
        </p:nvSpPr>
        <p:spPr bwMode="auto">
          <a:xfrm>
            <a:off x="0" y="1720482"/>
            <a:ext cx="223283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400" dirty="0" smtClean="0">
                <a:solidFill>
                  <a:srgbClr val="D60093"/>
                </a:solidFill>
                <a:sym typeface="Symbol" pitchFamily="18" charset="2"/>
              </a:rPr>
              <a:t> </a:t>
            </a:r>
            <a:r>
              <a:rPr lang="en-US" altLang="en-US" sz="2400" dirty="0" smtClean="0">
                <a:sym typeface="Symbol" pitchFamily="18" charset="2"/>
              </a:rPr>
              <a:t>Sunspot number, R</a:t>
            </a:r>
          </a:p>
          <a:p>
            <a:pPr eaLnBrk="0" hangingPunct="0"/>
            <a:endParaRPr lang="en-US" altLang="en-US" sz="2400" dirty="0" smtClean="0">
              <a:sym typeface="Symbol" pitchFamily="18" charset="2"/>
            </a:endParaRPr>
          </a:p>
          <a:p>
            <a:pPr eaLnBrk="0" hangingPunct="0"/>
            <a:r>
              <a:rPr lang="en-US" altLang="en-US" sz="2400" dirty="0" smtClean="0">
                <a:solidFill>
                  <a:srgbClr val="D60093"/>
                </a:solidFill>
                <a:sym typeface="Symbol" pitchFamily="18" charset="2"/>
              </a:rPr>
              <a:t> </a:t>
            </a:r>
            <a:r>
              <a:rPr lang="en-US" altLang="en-US" sz="2400" dirty="0" smtClean="0">
                <a:sym typeface="Symbol" pitchFamily="18" charset="2"/>
              </a:rPr>
              <a:t>Near-Earth IMF, B</a:t>
            </a:r>
          </a:p>
          <a:p>
            <a:pPr eaLnBrk="0" hangingPunct="0"/>
            <a:endParaRPr lang="en-US" altLang="en-US" sz="2400" dirty="0" smtClean="0">
              <a:sym typeface="Symbol" pitchFamily="18" charset="2"/>
            </a:endParaRPr>
          </a:p>
          <a:p>
            <a:pPr eaLnBrk="0" hangingPunct="0"/>
            <a:r>
              <a:rPr lang="en-US" altLang="en-US" sz="2400" dirty="0" smtClean="0">
                <a:solidFill>
                  <a:srgbClr val="D60093"/>
                </a:solidFill>
                <a:sym typeface="Symbol" pitchFamily="18" charset="2"/>
              </a:rPr>
              <a:t> </a:t>
            </a:r>
            <a:r>
              <a:rPr lang="en-US" altLang="en-US" sz="2400" dirty="0" smtClean="0">
                <a:sym typeface="Symbol" pitchFamily="18" charset="2"/>
              </a:rPr>
              <a:t>Oulu neutron monitor GCR counts</a:t>
            </a:r>
          </a:p>
          <a:p>
            <a:pPr eaLnBrk="0" hangingPunct="0"/>
            <a:endParaRPr lang="en-US" altLang="en-US" sz="2400" dirty="0" smtClean="0">
              <a:sym typeface="Symbol" pitchFamily="18" charset="2"/>
            </a:endParaRPr>
          </a:p>
          <a:p>
            <a:pPr eaLnBrk="0" hangingPunct="0"/>
            <a:r>
              <a:rPr lang="en-US" altLang="en-US" sz="2400" dirty="0">
                <a:solidFill>
                  <a:srgbClr val="D60093"/>
                </a:solidFill>
                <a:sym typeface="Symbol" pitchFamily="18" charset="2"/>
              </a:rPr>
              <a:t> </a:t>
            </a:r>
            <a:r>
              <a:rPr lang="en-US" altLang="en-US" sz="2400" dirty="0">
                <a:sym typeface="Symbol" pitchFamily="18" charset="2"/>
              </a:rPr>
              <a:t>a</a:t>
            </a:r>
            <a:r>
              <a:rPr lang="en-US" altLang="en-US" sz="2400" dirty="0" smtClean="0">
                <a:sym typeface="Symbol" pitchFamily="18" charset="2"/>
              </a:rPr>
              <a:t>a geomagnetic index</a:t>
            </a:r>
            <a:endParaRPr lang="en-US" altLang="en-US" sz="2400" baseline="-25000" dirty="0"/>
          </a:p>
          <a:p>
            <a:pPr eaLnBrk="0" hangingPunct="0"/>
            <a:endParaRPr lang="en-US" altLang="en-US" sz="2400" baseline="-25000" dirty="0"/>
          </a:p>
          <a:p>
            <a:pPr eaLnBrk="0" hangingPunct="0"/>
            <a:endParaRPr lang="en-US" altLang="en-US" sz="2400" baseline="-25000" dirty="0"/>
          </a:p>
          <a:p>
            <a:pPr eaLnBrk="0" hangingPunct="0"/>
            <a:endParaRPr lang="en-US" altLang="en-US" sz="2400" baseline="-250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380" b="2871"/>
          <a:stretch/>
        </p:blipFill>
        <p:spPr bwMode="auto">
          <a:xfrm>
            <a:off x="2222205" y="1578428"/>
            <a:ext cx="6826101" cy="5035023"/>
          </a:xfrm>
          <a:prstGeom prst="rect">
            <a:avLst/>
          </a:prstGeom>
          <a:noFill/>
          <a:ln w="38100">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346733" y="2207172"/>
            <a:ext cx="1245476" cy="42724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0070C0"/>
                </a:solidFill>
              </a:ln>
            </a:endParaRPr>
          </a:p>
        </p:txBody>
      </p:sp>
    </p:spTree>
    <p:extLst>
      <p:ext uri="{BB962C8B-B14F-4D97-AF65-F5344CB8AC3E}">
        <p14:creationId xmlns:p14="http://schemas.microsoft.com/office/powerpoint/2010/main" val="162245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1" name="Rectangle 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2"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3"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4" name="Rectangle 6"/>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5" name="Rectangle 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7" name="Rectangle 9"/>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9" name="Rectangle 11"/>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0" name="Rectangle 12"/>
          <p:cNvSpPr>
            <a:spLocks noChangeArrowheads="1"/>
          </p:cNvSpPr>
          <p:nvPr/>
        </p:nvSpPr>
        <p:spPr bwMode="auto">
          <a:xfrm>
            <a:off x="0" y="3297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pic>
        <p:nvPicPr>
          <p:cNvPr id="770063" name="Picture 15"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1601788"/>
            <a:ext cx="977900" cy="977900"/>
          </a:xfrm>
          <a:prstGeom prst="rect">
            <a:avLst/>
          </a:prstGeom>
          <a:noFill/>
          <a:extLst>
            <a:ext uri="{909E8E84-426E-40DD-AFC4-6F175D3DCCD1}">
              <a14:hiddenFill xmlns:a14="http://schemas.microsoft.com/office/drawing/2010/main">
                <a:solidFill>
                  <a:srgbClr val="FFFFFF"/>
                </a:solidFill>
              </a14:hiddenFill>
            </a:ext>
          </a:extLst>
        </p:spPr>
      </p:pic>
      <p:pic>
        <p:nvPicPr>
          <p:cNvPr id="770064" name="Picture 16"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2651125"/>
            <a:ext cx="977900" cy="977900"/>
          </a:xfrm>
          <a:prstGeom prst="rect">
            <a:avLst/>
          </a:prstGeom>
          <a:noFill/>
          <a:extLst>
            <a:ext uri="{909E8E84-426E-40DD-AFC4-6F175D3DCCD1}">
              <a14:hiddenFill xmlns:a14="http://schemas.microsoft.com/office/drawing/2010/main">
                <a:solidFill>
                  <a:srgbClr val="FFFFFF"/>
                </a:solidFill>
              </a14:hiddenFill>
            </a:ext>
          </a:extLst>
        </p:spPr>
      </p:pic>
      <p:pic>
        <p:nvPicPr>
          <p:cNvPr id="770065" name="Picture 17"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3687763"/>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66" name="AutoShape 18"/>
          <p:cNvSpPr>
            <a:spLocks noChangeArrowheads="1"/>
          </p:cNvSpPr>
          <p:nvPr/>
        </p:nvSpPr>
        <p:spPr bwMode="auto">
          <a:xfrm>
            <a:off x="1493838" y="3784600"/>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67" name="AutoShape 19"/>
          <p:cNvSpPr>
            <a:spLocks noChangeArrowheads="1"/>
          </p:cNvSpPr>
          <p:nvPr/>
        </p:nvSpPr>
        <p:spPr bwMode="auto">
          <a:xfrm>
            <a:off x="1501775" y="1874838"/>
            <a:ext cx="395288" cy="560387"/>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68" name="AutoShape 20"/>
          <p:cNvSpPr>
            <a:spLocks noChangeArrowheads="1"/>
          </p:cNvSpPr>
          <p:nvPr/>
        </p:nvSpPr>
        <p:spPr bwMode="auto">
          <a:xfrm>
            <a:off x="1509713" y="4843463"/>
            <a:ext cx="395287" cy="560387"/>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pic>
        <p:nvPicPr>
          <p:cNvPr id="770069" name="Picture 21" descr="earth_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5713413"/>
            <a:ext cx="979488" cy="979487"/>
          </a:xfrm>
          <a:prstGeom prst="rect">
            <a:avLst/>
          </a:prstGeom>
          <a:noFill/>
          <a:extLst>
            <a:ext uri="{909E8E84-426E-40DD-AFC4-6F175D3DCCD1}">
              <a14:hiddenFill xmlns:a14="http://schemas.microsoft.com/office/drawing/2010/main">
                <a:solidFill>
                  <a:srgbClr val="FFFFFF"/>
                </a:solidFill>
              </a14:hiddenFill>
            </a:ext>
          </a:extLst>
        </p:spPr>
      </p:pic>
      <p:sp>
        <p:nvSpPr>
          <p:cNvPr id="770070" name="Rectangle 22"/>
          <p:cNvSpPr>
            <a:spLocks noChangeArrowheads="1"/>
          </p:cNvSpPr>
          <p:nvPr/>
        </p:nvSpPr>
        <p:spPr bwMode="auto">
          <a:xfrm>
            <a:off x="3138488" y="176212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past 400 years</a:t>
            </a:r>
            <a:endParaRPr lang="en-US" altLang="en-US" sz="3200" dirty="0" smtClean="0">
              <a:solidFill>
                <a:srgbClr val="000000"/>
              </a:solidFill>
            </a:endParaRPr>
          </a:p>
        </p:txBody>
      </p:sp>
      <p:sp>
        <p:nvSpPr>
          <p:cNvPr id="770071" name="Rectangle 23"/>
          <p:cNvSpPr>
            <a:spLocks noChangeArrowheads="1"/>
          </p:cNvSpPr>
          <p:nvPr/>
        </p:nvSpPr>
        <p:spPr bwMode="auto">
          <a:xfrm>
            <a:off x="3181350" y="381317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Use of geomagnetic data</a:t>
            </a:r>
          </a:p>
        </p:txBody>
      </p:sp>
      <p:sp>
        <p:nvSpPr>
          <p:cNvPr id="770072" name="Rectangle 24"/>
          <p:cNvSpPr>
            <a:spLocks noChangeArrowheads="1"/>
          </p:cNvSpPr>
          <p:nvPr/>
        </p:nvSpPr>
        <p:spPr bwMode="auto">
          <a:xfrm>
            <a:off x="3225800" y="4875213"/>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Streamer belt </a:t>
            </a:r>
            <a:r>
              <a:rPr lang="en-US" altLang="en-US" sz="3200" dirty="0">
                <a:solidFill>
                  <a:srgbClr val="000000"/>
                </a:solidFill>
                <a:latin typeface="Arial" pitchFamily="34" charset="0"/>
              </a:rPr>
              <a:t>w</a:t>
            </a:r>
            <a:r>
              <a:rPr lang="en-US" altLang="en-US" sz="3200" dirty="0" smtClean="0">
                <a:solidFill>
                  <a:srgbClr val="000000"/>
                </a:solidFill>
                <a:latin typeface="Arial" pitchFamily="34" charset="0"/>
              </a:rPr>
              <a:t>idth</a:t>
            </a:r>
            <a:endParaRPr lang="en-US" altLang="en-US" sz="3200" dirty="0" smtClean="0">
              <a:solidFill>
                <a:srgbClr val="000000"/>
              </a:solidFill>
            </a:endParaRPr>
          </a:p>
        </p:txBody>
      </p:sp>
      <p:grpSp>
        <p:nvGrpSpPr>
          <p:cNvPr id="770073" name="Group 25"/>
          <p:cNvGrpSpPr>
            <a:grpSpLocks/>
          </p:cNvGrpSpPr>
          <p:nvPr/>
        </p:nvGrpSpPr>
        <p:grpSpPr bwMode="auto">
          <a:xfrm>
            <a:off x="381000" y="152400"/>
            <a:ext cx="8458200" cy="1350963"/>
            <a:chOff x="240" y="96"/>
            <a:chExt cx="5328" cy="851"/>
          </a:xfrm>
        </p:grpSpPr>
        <p:sp>
          <p:nvSpPr>
            <p:cNvPr id="770074" name="Rectangle 26"/>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75" name="Rectangle 27"/>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grpSp>
      <p:sp>
        <p:nvSpPr>
          <p:cNvPr id="770076" name="Rectangle 28"/>
          <p:cNvSpPr>
            <a:spLocks noChangeArrowheads="1"/>
          </p:cNvSpPr>
          <p:nvPr/>
        </p:nvSpPr>
        <p:spPr bwMode="auto">
          <a:xfrm>
            <a:off x="252413" y="254000"/>
            <a:ext cx="6496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altLang="en-US" sz="3600" smtClean="0">
                <a:solidFill>
                  <a:srgbClr val="000000"/>
                </a:solidFill>
                <a:latin typeface="Arial" pitchFamily="34" charset="0"/>
                <a:ea typeface="Times New Roman" pitchFamily="18" charset="0"/>
                <a:cs typeface="Arial" pitchFamily="34" charset="0"/>
              </a:rPr>
              <a:t>Solar change on timescales of days to millennia </a:t>
            </a:r>
            <a:endParaRPr lang="en-US" altLang="en-US" sz="2000" smtClean="0">
              <a:solidFill>
                <a:srgbClr val="000000"/>
              </a:solidFill>
              <a:latin typeface="Arial" pitchFamily="34" charset="0"/>
              <a:ea typeface="Times New Roman" pitchFamily="18" charset="0"/>
              <a:cs typeface="Arial" pitchFamily="34" charset="0"/>
            </a:endParaRPr>
          </a:p>
        </p:txBody>
      </p:sp>
      <p:pic>
        <p:nvPicPr>
          <p:cNvPr id="770077" name="Picture 29"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2638425"/>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78" name="AutoShape 30"/>
          <p:cNvSpPr>
            <a:spLocks noChangeArrowheads="1"/>
          </p:cNvSpPr>
          <p:nvPr/>
        </p:nvSpPr>
        <p:spPr bwMode="auto">
          <a:xfrm>
            <a:off x="1493838" y="2781300"/>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79" name="Rectangle 31"/>
          <p:cNvSpPr>
            <a:spLocks noChangeArrowheads="1"/>
          </p:cNvSpPr>
          <p:nvPr/>
        </p:nvSpPr>
        <p:spPr bwMode="auto">
          <a:xfrm>
            <a:off x="3130550" y="2782888"/>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past 9300 years</a:t>
            </a:r>
            <a:endParaRPr lang="en-US" altLang="en-US" sz="3200" dirty="0" smtClean="0">
              <a:solidFill>
                <a:srgbClr val="000000"/>
              </a:solidFill>
            </a:endParaRPr>
          </a:p>
        </p:txBody>
      </p:sp>
      <p:pic>
        <p:nvPicPr>
          <p:cNvPr id="770080" name="Picture 32"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650" y="4705350"/>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81" name="AutoShape 33"/>
          <p:cNvSpPr>
            <a:spLocks noChangeArrowheads="1"/>
          </p:cNvSpPr>
          <p:nvPr/>
        </p:nvSpPr>
        <p:spPr bwMode="auto">
          <a:xfrm>
            <a:off x="1506538" y="5857875"/>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pic>
        <p:nvPicPr>
          <p:cNvPr id="770082" name="Picture 34"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 y="5719763"/>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83" name="Rectangle 35"/>
          <p:cNvSpPr>
            <a:spLocks noChangeArrowheads="1"/>
          </p:cNvSpPr>
          <p:nvPr/>
        </p:nvSpPr>
        <p:spPr bwMode="auto">
          <a:xfrm>
            <a:off x="3171825" y="586422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future</a:t>
            </a:r>
            <a:r>
              <a:rPr lang="en-US" altLang="en-US" sz="3200" dirty="0" smtClean="0">
                <a:solidFill>
                  <a:srgbClr val="000000"/>
                </a:solidFill>
              </a:rPr>
              <a:t> </a:t>
            </a:r>
          </a:p>
        </p:txBody>
      </p:sp>
      <p:pic>
        <p:nvPicPr>
          <p:cNvPr id="770084" name="Picture 36" descr="aurora5"/>
          <p:cNvPicPr>
            <a:picLocks noChangeAspect="1" noChangeArrowheads="1"/>
          </p:cNvPicPr>
          <p:nvPr/>
        </p:nvPicPr>
        <p:blipFill>
          <a:blip r:embed="rId4" cstate="print">
            <a:lum contrast="-4000"/>
            <a:extLst>
              <a:ext uri="{28A0092B-C50C-407E-A947-70E740481C1C}">
                <a14:useLocalDpi xmlns:a14="http://schemas.microsoft.com/office/drawing/2010/main" val="0"/>
              </a:ext>
            </a:extLst>
          </a:blip>
          <a:srcRect l="23622" t="4199" r="31496" b="15749"/>
          <a:stretch>
            <a:fillRect/>
          </a:stretch>
        </p:blipFill>
        <p:spPr bwMode="auto">
          <a:xfrm>
            <a:off x="2052638" y="3664912"/>
            <a:ext cx="960437" cy="936625"/>
          </a:xfrm>
          <a:prstGeom prst="rect">
            <a:avLst/>
          </a:prstGeom>
          <a:noFill/>
          <a:extLst>
            <a:ext uri="{909E8E84-426E-40DD-AFC4-6F175D3DCCD1}">
              <a14:hiddenFill xmlns:a14="http://schemas.microsoft.com/office/drawing/2010/main">
                <a:solidFill>
                  <a:srgbClr val="FFFFFF"/>
                </a:solidFill>
              </a14:hiddenFill>
            </a:ext>
          </a:extLst>
        </p:spPr>
      </p:pic>
      <p:pic>
        <p:nvPicPr>
          <p:cNvPr id="770085" name="Picture 37" descr="protonshower1"/>
          <p:cNvPicPr>
            <a:picLocks noChangeAspect="1" noChangeArrowheads="1"/>
          </p:cNvPicPr>
          <p:nvPr/>
        </p:nvPicPr>
        <p:blipFill>
          <a:blip r:embed="rId5" cstate="print">
            <a:extLst>
              <a:ext uri="{28A0092B-C50C-407E-A947-70E740481C1C}">
                <a14:useLocalDpi xmlns:a14="http://schemas.microsoft.com/office/drawing/2010/main" val="0"/>
              </a:ext>
            </a:extLst>
          </a:blip>
          <a:srcRect l="24855" t="11606" r="24855"/>
          <a:stretch>
            <a:fillRect/>
          </a:stretch>
        </p:blipFill>
        <p:spPr bwMode="auto">
          <a:xfrm>
            <a:off x="2046256" y="2646417"/>
            <a:ext cx="9667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pic>
        <p:nvPicPr>
          <p:cNvPr id="770088" name="Picture 40" descr="Uo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465" y="690563"/>
            <a:ext cx="546100" cy="700088"/>
          </a:xfrm>
          <a:prstGeom prst="rect">
            <a:avLst/>
          </a:prstGeom>
          <a:noFill/>
          <a:extLst>
            <a:ext uri="{909E8E84-426E-40DD-AFC4-6F175D3DCCD1}">
              <a14:hiddenFill xmlns:a14="http://schemas.microsoft.com/office/drawing/2010/main">
                <a:solidFill>
                  <a:srgbClr val="FFFFFF"/>
                </a:solidFill>
              </a14:hiddenFill>
            </a:ext>
          </a:extLst>
        </p:spPr>
      </p:pic>
      <p:pic>
        <p:nvPicPr>
          <p:cNvPr id="77008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9071" r="9071"/>
          <a:stretch>
            <a:fillRect/>
          </a:stretch>
        </p:blipFill>
        <p:spPr bwMode="auto">
          <a:xfrm>
            <a:off x="2027238" y="4697013"/>
            <a:ext cx="989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1" descr="sunspotcloseup"/>
          <p:cNvPicPr>
            <a:picLocks noChangeArrowheads="1"/>
          </p:cNvPicPr>
          <p:nvPr/>
        </p:nvPicPr>
        <p:blipFill>
          <a:blip r:embed="rId8" cstate="print">
            <a:extLst>
              <a:ext uri="{28A0092B-C50C-407E-A947-70E740481C1C}">
                <a14:useLocalDpi xmlns:a14="http://schemas.microsoft.com/office/drawing/2010/main" val="0"/>
              </a:ext>
            </a:extLst>
          </a:blip>
          <a:srcRect l="12325" t="12392" r="12325" b="36143"/>
          <a:stretch>
            <a:fillRect/>
          </a:stretch>
        </p:blipFill>
        <p:spPr bwMode="auto">
          <a:xfrm>
            <a:off x="2049080" y="1645996"/>
            <a:ext cx="961200"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699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770073"/>
                                        </p:tgtEl>
                                        <p:attrNameLst>
                                          <p:attrName>style.visibility</p:attrName>
                                        </p:attrNameLst>
                                      </p:cBhvr>
                                      <p:to>
                                        <p:strVal val="visible"/>
                                      </p:to>
                                    </p:set>
                                    <p:anim calcmode="lin" valueType="num">
                                      <p:cBhvr>
                                        <p:cTn id="7" dur="500" fill="hold"/>
                                        <p:tgtEl>
                                          <p:spTgt spid="770073"/>
                                        </p:tgtEl>
                                        <p:attrNameLst>
                                          <p:attrName>ppt_x</p:attrName>
                                        </p:attrNameLst>
                                      </p:cBhvr>
                                      <p:tavLst>
                                        <p:tav tm="0">
                                          <p:val>
                                            <p:strVal val="#ppt_x-#ppt_w/2"/>
                                          </p:val>
                                        </p:tav>
                                        <p:tav tm="100000">
                                          <p:val>
                                            <p:strVal val="#ppt_x"/>
                                          </p:val>
                                        </p:tav>
                                      </p:tavLst>
                                    </p:anim>
                                    <p:anim calcmode="lin" valueType="num">
                                      <p:cBhvr>
                                        <p:cTn id="8" dur="500" fill="hold"/>
                                        <p:tgtEl>
                                          <p:spTgt spid="770073"/>
                                        </p:tgtEl>
                                        <p:attrNameLst>
                                          <p:attrName>ppt_y</p:attrName>
                                        </p:attrNameLst>
                                      </p:cBhvr>
                                      <p:tavLst>
                                        <p:tav tm="0">
                                          <p:val>
                                            <p:strVal val="#ppt_y"/>
                                          </p:val>
                                        </p:tav>
                                        <p:tav tm="100000">
                                          <p:val>
                                            <p:strVal val="#ppt_y"/>
                                          </p:val>
                                        </p:tav>
                                      </p:tavLst>
                                    </p:anim>
                                    <p:anim calcmode="lin" valueType="num">
                                      <p:cBhvr>
                                        <p:cTn id="9" dur="500" fill="hold"/>
                                        <p:tgtEl>
                                          <p:spTgt spid="770073"/>
                                        </p:tgtEl>
                                        <p:attrNameLst>
                                          <p:attrName>ppt_w</p:attrName>
                                        </p:attrNameLst>
                                      </p:cBhvr>
                                      <p:tavLst>
                                        <p:tav tm="0">
                                          <p:val>
                                            <p:fltVal val="0"/>
                                          </p:val>
                                        </p:tav>
                                        <p:tav tm="100000">
                                          <p:val>
                                            <p:strVal val="#ppt_w"/>
                                          </p:val>
                                        </p:tav>
                                      </p:tavLst>
                                    </p:anim>
                                    <p:anim calcmode="lin" valueType="num">
                                      <p:cBhvr>
                                        <p:cTn id="10" dur="500" fill="hold"/>
                                        <p:tgtEl>
                                          <p:spTgt spid="7700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b="1" smtClean="0">
              <a:solidFill>
                <a:srgbClr val="000000"/>
              </a:solidFill>
            </a:endParaRPr>
          </a:p>
        </p:txBody>
      </p:sp>
      <p:grpSp>
        <p:nvGrpSpPr>
          <p:cNvPr id="80899" name="Group 3"/>
          <p:cNvGrpSpPr>
            <a:grpSpLocks/>
          </p:cNvGrpSpPr>
          <p:nvPr/>
        </p:nvGrpSpPr>
        <p:grpSpPr bwMode="auto">
          <a:xfrm>
            <a:off x="381000" y="152400"/>
            <a:ext cx="8458200" cy="1350963"/>
            <a:chOff x="240" y="96"/>
            <a:chExt cx="5328" cy="851"/>
          </a:xfrm>
        </p:grpSpPr>
        <p:sp>
          <p:nvSpPr>
            <p:cNvPr id="80905"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6"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8090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80901" name="Group 7"/>
          <p:cNvGrpSpPr>
            <a:grpSpLocks/>
          </p:cNvGrpSpPr>
          <p:nvPr/>
        </p:nvGrpSpPr>
        <p:grpSpPr bwMode="auto">
          <a:xfrm>
            <a:off x="400050" y="103193"/>
            <a:ext cx="8669338" cy="1384303"/>
            <a:chOff x="227" y="59"/>
            <a:chExt cx="5461" cy="872"/>
          </a:xfrm>
        </p:grpSpPr>
        <p:pic>
          <p:nvPicPr>
            <p:cNvPr id="80903" name="Picture 8" descr="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 y="161"/>
              <a:ext cx="948"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Rectangle 9"/>
            <p:cNvSpPr>
              <a:spLocks noChangeArrowheads="1"/>
            </p:cNvSpPr>
            <p:nvPr/>
          </p:nvSpPr>
          <p:spPr bwMode="auto">
            <a:xfrm>
              <a:off x="1174" y="59"/>
              <a:ext cx="4514"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pPr>
              <a:r>
                <a:rPr lang="en-US" altLang="en-US" sz="2800" dirty="0" smtClean="0">
                  <a:solidFill>
                    <a:srgbClr val="080808"/>
                  </a:solidFill>
                  <a:sym typeface="Symbol" pitchFamily="18" charset="2"/>
                </a:rPr>
                <a:t>as cycle 24 develops all are following the blue lines: i.e</a:t>
              </a:r>
              <a:r>
                <a:rPr lang="en-US" altLang="en-US" sz="2800" dirty="0">
                  <a:solidFill>
                    <a:srgbClr val="080808"/>
                  </a:solidFill>
                  <a:sym typeface="Symbol" pitchFamily="18" charset="2"/>
                </a:rPr>
                <a:t>.</a:t>
              </a:r>
              <a:r>
                <a:rPr lang="en-US" altLang="en-US" sz="2800" dirty="0" smtClean="0">
                  <a:solidFill>
                    <a:srgbClr val="080808"/>
                  </a:solidFill>
                  <a:sym typeface="Symbol" pitchFamily="18" charset="2"/>
                </a:rPr>
                <a:t> in the top 5-15% most rapid descents seen in the last 9300 years</a:t>
              </a:r>
              <a:endParaRPr lang="en-GB" altLang="en-US" sz="3200" dirty="0" smtClean="0">
                <a:solidFill>
                  <a:srgbClr val="000000"/>
                </a:solidFill>
                <a:ea typeface="Times New Roman" pitchFamily="18" charset="0"/>
                <a:cs typeface="Arial" charset="0"/>
                <a:sym typeface="Symbol" pitchFamily="18" charset="2"/>
              </a:endParaRPr>
            </a:p>
          </p:txBody>
        </p:sp>
      </p:grpSp>
      <p:sp>
        <p:nvSpPr>
          <p:cNvPr id="91" name="Text Box 10"/>
          <p:cNvSpPr txBox="1">
            <a:spLocks noChangeArrowheads="1"/>
          </p:cNvSpPr>
          <p:nvPr/>
        </p:nvSpPr>
        <p:spPr bwMode="auto">
          <a:xfrm>
            <a:off x="0" y="1720482"/>
            <a:ext cx="223283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400" dirty="0" smtClean="0">
                <a:solidFill>
                  <a:srgbClr val="D60093"/>
                </a:solidFill>
                <a:sym typeface="Symbol" pitchFamily="18" charset="2"/>
              </a:rPr>
              <a:t> </a:t>
            </a:r>
            <a:r>
              <a:rPr lang="en-US" altLang="en-US" sz="2400" dirty="0" smtClean="0">
                <a:sym typeface="Symbol" pitchFamily="18" charset="2"/>
              </a:rPr>
              <a:t>Sunspot number, R</a:t>
            </a:r>
          </a:p>
          <a:p>
            <a:pPr eaLnBrk="0" hangingPunct="0"/>
            <a:endParaRPr lang="en-US" altLang="en-US" sz="2400" dirty="0" smtClean="0">
              <a:sym typeface="Symbol" pitchFamily="18" charset="2"/>
            </a:endParaRPr>
          </a:p>
          <a:p>
            <a:pPr eaLnBrk="0" hangingPunct="0"/>
            <a:r>
              <a:rPr lang="en-US" altLang="en-US" sz="2400" dirty="0" smtClean="0">
                <a:solidFill>
                  <a:srgbClr val="D60093"/>
                </a:solidFill>
                <a:sym typeface="Symbol" pitchFamily="18" charset="2"/>
              </a:rPr>
              <a:t> </a:t>
            </a:r>
            <a:r>
              <a:rPr lang="en-US" altLang="en-US" sz="2400" dirty="0" smtClean="0">
                <a:sym typeface="Symbol" pitchFamily="18" charset="2"/>
              </a:rPr>
              <a:t>Near-Earth IMF, B</a:t>
            </a:r>
          </a:p>
          <a:p>
            <a:pPr eaLnBrk="0" hangingPunct="0"/>
            <a:endParaRPr lang="en-US" altLang="en-US" sz="2400" dirty="0" smtClean="0">
              <a:sym typeface="Symbol" pitchFamily="18" charset="2"/>
            </a:endParaRPr>
          </a:p>
          <a:p>
            <a:pPr eaLnBrk="0" hangingPunct="0"/>
            <a:r>
              <a:rPr lang="en-US" altLang="en-US" sz="2400" dirty="0" smtClean="0">
                <a:solidFill>
                  <a:srgbClr val="D60093"/>
                </a:solidFill>
                <a:sym typeface="Symbol" pitchFamily="18" charset="2"/>
              </a:rPr>
              <a:t> </a:t>
            </a:r>
            <a:r>
              <a:rPr lang="en-US" altLang="en-US" sz="2400" dirty="0" smtClean="0">
                <a:sym typeface="Symbol" pitchFamily="18" charset="2"/>
              </a:rPr>
              <a:t>Oulu neutron monitor GCR counts</a:t>
            </a:r>
          </a:p>
          <a:p>
            <a:pPr eaLnBrk="0" hangingPunct="0"/>
            <a:endParaRPr lang="en-US" altLang="en-US" sz="2400" dirty="0" smtClean="0">
              <a:sym typeface="Symbol" pitchFamily="18" charset="2"/>
            </a:endParaRPr>
          </a:p>
          <a:p>
            <a:pPr eaLnBrk="0" hangingPunct="0"/>
            <a:r>
              <a:rPr lang="en-US" altLang="en-US" sz="2400" dirty="0">
                <a:solidFill>
                  <a:srgbClr val="D60093"/>
                </a:solidFill>
                <a:sym typeface="Symbol" pitchFamily="18" charset="2"/>
              </a:rPr>
              <a:t> </a:t>
            </a:r>
            <a:r>
              <a:rPr lang="en-US" altLang="en-US" sz="2400" dirty="0">
                <a:sym typeface="Symbol" pitchFamily="18" charset="2"/>
              </a:rPr>
              <a:t>a</a:t>
            </a:r>
            <a:r>
              <a:rPr lang="en-US" altLang="en-US" sz="2400" dirty="0" smtClean="0">
                <a:sym typeface="Symbol" pitchFamily="18" charset="2"/>
              </a:rPr>
              <a:t>a geomagnetic index</a:t>
            </a:r>
            <a:endParaRPr lang="en-US" altLang="en-US" sz="2400" baseline="-25000" dirty="0"/>
          </a:p>
          <a:p>
            <a:pPr eaLnBrk="0" hangingPunct="0"/>
            <a:endParaRPr lang="en-US" altLang="en-US" sz="2400" baseline="-25000" dirty="0"/>
          </a:p>
          <a:p>
            <a:pPr eaLnBrk="0" hangingPunct="0"/>
            <a:endParaRPr lang="en-US" altLang="en-US" sz="2400" baseline="-25000" dirty="0"/>
          </a:p>
          <a:p>
            <a:pPr eaLnBrk="0" hangingPunct="0"/>
            <a:endParaRPr lang="en-US" altLang="en-US" sz="2400" baseline="-250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928" t="13041" r="4167" b="6521"/>
          <a:stretch/>
        </p:blipFill>
        <p:spPr bwMode="auto">
          <a:xfrm>
            <a:off x="2837055" y="1623848"/>
            <a:ext cx="5937488" cy="5029199"/>
          </a:xfrm>
          <a:prstGeom prst="rect">
            <a:avLst/>
          </a:prstGeom>
          <a:noFill/>
          <a:ln w="5715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1185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b="1" smtClean="0">
              <a:solidFill>
                <a:srgbClr val="000000"/>
              </a:solidFill>
            </a:endParaRPr>
          </a:p>
        </p:txBody>
      </p:sp>
      <p:grpSp>
        <p:nvGrpSpPr>
          <p:cNvPr id="80899" name="Group 3"/>
          <p:cNvGrpSpPr>
            <a:grpSpLocks/>
          </p:cNvGrpSpPr>
          <p:nvPr/>
        </p:nvGrpSpPr>
        <p:grpSpPr bwMode="auto">
          <a:xfrm>
            <a:off x="381000" y="152400"/>
            <a:ext cx="8458200" cy="1350963"/>
            <a:chOff x="240" y="96"/>
            <a:chExt cx="5328" cy="851"/>
          </a:xfrm>
        </p:grpSpPr>
        <p:sp>
          <p:nvSpPr>
            <p:cNvPr id="80905"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6"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8090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4" name="Rectangle 9"/>
          <p:cNvSpPr>
            <a:spLocks noChangeArrowheads="1"/>
          </p:cNvSpPr>
          <p:nvPr/>
        </p:nvSpPr>
        <p:spPr bwMode="auto">
          <a:xfrm>
            <a:off x="2948151" y="403231"/>
            <a:ext cx="6195849" cy="70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pPr>
            <a:r>
              <a:rPr lang="en-US" altLang="en-US" sz="4000" dirty="0" smtClean="0">
                <a:solidFill>
                  <a:srgbClr val="080808"/>
                </a:solidFill>
                <a:sym typeface="Symbol" pitchFamily="18" charset="2"/>
              </a:rPr>
              <a:t>Conclusions</a:t>
            </a:r>
            <a:endParaRPr lang="en-GB" altLang="en-US" sz="4000" dirty="0" smtClean="0">
              <a:solidFill>
                <a:srgbClr val="000000"/>
              </a:solidFill>
              <a:ea typeface="Times New Roman" pitchFamily="18" charset="0"/>
              <a:cs typeface="Arial" charset="0"/>
              <a:sym typeface="Symbol" pitchFamily="18" charset="2"/>
            </a:endParaRPr>
          </a:p>
        </p:txBody>
      </p:sp>
      <p:sp>
        <p:nvSpPr>
          <p:cNvPr id="91" name="Text Box 10"/>
          <p:cNvSpPr txBox="1">
            <a:spLocks noChangeArrowheads="1"/>
          </p:cNvSpPr>
          <p:nvPr/>
        </p:nvSpPr>
        <p:spPr bwMode="auto">
          <a:xfrm>
            <a:off x="299545" y="1437361"/>
            <a:ext cx="8844455"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3200" dirty="0" smtClean="0">
                <a:solidFill>
                  <a:srgbClr val="D60093"/>
                </a:solidFill>
                <a:sym typeface="Symbol" pitchFamily="18" charset="2"/>
              </a:rPr>
              <a:t> </a:t>
            </a:r>
            <a:r>
              <a:rPr lang="en-US" altLang="en-US" sz="3200" dirty="0" smtClean="0">
                <a:sym typeface="Symbol" pitchFamily="18" charset="2"/>
              </a:rPr>
              <a:t>1941-2006 formed a grand solar maximum</a:t>
            </a:r>
          </a:p>
          <a:p>
            <a:pPr eaLnBrk="0" hangingPunct="0"/>
            <a:r>
              <a:rPr lang="en-US" altLang="en-US" sz="3200" dirty="0" smtClean="0">
                <a:sym typeface="Symbol" pitchFamily="18" charset="2"/>
              </a:rPr>
              <a:t>       (</a:t>
            </a:r>
            <a:r>
              <a:rPr lang="en-US" altLang="en-US" sz="3200" dirty="0" err="1" smtClean="0">
                <a:sym typeface="Symbol" pitchFamily="18" charset="2"/>
              </a:rPr>
              <a:t>GSMax</a:t>
            </a:r>
            <a:r>
              <a:rPr lang="en-US" altLang="en-US" sz="3200" dirty="0" smtClean="0">
                <a:sym typeface="Symbol" pitchFamily="18" charset="2"/>
              </a:rPr>
              <a:t> defined by </a:t>
            </a:r>
            <a:r>
              <a:rPr lang="en-US" altLang="en-US" sz="3200" dirty="0" smtClean="0">
                <a:sym typeface="Symbol"/>
              </a:rPr>
              <a:t>600MV)</a:t>
            </a:r>
            <a:endParaRPr lang="en-US" altLang="en-US" sz="3200" dirty="0" smtClean="0">
              <a:sym typeface="Symbol" pitchFamily="18" charset="2"/>
            </a:endParaRPr>
          </a:p>
          <a:p>
            <a:pPr eaLnBrk="0" hangingPunct="0"/>
            <a:r>
              <a:rPr lang="en-US" altLang="en-US" sz="3200" dirty="0" smtClean="0">
                <a:solidFill>
                  <a:srgbClr val="D60093"/>
                </a:solidFill>
                <a:sym typeface="Symbol" pitchFamily="18" charset="2"/>
              </a:rPr>
              <a:t> </a:t>
            </a:r>
            <a:r>
              <a:rPr lang="en-US" altLang="en-US" sz="3200" dirty="0" smtClean="0">
                <a:sym typeface="Symbol" pitchFamily="18" charset="2"/>
              </a:rPr>
              <a:t>Variation between Maunder minimum and</a:t>
            </a:r>
          </a:p>
          <a:p>
            <a:pPr eaLnBrk="0" hangingPunct="0"/>
            <a:r>
              <a:rPr lang="en-US" altLang="en-US" sz="3200" dirty="0" smtClean="0">
                <a:sym typeface="Symbol" pitchFamily="18" charset="2"/>
              </a:rPr>
              <a:t>       this </a:t>
            </a:r>
            <a:r>
              <a:rPr lang="en-US" altLang="en-US" sz="3200" dirty="0" err="1" smtClean="0">
                <a:sym typeface="Symbol" pitchFamily="18" charset="2"/>
              </a:rPr>
              <a:t>GSMax</a:t>
            </a:r>
            <a:r>
              <a:rPr lang="en-US" altLang="en-US" sz="3200" dirty="0" smtClean="0">
                <a:sym typeface="Symbol" pitchFamily="18" charset="2"/>
              </a:rPr>
              <a:t> seen in several reconstructed</a:t>
            </a:r>
          </a:p>
          <a:p>
            <a:pPr eaLnBrk="0" hangingPunct="0"/>
            <a:r>
              <a:rPr lang="en-US" altLang="en-US" sz="3200" dirty="0">
                <a:sym typeface="Symbol" pitchFamily="18" charset="2"/>
              </a:rPr>
              <a:t> </a:t>
            </a:r>
            <a:r>
              <a:rPr lang="en-US" altLang="en-US" sz="3200" dirty="0" smtClean="0">
                <a:sym typeface="Symbol" pitchFamily="18" charset="2"/>
              </a:rPr>
              <a:t>      solar and heliospheric parameters </a:t>
            </a:r>
          </a:p>
          <a:p>
            <a:pPr eaLnBrk="0" hangingPunct="0"/>
            <a:r>
              <a:rPr lang="en-US" altLang="en-US" sz="3200" dirty="0" smtClean="0">
                <a:solidFill>
                  <a:srgbClr val="D60093"/>
                </a:solidFill>
                <a:sym typeface="Symbol" pitchFamily="18" charset="2"/>
              </a:rPr>
              <a:t> </a:t>
            </a:r>
            <a:r>
              <a:rPr lang="en-US" altLang="en-US" sz="3200" dirty="0" smtClean="0">
                <a:sym typeface="Symbol" pitchFamily="18" charset="2"/>
              </a:rPr>
              <a:t>Solar wind speed lower when open solar flux</a:t>
            </a:r>
          </a:p>
          <a:p>
            <a:pPr eaLnBrk="0" hangingPunct="0"/>
            <a:r>
              <a:rPr lang="en-US" altLang="en-US" sz="3200" dirty="0" smtClean="0">
                <a:sym typeface="Symbol" pitchFamily="18" charset="2"/>
              </a:rPr>
              <a:t>       is low, suggests a broader streamer belt</a:t>
            </a:r>
          </a:p>
          <a:p>
            <a:pPr eaLnBrk="0" hangingPunct="0"/>
            <a:r>
              <a:rPr lang="en-US" altLang="en-US" sz="3200" dirty="0" smtClean="0">
                <a:solidFill>
                  <a:srgbClr val="D60093"/>
                </a:solidFill>
                <a:sym typeface="Symbol" pitchFamily="18" charset="2"/>
              </a:rPr>
              <a:t> </a:t>
            </a:r>
            <a:r>
              <a:rPr lang="en-US" altLang="en-US" sz="3200" dirty="0" smtClean="0">
                <a:sym typeface="Symbol" pitchFamily="18" charset="2"/>
              </a:rPr>
              <a:t>Small (5%) chance of another </a:t>
            </a:r>
            <a:r>
              <a:rPr lang="en-US" altLang="en-US" sz="3200" dirty="0" err="1" smtClean="0">
                <a:sym typeface="Symbol" pitchFamily="18" charset="2"/>
              </a:rPr>
              <a:t>GSMax</a:t>
            </a:r>
            <a:r>
              <a:rPr lang="en-US" altLang="en-US" sz="3200" dirty="0" smtClean="0">
                <a:sym typeface="Symbol" pitchFamily="18" charset="2"/>
              </a:rPr>
              <a:t> within</a:t>
            </a:r>
          </a:p>
          <a:p>
            <a:pPr eaLnBrk="0" hangingPunct="0"/>
            <a:r>
              <a:rPr lang="en-US" altLang="en-US" sz="3200" dirty="0">
                <a:sym typeface="Symbol" pitchFamily="18" charset="2"/>
              </a:rPr>
              <a:t> </a:t>
            </a:r>
            <a:r>
              <a:rPr lang="en-US" altLang="en-US" sz="3200" dirty="0" smtClean="0">
                <a:sym typeface="Symbol" pitchFamily="18" charset="2"/>
              </a:rPr>
              <a:t>      50 years but decline in parameters thus far</a:t>
            </a:r>
          </a:p>
          <a:p>
            <a:pPr eaLnBrk="0" hangingPunct="0"/>
            <a:r>
              <a:rPr lang="en-US" altLang="en-US" sz="3200" dirty="0">
                <a:sym typeface="Symbol" pitchFamily="18" charset="2"/>
              </a:rPr>
              <a:t> </a:t>
            </a:r>
            <a:r>
              <a:rPr lang="en-US" altLang="en-US" sz="3200" dirty="0" smtClean="0">
                <a:sym typeface="Symbol" pitchFamily="18" charset="2"/>
              </a:rPr>
              <a:t>      is as expected for a new </a:t>
            </a:r>
            <a:r>
              <a:rPr lang="en-US" altLang="en-US" sz="3200" dirty="0" err="1" smtClean="0">
                <a:sym typeface="Symbol" pitchFamily="18" charset="2"/>
              </a:rPr>
              <a:t>GSMin</a:t>
            </a:r>
            <a:r>
              <a:rPr lang="en-US" altLang="en-US" sz="3200" dirty="0" smtClean="0">
                <a:sym typeface="Symbol" pitchFamily="18" charset="2"/>
              </a:rPr>
              <a:t> in 50</a:t>
            </a:r>
          </a:p>
          <a:p>
            <a:pPr eaLnBrk="0" hangingPunct="0"/>
            <a:r>
              <a:rPr lang="en-US" altLang="en-US" sz="3200" dirty="0">
                <a:sym typeface="Symbol" pitchFamily="18" charset="2"/>
              </a:rPr>
              <a:t> </a:t>
            </a:r>
            <a:r>
              <a:rPr lang="en-US" altLang="en-US" sz="3200" dirty="0" smtClean="0">
                <a:sym typeface="Symbol" pitchFamily="18" charset="2"/>
              </a:rPr>
              <a:t>      years time (15% chance)</a:t>
            </a:r>
            <a:endParaRPr lang="en-US" altLang="en-US" sz="3200" baseline="-25000" dirty="0"/>
          </a:p>
          <a:p>
            <a:pPr eaLnBrk="0" hangingPunct="0"/>
            <a:endParaRPr lang="en-US" altLang="en-US" sz="2400" baseline="-25000" dirty="0"/>
          </a:p>
          <a:p>
            <a:pPr eaLnBrk="0" hangingPunct="0"/>
            <a:endParaRPr lang="en-US" altLang="en-US" sz="2400" baseline="-25000" dirty="0"/>
          </a:p>
          <a:p>
            <a:pPr eaLnBrk="0" hangingPunct="0"/>
            <a:endParaRPr lang="en-US" altLang="en-US" sz="2400" baseline="-25000" dirty="0"/>
          </a:p>
        </p:txBody>
      </p:sp>
      <p:pic>
        <p:nvPicPr>
          <p:cNvPr id="12" name="Picture 15" descr="sunspots_max_min_big"/>
          <p:cNvPicPr>
            <a:picLocks noChangeAspect="1" noChangeArrowheads="1"/>
          </p:cNvPicPr>
          <p:nvPr/>
        </p:nvPicPr>
        <p:blipFill>
          <a:blip r:embed="rId2">
            <a:extLst>
              <a:ext uri="{28A0092B-C50C-407E-A947-70E740481C1C}">
                <a14:useLocalDpi xmlns:a14="http://schemas.microsoft.com/office/drawing/2010/main" val="0"/>
              </a:ext>
            </a:extLst>
          </a:blip>
          <a:srcRect t="9448" r="49344"/>
          <a:stretch>
            <a:fillRect/>
          </a:stretch>
        </p:blipFill>
        <p:spPr bwMode="auto">
          <a:xfrm>
            <a:off x="1655654" y="219075"/>
            <a:ext cx="1243012"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unspots_max_min_big"/>
          <p:cNvPicPr>
            <a:picLocks noChangeAspect="1" noChangeArrowheads="1"/>
          </p:cNvPicPr>
          <p:nvPr/>
        </p:nvPicPr>
        <p:blipFill>
          <a:blip r:embed="rId3">
            <a:extLst>
              <a:ext uri="{28A0092B-C50C-407E-A947-70E740481C1C}">
                <a14:useLocalDpi xmlns:a14="http://schemas.microsoft.com/office/drawing/2010/main" val="0"/>
              </a:ext>
            </a:extLst>
          </a:blip>
          <a:srcRect l="48819" t="9448"/>
          <a:stretch>
            <a:fillRect/>
          </a:stretch>
        </p:blipFill>
        <p:spPr bwMode="auto">
          <a:xfrm>
            <a:off x="382588" y="241082"/>
            <a:ext cx="1220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276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b="1" smtClean="0">
              <a:solidFill>
                <a:srgbClr val="000000"/>
              </a:solidFill>
            </a:endParaRPr>
          </a:p>
        </p:txBody>
      </p:sp>
      <p:grpSp>
        <p:nvGrpSpPr>
          <p:cNvPr id="80899" name="Group 3"/>
          <p:cNvGrpSpPr>
            <a:grpSpLocks/>
          </p:cNvGrpSpPr>
          <p:nvPr/>
        </p:nvGrpSpPr>
        <p:grpSpPr bwMode="auto">
          <a:xfrm>
            <a:off x="381000" y="152400"/>
            <a:ext cx="8458200" cy="1350963"/>
            <a:chOff x="240" y="96"/>
            <a:chExt cx="5328" cy="851"/>
          </a:xfrm>
        </p:grpSpPr>
        <p:sp>
          <p:nvSpPr>
            <p:cNvPr id="80905"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6"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80900" name="Rectangle 6"/>
          <p:cNvSpPr>
            <a:spLocks noChangeArrowheads="1"/>
          </p:cNvSpPr>
          <p:nvPr/>
        </p:nvSpPr>
        <p:spPr bwMode="auto">
          <a:xfrm>
            <a:off x="6381750" y="3344863"/>
            <a:ext cx="787400" cy="241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0904" name="Rectangle 9"/>
          <p:cNvSpPr>
            <a:spLocks noChangeArrowheads="1"/>
          </p:cNvSpPr>
          <p:nvPr/>
        </p:nvSpPr>
        <p:spPr bwMode="auto">
          <a:xfrm>
            <a:off x="2948151" y="103677"/>
            <a:ext cx="61958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pPr>
            <a:r>
              <a:rPr lang="en-US" altLang="en-US" sz="4000" dirty="0" smtClean="0">
                <a:solidFill>
                  <a:srgbClr val="080808"/>
                </a:solidFill>
                <a:sym typeface="Symbol" pitchFamily="18" charset="2"/>
              </a:rPr>
              <a:t>Space Weather Implications</a:t>
            </a:r>
            <a:endParaRPr lang="en-GB" altLang="en-US" sz="4000" dirty="0" smtClean="0">
              <a:solidFill>
                <a:srgbClr val="000000"/>
              </a:solidFill>
              <a:ea typeface="Times New Roman" pitchFamily="18" charset="0"/>
              <a:cs typeface="Arial" charset="0"/>
              <a:sym typeface="Symbol" pitchFamily="18" charset="2"/>
            </a:endParaRPr>
          </a:p>
        </p:txBody>
      </p:sp>
      <p:sp>
        <p:nvSpPr>
          <p:cNvPr id="91" name="Text Box 10"/>
          <p:cNvSpPr txBox="1">
            <a:spLocks noChangeArrowheads="1"/>
          </p:cNvSpPr>
          <p:nvPr/>
        </p:nvSpPr>
        <p:spPr bwMode="auto">
          <a:xfrm>
            <a:off x="268013" y="1547723"/>
            <a:ext cx="8844455" cy="608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3200" dirty="0" smtClean="0">
                <a:solidFill>
                  <a:srgbClr val="D60093"/>
                </a:solidFill>
                <a:sym typeface="Symbol" pitchFamily="18" charset="2"/>
              </a:rPr>
              <a:t> </a:t>
            </a:r>
            <a:r>
              <a:rPr lang="en-US" altLang="en-US" sz="3200" dirty="0" smtClean="0">
                <a:sym typeface="Symbol" pitchFamily="18" charset="2"/>
              </a:rPr>
              <a:t>Not known!</a:t>
            </a:r>
          </a:p>
          <a:p>
            <a:pPr eaLnBrk="0" hangingPunct="0"/>
            <a:r>
              <a:rPr lang="en-US" altLang="en-US" sz="3200" dirty="0" smtClean="0">
                <a:solidFill>
                  <a:srgbClr val="D60093"/>
                </a:solidFill>
                <a:sym typeface="Symbol" pitchFamily="18" charset="2"/>
              </a:rPr>
              <a:t> </a:t>
            </a:r>
            <a:r>
              <a:rPr lang="en-US" altLang="en-US" sz="3200" dirty="0" smtClean="0">
                <a:sym typeface="Symbol" pitchFamily="18" charset="2"/>
              </a:rPr>
              <a:t>Past experience from the space age may be of limited value</a:t>
            </a:r>
          </a:p>
          <a:p>
            <a:pPr eaLnBrk="0" hangingPunct="0"/>
            <a:r>
              <a:rPr lang="en-US" altLang="en-US" sz="3200" dirty="0" smtClean="0">
                <a:solidFill>
                  <a:srgbClr val="D60093"/>
                </a:solidFill>
                <a:sym typeface="Symbol" pitchFamily="18" charset="2"/>
              </a:rPr>
              <a:t> </a:t>
            </a:r>
            <a:r>
              <a:rPr lang="en-US" altLang="en-US" sz="3200" dirty="0" smtClean="0">
                <a:sym typeface="Symbol" pitchFamily="18" charset="2"/>
              </a:rPr>
              <a:t>Lower heliospheric fields may allow greater SEP escape from inner heliosphere but may also limit SEP acceleration</a:t>
            </a:r>
          </a:p>
          <a:p>
            <a:pPr eaLnBrk="0" hangingPunct="0"/>
            <a:r>
              <a:rPr lang="en-US" altLang="en-US" sz="3200" dirty="0" smtClean="0">
                <a:solidFill>
                  <a:srgbClr val="D60093"/>
                </a:solidFill>
                <a:sym typeface="Symbol" pitchFamily="18" charset="2"/>
              </a:rPr>
              <a:t> </a:t>
            </a:r>
            <a:r>
              <a:rPr lang="en-US" altLang="en-US" sz="3200" dirty="0" smtClean="0">
                <a:sym typeface="Symbol" pitchFamily="18" charset="2"/>
              </a:rPr>
              <a:t>Effect on solar wind number density, Alfvén speed &amp; </a:t>
            </a:r>
            <a:r>
              <a:rPr lang="en-US" altLang="en-US" sz="3200" dirty="0">
                <a:sym typeface="Symbol" pitchFamily="18" charset="2"/>
              </a:rPr>
              <a:t> Alfvén </a:t>
            </a:r>
            <a:r>
              <a:rPr lang="en-US" altLang="en-US" sz="3200" dirty="0" smtClean="0">
                <a:sym typeface="Symbol" pitchFamily="18" charset="2"/>
              </a:rPr>
              <a:t>Mach number of events? </a:t>
            </a:r>
            <a:endParaRPr lang="en-US" altLang="en-US" sz="3200" dirty="0">
              <a:sym typeface="Symbol" pitchFamily="18" charset="2"/>
            </a:endParaRPr>
          </a:p>
          <a:p>
            <a:pPr eaLnBrk="0" hangingPunct="0"/>
            <a:r>
              <a:rPr lang="en-US" altLang="en-US" sz="3200" dirty="0">
                <a:solidFill>
                  <a:srgbClr val="D60093"/>
                </a:solidFill>
                <a:sym typeface="Symbol" pitchFamily="18" charset="2"/>
              </a:rPr>
              <a:t> </a:t>
            </a:r>
            <a:r>
              <a:rPr lang="en-US" altLang="en-US" sz="3200" dirty="0">
                <a:sym typeface="Symbol" pitchFamily="18" charset="2"/>
              </a:rPr>
              <a:t>Many Ground Level Events have been seen when solar activity is lower (e.g. </a:t>
            </a:r>
            <a:r>
              <a:rPr lang="en-US" altLang="en-US" sz="3200">
                <a:sym typeface="Symbol" pitchFamily="18" charset="2"/>
              </a:rPr>
              <a:t>in the 1940s)  </a:t>
            </a:r>
          </a:p>
          <a:p>
            <a:pPr eaLnBrk="0" hangingPunct="0"/>
            <a:endParaRPr lang="en-US" altLang="en-US" sz="3200" baseline="-25000" dirty="0"/>
          </a:p>
          <a:p>
            <a:pPr eaLnBrk="0" hangingPunct="0"/>
            <a:endParaRPr lang="en-US" altLang="en-US" sz="2400" baseline="-25000" dirty="0"/>
          </a:p>
          <a:p>
            <a:pPr eaLnBrk="0" hangingPunct="0"/>
            <a:endParaRPr lang="en-US" altLang="en-US" sz="2400" baseline="-25000" dirty="0"/>
          </a:p>
          <a:p>
            <a:pPr eaLnBrk="0" hangingPunct="0"/>
            <a:endParaRPr lang="en-US" altLang="en-US" sz="2400" baseline="-25000" dirty="0"/>
          </a:p>
        </p:txBody>
      </p:sp>
      <p:pic>
        <p:nvPicPr>
          <p:cNvPr id="12" name="Picture 15" descr="sunspots_max_min_big"/>
          <p:cNvPicPr>
            <a:picLocks noChangeAspect="1" noChangeArrowheads="1"/>
          </p:cNvPicPr>
          <p:nvPr/>
        </p:nvPicPr>
        <p:blipFill>
          <a:blip r:embed="rId2">
            <a:extLst>
              <a:ext uri="{28A0092B-C50C-407E-A947-70E740481C1C}">
                <a14:useLocalDpi xmlns:a14="http://schemas.microsoft.com/office/drawing/2010/main" val="0"/>
              </a:ext>
            </a:extLst>
          </a:blip>
          <a:srcRect t="9448" r="49344"/>
          <a:stretch>
            <a:fillRect/>
          </a:stretch>
        </p:blipFill>
        <p:spPr bwMode="auto">
          <a:xfrm>
            <a:off x="1655654" y="219075"/>
            <a:ext cx="1243012"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unspots_max_min_big"/>
          <p:cNvPicPr>
            <a:picLocks noChangeAspect="1" noChangeArrowheads="1"/>
          </p:cNvPicPr>
          <p:nvPr/>
        </p:nvPicPr>
        <p:blipFill>
          <a:blip r:embed="rId3">
            <a:extLst>
              <a:ext uri="{28A0092B-C50C-407E-A947-70E740481C1C}">
                <a14:useLocalDpi xmlns:a14="http://schemas.microsoft.com/office/drawing/2010/main" val="0"/>
              </a:ext>
            </a:extLst>
          </a:blip>
          <a:srcRect l="48819" t="9448"/>
          <a:stretch>
            <a:fillRect/>
          </a:stretch>
        </p:blipFill>
        <p:spPr bwMode="auto">
          <a:xfrm>
            <a:off x="382588" y="241082"/>
            <a:ext cx="1220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409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1" name="Rectangle 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2"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3"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4" name="Rectangle 6"/>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5" name="Rectangle 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7" name="Rectangle 9"/>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9" name="Rectangle 11"/>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0" name="Rectangle 12"/>
          <p:cNvSpPr>
            <a:spLocks noChangeArrowheads="1"/>
          </p:cNvSpPr>
          <p:nvPr/>
        </p:nvSpPr>
        <p:spPr bwMode="auto">
          <a:xfrm>
            <a:off x="0" y="3297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pic>
        <p:nvPicPr>
          <p:cNvPr id="770063" name="Picture 15"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1601788"/>
            <a:ext cx="977900" cy="977900"/>
          </a:xfrm>
          <a:prstGeom prst="rect">
            <a:avLst/>
          </a:prstGeom>
          <a:noFill/>
          <a:extLst>
            <a:ext uri="{909E8E84-426E-40DD-AFC4-6F175D3DCCD1}">
              <a14:hiddenFill xmlns:a14="http://schemas.microsoft.com/office/drawing/2010/main">
                <a:solidFill>
                  <a:srgbClr val="FFFFFF"/>
                </a:solidFill>
              </a14:hiddenFill>
            </a:ext>
          </a:extLst>
        </p:spPr>
      </p:pic>
      <p:pic>
        <p:nvPicPr>
          <p:cNvPr id="770064" name="Picture 16"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2651125"/>
            <a:ext cx="977900" cy="977900"/>
          </a:xfrm>
          <a:prstGeom prst="rect">
            <a:avLst/>
          </a:prstGeom>
          <a:noFill/>
          <a:extLst>
            <a:ext uri="{909E8E84-426E-40DD-AFC4-6F175D3DCCD1}">
              <a14:hiddenFill xmlns:a14="http://schemas.microsoft.com/office/drawing/2010/main">
                <a:solidFill>
                  <a:srgbClr val="FFFFFF"/>
                </a:solidFill>
              </a14:hiddenFill>
            </a:ext>
          </a:extLst>
        </p:spPr>
      </p:pic>
      <p:pic>
        <p:nvPicPr>
          <p:cNvPr id="770065" name="Picture 17"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3687763"/>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66" name="AutoShape 18"/>
          <p:cNvSpPr>
            <a:spLocks noChangeArrowheads="1"/>
          </p:cNvSpPr>
          <p:nvPr/>
        </p:nvSpPr>
        <p:spPr bwMode="auto">
          <a:xfrm>
            <a:off x="1493838" y="3784600"/>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67" name="AutoShape 19"/>
          <p:cNvSpPr>
            <a:spLocks noChangeArrowheads="1"/>
          </p:cNvSpPr>
          <p:nvPr/>
        </p:nvSpPr>
        <p:spPr bwMode="auto">
          <a:xfrm>
            <a:off x="1501775" y="1874838"/>
            <a:ext cx="395288" cy="560387"/>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68" name="AutoShape 20"/>
          <p:cNvSpPr>
            <a:spLocks noChangeArrowheads="1"/>
          </p:cNvSpPr>
          <p:nvPr/>
        </p:nvSpPr>
        <p:spPr bwMode="auto">
          <a:xfrm>
            <a:off x="1509713" y="4843463"/>
            <a:ext cx="395287" cy="560387"/>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pic>
        <p:nvPicPr>
          <p:cNvPr id="770069" name="Picture 21" descr="earth_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5713413"/>
            <a:ext cx="979488" cy="979487"/>
          </a:xfrm>
          <a:prstGeom prst="rect">
            <a:avLst/>
          </a:prstGeom>
          <a:noFill/>
          <a:extLst>
            <a:ext uri="{909E8E84-426E-40DD-AFC4-6F175D3DCCD1}">
              <a14:hiddenFill xmlns:a14="http://schemas.microsoft.com/office/drawing/2010/main">
                <a:solidFill>
                  <a:srgbClr val="FFFFFF"/>
                </a:solidFill>
              </a14:hiddenFill>
            </a:ext>
          </a:extLst>
        </p:spPr>
      </p:pic>
      <p:sp>
        <p:nvSpPr>
          <p:cNvPr id="770070" name="Rectangle 22"/>
          <p:cNvSpPr>
            <a:spLocks noChangeArrowheads="1"/>
          </p:cNvSpPr>
          <p:nvPr/>
        </p:nvSpPr>
        <p:spPr bwMode="auto">
          <a:xfrm>
            <a:off x="3138488" y="176212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past 400 years</a:t>
            </a:r>
            <a:endParaRPr lang="en-US" altLang="en-US" sz="3200" dirty="0" smtClean="0">
              <a:solidFill>
                <a:srgbClr val="000000"/>
              </a:solidFill>
            </a:endParaRPr>
          </a:p>
        </p:txBody>
      </p:sp>
      <p:sp>
        <p:nvSpPr>
          <p:cNvPr id="770071" name="Rectangle 23"/>
          <p:cNvSpPr>
            <a:spLocks noChangeArrowheads="1"/>
          </p:cNvSpPr>
          <p:nvPr/>
        </p:nvSpPr>
        <p:spPr bwMode="auto">
          <a:xfrm>
            <a:off x="3181350" y="381317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Use of geomagnetic data</a:t>
            </a:r>
          </a:p>
        </p:txBody>
      </p:sp>
      <p:sp>
        <p:nvSpPr>
          <p:cNvPr id="770072" name="Rectangle 24"/>
          <p:cNvSpPr>
            <a:spLocks noChangeArrowheads="1"/>
          </p:cNvSpPr>
          <p:nvPr/>
        </p:nvSpPr>
        <p:spPr bwMode="auto">
          <a:xfrm>
            <a:off x="3225800" y="4875213"/>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Streamer belt </a:t>
            </a:r>
            <a:r>
              <a:rPr lang="en-US" altLang="en-US" sz="3200" dirty="0">
                <a:solidFill>
                  <a:srgbClr val="000000"/>
                </a:solidFill>
                <a:latin typeface="Arial" pitchFamily="34" charset="0"/>
              </a:rPr>
              <a:t>w</a:t>
            </a:r>
            <a:r>
              <a:rPr lang="en-US" altLang="en-US" sz="3200" dirty="0" smtClean="0">
                <a:solidFill>
                  <a:srgbClr val="000000"/>
                </a:solidFill>
                <a:latin typeface="Arial" pitchFamily="34" charset="0"/>
              </a:rPr>
              <a:t>idth</a:t>
            </a:r>
            <a:endParaRPr lang="en-US" altLang="en-US" sz="3200" dirty="0" smtClean="0">
              <a:solidFill>
                <a:srgbClr val="000000"/>
              </a:solidFill>
            </a:endParaRPr>
          </a:p>
        </p:txBody>
      </p:sp>
      <p:grpSp>
        <p:nvGrpSpPr>
          <p:cNvPr id="770073" name="Group 25"/>
          <p:cNvGrpSpPr>
            <a:grpSpLocks/>
          </p:cNvGrpSpPr>
          <p:nvPr/>
        </p:nvGrpSpPr>
        <p:grpSpPr bwMode="auto">
          <a:xfrm>
            <a:off x="381000" y="152400"/>
            <a:ext cx="8458200" cy="1350963"/>
            <a:chOff x="240" y="96"/>
            <a:chExt cx="5328" cy="851"/>
          </a:xfrm>
        </p:grpSpPr>
        <p:sp>
          <p:nvSpPr>
            <p:cNvPr id="770074" name="Rectangle 26"/>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75" name="Rectangle 27"/>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grpSp>
      <p:sp>
        <p:nvSpPr>
          <p:cNvPr id="770076" name="Rectangle 28"/>
          <p:cNvSpPr>
            <a:spLocks noChangeArrowheads="1"/>
          </p:cNvSpPr>
          <p:nvPr/>
        </p:nvSpPr>
        <p:spPr bwMode="auto">
          <a:xfrm>
            <a:off x="252413" y="254000"/>
            <a:ext cx="6496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altLang="en-US" sz="3600" smtClean="0">
                <a:solidFill>
                  <a:srgbClr val="000000"/>
                </a:solidFill>
                <a:latin typeface="Arial" pitchFamily="34" charset="0"/>
                <a:ea typeface="Times New Roman" pitchFamily="18" charset="0"/>
                <a:cs typeface="Arial" pitchFamily="34" charset="0"/>
              </a:rPr>
              <a:t>Solar change on timescales of days to millennia </a:t>
            </a:r>
            <a:endParaRPr lang="en-US" altLang="en-US" sz="2000" smtClean="0">
              <a:solidFill>
                <a:srgbClr val="000000"/>
              </a:solidFill>
              <a:latin typeface="Arial" pitchFamily="34" charset="0"/>
              <a:ea typeface="Times New Roman" pitchFamily="18" charset="0"/>
              <a:cs typeface="Arial" pitchFamily="34" charset="0"/>
            </a:endParaRPr>
          </a:p>
        </p:txBody>
      </p:sp>
      <p:pic>
        <p:nvPicPr>
          <p:cNvPr id="770077" name="Picture 29"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2638425"/>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78" name="AutoShape 30"/>
          <p:cNvSpPr>
            <a:spLocks noChangeArrowheads="1"/>
          </p:cNvSpPr>
          <p:nvPr/>
        </p:nvSpPr>
        <p:spPr bwMode="auto">
          <a:xfrm>
            <a:off x="1493838" y="2781300"/>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79" name="Rectangle 31"/>
          <p:cNvSpPr>
            <a:spLocks noChangeArrowheads="1"/>
          </p:cNvSpPr>
          <p:nvPr/>
        </p:nvSpPr>
        <p:spPr bwMode="auto">
          <a:xfrm>
            <a:off x="3130550" y="2782888"/>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past 9300 years</a:t>
            </a:r>
            <a:endParaRPr lang="en-US" altLang="en-US" sz="3200" dirty="0" smtClean="0">
              <a:solidFill>
                <a:srgbClr val="000000"/>
              </a:solidFill>
            </a:endParaRPr>
          </a:p>
        </p:txBody>
      </p:sp>
      <p:pic>
        <p:nvPicPr>
          <p:cNvPr id="770080" name="Picture 32"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650" y="4705350"/>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81" name="AutoShape 33"/>
          <p:cNvSpPr>
            <a:spLocks noChangeArrowheads="1"/>
          </p:cNvSpPr>
          <p:nvPr/>
        </p:nvSpPr>
        <p:spPr bwMode="auto">
          <a:xfrm>
            <a:off x="1506538" y="5857875"/>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pic>
        <p:nvPicPr>
          <p:cNvPr id="770082" name="Picture 34"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 y="5719763"/>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83" name="Rectangle 35"/>
          <p:cNvSpPr>
            <a:spLocks noChangeArrowheads="1"/>
          </p:cNvSpPr>
          <p:nvPr/>
        </p:nvSpPr>
        <p:spPr bwMode="auto">
          <a:xfrm>
            <a:off x="3171825" y="586422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future</a:t>
            </a:r>
            <a:r>
              <a:rPr lang="en-US" altLang="en-US" sz="3200" dirty="0" smtClean="0">
                <a:solidFill>
                  <a:srgbClr val="000000"/>
                </a:solidFill>
              </a:rPr>
              <a:t> </a:t>
            </a:r>
          </a:p>
        </p:txBody>
      </p:sp>
      <p:pic>
        <p:nvPicPr>
          <p:cNvPr id="770084" name="Picture 36" descr="aurora5"/>
          <p:cNvPicPr>
            <a:picLocks noChangeAspect="1" noChangeArrowheads="1"/>
          </p:cNvPicPr>
          <p:nvPr/>
        </p:nvPicPr>
        <p:blipFill>
          <a:blip r:embed="rId4" cstate="print">
            <a:lum contrast="-4000"/>
            <a:extLst>
              <a:ext uri="{28A0092B-C50C-407E-A947-70E740481C1C}">
                <a14:useLocalDpi xmlns:a14="http://schemas.microsoft.com/office/drawing/2010/main" val="0"/>
              </a:ext>
            </a:extLst>
          </a:blip>
          <a:srcRect l="23622" t="4199" r="31496" b="15749"/>
          <a:stretch>
            <a:fillRect/>
          </a:stretch>
        </p:blipFill>
        <p:spPr bwMode="auto">
          <a:xfrm>
            <a:off x="2052638" y="3664912"/>
            <a:ext cx="960437" cy="936625"/>
          </a:xfrm>
          <a:prstGeom prst="rect">
            <a:avLst/>
          </a:prstGeom>
          <a:noFill/>
          <a:extLst>
            <a:ext uri="{909E8E84-426E-40DD-AFC4-6F175D3DCCD1}">
              <a14:hiddenFill xmlns:a14="http://schemas.microsoft.com/office/drawing/2010/main">
                <a:solidFill>
                  <a:srgbClr val="FFFFFF"/>
                </a:solidFill>
              </a14:hiddenFill>
            </a:ext>
          </a:extLst>
        </p:spPr>
      </p:pic>
      <p:pic>
        <p:nvPicPr>
          <p:cNvPr id="770085" name="Picture 37" descr="protonshower1"/>
          <p:cNvPicPr>
            <a:picLocks noChangeAspect="1" noChangeArrowheads="1"/>
          </p:cNvPicPr>
          <p:nvPr/>
        </p:nvPicPr>
        <p:blipFill>
          <a:blip r:embed="rId5" cstate="print">
            <a:extLst>
              <a:ext uri="{28A0092B-C50C-407E-A947-70E740481C1C}">
                <a14:useLocalDpi xmlns:a14="http://schemas.microsoft.com/office/drawing/2010/main" val="0"/>
              </a:ext>
            </a:extLst>
          </a:blip>
          <a:srcRect l="24855" t="11606" r="24855"/>
          <a:stretch>
            <a:fillRect/>
          </a:stretch>
        </p:blipFill>
        <p:spPr bwMode="auto">
          <a:xfrm>
            <a:off x="2046256" y="2646417"/>
            <a:ext cx="9667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pic>
        <p:nvPicPr>
          <p:cNvPr id="770088" name="Picture 40" descr="Uo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465" y="690563"/>
            <a:ext cx="546100" cy="700088"/>
          </a:xfrm>
          <a:prstGeom prst="rect">
            <a:avLst/>
          </a:prstGeom>
          <a:noFill/>
          <a:extLst>
            <a:ext uri="{909E8E84-426E-40DD-AFC4-6F175D3DCCD1}">
              <a14:hiddenFill xmlns:a14="http://schemas.microsoft.com/office/drawing/2010/main">
                <a:solidFill>
                  <a:srgbClr val="FFFFFF"/>
                </a:solidFill>
              </a14:hiddenFill>
            </a:ext>
          </a:extLst>
        </p:spPr>
      </p:pic>
      <p:pic>
        <p:nvPicPr>
          <p:cNvPr id="77008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9071" r="9071"/>
          <a:stretch>
            <a:fillRect/>
          </a:stretch>
        </p:blipFill>
        <p:spPr bwMode="auto">
          <a:xfrm>
            <a:off x="2027238" y="4697013"/>
            <a:ext cx="989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1" descr="sunspotcloseup"/>
          <p:cNvPicPr>
            <a:picLocks noChangeArrowheads="1"/>
          </p:cNvPicPr>
          <p:nvPr/>
        </p:nvPicPr>
        <p:blipFill>
          <a:blip r:embed="rId8" cstate="print">
            <a:extLst>
              <a:ext uri="{28A0092B-C50C-407E-A947-70E740481C1C}">
                <a14:useLocalDpi xmlns:a14="http://schemas.microsoft.com/office/drawing/2010/main" val="0"/>
              </a:ext>
            </a:extLst>
          </a:blip>
          <a:srcRect l="12325" t="12392" r="12325" b="36143"/>
          <a:stretch>
            <a:fillRect/>
          </a:stretch>
        </p:blipFill>
        <p:spPr bwMode="auto">
          <a:xfrm>
            <a:off x="2049080" y="1630230"/>
            <a:ext cx="961200" cy="936000"/>
          </a:xfrm>
          <a:prstGeom prst="rect">
            <a:avLst/>
          </a:prstGeom>
          <a:noFill/>
          <a:extLst>
            <a:ext uri="{909E8E84-426E-40DD-AFC4-6F175D3DCCD1}">
              <a14:hiddenFill xmlns:a14="http://schemas.microsoft.com/office/drawing/2010/main">
                <a:solidFill>
                  <a:srgbClr val="FFFFFF"/>
                </a:solidFill>
              </a14:hiddenFill>
            </a:ext>
          </a:extLst>
        </p:spPr>
      </p:pic>
      <p:sp>
        <p:nvSpPr>
          <p:cNvPr id="44" name="Freeform 43"/>
          <p:cNvSpPr>
            <a:spLocks/>
          </p:cNvSpPr>
          <p:nvPr/>
        </p:nvSpPr>
        <p:spPr bwMode="auto">
          <a:xfrm>
            <a:off x="0" y="18832"/>
            <a:ext cx="9156700" cy="6919913"/>
          </a:xfrm>
          <a:custGeom>
            <a:avLst/>
            <a:gdLst>
              <a:gd name="T0" fmla="*/ 0 w 5768"/>
              <a:gd name="T1" fmla="*/ 0 h 4359"/>
              <a:gd name="T2" fmla="*/ 9 w 5768"/>
              <a:gd name="T3" fmla="*/ 4359 h 4359"/>
              <a:gd name="T4" fmla="*/ 5768 w 5768"/>
              <a:gd name="T5" fmla="*/ 4324 h 4359"/>
              <a:gd name="T6" fmla="*/ 5760 w 5768"/>
              <a:gd name="T7" fmla="*/ 986 h 4359"/>
              <a:gd name="T8" fmla="*/ 5510 w 5768"/>
              <a:gd name="T9" fmla="*/ 992 h 4359"/>
              <a:gd name="T10" fmla="*/ 5510 w 5768"/>
              <a:gd name="T11" fmla="*/ 1651 h 4359"/>
              <a:gd name="T12" fmla="*/ 181 w 5768"/>
              <a:gd name="T13" fmla="*/ 1642 h 4359"/>
              <a:gd name="T14" fmla="*/ 181 w 5768"/>
              <a:gd name="T15" fmla="*/ 971 h 4359"/>
              <a:gd name="T16" fmla="*/ 5750 w 5768"/>
              <a:gd name="T17" fmla="*/ 989 h 4359"/>
              <a:gd name="T18" fmla="*/ 5759 w 5768"/>
              <a:gd name="T19" fmla="*/ 1 h 4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8" h="4359">
                <a:moveTo>
                  <a:pt x="0" y="0"/>
                </a:moveTo>
                <a:lnTo>
                  <a:pt x="9" y="4359"/>
                </a:lnTo>
                <a:lnTo>
                  <a:pt x="5768" y="4324"/>
                </a:lnTo>
                <a:lnTo>
                  <a:pt x="5760" y="986"/>
                </a:lnTo>
                <a:lnTo>
                  <a:pt x="5510" y="992"/>
                </a:lnTo>
                <a:lnTo>
                  <a:pt x="5510" y="1651"/>
                </a:lnTo>
                <a:lnTo>
                  <a:pt x="181" y="1642"/>
                </a:lnTo>
                <a:lnTo>
                  <a:pt x="181" y="971"/>
                </a:lnTo>
                <a:lnTo>
                  <a:pt x="5750" y="989"/>
                </a:lnTo>
                <a:lnTo>
                  <a:pt x="5759" y="1"/>
                </a:lnTo>
              </a:path>
            </a:pathLst>
          </a:custGeom>
          <a:solidFill>
            <a:srgbClr val="DDDDDD">
              <a:alpha val="63000"/>
            </a:srgbClr>
          </a:solidFill>
          <a:ln>
            <a:noFill/>
          </a:ln>
          <a:effectLst/>
          <a:extLst>
            <a:ext uri="{91240B29-F687-4F45-9708-019B960494DF}">
              <a14:hiddenLine xmlns:a14="http://schemas.microsoft.com/office/drawing/2010/main" w="9525" cap="flat" cmpd="sng">
                <a:solidFill>
                  <a:srgbClr val="FF00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smtClean="0">
              <a:solidFill>
                <a:srgbClr val="000000"/>
              </a:solidFill>
              <a:latin typeface="Arial" pitchFamily="34" charset="0"/>
            </a:endParaRPr>
          </a:p>
        </p:txBody>
      </p:sp>
      <p:sp>
        <p:nvSpPr>
          <p:cNvPr id="45" name="Rectangle 44"/>
          <p:cNvSpPr>
            <a:spLocks noChangeArrowheads="1"/>
          </p:cNvSpPr>
          <p:nvPr/>
        </p:nvSpPr>
        <p:spPr bwMode="auto">
          <a:xfrm>
            <a:off x="287338" y="1560295"/>
            <a:ext cx="8502650" cy="1092200"/>
          </a:xfrm>
          <a:prstGeom prst="rect">
            <a:avLst/>
          </a:prstGeom>
          <a:noFill/>
          <a:ln w="38100" algn="ctr">
            <a:solidFill>
              <a:srgbClr val="FF00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Tree>
    <p:extLst>
      <p:ext uri="{BB962C8B-B14F-4D97-AF65-F5344CB8AC3E}">
        <p14:creationId xmlns:p14="http://schemas.microsoft.com/office/powerpoint/2010/main" val="52504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770073"/>
                                        </p:tgtEl>
                                        <p:attrNameLst>
                                          <p:attrName>style.visibility</p:attrName>
                                        </p:attrNameLst>
                                      </p:cBhvr>
                                      <p:to>
                                        <p:strVal val="visible"/>
                                      </p:to>
                                    </p:set>
                                    <p:anim calcmode="lin" valueType="num">
                                      <p:cBhvr>
                                        <p:cTn id="7" dur="500" fill="hold"/>
                                        <p:tgtEl>
                                          <p:spTgt spid="770073"/>
                                        </p:tgtEl>
                                        <p:attrNameLst>
                                          <p:attrName>ppt_x</p:attrName>
                                        </p:attrNameLst>
                                      </p:cBhvr>
                                      <p:tavLst>
                                        <p:tav tm="0">
                                          <p:val>
                                            <p:strVal val="#ppt_x-#ppt_w/2"/>
                                          </p:val>
                                        </p:tav>
                                        <p:tav tm="100000">
                                          <p:val>
                                            <p:strVal val="#ppt_x"/>
                                          </p:val>
                                        </p:tav>
                                      </p:tavLst>
                                    </p:anim>
                                    <p:anim calcmode="lin" valueType="num">
                                      <p:cBhvr>
                                        <p:cTn id="8" dur="500" fill="hold"/>
                                        <p:tgtEl>
                                          <p:spTgt spid="770073"/>
                                        </p:tgtEl>
                                        <p:attrNameLst>
                                          <p:attrName>ppt_y</p:attrName>
                                        </p:attrNameLst>
                                      </p:cBhvr>
                                      <p:tavLst>
                                        <p:tav tm="0">
                                          <p:val>
                                            <p:strVal val="#ppt_y"/>
                                          </p:val>
                                        </p:tav>
                                        <p:tav tm="100000">
                                          <p:val>
                                            <p:strVal val="#ppt_y"/>
                                          </p:val>
                                        </p:tav>
                                      </p:tavLst>
                                    </p:anim>
                                    <p:anim calcmode="lin" valueType="num">
                                      <p:cBhvr>
                                        <p:cTn id="9" dur="500" fill="hold"/>
                                        <p:tgtEl>
                                          <p:spTgt spid="770073"/>
                                        </p:tgtEl>
                                        <p:attrNameLst>
                                          <p:attrName>ppt_w</p:attrName>
                                        </p:attrNameLst>
                                      </p:cBhvr>
                                      <p:tavLst>
                                        <p:tav tm="0">
                                          <p:val>
                                            <p:fltVal val="0"/>
                                          </p:val>
                                        </p:tav>
                                        <p:tav tm="100000">
                                          <p:val>
                                            <p:strVal val="#ppt_w"/>
                                          </p:val>
                                        </p:tav>
                                      </p:tavLst>
                                    </p:anim>
                                    <p:anim calcmode="lin" valueType="num">
                                      <p:cBhvr>
                                        <p:cTn id="10" dur="500" fill="hold"/>
                                        <p:tgtEl>
                                          <p:spTgt spid="7700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ChangeArrowheads="1"/>
          </p:cNvSpPr>
          <p:nvPr/>
        </p:nvSpPr>
        <p:spPr bwMode="auto">
          <a:xfrm>
            <a:off x="2771774" y="0"/>
            <a:ext cx="6372225" cy="6858000"/>
          </a:xfrm>
          <a:prstGeom prst="rect">
            <a:avLst/>
          </a:prstGeom>
          <a:gradFill flip="none" rotWithShape="1">
            <a:gsLst>
              <a:gs pos="0">
                <a:srgbClr val="B2B2B2"/>
              </a:gs>
              <a:gs pos="100000">
                <a:schemeClr val="bg1"/>
              </a:gs>
            </a:gsLst>
            <a:lin ang="10800000" scaled="1"/>
            <a:tileRect/>
          </a:gradFill>
          <a:ln>
            <a:noFill/>
          </a:ln>
          <a:effectLst/>
          <a:extLst/>
        </p:spPr>
        <p:txBody>
          <a:bodyPr wrap="none" anchor="ctr"/>
          <a:lstStyle/>
          <a:p>
            <a:pPr algn="ctr"/>
            <a:endParaRPr lang="en-US" altLang="en-US"/>
          </a:p>
        </p:txBody>
      </p:sp>
      <p:sp>
        <p:nvSpPr>
          <p:cNvPr id="1480707" name="Rectangle 3"/>
          <p:cNvSpPr>
            <a:spLocks noChangeArrowheads="1"/>
          </p:cNvSpPr>
          <p:nvPr/>
        </p:nvSpPr>
        <p:spPr bwMode="auto">
          <a:xfrm>
            <a:off x="0" y="0"/>
            <a:ext cx="2790825" cy="1579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80708" name="Rectangle 4"/>
          <p:cNvSpPr>
            <a:spLocks noChangeArrowheads="1"/>
          </p:cNvSpPr>
          <p:nvPr/>
        </p:nvSpPr>
        <p:spPr bwMode="auto">
          <a:xfrm>
            <a:off x="1728788" y="187325"/>
            <a:ext cx="651562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en-US" altLang="en-US" sz="3600" dirty="0" smtClean="0">
                <a:solidFill>
                  <a:schemeClr val="tx1"/>
                </a:solidFill>
              </a:rPr>
              <a:t>Sunspot numbers and cosmogenic isotope records </a:t>
            </a:r>
            <a:endParaRPr lang="en-US" altLang="en-US" sz="3600" dirty="0">
              <a:solidFill>
                <a:schemeClr val="tx1"/>
              </a:solidFill>
            </a:endParaRPr>
          </a:p>
        </p:txBody>
      </p:sp>
      <p:grpSp>
        <p:nvGrpSpPr>
          <p:cNvPr id="1480709" name="Group 5"/>
          <p:cNvGrpSpPr>
            <a:grpSpLocks/>
          </p:cNvGrpSpPr>
          <p:nvPr/>
        </p:nvGrpSpPr>
        <p:grpSpPr bwMode="auto">
          <a:xfrm>
            <a:off x="381000" y="152400"/>
            <a:ext cx="8458200" cy="1350963"/>
            <a:chOff x="240" y="96"/>
            <a:chExt cx="5328" cy="851"/>
          </a:xfrm>
        </p:grpSpPr>
        <p:sp>
          <p:nvSpPr>
            <p:cNvPr id="1480710" name="Rectangle 6"/>
            <p:cNvSpPr>
              <a:spLocks noChangeArrowheads="1"/>
            </p:cNvSpPr>
            <p:nvPr/>
          </p:nvSpPr>
          <p:spPr bwMode="auto">
            <a:xfrm>
              <a:off x="240" y="96"/>
              <a:ext cx="5328" cy="35"/>
            </a:xfrm>
            <a:prstGeom prst="rect">
              <a:avLst/>
            </a:prstGeom>
            <a:gradFill flip="none" rotWithShape="1">
              <a:gsLst>
                <a:gs pos="0">
                  <a:schemeClr val="bg1"/>
                </a:gs>
                <a:gs pos="100000">
                  <a:srgbClr val="B2B2B2"/>
                </a:gs>
              </a:gsLst>
              <a:lin ang="10800000" scaled="1"/>
              <a:tileRect/>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80711" name="Rectangle 7"/>
            <p:cNvSpPr>
              <a:spLocks noChangeArrowheads="1"/>
            </p:cNvSpPr>
            <p:nvPr/>
          </p:nvSpPr>
          <p:spPr bwMode="auto">
            <a:xfrm>
              <a:off x="240" y="912"/>
              <a:ext cx="5328" cy="35"/>
            </a:xfrm>
            <a:prstGeom prst="rect">
              <a:avLst/>
            </a:prstGeom>
            <a:gradFill flip="none" rotWithShape="1">
              <a:gsLst>
                <a:gs pos="0">
                  <a:schemeClr val="bg1"/>
                </a:gs>
                <a:gs pos="100000">
                  <a:srgbClr val="B2B2B2"/>
                </a:gs>
              </a:gsLst>
              <a:lin ang="10800000" scaled="1"/>
              <a:tileRect/>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pic>
        <p:nvPicPr>
          <p:cNvPr id="1480714" name="Picture 10" descr="Uo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690563"/>
            <a:ext cx="546100" cy="700088"/>
          </a:xfrm>
          <a:prstGeom prst="rect">
            <a:avLst/>
          </a:prstGeom>
          <a:noFill/>
          <a:extLst>
            <a:ext uri="{909E8E84-426E-40DD-AFC4-6F175D3DCCD1}">
              <a14:hiddenFill xmlns:a14="http://schemas.microsoft.com/office/drawing/2010/main">
                <a:solidFill>
                  <a:srgbClr val="FFFFFF"/>
                </a:solidFill>
              </a14:hiddenFill>
            </a:ext>
          </a:extLst>
        </p:spPr>
      </p:pic>
      <p:pic>
        <p:nvPicPr>
          <p:cNvPr id="1480715" name="Picture 11" descr="sunspotcloseup"/>
          <p:cNvPicPr>
            <a:picLocks noChangeAspect="1" noChangeArrowheads="1"/>
          </p:cNvPicPr>
          <p:nvPr/>
        </p:nvPicPr>
        <p:blipFill>
          <a:blip r:embed="rId3" cstate="print">
            <a:extLst>
              <a:ext uri="{28A0092B-C50C-407E-A947-70E740481C1C}">
                <a14:useLocalDpi xmlns:a14="http://schemas.microsoft.com/office/drawing/2010/main" val="0"/>
              </a:ext>
            </a:extLst>
          </a:blip>
          <a:srcRect l="12325" t="12392" r="12325" b="36143"/>
          <a:stretch>
            <a:fillRect/>
          </a:stretch>
        </p:blipFill>
        <p:spPr bwMode="auto">
          <a:xfrm>
            <a:off x="393700" y="242888"/>
            <a:ext cx="1320800" cy="1196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004" y="1474909"/>
            <a:ext cx="2879812" cy="5591274"/>
          </a:xfrm>
          <a:prstGeom prst="rect">
            <a:avLst/>
          </a:prstGeom>
          <a:noFill/>
        </p:spPr>
        <p:txBody>
          <a:bodyPr wrap="square" rtlCol="0">
            <a:spAutoFit/>
          </a:bodyPr>
          <a:lstStyle/>
          <a:p>
            <a:r>
              <a:rPr lang="en-GB" sz="2800" dirty="0" smtClean="0">
                <a:solidFill>
                  <a:srgbClr val="FF3399"/>
                </a:solidFill>
                <a:sym typeface="Symbol"/>
              </a:rPr>
              <a:t></a:t>
            </a:r>
            <a:r>
              <a:rPr lang="en-GB" sz="2000" dirty="0" smtClean="0">
                <a:sym typeface="Symbol"/>
              </a:rPr>
              <a:t> Annual means of c</a:t>
            </a:r>
            <a:r>
              <a:rPr lang="en-GB" sz="2000" dirty="0" smtClean="0"/>
              <a:t>orrected sunspot number, </a:t>
            </a:r>
            <a:r>
              <a:rPr lang="en-GB" sz="2000" dirty="0" smtClean="0">
                <a:solidFill>
                  <a:srgbClr val="0070C0"/>
                </a:solidFill>
              </a:rPr>
              <a:t>R</a:t>
            </a:r>
            <a:r>
              <a:rPr lang="en-GB" sz="2000" baseline="-25000" dirty="0" smtClean="0">
                <a:solidFill>
                  <a:srgbClr val="0070C0"/>
                </a:solidFill>
              </a:rPr>
              <a:t>C</a:t>
            </a:r>
            <a:r>
              <a:rPr lang="en-GB" sz="2000" baseline="-25000" dirty="0" smtClean="0"/>
              <a:t>  </a:t>
            </a:r>
            <a:r>
              <a:rPr lang="en-GB" sz="2000" dirty="0"/>
              <a:t>&amp;</a:t>
            </a:r>
            <a:r>
              <a:rPr lang="en-GB" sz="2000" dirty="0" smtClean="0"/>
              <a:t> group sunspot number, </a:t>
            </a:r>
            <a:r>
              <a:rPr lang="en-GB" sz="2000" dirty="0" smtClean="0">
                <a:solidFill>
                  <a:srgbClr val="FF0000"/>
                </a:solidFill>
              </a:rPr>
              <a:t>R</a:t>
            </a:r>
            <a:r>
              <a:rPr lang="en-GB" sz="2000" baseline="-25000" dirty="0">
                <a:solidFill>
                  <a:srgbClr val="FF0000"/>
                </a:solidFill>
              </a:rPr>
              <a:t>G</a:t>
            </a:r>
            <a:r>
              <a:rPr lang="en-GB" sz="2000" baseline="-25000" dirty="0" smtClean="0">
                <a:solidFill>
                  <a:srgbClr val="FF0000"/>
                </a:solidFill>
              </a:rPr>
              <a:t> </a:t>
            </a:r>
          </a:p>
          <a:p>
            <a:r>
              <a:rPr lang="en-GB" sz="2000" i="1" dirty="0" smtClean="0"/>
              <a:t>(Lockwood et al, 2014)</a:t>
            </a:r>
          </a:p>
          <a:p>
            <a:r>
              <a:rPr lang="en-GB" sz="2800" dirty="0" smtClean="0">
                <a:solidFill>
                  <a:srgbClr val="FF3399"/>
                </a:solidFill>
                <a:sym typeface="Symbol"/>
              </a:rPr>
              <a:t></a:t>
            </a:r>
            <a:r>
              <a:rPr lang="en-GB" sz="2000" dirty="0" smtClean="0">
                <a:sym typeface="Symbol"/>
              </a:rPr>
              <a:t> 22-year means of </a:t>
            </a:r>
            <a:r>
              <a:rPr lang="en-GB" sz="2000" dirty="0" smtClean="0">
                <a:solidFill>
                  <a:srgbClr val="0070C0"/>
                </a:solidFill>
              </a:rPr>
              <a:t>R</a:t>
            </a:r>
            <a:r>
              <a:rPr lang="en-GB" sz="2000" baseline="-25000" dirty="0" smtClean="0">
                <a:solidFill>
                  <a:srgbClr val="0070C0"/>
                </a:solidFill>
              </a:rPr>
              <a:t>C</a:t>
            </a:r>
            <a:r>
              <a:rPr lang="en-GB" sz="2000" baseline="-25000" dirty="0" smtClean="0"/>
              <a:t>  </a:t>
            </a:r>
            <a:r>
              <a:rPr lang="en-GB" sz="2000" dirty="0" smtClean="0"/>
              <a:t>&amp; </a:t>
            </a:r>
            <a:r>
              <a:rPr lang="en-GB" sz="2000" dirty="0" smtClean="0">
                <a:solidFill>
                  <a:srgbClr val="FF0000"/>
                </a:solidFill>
              </a:rPr>
              <a:t>R</a:t>
            </a:r>
            <a:r>
              <a:rPr lang="en-GB" sz="2000" baseline="-25000" dirty="0" smtClean="0">
                <a:solidFill>
                  <a:srgbClr val="FF0000"/>
                </a:solidFill>
              </a:rPr>
              <a:t>G  </a:t>
            </a:r>
            <a:r>
              <a:rPr lang="en-GB" sz="2000" dirty="0" smtClean="0"/>
              <a:t>with </a:t>
            </a:r>
            <a:r>
              <a:rPr lang="en-GB" sz="2000" dirty="0" smtClean="0">
                <a:solidFill>
                  <a:srgbClr val="00FFFF"/>
                </a:solidFill>
                <a:sym typeface="Symbol"/>
              </a:rPr>
              <a:t></a:t>
            </a:r>
            <a:r>
              <a:rPr lang="en-GB" sz="2000" baseline="-25000" dirty="0" smtClean="0">
                <a:solidFill>
                  <a:srgbClr val="00FFFF"/>
                </a:solidFill>
                <a:sym typeface="Symbol"/>
              </a:rPr>
              <a:t>22 </a:t>
            </a:r>
            <a:endParaRPr lang="en-GB" sz="2000" dirty="0" smtClean="0"/>
          </a:p>
          <a:p>
            <a:r>
              <a:rPr lang="en-GB" sz="2800" dirty="0" smtClean="0">
                <a:solidFill>
                  <a:srgbClr val="FF3399"/>
                </a:solidFill>
                <a:sym typeface="Symbol"/>
              </a:rPr>
              <a:t></a:t>
            </a:r>
            <a:r>
              <a:rPr lang="en-GB" sz="2000" dirty="0" smtClean="0">
                <a:sym typeface="Symbol"/>
              </a:rPr>
              <a:t> 22-year means of </a:t>
            </a:r>
            <a:r>
              <a:rPr lang="en-GB" sz="2000" dirty="0" smtClean="0"/>
              <a:t>modulation potential from </a:t>
            </a:r>
            <a:r>
              <a:rPr lang="en-GB" sz="2000" baseline="30000" dirty="0" smtClean="0"/>
              <a:t>14</a:t>
            </a:r>
            <a:r>
              <a:rPr lang="en-GB" sz="2000" dirty="0" smtClean="0"/>
              <a:t>C (</a:t>
            </a:r>
            <a:r>
              <a:rPr lang="en-GB" sz="2000" dirty="0" smtClean="0">
                <a:solidFill>
                  <a:srgbClr val="FFC000"/>
                </a:solidFill>
                <a:sym typeface="Symbol"/>
              </a:rPr>
              <a:t></a:t>
            </a:r>
            <a:r>
              <a:rPr lang="en-GB" sz="2000" baseline="-25000" dirty="0" smtClean="0">
                <a:solidFill>
                  <a:srgbClr val="FFC000"/>
                </a:solidFill>
                <a:sym typeface="Symbol"/>
              </a:rPr>
              <a:t>14C</a:t>
            </a:r>
            <a:r>
              <a:rPr lang="en-GB" sz="2000" dirty="0" smtClean="0"/>
              <a:t>) &amp; </a:t>
            </a:r>
            <a:r>
              <a:rPr lang="en-GB" sz="2000" baseline="30000" dirty="0" smtClean="0"/>
              <a:t>10</a:t>
            </a:r>
            <a:r>
              <a:rPr lang="en-GB" sz="2000" dirty="0" smtClean="0"/>
              <a:t>Be (</a:t>
            </a:r>
            <a:r>
              <a:rPr lang="en-GB" sz="2000" dirty="0" smtClean="0">
                <a:solidFill>
                  <a:srgbClr val="99FF33"/>
                </a:solidFill>
                <a:sym typeface="Symbol"/>
              </a:rPr>
              <a:t></a:t>
            </a:r>
            <a:r>
              <a:rPr lang="en-GB" sz="2000" baseline="-25000" dirty="0" smtClean="0">
                <a:solidFill>
                  <a:srgbClr val="99FF33"/>
                </a:solidFill>
                <a:sym typeface="Symbol"/>
              </a:rPr>
              <a:t>10Be</a:t>
            </a:r>
            <a:r>
              <a:rPr lang="en-GB" sz="2000" dirty="0" smtClean="0"/>
              <a:t>) and the mean of the two, </a:t>
            </a:r>
            <a:r>
              <a:rPr lang="en-GB" sz="2000" dirty="0" smtClean="0">
                <a:solidFill>
                  <a:srgbClr val="00FFFF"/>
                </a:solidFill>
                <a:sym typeface="Symbol"/>
              </a:rPr>
              <a:t></a:t>
            </a:r>
            <a:r>
              <a:rPr lang="en-GB" sz="2000" baseline="-25000" dirty="0" smtClean="0">
                <a:solidFill>
                  <a:srgbClr val="00FFFF"/>
                </a:solidFill>
                <a:sym typeface="Symbol"/>
              </a:rPr>
              <a:t>22 </a:t>
            </a:r>
            <a:r>
              <a:rPr lang="en-GB" sz="2000" dirty="0" smtClean="0">
                <a:solidFill>
                  <a:srgbClr val="00FFFF"/>
                </a:solidFill>
                <a:sym typeface="Symbol"/>
              </a:rPr>
              <a:t>= </a:t>
            </a:r>
            <a:r>
              <a:rPr lang="en-GB" sz="2000" baseline="-25000" dirty="0" smtClean="0">
                <a:solidFill>
                  <a:srgbClr val="00FFFF"/>
                </a:solidFill>
              </a:rPr>
              <a:t> </a:t>
            </a:r>
            <a:r>
              <a:rPr lang="en-GB" sz="2000" dirty="0" smtClean="0">
                <a:solidFill>
                  <a:srgbClr val="00FFFF"/>
                </a:solidFill>
              </a:rPr>
              <a:t>&lt;</a:t>
            </a:r>
            <a:r>
              <a:rPr lang="en-GB" sz="2000" dirty="0" smtClean="0">
                <a:solidFill>
                  <a:srgbClr val="00FFFF"/>
                </a:solidFill>
                <a:sym typeface="Symbol"/>
              </a:rPr>
              <a:t></a:t>
            </a:r>
            <a:r>
              <a:rPr lang="en-GB" sz="2000" baseline="-25000" dirty="0" smtClean="0">
                <a:solidFill>
                  <a:srgbClr val="00FFFF"/>
                </a:solidFill>
                <a:sym typeface="Symbol"/>
              </a:rPr>
              <a:t>14C</a:t>
            </a:r>
            <a:r>
              <a:rPr lang="en-GB" sz="2000" dirty="0" smtClean="0">
                <a:solidFill>
                  <a:srgbClr val="00FFFF"/>
                </a:solidFill>
              </a:rPr>
              <a:t>&gt;</a:t>
            </a:r>
            <a:r>
              <a:rPr lang="en-GB" sz="2000" baseline="-25000" dirty="0" smtClean="0">
                <a:solidFill>
                  <a:srgbClr val="00FFFF"/>
                </a:solidFill>
              </a:rPr>
              <a:t>22</a:t>
            </a:r>
            <a:r>
              <a:rPr lang="en-GB" sz="2000" dirty="0" smtClean="0">
                <a:solidFill>
                  <a:srgbClr val="00FFFF"/>
                </a:solidFill>
              </a:rPr>
              <a:t>+&lt;</a:t>
            </a:r>
            <a:r>
              <a:rPr lang="en-GB" sz="2000" dirty="0" smtClean="0">
                <a:solidFill>
                  <a:srgbClr val="00FFFF"/>
                </a:solidFill>
                <a:sym typeface="Symbol"/>
              </a:rPr>
              <a:t></a:t>
            </a:r>
            <a:r>
              <a:rPr lang="en-GB" sz="2000" baseline="-25000" dirty="0" smtClean="0">
                <a:solidFill>
                  <a:srgbClr val="00FFFF"/>
                </a:solidFill>
                <a:sym typeface="Symbol"/>
              </a:rPr>
              <a:t>10Be</a:t>
            </a:r>
            <a:r>
              <a:rPr lang="en-GB" sz="2000" dirty="0" smtClean="0">
                <a:solidFill>
                  <a:srgbClr val="00FFFF"/>
                </a:solidFill>
              </a:rPr>
              <a:t>&gt;</a:t>
            </a:r>
            <a:r>
              <a:rPr lang="en-GB" sz="2000" baseline="-25000" dirty="0" smtClean="0">
                <a:solidFill>
                  <a:srgbClr val="00FFFF"/>
                </a:solidFill>
              </a:rPr>
              <a:t>22</a:t>
            </a:r>
            <a:r>
              <a:rPr lang="en-GB" sz="2000" dirty="0" smtClean="0">
                <a:solidFill>
                  <a:srgbClr val="00FFFF"/>
                </a:solidFill>
              </a:rPr>
              <a:t>)/2</a:t>
            </a:r>
          </a:p>
          <a:p>
            <a:r>
              <a:rPr lang="en-GB" sz="2000" i="1" dirty="0" smtClean="0"/>
              <a:t>(Usoskin, 2013)  </a:t>
            </a:r>
          </a:p>
          <a:p>
            <a:endParaRPr lang="en-GB" sz="2000" baseline="-25000" dirty="0" smtClean="0">
              <a:solidFill>
                <a:srgbClr val="FF0000"/>
              </a:solidFill>
            </a:endParaRPr>
          </a:p>
          <a:p>
            <a:endParaRPr lang="en-GB" sz="2000" i="1"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10" r="2115"/>
          <a:stretch/>
        </p:blipFill>
        <p:spPr bwMode="auto">
          <a:xfrm>
            <a:off x="3028949" y="1600209"/>
            <a:ext cx="5953125" cy="5000615"/>
          </a:xfrm>
          <a:prstGeom prst="rect">
            <a:avLst/>
          </a:prstGeom>
          <a:noFill/>
          <a:ln w="57150">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9788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1480709"/>
                                        </p:tgtEl>
                                        <p:attrNameLst>
                                          <p:attrName>style.visibility</p:attrName>
                                        </p:attrNameLst>
                                      </p:cBhvr>
                                      <p:to>
                                        <p:strVal val="visible"/>
                                      </p:to>
                                    </p:set>
                                    <p:anim calcmode="lin" valueType="num">
                                      <p:cBhvr>
                                        <p:cTn id="7" dur="500" fill="hold"/>
                                        <p:tgtEl>
                                          <p:spTgt spid="1480709"/>
                                        </p:tgtEl>
                                        <p:attrNameLst>
                                          <p:attrName>ppt_x</p:attrName>
                                        </p:attrNameLst>
                                      </p:cBhvr>
                                      <p:tavLst>
                                        <p:tav tm="0">
                                          <p:val>
                                            <p:strVal val="#ppt_x-#ppt_w/2"/>
                                          </p:val>
                                        </p:tav>
                                        <p:tav tm="100000">
                                          <p:val>
                                            <p:strVal val="#ppt_x"/>
                                          </p:val>
                                        </p:tav>
                                      </p:tavLst>
                                    </p:anim>
                                    <p:anim calcmode="lin" valueType="num">
                                      <p:cBhvr>
                                        <p:cTn id="8" dur="500" fill="hold"/>
                                        <p:tgtEl>
                                          <p:spTgt spid="1480709"/>
                                        </p:tgtEl>
                                        <p:attrNameLst>
                                          <p:attrName>ppt_y</p:attrName>
                                        </p:attrNameLst>
                                      </p:cBhvr>
                                      <p:tavLst>
                                        <p:tav tm="0">
                                          <p:val>
                                            <p:strVal val="#ppt_y"/>
                                          </p:val>
                                        </p:tav>
                                        <p:tav tm="100000">
                                          <p:val>
                                            <p:strVal val="#ppt_y"/>
                                          </p:val>
                                        </p:tav>
                                      </p:tavLst>
                                    </p:anim>
                                    <p:anim calcmode="lin" valueType="num">
                                      <p:cBhvr>
                                        <p:cTn id="9" dur="500" fill="hold"/>
                                        <p:tgtEl>
                                          <p:spTgt spid="1480709"/>
                                        </p:tgtEl>
                                        <p:attrNameLst>
                                          <p:attrName>ppt_w</p:attrName>
                                        </p:attrNameLst>
                                      </p:cBhvr>
                                      <p:tavLst>
                                        <p:tav tm="0">
                                          <p:val>
                                            <p:fltVal val="0"/>
                                          </p:val>
                                        </p:tav>
                                        <p:tav tm="100000">
                                          <p:val>
                                            <p:strVal val="#ppt_w"/>
                                          </p:val>
                                        </p:tav>
                                      </p:tavLst>
                                    </p:anim>
                                    <p:anim calcmode="lin" valueType="num">
                                      <p:cBhvr>
                                        <p:cTn id="10" dur="500" fill="hold"/>
                                        <p:tgtEl>
                                          <p:spTgt spid="148070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480708"/>
                                        </p:tgtEl>
                                        <p:attrNameLst>
                                          <p:attrName>style.visibility</p:attrName>
                                        </p:attrNameLst>
                                      </p:cBhvr>
                                      <p:to>
                                        <p:strVal val="visible"/>
                                      </p:to>
                                    </p:set>
                                    <p:anim calcmode="lin" valueType="num">
                                      <p:cBhvr additive="base">
                                        <p:cTn id="14" dur="500" fill="hold"/>
                                        <p:tgtEl>
                                          <p:spTgt spid="1480708"/>
                                        </p:tgtEl>
                                        <p:attrNameLst>
                                          <p:attrName>ppt_x</p:attrName>
                                        </p:attrNameLst>
                                      </p:cBhvr>
                                      <p:tavLst>
                                        <p:tav tm="0">
                                          <p:val>
                                            <p:strVal val="0-#ppt_w/2"/>
                                          </p:val>
                                        </p:tav>
                                        <p:tav tm="100000">
                                          <p:val>
                                            <p:strVal val="#ppt_x"/>
                                          </p:val>
                                        </p:tav>
                                      </p:tavLst>
                                    </p:anim>
                                    <p:anim calcmode="lin" valueType="num">
                                      <p:cBhvr additive="base">
                                        <p:cTn id="15" dur="500" fill="hold"/>
                                        <p:tgtEl>
                                          <p:spTgt spid="14807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070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ChangeArrowheads="1"/>
          </p:cNvSpPr>
          <p:nvPr/>
        </p:nvSpPr>
        <p:spPr bwMode="auto">
          <a:xfrm>
            <a:off x="2771774" y="0"/>
            <a:ext cx="6372225" cy="6858000"/>
          </a:xfrm>
          <a:prstGeom prst="rect">
            <a:avLst/>
          </a:prstGeom>
          <a:gradFill flip="none" rotWithShape="1">
            <a:gsLst>
              <a:gs pos="0">
                <a:srgbClr val="B2B2B2"/>
              </a:gs>
              <a:gs pos="100000">
                <a:schemeClr val="bg1"/>
              </a:gs>
            </a:gsLst>
            <a:lin ang="10800000" scaled="1"/>
            <a:tileRect/>
          </a:gradFill>
          <a:ln>
            <a:noFill/>
          </a:ln>
          <a:effectLst/>
          <a:extLst/>
        </p:spPr>
        <p:txBody>
          <a:bodyPr wrap="none" anchor="ctr"/>
          <a:lstStyle/>
          <a:p>
            <a:pPr algn="ctr"/>
            <a:endParaRPr lang="en-US" altLang="en-US"/>
          </a:p>
        </p:txBody>
      </p:sp>
      <p:sp>
        <p:nvSpPr>
          <p:cNvPr id="1480707" name="Rectangle 3"/>
          <p:cNvSpPr>
            <a:spLocks noChangeArrowheads="1"/>
          </p:cNvSpPr>
          <p:nvPr/>
        </p:nvSpPr>
        <p:spPr bwMode="auto">
          <a:xfrm>
            <a:off x="0" y="0"/>
            <a:ext cx="2790825" cy="1579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80708" name="Rectangle 4"/>
          <p:cNvSpPr>
            <a:spLocks noChangeArrowheads="1"/>
          </p:cNvSpPr>
          <p:nvPr/>
        </p:nvSpPr>
        <p:spPr bwMode="auto">
          <a:xfrm>
            <a:off x="3009900" y="187325"/>
            <a:ext cx="523450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en-US" altLang="en-US" sz="3600" dirty="0" smtClean="0">
                <a:solidFill>
                  <a:schemeClr val="tx1"/>
                </a:solidFill>
              </a:rPr>
              <a:t>Sunspot numbers on a logarithmic scale</a:t>
            </a:r>
            <a:endParaRPr lang="en-US" altLang="en-US" sz="3600" dirty="0">
              <a:solidFill>
                <a:schemeClr val="tx1"/>
              </a:solidFill>
            </a:endParaRPr>
          </a:p>
        </p:txBody>
      </p:sp>
      <p:grpSp>
        <p:nvGrpSpPr>
          <p:cNvPr id="1480709" name="Group 5"/>
          <p:cNvGrpSpPr>
            <a:grpSpLocks/>
          </p:cNvGrpSpPr>
          <p:nvPr/>
        </p:nvGrpSpPr>
        <p:grpSpPr bwMode="auto">
          <a:xfrm>
            <a:off x="381000" y="152400"/>
            <a:ext cx="8458200" cy="1350963"/>
            <a:chOff x="240" y="96"/>
            <a:chExt cx="5328" cy="851"/>
          </a:xfrm>
        </p:grpSpPr>
        <p:sp>
          <p:nvSpPr>
            <p:cNvPr id="1480710" name="Rectangle 6"/>
            <p:cNvSpPr>
              <a:spLocks noChangeArrowheads="1"/>
            </p:cNvSpPr>
            <p:nvPr/>
          </p:nvSpPr>
          <p:spPr bwMode="auto">
            <a:xfrm>
              <a:off x="240" y="96"/>
              <a:ext cx="5328" cy="35"/>
            </a:xfrm>
            <a:prstGeom prst="rect">
              <a:avLst/>
            </a:prstGeom>
            <a:gradFill flip="none" rotWithShape="1">
              <a:gsLst>
                <a:gs pos="0">
                  <a:schemeClr val="bg1"/>
                </a:gs>
                <a:gs pos="100000">
                  <a:srgbClr val="B2B2B2"/>
                </a:gs>
              </a:gsLst>
              <a:lin ang="10800000" scaled="1"/>
              <a:tileRect/>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80711" name="Rectangle 7"/>
            <p:cNvSpPr>
              <a:spLocks noChangeArrowheads="1"/>
            </p:cNvSpPr>
            <p:nvPr/>
          </p:nvSpPr>
          <p:spPr bwMode="auto">
            <a:xfrm>
              <a:off x="240" y="912"/>
              <a:ext cx="5328" cy="35"/>
            </a:xfrm>
            <a:prstGeom prst="rect">
              <a:avLst/>
            </a:prstGeom>
            <a:gradFill flip="none" rotWithShape="1">
              <a:gsLst>
                <a:gs pos="0">
                  <a:schemeClr val="bg1"/>
                </a:gs>
                <a:gs pos="100000">
                  <a:srgbClr val="B2B2B2"/>
                </a:gs>
              </a:gsLst>
              <a:lin ang="10800000" scaled="1"/>
              <a:tileRect/>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pic>
        <p:nvPicPr>
          <p:cNvPr id="1480714" name="Picture 10" descr="Uo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690563"/>
            <a:ext cx="546100" cy="700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004" y="1474909"/>
            <a:ext cx="2879812" cy="5693866"/>
          </a:xfrm>
          <a:prstGeom prst="rect">
            <a:avLst/>
          </a:prstGeom>
          <a:noFill/>
        </p:spPr>
        <p:txBody>
          <a:bodyPr wrap="square" rtlCol="0">
            <a:spAutoFit/>
          </a:bodyPr>
          <a:lstStyle/>
          <a:p>
            <a:r>
              <a:rPr lang="en-GB" sz="2800" dirty="0" smtClean="0">
                <a:solidFill>
                  <a:srgbClr val="FF3399"/>
                </a:solidFill>
                <a:sym typeface="Symbol"/>
              </a:rPr>
              <a:t></a:t>
            </a:r>
            <a:r>
              <a:rPr lang="en-GB" sz="2000" dirty="0" smtClean="0">
                <a:sym typeface="Symbol"/>
              </a:rPr>
              <a:t> Annual means of c</a:t>
            </a:r>
            <a:r>
              <a:rPr lang="en-GB" sz="2000" dirty="0" smtClean="0"/>
              <a:t>orrected sunspot number, </a:t>
            </a:r>
            <a:r>
              <a:rPr lang="en-GB" sz="2000" dirty="0" smtClean="0">
                <a:solidFill>
                  <a:srgbClr val="0070C0"/>
                </a:solidFill>
              </a:rPr>
              <a:t>R</a:t>
            </a:r>
            <a:r>
              <a:rPr lang="en-GB" sz="2000" baseline="-25000" dirty="0" smtClean="0">
                <a:solidFill>
                  <a:srgbClr val="0070C0"/>
                </a:solidFill>
              </a:rPr>
              <a:t>C</a:t>
            </a:r>
            <a:r>
              <a:rPr lang="en-GB" sz="2000" baseline="-25000" dirty="0" smtClean="0"/>
              <a:t>  </a:t>
            </a:r>
            <a:r>
              <a:rPr lang="en-GB" sz="2000" dirty="0"/>
              <a:t>&amp;</a:t>
            </a:r>
            <a:r>
              <a:rPr lang="en-GB" sz="2000" dirty="0" smtClean="0"/>
              <a:t> group sunspot number, </a:t>
            </a:r>
            <a:r>
              <a:rPr lang="en-GB" sz="2000" dirty="0" smtClean="0">
                <a:solidFill>
                  <a:srgbClr val="FF0000"/>
                </a:solidFill>
              </a:rPr>
              <a:t>R</a:t>
            </a:r>
            <a:r>
              <a:rPr lang="en-GB" sz="2000" baseline="-25000" dirty="0">
                <a:solidFill>
                  <a:srgbClr val="FF0000"/>
                </a:solidFill>
              </a:rPr>
              <a:t>G</a:t>
            </a:r>
            <a:r>
              <a:rPr lang="en-GB" sz="2000" baseline="-25000" dirty="0" smtClean="0">
                <a:solidFill>
                  <a:srgbClr val="FF0000"/>
                </a:solidFill>
              </a:rPr>
              <a:t> </a:t>
            </a:r>
          </a:p>
          <a:p>
            <a:r>
              <a:rPr lang="en-GB" sz="2800" dirty="0" smtClean="0">
                <a:solidFill>
                  <a:srgbClr val="FF3399"/>
                </a:solidFill>
                <a:sym typeface="Symbol"/>
              </a:rPr>
              <a:t></a:t>
            </a:r>
            <a:r>
              <a:rPr lang="en-GB" sz="2000" dirty="0" smtClean="0">
                <a:sym typeface="Symbol"/>
              </a:rPr>
              <a:t> Top: </a:t>
            </a:r>
            <a:r>
              <a:rPr lang="en-GB" sz="2000" dirty="0">
                <a:solidFill>
                  <a:srgbClr val="0070C0"/>
                </a:solidFill>
              </a:rPr>
              <a:t>R</a:t>
            </a:r>
            <a:r>
              <a:rPr lang="en-GB" sz="2000" baseline="-25000" dirty="0">
                <a:solidFill>
                  <a:srgbClr val="0070C0"/>
                </a:solidFill>
              </a:rPr>
              <a:t>C</a:t>
            </a:r>
            <a:r>
              <a:rPr lang="en-GB" sz="2000" baseline="-25000" dirty="0"/>
              <a:t>  </a:t>
            </a:r>
            <a:r>
              <a:rPr lang="en-GB" sz="2000" dirty="0" smtClean="0"/>
              <a:t>&amp; </a:t>
            </a:r>
            <a:r>
              <a:rPr lang="en-GB" sz="2000" dirty="0">
                <a:solidFill>
                  <a:srgbClr val="FF0000"/>
                </a:solidFill>
              </a:rPr>
              <a:t>R</a:t>
            </a:r>
            <a:r>
              <a:rPr lang="en-GB" sz="2000" baseline="-25000" dirty="0">
                <a:solidFill>
                  <a:srgbClr val="FF0000"/>
                </a:solidFill>
              </a:rPr>
              <a:t>G </a:t>
            </a:r>
          </a:p>
          <a:p>
            <a:r>
              <a:rPr lang="en-GB" sz="2000" dirty="0" smtClean="0">
                <a:sym typeface="Symbol"/>
              </a:rPr>
              <a:t>on log</a:t>
            </a:r>
            <a:r>
              <a:rPr lang="en-GB" sz="2000" baseline="-25000" dirty="0" smtClean="0">
                <a:sym typeface="Symbol"/>
              </a:rPr>
              <a:t>e</a:t>
            </a:r>
            <a:r>
              <a:rPr lang="en-GB" sz="2000" dirty="0" smtClean="0">
                <a:sym typeface="Symbol"/>
              </a:rPr>
              <a:t> scale along with 11-year means of R</a:t>
            </a:r>
            <a:r>
              <a:rPr lang="en-GB" sz="2000" baseline="-25000" dirty="0" smtClean="0">
                <a:sym typeface="Symbol"/>
              </a:rPr>
              <a:t>G</a:t>
            </a:r>
            <a:r>
              <a:rPr lang="en-GB" sz="2000" dirty="0" smtClean="0">
                <a:sym typeface="Symbol"/>
              </a:rPr>
              <a:t> in black - </a:t>
            </a:r>
            <a:r>
              <a:rPr lang="en-GB" sz="2000" dirty="0">
                <a:sym typeface="Symbol"/>
              </a:rPr>
              <a:t>h</a:t>
            </a:r>
            <a:r>
              <a:rPr lang="en-GB" sz="2000" dirty="0" smtClean="0">
                <a:sym typeface="Symbol"/>
              </a:rPr>
              <a:t>ighlights the Maunder minimum.</a:t>
            </a:r>
            <a:endParaRPr lang="en-GB" sz="2000" dirty="0" smtClean="0"/>
          </a:p>
          <a:p>
            <a:r>
              <a:rPr lang="en-GB" sz="2800" dirty="0" smtClean="0">
                <a:solidFill>
                  <a:srgbClr val="FF3399"/>
                </a:solidFill>
                <a:sym typeface="Symbol"/>
              </a:rPr>
              <a:t></a:t>
            </a:r>
            <a:r>
              <a:rPr lang="en-GB" sz="2000" dirty="0" smtClean="0">
                <a:sym typeface="Symbol"/>
              </a:rPr>
              <a:t> Bottom: </a:t>
            </a:r>
            <a:r>
              <a:rPr lang="en-GB" sz="2000" dirty="0">
                <a:solidFill>
                  <a:srgbClr val="0070C0"/>
                </a:solidFill>
              </a:rPr>
              <a:t>R</a:t>
            </a:r>
            <a:r>
              <a:rPr lang="en-GB" sz="2000" baseline="-25000" dirty="0">
                <a:solidFill>
                  <a:srgbClr val="0070C0"/>
                </a:solidFill>
              </a:rPr>
              <a:t>C</a:t>
            </a:r>
            <a:r>
              <a:rPr lang="en-GB" sz="2000" baseline="-25000" dirty="0"/>
              <a:t>  </a:t>
            </a:r>
            <a:r>
              <a:rPr lang="en-GB" sz="2000" dirty="0"/>
              <a:t>&amp; </a:t>
            </a:r>
            <a:r>
              <a:rPr lang="en-GB" sz="2000" dirty="0" smtClean="0">
                <a:solidFill>
                  <a:srgbClr val="FF0000"/>
                </a:solidFill>
              </a:rPr>
              <a:t>R</a:t>
            </a:r>
            <a:r>
              <a:rPr lang="en-GB" sz="2000" baseline="-25000" dirty="0" smtClean="0">
                <a:solidFill>
                  <a:srgbClr val="FF0000"/>
                </a:solidFill>
              </a:rPr>
              <a:t>G </a:t>
            </a:r>
            <a:endParaRPr lang="en-GB" sz="2000" baseline="-25000" dirty="0">
              <a:solidFill>
                <a:srgbClr val="FF0000"/>
              </a:solidFill>
            </a:endParaRPr>
          </a:p>
          <a:p>
            <a:r>
              <a:rPr lang="en-GB" sz="2000" dirty="0">
                <a:sym typeface="Symbol"/>
              </a:rPr>
              <a:t>t</a:t>
            </a:r>
            <a:r>
              <a:rPr lang="en-GB" sz="2000" dirty="0" smtClean="0">
                <a:sym typeface="Symbol"/>
              </a:rPr>
              <a:t>o the power e, along with 11-year means of </a:t>
            </a:r>
            <a:r>
              <a:rPr lang="en-GB" sz="2000" dirty="0" err="1" smtClean="0">
                <a:sym typeface="Symbol"/>
              </a:rPr>
              <a:t>R</a:t>
            </a:r>
            <a:r>
              <a:rPr lang="en-GB" sz="2000" baseline="-25000" dirty="0" err="1" smtClean="0">
                <a:sym typeface="Symbol"/>
              </a:rPr>
              <a:t>c</a:t>
            </a:r>
            <a:r>
              <a:rPr lang="en-GB" sz="2000" baseline="30000" dirty="0" err="1" smtClean="0">
                <a:sym typeface="Symbol"/>
              </a:rPr>
              <a:t>e</a:t>
            </a:r>
            <a:r>
              <a:rPr lang="en-GB" sz="2000" baseline="30000" dirty="0" smtClean="0">
                <a:sym typeface="Symbol"/>
              </a:rPr>
              <a:t> </a:t>
            </a:r>
            <a:r>
              <a:rPr lang="en-GB" sz="2000" dirty="0">
                <a:sym typeface="Symbol"/>
              </a:rPr>
              <a:t>- highlights the </a:t>
            </a:r>
            <a:endParaRPr lang="en-GB" sz="2000" dirty="0" smtClean="0">
              <a:sym typeface="Symbol"/>
            </a:endParaRPr>
          </a:p>
          <a:p>
            <a:r>
              <a:rPr lang="en-GB" sz="2000" dirty="0">
                <a:sym typeface="Symbol"/>
              </a:rPr>
              <a:t>r</a:t>
            </a:r>
            <a:r>
              <a:rPr lang="en-GB" sz="2000" dirty="0" smtClean="0">
                <a:sym typeface="Symbol"/>
              </a:rPr>
              <a:t>ecent grand maximum</a:t>
            </a:r>
            <a:endParaRPr lang="en-GB" sz="2000" dirty="0" smtClean="0"/>
          </a:p>
          <a:p>
            <a:endParaRPr lang="en-GB" sz="2000" i="1"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10" r="1550"/>
          <a:stretch/>
        </p:blipFill>
        <p:spPr bwMode="auto">
          <a:xfrm>
            <a:off x="3038474" y="1619250"/>
            <a:ext cx="5934075" cy="4944171"/>
          </a:xfrm>
          <a:prstGeom prst="rect">
            <a:avLst/>
          </a:prstGeom>
          <a:noFill/>
          <a:ln w="57150">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12" descr="sunspots_max_min_big"/>
          <p:cNvPicPr>
            <a:picLocks noChangeAspect="1" noChangeArrowheads="1"/>
          </p:cNvPicPr>
          <p:nvPr/>
        </p:nvPicPr>
        <p:blipFill>
          <a:blip r:embed="rId4">
            <a:extLst>
              <a:ext uri="{28A0092B-C50C-407E-A947-70E740481C1C}">
                <a14:useLocalDpi xmlns:a14="http://schemas.microsoft.com/office/drawing/2010/main" val="0"/>
              </a:ext>
            </a:extLst>
          </a:blip>
          <a:srcRect l="48819" t="9448"/>
          <a:stretch>
            <a:fillRect/>
          </a:stretch>
        </p:blipFill>
        <p:spPr bwMode="auto">
          <a:xfrm>
            <a:off x="382588" y="209550"/>
            <a:ext cx="1220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sunspots_max_min_big"/>
          <p:cNvPicPr>
            <a:picLocks noChangeAspect="1" noChangeArrowheads="1"/>
          </p:cNvPicPr>
          <p:nvPr/>
        </p:nvPicPr>
        <p:blipFill>
          <a:blip r:embed="rId5">
            <a:extLst>
              <a:ext uri="{28A0092B-C50C-407E-A947-70E740481C1C}">
                <a14:useLocalDpi xmlns:a14="http://schemas.microsoft.com/office/drawing/2010/main" val="0"/>
              </a:ext>
            </a:extLst>
          </a:blip>
          <a:srcRect t="9448" r="49344"/>
          <a:stretch>
            <a:fillRect/>
          </a:stretch>
        </p:blipFill>
        <p:spPr bwMode="auto">
          <a:xfrm>
            <a:off x="1639888" y="219075"/>
            <a:ext cx="1243012"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374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1480709"/>
                                        </p:tgtEl>
                                        <p:attrNameLst>
                                          <p:attrName>style.visibility</p:attrName>
                                        </p:attrNameLst>
                                      </p:cBhvr>
                                      <p:to>
                                        <p:strVal val="visible"/>
                                      </p:to>
                                    </p:set>
                                    <p:anim calcmode="lin" valueType="num">
                                      <p:cBhvr>
                                        <p:cTn id="7" dur="500" fill="hold"/>
                                        <p:tgtEl>
                                          <p:spTgt spid="1480709"/>
                                        </p:tgtEl>
                                        <p:attrNameLst>
                                          <p:attrName>ppt_x</p:attrName>
                                        </p:attrNameLst>
                                      </p:cBhvr>
                                      <p:tavLst>
                                        <p:tav tm="0">
                                          <p:val>
                                            <p:strVal val="#ppt_x-#ppt_w/2"/>
                                          </p:val>
                                        </p:tav>
                                        <p:tav tm="100000">
                                          <p:val>
                                            <p:strVal val="#ppt_x"/>
                                          </p:val>
                                        </p:tav>
                                      </p:tavLst>
                                    </p:anim>
                                    <p:anim calcmode="lin" valueType="num">
                                      <p:cBhvr>
                                        <p:cTn id="8" dur="500" fill="hold"/>
                                        <p:tgtEl>
                                          <p:spTgt spid="1480709"/>
                                        </p:tgtEl>
                                        <p:attrNameLst>
                                          <p:attrName>ppt_y</p:attrName>
                                        </p:attrNameLst>
                                      </p:cBhvr>
                                      <p:tavLst>
                                        <p:tav tm="0">
                                          <p:val>
                                            <p:strVal val="#ppt_y"/>
                                          </p:val>
                                        </p:tav>
                                        <p:tav tm="100000">
                                          <p:val>
                                            <p:strVal val="#ppt_y"/>
                                          </p:val>
                                        </p:tav>
                                      </p:tavLst>
                                    </p:anim>
                                    <p:anim calcmode="lin" valueType="num">
                                      <p:cBhvr>
                                        <p:cTn id="9" dur="500" fill="hold"/>
                                        <p:tgtEl>
                                          <p:spTgt spid="1480709"/>
                                        </p:tgtEl>
                                        <p:attrNameLst>
                                          <p:attrName>ppt_w</p:attrName>
                                        </p:attrNameLst>
                                      </p:cBhvr>
                                      <p:tavLst>
                                        <p:tav tm="0">
                                          <p:val>
                                            <p:fltVal val="0"/>
                                          </p:val>
                                        </p:tav>
                                        <p:tav tm="100000">
                                          <p:val>
                                            <p:strVal val="#ppt_w"/>
                                          </p:val>
                                        </p:tav>
                                      </p:tavLst>
                                    </p:anim>
                                    <p:anim calcmode="lin" valueType="num">
                                      <p:cBhvr>
                                        <p:cTn id="10" dur="500" fill="hold"/>
                                        <p:tgtEl>
                                          <p:spTgt spid="148070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480708"/>
                                        </p:tgtEl>
                                        <p:attrNameLst>
                                          <p:attrName>style.visibility</p:attrName>
                                        </p:attrNameLst>
                                      </p:cBhvr>
                                      <p:to>
                                        <p:strVal val="visible"/>
                                      </p:to>
                                    </p:set>
                                    <p:anim calcmode="lin" valueType="num">
                                      <p:cBhvr additive="base">
                                        <p:cTn id="14" dur="500" fill="hold"/>
                                        <p:tgtEl>
                                          <p:spTgt spid="1480708"/>
                                        </p:tgtEl>
                                        <p:attrNameLst>
                                          <p:attrName>ppt_x</p:attrName>
                                        </p:attrNameLst>
                                      </p:cBhvr>
                                      <p:tavLst>
                                        <p:tav tm="0">
                                          <p:val>
                                            <p:strVal val="0-#ppt_w/2"/>
                                          </p:val>
                                        </p:tav>
                                        <p:tav tm="100000">
                                          <p:val>
                                            <p:strVal val="#ppt_x"/>
                                          </p:val>
                                        </p:tav>
                                      </p:tavLst>
                                    </p:anim>
                                    <p:anim calcmode="lin" valueType="num">
                                      <p:cBhvr additive="base">
                                        <p:cTn id="15" dur="500" fill="hold"/>
                                        <p:tgtEl>
                                          <p:spTgt spid="14807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070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1" name="Rectangle 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2"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3"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4" name="Rectangle 6"/>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5" name="Rectangle 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7" name="Rectangle 9"/>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59" name="Rectangle 11"/>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0" name="Rectangle 12"/>
          <p:cNvSpPr>
            <a:spLocks noChangeArrowheads="1"/>
          </p:cNvSpPr>
          <p:nvPr/>
        </p:nvSpPr>
        <p:spPr bwMode="auto">
          <a:xfrm>
            <a:off x="0" y="3297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sp>
        <p:nvSpPr>
          <p:cNvPr id="77006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smtClean="0">
              <a:solidFill>
                <a:srgbClr val="000000"/>
              </a:solidFill>
              <a:latin typeface="Arial" pitchFamily="34" charset="0"/>
            </a:endParaRPr>
          </a:p>
        </p:txBody>
      </p:sp>
      <p:pic>
        <p:nvPicPr>
          <p:cNvPr id="770063" name="Picture 15"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1601788"/>
            <a:ext cx="977900" cy="977900"/>
          </a:xfrm>
          <a:prstGeom prst="rect">
            <a:avLst/>
          </a:prstGeom>
          <a:noFill/>
          <a:extLst>
            <a:ext uri="{909E8E84-426E-40DD-AFC4-6F175D3DCCD1}">
              <a14:hiddenFill xmlns:a14="http://schemas.microsoft.com/office/drawing/2010/main">
                <a:solidFill>
                  <a:srgbClr val="FFFFFF"/>
                </a:solidFill>
              </a14:hiddenFill>
            </a:ext>
          </a:extLst>
        </p:spPr>
      </p:pic>
      <p:pic>
        <p:nvPicPr>
          <p:cNvPr id="770064" name="Picture 16"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2651125"/>
            <a:ext cx="977900" cy="977900"/>
          </a:xfrm>
          <a:prstGeom prst="rect">
            <a:avLst/>
          </a:prstGeom>
          <a:noFill/>
          <a:extLst>
            <a:ext uri="{909E8E84-426E-40DD-AFC4-6F175D3DCCD1}">
              <a14:hiddenFill xmlns:a14="http://schemas.microsoft.com/office/drawing/2010/main">
                <a:solidFill>
                  <a:srgbClr val="FFFFFF"/>
                </a:solidFill>
              </a14:hiddenFill>
            </a:ext>
          </a:extLst>
        </p:spPr>
      </p:pic>
      <p:pic>
        <p:nvPicPr>
          <p:cNvPr id="770065" name="Picture 17"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3687763"/>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66" name="AutoShape 18"/>
          <p:cNvSpPr>
            <a:spLocks noChangeArrowheads="1"/>
          </p:cNvSpPr>
          <p:nvPr/>
        </p:nvSpPr>
        <p:spPr bwMode="auto">
          <a:xfrm>
            <a:off x="1493838" y="3784600"/>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67" name="AutoShape 19"/>
          <p:cNvSpPr>
            <a:spLocks noChangeArrowheads="1"/>
          </p:cNvSpPr>
          <p:nvPr/>
        </p:nvSpPr>
        <p:spPr bwMode="auto">
          <a:xfrm>
            <a:off x="1501775" y="1874838"/>
            <a:ext cx="395288" cy="560387"/>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68" name="AutoShape 20"/>
          <p:cNvSpPr>
            <a:spLocks noChangeArrowheads="1"/>
          </p:cNvSpPr>
          <p:nvPr/>
        </p:nvSpPr>
        <p:spPr bwMode="auto">
          <a:xfrm>
            <a:off x="1509713" y="4843463"/>
            <a:ext cx="395287" cy="560387"/>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pic>
        <p:nvPicPr>
          <p:cNvPr id="770069" name="Picture 21" descr="earth_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5713413"/>
            <a:ext cx="979488" cy="979487"/>
          </a:xfrm>
          <a:prstGeom prst="rect">
            <a:avLst/>
          </a:prstGeom>
          <a:noFill/>
          <a:extLst>
            <a:ext uri="{909E8E84-426E-40DD-AFC4-6F175D3DCCD1}">
              <a14:hiddenFill xmlns:a14="http://schemas.microsoft.com/office/drawing/2010/main">
                <a:solidFill>
                  <a:srgbClr val="FFFFFF"/>
                </a:solidFill>
              </a14:hiddenFill>
            </a:ext>
          </a:extLst>
        </p:spPr>
      </p:pic>
      <p:sp>
        <p:nvSpPr>
          <p:cNvPr id="770070" name="Rectangle 22"/>
          <p:cNvSpPr>
            <a:spLocks noChangeArrowheads="1"/>
          </p:cNvSpPr>
          <p:nvPr/>
        </p:nvSpPr>
        <p:spPr bwMode="auto">
          <a:xfrm>
            <a:off x="3138488" y="176212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past 400 years</a:t>
            </a:r>
            <a:endParaRPr lang="en-US" altLang="en-US" sz="3200" dirty="0" smtClean="0">
              <a:solidFill>
                <a:srgbClr val="000000"/>
              </a:solidFill>
            </a:endParaRPr>
          </a:p>
        </p:txBody>
      </p:sp>
      <p:sp>
        <p:nvSpPr>
          <p:cNvPr id="770071" name="Rectangle 23"/>
          <p:cNvSpPr>
            <a:spLocks noChangeArrowheads="1"/>
          </p:cNvSpPr>
          <p:nvPr/>
        </p:nvSpPr>
        <p:spPr bwMode="auto">
          <a:xfrm>
            <a:off x="3181350" y="381317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Use of geomagnetic data</a:t>
            </a:r>
          </a:p>
        </p:txBody>
      </p:sp>
      <p:sp>
        <p:nvSpPr>
          <p:cNvPr id="770072" name="Rectangle 24"/>
          <p:cNvSpPr>
            <a:spLocks noChangeArrowheads="1"/>
          </p:cNvSpPr>
          <p:nvPr/>
        </p:nvSpPr>
        <p:spPr bwMode="auto">
          <a:xfrm>
            <a:off x="3225800" y="4875213"/>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Streamer belt </a:t>
            </a:r>
            <a:r>
              <a:rPr lang="en-US" altLang="en-US" sz="3200" dirty="0">
                <a:solidFill>
                  <a:srgbClr val="000000"/>
                </a:solidFill>
                <a:latin typeface="Arial" pitchFamily="34" charset="0"/>
              </a:rPr>
              <a:t>w</a:t>
            </a:r>
            <a:r>
              <a:rPr lang="en-US" altLang="en-US" sz="3200" dirty="0" smtClean="0">
                <a:solidFill>
                  <a:srgbClr val="000000"/>
                </a:solidFill>
                <a:latin typeface="Arial" pitchFamily="34" charset="0"/>
              </a:rPr>
              <a:t>idth</a:t>
            </a:r>
            <a:endParaRPr lang="en-US" altLang="en-US" sz="3200" dirty="0" smtClean="0">
              <a:solidFill>
                <a:srgbClr val="000000"/>
              </a:solidFill>
            </a:endParaRPr>
          </a:p>
        </p:txBody>
      </p:sp>
      <p:grpSp>
        <p:nvGrpSpPr>
          <p:cNvPr id="770073" name="Group 25"/>
          <p:cNvGrpSpPr>
            <a:grpSpLocks/>
          </p:cNvGrpSpPr>
          <p:nvPr/>
        </p:nvGrpSpPr>
        <p:grpSpPr bwMode="auto">
          <a:xfrm>
            <a:off x="381000" y="152400"/>
            <a:ext cx="8458200" cy="1350963"/>
            <a:chOff x="240" y="96"/>
            <a:chExt cx="5328" cy="851"/>
          </a:xfrm>
        </p:grpSpPr>
        <p:sp>
          <p:nvSpPr>
            <p:cNvPr id="770074" name="Rectangle 26"/>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75" name="Rectangle 27"/>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grpSp>
      <p:sp>
        <p:nvSpPr>
          <p:cNvPr id="770076" name="Rectangle 28"/>
          <p:cNvSpPr>
            <a:spLocks noChangeArrowheads="1"/>
          </p:cNvSpPr>
          <p:nvPr/>
        </p:nvSpPr>
        <p:spPr bwMode="auto">
          <a:xfrm>
            <a:off x="252413" y="254000"/>
            <a:ext cx="6496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altLang="en-US" sz="3600" smtClean="0">
                <a:solidFill>
                  <a:srgbClr val="000000"/>
                </a:solidFill>
                <a:latin typeface="Arial" pitchFamily="34" charset="0"/>
                <a:ea typeface="Times New Roman" pitchFamily="18" charset="0"/>
                <a:cs typeface="Arial" pitchFamily="34" charset="0"/>
              </a:rPr>
              <a:t>Solar change on timescales of days to millennia </a:t>
            </a:r>
            <a:endParaRPr lang="en-US" altLang="en-US" sz="2000" smtClean="0">
              <a:solidFill>
                <a:srgbClr val="000000"/>
              </a:solidFill>
              <a:latin typeface="Arial" pitchFamily="34" charset="0"/>
              <a:ea typeface="Times New Roman" pitchFamily="18" charset="0"/>
              <a:cs typeface="Arial" pitchFamily="34" charset="0"/>
            </a:endParaRPr>
          </a:p>
        </p:txBody>
      </p:sp>
      <p:pic>
        <p:nvPicPr>
          <p:cNvPr id="770077" name="Picture 29"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2638425"/>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78" name="AutoShape 30"/>
          <p:cNvSpPr>
            <a:spLocks noChangeArrowheads="1"/>
          </p:cNvSpPr>
          <p:nvPr/>
        </p:nvSpPr>
        <p:spPr bwMode="auto">
          <a:xfrm>
            <a:off x="1493838" y="2781300"/>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sp>
        <p:nvSpPr>
          <p:cNvPr id="770079" name="Rectangle 31"/>
          <p:cNvSpPr>
            <a:spLocks noChangeArrowheads="1"/>
          </p:cNvSpPr>
          <p:nvPr/>
        </p:nvSpPr>
        <p:spPr bwMode="auto">
          <a:xfrm>
            <a:off x="3130550" y="2782888"/>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past 9300 years</a:t>
            </a:r>
            <a:endParaRPr lang="en-US" altLang="en-US" sz="3200" dirty="0" smtClean="0">
              <a:solidFill>
                <a:srgbClr val="000000"/>
              </a:solidFill>
            </a:endParaRPr>
          </a:p>
        </p:txBody>
      </p:sp>
      <p:pic>
        <p:nvPicPr>
          <p:cNvPr id="770080" name="Picture 32"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650" y="4705350"/>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81" name="AutoShape 33"/>
          <p:cNvSpPr>
            <a:spLocks noChangeArrowheads="1"/>
          </p:cNvSpPr>
          <p:nvPr/>
        </p:nvSpPr>
        <p:spPr bwMode="auto">
          <a:xfrm>
            <a:off x="1506538" y="5857875"/>
            <a:ext cx="395287" cy="560388"/>
          </a:xfrm>
          <a:prstGeom prst="rightArrow">
            <a:avLst>
              <a:gd name="adj1" fmla="val 45046"/>
              <a:gd name="adj2" fmla="val 52611"/>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smtClean="0">
              <a:solidFill>
                <a:srgbClr val="000000"/>
              </a:solidFill>
              <a:latin typeface="Arial" pitchFamily="34" charset="0"/>
            </a:endParaRPr>
          </a:p>
        </p:txBody>
      </p:sp>
      <p:pic>
        <p:nvPicPr>
          <p:cNvPr id="770082" name="Picture 34" descr="20020701_1319_eit_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 y="5719763"/>
            <a:ext cx="977900" cy="977900"/>
          </a:xfrm>
          <a:prstGeom prst="rect">
            <a:avLst/>
          </a:prstGeom>
          <a:noFill/>
          <a:extLst>
            <a:ext uri="{909E8E84-426E-40DD-AFC4-6F175D3DCCD1}">
              <a14:hiddenFill xmlns:a14="http://schemas.microsoft.com/office/drawing/2010/main">
                <a:solidFill>
                  <a:srgbClr val="FFFFFF"/>
                </a:solidFill>
              </a14:hiddenFill>
            </a:ext>
          </a:extLst>
        </p:spPr>
      </p:pic>
      <p:sp>
        <p:nvSpPr>
          <p:cNvPr id="770083" name="Rectangle 35"/>
          <p:cNvSpPr>
            <a:spLocks noChangeArrowheads="1"/>
          </p:cNvSpPr>
          <p:nvPr/>
        </p:nvSpPr>
        <p:spPr bwMode="auto">
          <a:xfrm>
            <a:off x="3171825" y="5864225"/>
            <a:ext cx="60134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10000"/>
              </a:spcBef>
              <a:spcAft>
                <a:spcPct val="0"/>
              </a:spcAft>
            </a:pPr>
            <a:r>
              <a:rPr lang="en-US" altLang="en-US" sz="3200" dirty="0" smtClean="0">
                <a:solidFill>
                  <a:srgbClr val="000000"/>
                </a:solidFill>
                <a:latin typeface="Arial" pitchFamily="34" charset="0"/>
              </a:rPr>
              <a:t>The future</a:t>
            </a:r>
            <a:r>
              <a:rPr lang="en-US" altLang="en-US" sz="3200" dirty="0" smtClean="0">
                <a:solidFill>
                  <a:srgbClr val="000000"/>
                </a:solidFill>
              </a:rPr>
              <a:t> </a:t>
            </a:r>
          </a:p>
        </p:txBody>
      </p:sp>
      <p:pic>
        <p:nvPicPr>
          <p:cNvPr id="770084" name="Picture 36" descr="aurora5"/>
          <p:cNvPicPr>
            <a:picLocks noChangeAspect="1" noChangeArrowheads="1"/>
          </p:cNvPicPr>
          <p:nvPr/>
        </p:nvPicPr>
        <p:blipFill>
          <a:blip r:embed="rId4" cstate="print">
            <a:lum contrast="-4000"/>
            <a:extLst>
              <a:ext uri="{28A0092B-C50C-407E-A947-70E740481C1C}">
                <a14:useLocalDpi xmlns:a14="http://schemas.microsoft.com/office/drawing/2010/main" val="0"/>
              </a:ext>
            </a:extLst>
          </a:blip>
          <a:srcRect l="23622" t="4199" r="31496" b="15749"/>
          <a:stretch>
            <a:fillRect/>
          </a:stretch>
        </p:blipFill>
        <p:spPr bwMode="auto">
          <a:xfrm>
            <a:off x="2052638" y="3664912"/>
            <a:ext cx="960437" cy="936625"/>
          </a:xfrm>
          <a:prstGeom prst="rect">
            <a:avLst/>
          </a:prstGeom>
          <a:noFill/>
          <a:extLst>
            <a:ext uri="{909E8E84-426E-40DD-AFC4-6F175D3DCCD1}">
              <a14:hiddenFill xmlns:a14="http://schemas.microsoft.com/office/drawing/2010/main">
                <a:solidFill>
                  <a:srgbClr val="FFFFFF"/>
                </a:solidFill>
              </a14:hiddenFill>
            </a:ext>
          </a:extLst>
        </p:spPr>
      </p:pic>
      <p:pic>
        <p:nvPicPr>
          <p:cNvPr id="770085" name="Picture 37" descr="protonshower1"/>
          <p:cNvPicPr>
            <a:picLocks noChangeAspect="1" noChangeArrowheads="1"/>
          </p:cNvPicPr>
          <p:nvPr/>
        </p:nvPicPr>
        <p:blipFill>
          <a:blip r:embed="rId5" cstate="print">
            <a:extLst>
              <a:ext uri="{28A0092B-C50C-407E-A947-70E740481C1C}">
                <a14:useLocalDpi xmlns:a14="http://schemas.microsoft.com/office/drawing/2010/main" val="0"/>
              </a:ext>
            </a:extLst>
          </a:blip>
          <a:srcRect l="24855" t="11606" r="24855"/>
          <a:stretch>
            <a:fillRect/>
          </a:stretch>
        </p:blipFill>
        <p:spPr bwMode="auto">
          <a:xfrm>
            <a:off x="2046256" y="2646417"/>
            <a:ext cx="9667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pic>
        <p:nvPicPr>
          <p:cNvPr id="770088" name="Picture 40" descr="Uo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465" y="690563"/>
            <a:ext cx="546100" cy="700088"/>
          </a:xfrm>
          <a:prstGeom prst="rect">
            <a:avLst/>
          </a:prstGeom>
          <a:noFill/>
          <a:extLst>
            <a:ext uri="{909E8E84-426E-40DD-AFC4-6F175D3DCCD1}">
              <a14:hiddenFill xmlns:a14="http://schemas.microsoft.com/office/drawing/2010/main">
                <a:solidFill>
                  <a:srgbClr val="FFFFFF"/>
                </a:solidFill>
              </a14:hiddenFill>
            </a:ext>
          </a:extLst>
        </p:spPr>
      </p:pic>
      <p:pic>
        <p:nvPicPr>
          <p:cNvPr id="77008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9071" r="9071"/>
          <a:stretch>
            <a:fillRect/>
          </a:stretch>
        </p:blipFill>
        <p:spPr bwMode="auto">
          <a:xfrm>
            <a:off x="2027238" y="4697013"/>
            <a:ext cx="989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1" descr="sunspotcloseup"/>
          <p:cNvPicPr>
            <a:picLocks noChangeArrowheads="1"/>
          </p:cNvPicPr>
          <p:nvPr/>
        </p:nvPicPr>
        <p:blipFill>
          <a:blip r:embed="rId8" cstate="print">
            <a:extLst>
              <a:ext uri="{28A0092B-C50C-407E-A947-70E740481C1C}">
                <a14:useLocalDpi xmlns:a14="http://schemas.microsoft.com/office/drawing/2010/main" val="0"/>
              </a:ext>
            </a:extLst>
          </a:blip>
          <a:srcRect l="12325" t="12392" r="12325" b="36143"/>
          <a:stretch>
            <a:fillRect/>
          </a:stretch>
        </p:blipFill>
        <p:spPr bwMode="auto">
          <a:xfrm>
            <a:off x="2049080" y="1645996"/>
            <a:ext cx="961200" cy="936000"/>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43"/>
          <p:cNvSpPr>
            <a:spLocks/>
          </p:cNvSpPr>
          <p:nvPr/>
        </p:nvSpPr>
        <p:spPr bwMode="auto">
          <a:xfrm>
            <a:off x="-50800" y="-71438"/>
            <a:ext cx="9215438" cy="7112001"/>
          </a:xfrm>
          <a:custGeom>
            <a:avLst/>
            <a:gdLst>
              <a:gd name="T0" fmla="*/ 0 w 5805"/>
              <a:gd name="T1" fmla="*/ 0 h 4480"/>
              <a:gd name="T2" fmla="*/ 38 w 5805"/>
              <a:gd name="T3" fmla="*/ 4480 h 4480"/>
              <a:gd name="T4" fmla="*/ 5805 w 5805"/>
              <a:gd name="T5" fmla="*/ 4461 h 4480"/>
              <a:gd name="T6" fmla="*/ 5792 w 5805"/>
              <a:gd name="T7" fmla="*/ 1697 h 4480"/>
              <a:gd name="T8" fmla="*/ 5542 w 5805"/>
              <a:gd name="T9" fmla="*/ 1703 h 4480"/>
              <a:gd name="T10" fmla="*/ 5542 w 5805"/>
              <a:gd name="T11" fmla="*/ 2362 h 4480"/>
              <a:gd name="T12" fmla="*/ 213 w 5805"/>
              <a:gd name="T13" fmla="*/ 2353 h 4480"/>
              <a:gd name="T14" fmla="*/ 213 w 5805"/>
              <a:gd name="T15" fmla="*/ 1682 h 4480"/>
              <a:gd name="T16" fmla="*/ 5782 w 5805"/>
              <a:gd name="T17" fmla="*/ 1700 h 4480"/>
              <a:gd name="T18" fmla="*/ 5792 w 5805"/>
              <a:gd name="T19" fmla="*/ 19 h 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05" h="4480">
                <a:moveTo>
                  <a:pt x="0" y="0"/>
                </a:moveTo>
                <a:lnTo>
                  <a:pt x="38" y="4480"/>
                </a:lnTo>
                <a:lnTo>
                  <a:pt x="5805" y="4461"/>
                </a:lnTo>
                <a:lnTo>
                  <a:pt x="5792" y="1697"/>
                </a:lnTo>
                <a:lnTo>
                  <a:pt x="5542" y="1703"/>
                </a:lnTo>
                <a:lnTo>
                  <a:pt x="5542" y="2362"/>
                </a:lnTo>
                <a:lnTo>
                  <a:pt x="213" y="2353"/>
                </a:lnTo>
                <a:lnTo>
                  <a:pt x="213" y="1682"/>
                </a:lnTo>
                <a:lnTo>
                  <a:pt x="5782" y="1700"/>
                </a:lnTo>
                <a:lnTo>
                  <a:pt x="5792" y="19"/>
                </a:lnTo>
              </a:path>
            </a:pathLst>
          </a:custGeom>
          <a:solidFill>
            <a:srgbClr val="DDDDDD">
              <a:alpha val="63000"/>
            </a:srgbClr>
          </a:solidFill>
          <a:ln>
            <a:noFill/>
          </a:ln>
          <a:effectLst/>
          <a:extLst>
            <a:ext uri="{91240B29-F687-4F45-9708-019B960494DF}">
              <a14:hiddenLine xmlns:a14="http://schemas.microsoft.com/office/drawing/2010/main" w="9525" cap="flat" cmpd="sng">
                <a:solidFill>
                  <a:srgbClr val="FF00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00"/>
              </a:solidFill>
            </a:endParaRPr>
          </a:p>
        </p:txBody>
      </p:sp>
      <p:sp>
        <p:nvSpPr>
          <p:cNvPr id="42" name="Rectangle 44"/>
          <p:cNvSpPr>
            <a:spLocks noChangeArrowheads="1"/>
          </p:cNvSpPr>
          <p:nvPr/>
        </p:nvSpPr>
        <p:spPr bwMode="auto">
          <a:xfrm>
            <a:off x="287338" y="2586038"/>
            <a:ext cx="8502650" cy="1092200"/>
          </a:xfrm>
          <a:prstGeom prst="rect">
            <a:avLst/>
          </a:prstGeom>
          <a:noFill/>
          <a:ln w="38100" algn="ctr">
            <a:solidFill>
              <a:srgbClr val="FF00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00"/>
              </a:solidFill>
            </a:endParaRPr>
          </a:p>
        </p:txBody>
      </p:sp>
    </p:spTree>
    <p:extLst>
      <p:ext uri="{BB962C8B-B14F-4D97-AF65-F5344CB8AC3E}">
        <p14:creationId xmlns:p14="http://schemas.microsoft.com/office/powerpoint/2010/main" val="1122088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770073"/>
                                        </p:tgtEl>
                                        <p:attrNameLst>
                                          <p:attrName>style.visibility</p:attrName>
                                        </p:attrNameLst>
                                      </p:cBhvr>
                                      <p:to>
                                        <p:strVal val="visible"/>
                                      </p:to>
                                    </p:set>
                                    <p:anim calcmode="lin" valueType="num">
                                      <p:cBhvr>
                                        <p:cTn id="7" dur="500" fill="hold"/>
                                        <p:tgtEl>
                                          <p:spTgt spid="770073"/>
                                        </p:tgtEl>
                                        <p:attrNameLst>
                                          <p:attrName>ppt_x</p:attrName>
                                        </p:attrNameLst>
                                      </p:cBhvr>
                                      <p:tavLst>
                                        <p:tav tm="0">
                                          <p:val>
                                            <p:strVal val="#ppt_x-#ppt_w/2"/>
                                          </p:val>
                                        </p:tav>
                                        <p:tav tm="100000">
                                          <p:val>
                                            <p:strVal val="#ppt_x"/>
                                          </p:val>
                                        </p:tav>
                                      </p:tavLst>
                                    </p:anim>
                                    <p:anim calcmode="lin" valueType="num">
                                      <p:cBhvr>
                                        <p:cTn id="8" dur="500" fill="hold"/>
                                        <p:tgtEl>
                                          <p:spTgt spid="770073"/>
                                        </p:tgtEl>
                                        <p:attrNameLst>
                                          <p:attrName>ppt_y</p:attrName>
                                        </p:attrNameLst>
                                      </p:cBhvr>
                                      <p:tavLst>
                                        <p:tav tm="0">
                                          <p:val>
                                            <p:strVal val="#ppt_y"/>
                                          </p:val>
                                        </p:tav>
                                        <p:tav tm="100000">
                                          <p:val>
                                            <p:strVal val="#ppt_y"/>
                                          </p:val>
                                        </p:tav>
                                      </p:tavLst>
                                    </p:anim>
                                    <p:anim calcmode="lin" valueType="num">
                                      <p:cBhvr>
                                        <p:cTn id="9" dur="500" fill="hold"/>
                                        <p:tgtEl>
                                          <p:spTgt spid="770073"/>
                                        </p:tgtEl>
                                        <p:attrNameLst>
                                          <p:attrName>ppt_w</p:attrName>
                                        </p:attrNameLst>
                                      </p:cBhvr>
                                      <p:tavLst>
                                        <p:tav tm="0">
                                          <p:val>
                                            <p:fltVal val="0"/>
                                          </p:val>
                                        </p:tav>
                                        <p:tav tm="100000">
                                          <p:val>
                                            <p:strVal val="#ppt_w"/>
                                          </p:val>
                                        </p:tav>
                                      </p:tavLst>
                                    </p:anim>
                                    <p:anim calcmode="lin" valueType="num">
                                      <p:cBhvr>
                                        <p:cTn id="10" dur="500" fill="hold"/>
                                        <p:tgtEl>
                                          <p:spTgt spid="7700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309251" name="Group 3"/>
          <p:cNvGrpSpPr>
            <a:grpSpLocks/>
          </p:cNvGrpSpPr>
          <p:nvPr/>
        </p:nvGrpSpPr>
        <p:grpSpPr bwMode="auto">
          <a:xfrm>
            <a:off x="381000" y="152400"/>
            <a:ext cx="8458200" cy="1350963"/>
            <a:chOff x="240" y="96"/>
            <a:chExt cx="5328" cy="851"/>
          </a:xfrm>
        </p:grpSpPr>
        <p:sp>
          <p:nvSpPr>
            <p:cNvPr id="76860"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6861"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309254" name="Rectangle 6"/>
          <p:cNvSpPr>
            <a:spLocks noChangeArrowheads="1"/>
          </p:cNvSpPr>
          <p:nvPr/>
        </p:nvSpPr>
        <p:spPr bwMode="auto">
          <a:xfrm>
            <a:off x="2824163" y="209550"/>
            <a:ext cx="63198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100000"/>
              </a:spcBef>
              <a:spcAft>
                <a:spcPct val="50000"/>
              </a:spcAft>
            </a:pPr>
            <a:r>
              <a:rPr lang="en-US" altLang="en-US" sz="2800" dirty="0">
                <a:solidFill>
                  <a:srgbClr val="080808"/>
                </a:solidFill>
              </a:rPr>
              <a:t>Millennial Variation</a:t>
            </a:r>
            <a:br>
              <a:rPr lang="en-US" altLang="en-US" sz="2800" dirty="0">
                <a:solidFill>
                  <a:srgbClr val="080808"/>
                </a:solidFill>
              </a:rPr>
            </a:br>
            <a:r>
              <a:rPr lang="en-US" altLang="en-US" sz="2200" dirty="0">
                <a:solidFill>
                  <a:srgbClr val="080808"/>
                </a:solidFill>
                <a:sym typeface="Symbol" pitchFamily="18" charset="2"/>
              </a:rPr>
              <a:t></a:t>
            </a:r>
            <a:r>
              <a:rPr lang="en-US" altLang="en-US" sz="2200" dirty="0">
                <a:solidFill>
                  <a:srgbClr val="080808"/>
                </a:solidFill>
              </a:rPr>
              <a:t> composite </a:t>
            </a:r>
            <a:r>
              <a:rPr lang="en-US" altLang="en-US" sz="2200" dirty="0" smtClean="0">
                <a:solidFill>
                  <a:srgbClr val="080808"/>
                </a:solidFill>
              </a:rPr>
              <a:t>(22-year </a:t>
            </a:r>
            <a:r>
              <a:rPr lang="en-US" altLang="en-US" sz="2200" dirty="0">
                <a:solidFill>
                  <a:srgbClr val="080808"/>
                </a:solidFill>
              </a:rPr>
              <a:t>means) from cosmogenic </a:t>
            </a:r>
            <a:r>
              <a:rPr lang="en-US" altLang="en-US" sz="2200" dirty="0" smtClean="0">
                <a:solidFill>
                  <a:srgbClr val="080808"/>
                </a:solidFill>
              </a:rPr>
              <a:t>isotope </a:t>
            </a:r>
            <a:r>
              <a:rPr lang="en-US" altLang="en-US" sz="2200" baseline="30000" dirty="0">
                <a:solidFill>
                  <a:srgbClr val="080808"/>
                </a:solidFill>
              </a:rPr>
              <a:t>10</a:t>
            </a:r>
            <a:r>
              <a:rPr lang="en-US" altLang="en-US" sz="2200" dirty="0">
                <a:solidFill>
                  <a:srgbClr val="080808"/>
                </a:solidFill>
              </a:rPr>
              <a:t>Be </a:t>
            </a:r>
            <a:r>
              <a:rPr lang="en-US" altLang="en-US" sz="2200" dirty="0" smtClean="0">
                <a:solidFill>
                  <a:srgbClr val="080808"/>
                </a:solidFill>
              </a:rPr>
              <a:t>cores by </a:t>
            </a:r>
            <a:r>
              <a:rPr lang="en-US" altLang="en-US" sz="2200" dirty="0">
                <a:solidFill>
                  <a:srgbClr val="080808"/>
                </a:solidFill>
              </a:rPr>
              <a:t>Steinhilber et al. (2008)</a:t>
            </a:r>
            <a:r>
              <a:rPr lang="en-US" altLang="en-US" sz="2800" dirty="0">
                <a:solidFill>
                  <a:srgbClr val="080808"/>
                </a:solidFill>
              </a:rPr>
              <a:t/>
            </a:r>
            <a:br>
              <a:rPr lang="en-US" altLang="en-US" sz="2800" dirty="0">
                <a:solidFill>
                  <a:srgbClr val="080808"/>
                </a:solidFill>
              </a:rPr>
            </a:br>
            <a:endParaRPr lang="en-US" altLang="en-US" sz="2800" dirty="0">
              <a:solidFill>
                <a:srgbClr val="080808"/>
              </a:solidFill>
            </a:endParaRPr>
          </a:p>
        </p:txBody>
      </p:sp>
      <p:sp>
        <p:nvSpPr>
          <p:cNvPr id="76805" name="Text Box 7"/>
          <p:cNvSpPr txBox="1">
            <a:spLocks noChangeArrowheads="1"/>
          </p:cNvSpPr>
          <p:nvPr/>
        </p:nvSpPr>
        <p:spPr bwMode="auto">
          <a:xfrm>
            <a:off x="3427413" y="5867400"/>
            <a:ext cx="28638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400" b="1"/>
              <a:t>Year AD </a:t>
            </a:r>
            <a:r>
              <a:rPr lang="en-GB" altLang="en-US" sz="2400" b="1">
                <a:sym typeface="Symbol" pitchFamily="18" charset="2"/>
              </a:rPr>
              <a:t></a:t>
            </a:r>
            <a:endParaRPr lang="en-GB" altLang="en-US" sz="2400"/>
          </a:p>
        </p:txBody>
      </p:sp>
      <p:sp>
        <p:nvSpPr>
          <p:cNvPr id="76806" name="Text Box 8"/>
          <p:cNvSpPr txBox="1">
            <a:spLocks noChangeArrowheads="1"/>
          </p:cNvSpPr>
          <p:nvPr/>
        </p:nvSpPr>
        <p:spPr bwMode="auto">
          <a:xfrm rot="-5400000">
            <a:off x="-1214437" y="3422650"/>
            <a:ext cx="3886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400" b="1" dirty="0"/>
              <a:t>Solar Modulation </a:t>
            </a:r>
            <a:r>
              <a:rPr lang="en-GB" altLang="en-US" sz="2400" b="1" dirty="0" smtClean="0"/>
              <a:t>Potential,  </a:t>
            </a:r>
            <a:r>
              <a:rPr lang="en-GB" altLang="en-US" sz="2400" b="1" dirty="0">
                <a:sym typeface="Symbol" pitchFamily="18" charset="2"/>
              </a:rPr>
              <a:t></a:t>
            </a:r>
            <a:r>
              <a:rPr lang="en-GB" altLang="en-US" sz="2400" b="1" dirty="0"/>
              <a:t>  (MV)    </a:t>
            </a:r>
            <a:r>
              <a:rPr lang="en-GB" altLang="en-US" sz="2400" b="1" dirty="0">
                <a:sym typeface="Symbol" pitchFamily="18" charset="2"/>
              </a:rPr>
              <a:t></a:t>
            </a:r>
            <a:endParaRPr lang="en-GB" altLang="en-US" sz="2400" dirty="0"/>
          </a:p>
        </p:txBody>
      </p:sp>
      <p:sp>
        <p:nvSpPr>
          <p:cNvPr id="76807" name="Rectangle 9"/>
          <p:cNvSpPr>
            <a:spLocks noChangeArrowheads="1"/>
          </p:cNvSpPr>
          <p:nvPr/>
        </p:nvSpPr>
        <p:spPr bwMode="auto">
          <a:xfrm>
            <a:off x="1809750" y="1751013"/>
            <a:ext cx="6618288" cy="3857625"/>
          </a:xfrm>
          <a:prstGeom prst="rect">
            <a:avLst/>
          </a:prstGeom>
          <a:solidFill>
            <a:srgbClr val="0099CC"/>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9258" name="Freeform 10"/>
          <p:cNvSpPr>
            <a:spLocks/>
          </p:cNvSpPr>
          <p:nvPr/>
        </p:nvSpPr>
        <p:spPr bwMode="auto">
          <a:xfrm>
            <a:off x="1803400" y="2027238"/>
            <a:ext cx="6623050" cy="3786187"/>
          </a:xfrm>
          <a:custGeom>
            <a:avLst/>
            <a:gdLst>
              <a:gd name="T0" fmla="*/ 2147483647 w 9004"/>
              <a:gd name="T1" fmla="*/ 2147483647 h 4930"/>
              <a:gd name="T2" fmla="*/ 2147483647 w 9004"/>
              <a:gd name="T3" fmla="*/ 2147483647 h 4930"/>
              <a:gd name="T4" fmla="*/ 2147483647 w 9004"/>
              <a:gd name="T5" fmla="*/ 2147483647 h 4930"/>
              <a:gd name="T6" fmla="*/ 2147483647 w 9004"/>
              <a:gd name="T7" fmla="*/ 2147483647 h 4930"/>
              <a:gd name="T8" fmla="*/ 2147483647 w 9004"/>
              <a:gd name="T9" fmla="*/ 2147483647 h 4930"/>
              <a:gd name="T10" fmla="*/ 2147483647 w 9004"/>
              <a:gd name="T11" fmla="*/ 2147483647 h 4930"/>
              <a:gd name="T12" fmla="*/ 2147483647 w 9004"/>
              <a:gd name="T13" fmla="*/ 2147483647 h 4930"/>
              <a:gd name="T14" fmla="*/ 2147483647 w 9004"/>
              <a:gd name="T15" fmla="*/ 2147483647 h 4930"/>
              <a:gd name="T16" fmla="*/ 2147483647 w 9004"/>
              <a:gd name="T17" fmla="*/ 2147483647 h 4930"/>
              <a:gd name="T18" fmla="*/ 2147483647 w 9004"/>
              <a:gd name="T19" fmla="*/ 2147483647 h 4930"/>
              <a:gd name="T20" fmla="*/ 2147483647 w 9004"/>
              <a:gd name="T21" fmla="*/ 2147483647 h 4930"/>
              <a:gd name="T22" fmla="*/ 2147483647 w 9004"/>
              <a:gd name="T23" fmla="*/ 2147483647 h 4930"/>
              <a:gd name="T24" fmla="*/ 2147483647 w 9004"/>
              <a:gd name="T25" fmla="*/ 2147483647 h 4930"/>
              <a:gd name="T26" fmla="*/ 2147483647 w 9004"/>
              <a:gd name="T27" fmla="*/ 2147483647 h 4930"/>
              <a:gd name="T28" fmla="*/ 2147483647 w 9004"/>
              <a:gd name="T29" fmla="*/ 2147483647 h 4930"/>
              <a:gd name="T30" fmla="*/ 2147483647 w 9004"/>
              <a:gd name="T31" fmla="*/ 2147483647 h 4930"/>
              <a:gd name="T32" fmla="*/ 2147483647 w 9004"/>
              <a:gd name="T33" fmla="*/ 2147483647 h 4930"/>
              <a:gd name="T34" fmla="*/ 2147483647 w 9004"/>
              <a:gd name="T35" fmla="*/ 2147483647 h 4930"/>
              <a:gd name="T36" fmla="*/ 2147483647 w 9004"/>
              <a:gd name="T37" fmla="*/ 2147483647 h 4930"/>
              <a:gd name="T38" fmla="*/ 2147483647 w 9004"/>
              <a:gd name="T39" fmla="*/ 2147483647 h 4930"/>
              <a:gd name="T40" fmla="*/ 2147483647 w 9004"/>
              <a:gd name="T41" fmla="*/ 2147483647 h 4930"/>
              <a:gd name="T42" fmla="*/ 2147483647 w 9004"/>
              <a:gd name="T43" fmla="*/ 2147483647 h 4930"/>
              <a:gd name="T44" fmla="*/ 2147483647 w 9004"/>
              <a:gd name="T45" fmla="*/ 2147483647 h 4930"/>
              <a:gd name="T46" fmla="*/ 2147483647 w 9004"/>
              <a:gd name="T47" fmla="*/ 2147483647 h 4930"/>
              <a:gd name="T48" fmla="*/ 2147483647 w 9004"/>
              <a:gd name="T49" fmla="*/ 2147483647 h 4930"/>
              <a:gd name="T50" fmla="*/ 2147483647 w 9004"/>
              <a:gd name="T51" fmla="*/ 2147483647 h 4930"/>
              <a:gd name="T52" fmla="*/ 2147483647 w 9004"/>
              <a:gd name="T53" fmla="*/ 2147483647 h 4930"/>
              <a:gd name="T54" fmla="*/ 2147483647 w 9004"/>
              <a:gd name="T55" fmla="*/ 2147483647 h 4930"/>
              <a:gd name="T56" fmla="*/ 2147483647 w 9004"/>
              <a:gd name="T57" fmla="*/ 2147483647 h 4930"/>
              <a:gd name="T58" fmla="*/ 2147483647 w 9004"/>
              <a:gd name="T59" fmla="*/ 2147483647 h 4930"/>
              <a:gd name="T60" fmla="*/ 2147483647 w 9004"/>
              <a:gd name="T61" fmla="*/ 2147483647 h 4930"/>
              <a:gd name="T62" fmla="*/ 2147483647 w 9004"/>
              <a:gd name="T63" fmla="*/ 2147483647 h 4930"/>
              <a:gd name="T64" fmla="*/ 2147483647 w 9004"/>
              <a:gd name="T65" fmla="*/ 2147483647 h 4930"/>
              <a:gd name="T66" fmla="*/ 2147483647 w 9004"/>
              <a:gd name="T67" fmla="*/ 2147483647 h 4930"/>
              <a:gd name="T68" fmla="*/ 2147483647 w 9004"/>
              <a:gd name="T69" fmla="*/ 2147483647 h 4930"/>
              <a:gd name="T70" fmla="*/ 2147483647 w 9004"/>
              <a:gd name="T71" fmla="*/ 2147483647 h 4930"/>
              <a:gd name="T72" fmla="*/ 2147483647 w 9004"/>
              <a:gd name="T73" fmla="*/ 2147483647 h 4930"/>
              <a:gd name="T74" fmla="*/ 2147483647 w 9004"/>
              <a:gd name="T75" fmla="*/ 2147483647 h 4930"/>
              <a:gd name="T76" fmla="*/ 2147483647 w 9004"/>
              <a:gd name="T77" fmla="*/ 2147483647 h 4930"/>
              <a:gd name="T78" fmla="*/ 2147483647 w 9004"/>
              <a:gd name="T79" fmla="*/ 2147483647 h 4930"/>
              <a:gd name="T80" fmla="*/ 2147483647 w 9004"/>
              <a:gd name="T81" fmla="*/ 2147483647 h 4930"/>
              <a:gd name="T82" fmla="*/ 2147483647 w 9004"/>
              <a:gd name="T83" fmla="*/ 2147483647 h 4930"/>
              <a:gd name="T84" fmla="*/ 2147483647 w 9004"/>
              <a:gd name="T85" fmla="*/ 2147483647 h 4930"/>
              <a:gd name="T86" fmla="*/ 2147483647 w 9004"/>
              <a:gd name="T87" fmla="*/ 2147483647 h 4930"/>
              <a:gd name="T88" fmla="*/ 2147483647 w 9004"/>
              <a:gd name="T89" fmla="*/ 2147483647 h 4930"/>
              <a:gd name="T90" fmla="*/ 2147483647 w 9004"/>
              <a:gd name="T91" fmla="*/ 2147483647 h 4930"/>
              <a:gd name="T92" fmla="*/ 2147483647 w 9004"/>
              <a:gd name="T93" fmla="*/ 2147483647 h 4930"/>
              <a:gd name="T94" fmla="*/ 2147483647 w 9004"/>
              <a:gd name="T95" fmla="*/ 2147483647 h 4930"/>
              <a:gd name="T96" fmla="*/ 2147483647 w 9004"/>
              <a:gd name="T97" fmla="*/ 2147483647 h 4930"/>
              <a:gd name="T98" fmla="*/ 2147483647 w 9004"/>
              <a:gd name="T99" fmla="*/ 2147483647 h 4930"/>
              <a:gd name="T100" fmla="*/ 2147483647 w 9004"/>
              <a:gd name="T101" fmla="*/ 2147483647 h 4930"/>
              <a:gd name="T102" fmla="*/ 2147483647 w 9004"/>
              <a:gd name="T103" fmla="*/ 2147483647 h 4930"/>
              <a:gd name="T104" fmla="*/ 2147483647 w 9004"/>
              <a:gd name="T105" fmla="*/ 2147483647 h 4930"/>
              <a:gd name="T106" fmla="*/ 2147483647 w 9004"/>
              <a:gd name="T107" fmla="*/ 2147483647 h 4930"/>
              <a:gd name="T108" fmla="*/ 2147483647 w 9004"/>
              <a:gd name="T109" fmla="*/ 2147483647 h 4930"/>
              <a:gd name="T110" fmla="*/ 2147483647 w 9004"/>
              <a:gd name="T111" fmla="*/ 2147483647 h 4930"/>
              <a:gd name="T112" fmla="*/ 2147483647 w 9004"/>
              <a:gd name="T113" fmla="*/ 2147483647 h 4930"/>
              <a:gd name="T114" fmla="*/ 2147483647 w 9004"/>
              <a:gd name="T115" fmla="*/ 2147483647 h 49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004" h="4930">
                <a:moveTo>
                  <a:pt x="0" y="1650"/>
                </a:moveTo>
                <a:lnTo>
                  <a:pt x="0" y="3290"/>
                </a:lnTo>
                <a:cubicBezTo>
                  <a:pt x="9" y="3607"/>
                  <a:pt x="34" y="3630"/>
                  <a:pt x="52" y="3554"/>
                </a:cubicBezTo>
                <a:cubicBezTo>
                  <a:pt x="70" y="3478"/>
                  <a:pt x="88" y="2812"/>
                  <a:pt x="107" y="2835"/>
                </a:cubicBezTo>
                <a:cubicBezTo>
                  <a:pt x="126" y="2858"/>
                  <a:pt x="146" y="3788"/>
                  <a:pt x="164" y="3693"/>
                </a:cubicBezTo>
                <a:cubicBezTo>
                  <a:pt x="182" y="3598"/>
                  <a:pt x="192" y="2239"/>
                  <a:pt x="214" y="2265"/>
                </a:cubicBezTo>
                <a:cubicBezTo>
                  <a:pt x="236" y="2291"/>
                  <a:pt x="270" y="3838"/>
                  <a:pt x="293" y="3849"/>
                </a:cubicBezTo>
                <a:cubicBezTo>
                  <a:pt x="316" y="3860"/>
                  <a:pt x="334" y="2494"/>
                  <a:pt x="353" y="2329"/>
                </a:cubicBezTo>
                <a:cubicBezTo>
                  <a:pt x="372" y="2164"/>
                  <a:pt x="391" y="3085"/>
                  <a:pt x="407" y="2856"/>
                </a:cubicBezTo>
                <a:cubicBezTo>
                  <a:pt x="423" y="2627"/>
                  <a:pt x="432" y="924"/>
                  <a:pt x="450" y="954"/>
                </a:cubicBezTo>
                <a:cubicBezTo>
                  <a:pt x="468" y="984"/>
                  <a:pt x="492" y="2947"/>
                  <a:pt x="512" y="3036"/>
                </a:cubicBezTo>
                <a:cubicBezTo>
                  <a:pt x="532" y="3125"/>
                  <a:pt x="547" y="1489"/>
                  <a:pt x="568" y="1491"/>
                </a:cubicBezTo>
                <a:cubicBezTo>
                  <a:pt x="589" y="1493"/>
                  <a:pt x="617" y="2953"/>
                  <a:pt x="638" y="3048"/>
                </a:cubicBezTo>
                <a:cubicBezTo>
                  <a:pt x="659" y="3143"/>
                  <a:pt x="679" y="2045"/>
                  <a:pt x="697" y="2060"/>
                </a:cubicBezTo>
                <a:cubicBezTo>
                  <a:pt x="715" y="2075"/>
                  <a:pt x="728" y="3225"/>
                  <a:pt x="746" y="3141"/>
                </a:cubicBezTo>
                <a:cubicBezTo>
                  <a:pt x="764" y="3057"/>
                  <a:pt x="790" y="1535"/>
                  <a:pt x="805" y="1555"/>
                </a:cubicBezTo>
                <a:cubicBezTo>
                  <a:pt x="820" y="1575"/>
                  <a:pt x="832" y="2875"/>
                  <a:pt x="837" y="3264"/>
                </a:cubicBezTo>
                <a:cubicBezTo>
                  <a:pt x="842" y="3653"/>
                  <a:pt x="830" y="3814"/>
                  <a:pt x="837" y="3887"/>
                </a:cubicBezTo>
                <a:cubicBezTo>
                  <a:pt x="844" y="3960"/>
                  <a:pt x="866" y="3750"/>
                  <a:pt x="880" y="3705"/>
                </a:cubicBezTo>
                <a:cubicBezTo>
                  <a:pt x="894" y="3660"/>
                  <a:pt x="905" y="3932"/>
                  <a:pt x="923" y="3619"/>
                </a:cubicBezTo>
                <a:cubicBezTo>
                  <a:pt x="941" y="3306"/>
                  <a:pt x="971" y="1994"/>
                  <a:pt x="987" y="1824"/>
                </a:cubicBezTo>
                <a:cubicBezTo>
                  <a:pt x="1003" y="1654"/>
                  <a:pt x="1006" y="2496"/>
                  <a:pt x="1019" y="2598"/>
                </a:cubicBezTo>
                <a:cubicBezTo>
                  <a:pt x="1032" y="2700"/>
                  <a:pt x="1048" y="2329"/>
                  <a:pt x="1062" y="2436"/>
                </a:cubicBezTo>
                <a:cubicBezTo>
                  <a:pt x="1076" y="2543"/>
                  <a:pt x="1087" y="3308"/>
                  <a:pt x="1105" y="3242"/>
                </a:cubicBezTo>
                <a:cubicBezTo>
                  <a:pt x="1123" y="3176"/>
                  <a:pt x="1157" y="2037"/>
                  <a:pt x="1170" y="2039"/>
                </a:cubicBezTo>
                <a:cubicBezTo>
                  <a:pt x="1183" y="2041"/>
                  <a:pt x="1169" y="3294"/>
                  <a:pt x="1181" y="3253"/>
                </a:cubicBezTo>
                <a:cubicBezTo>
                  <a:pt x="1193" y="3212"/>
                  <a:pt x="1229" y="1667"/>
                  <a:pt x="1245" y="1792"/>
                </a:cubicBezTo>
                <a:cubicBezTo>
                  <a:pt x="1261" y="1917"/>
                  <a:pt x="1259" y="3881"/>
                  <a:pt x="1277" y="4005"/>
                </a:cubicBezTo>
                <a:cubicBezTo>
                  <a:pt x="1295" y="4129"/>
                  <a:pt x="1333" y="2637"/>
                  <a:pt x="1353" y="2533"/>
                </a:cubicBezTo>
                <a:cubicBezTo>
                  <a:pt x="1373" y="2429"/>
                  <a:pt x="1385" y="3300"/>
                  <a:pt x="1396" y="3382"/>
                </a:cubicBezTo>
                <a:cubicBezTo>
                  <a:pt x="1407" y="3464"/>
                  <a:pt x="1404" y="3100"/>
                  <a:pt x="1417" y="3028"/>
                </a:cubicBezTo>
                <a:cubicBezTo>
                  <a:pt x="1430" y="2956"/>
                  <a:pt x="1454" y="3073"/>
                  <a:pt x="1471" y="2952"/>
                </a:cubicBezTo>
                <a:cubicBezTo>
                  <a:pt x="1488" y="2831"/>
                  <a:pt x="1501" y="2147"/>
                  <a:pt x="1517" y="2304"/>
                </a:cubicBezTo>
                <a:cubicBezTo>
                  <a:pt x="1533" y="2461"/>
                  <a:pt x="1551" y="3768"/>
                  <a:pt x="1568" y="3897"/>
                </a:cubicBezTo>
                <a:cubicBezTo>
                  <a:pt x="1585" y="4026"/>
                  <a:pt x="1601" y="3068"/>
                  <a:pt x="1621" y="3081"/>
                </a:cubicBezTo>
                <a:cubicBezTo>
                  <a:pt x="1641" y="3094"/>
                  <a:pt x="1661" y="3952"/>
                  <a:pt x="1686" y="3973"/>
                </a:cubicBezTo>
                <a:cubicBezTo>
                  <a:pt x="1711" y="3994"/>
                  <a:pt x="1747" y="3144"/>
                  <a:pt x="1772" y="3210"/>
                </a:cubicBezTo>
                <a:cubicBezTo>
                  <a:pt x="1797" y="3276"/>
                  <a:pt x="1815" y="4290"/>
                  <a:pt x="1836" y="4371"/>
                </a:cubicBezTo>
                <a:cubicBezTo>
                  <a:pt x="1857" y="4452"/>
                  <a:pt x="1880" y="3671"/>
                  <a:pt x="1901" y="3694"/>
                </a:cubicBezTo>
                <a:cubicBezTo>
                  <a:pt x="1922" y="3717"/>
                  <a:pt x="1949" y="4457"/>
                  <a:pt x="1965" y="4511"/>
                </a:cubicBezTo>
                <a:cubicBezTo>
                  <a:pt x="1981" y="4565"/>
                  <a:pt x="1985" y="4109"/>
                  <a:pt x="1997" y="4016"/>
                </a:cubicBezTo>
                <a:cubicBezTo>
                  <a:pt x="2009" y="3923"/>
                  <a:pt x="2022" y="4278"/>
                  <a:pt x="2040" y="3952"/>
                </a:cubicBezTo>
                <a:cubicBezTo>
                  <a:pt x="2058" y="3626"/>
                  <a:pt x="2087" y="2168"/>
                  <a:pt x="2108" y="2061"/>
                </a:cubicBezTo>
                <a:cubicBezTo>
                  <a:pt x="2129" y="1954"/>
                  <a:pt x="2148" y="3195"/>
                  <a:pt x="2165" y="3309"/>
                </a:cubicBezTo>
                <a:cubicBezTo>
                  <a:pt x="2182" y="3423"/>
                  <a:pt x="2197" y="2618"/>
                  <a:pt x="2212" y="2748"/>
                </a:cubicBezTo>
                <a:cubicBezTo>
                  <a:pt x="2227" y="2878"/>
                  <a:pt x="2242" y="3908"/>
                  <a:pt x="2255" y="4091"/>
                </a:cubicBezTo>
                <a:cubicBezTo>
                  <a:pt x="2268" y="4274"/>
                  <a:pt x="2275" y="3892"/>
                  <a:pt x="2288" y="3844"/>
                </a:cubicBezTo>
                <a:cubicBezTo>
                  <a:pt x="2301" y="3796"/>
                  <a:pt x="2313" y="4044"/>
                  <a:pt x="2331" y="3801"/>
                </a:cubicBezTo>
                <a:cubicBezTo>
                  <a:pt x="2349" y="3558"/>
                  <a:pt x="2379" y="2585"/>
                  <a:pt x="2395" y="2383"/>
                </a:cubicBezTo>
                <a:cubicBezTo>
                  <a:pt x="2411" y="2181"/>
                  <a:pt x="2412" y="2635"/>
                  <a:pt x="2427" y="2587"/>
                </a:cubicBezTo>
                <a:cubicBezTo>
                  <a:pt x="2442" y="2539"/>
                  <a:pt x="2467" y="1934"/>
                  <a:pt x="2483" y="2097"/>
                </a:cubicBezTo>
                <a:cubicBezTo>
                  <a:pt x="2499" y="2260"/>
                  <a:pt x="2507" y="3550"/>
                  <a:pt x="2524" y="3565"/>
                </a:cubicBezTo>
                <a:cubicBezTo>
                  <a:pt x="2541" y="3580"/>
                  <a:pt x="2568" y="2286"/>
                  <a:pt x="2588" y="2189"/>
                </a:cubicBezTo>
                <a:cubicBezTo>
                  <a:pt x="2608" y="2092"/>
                  <a:pt x="2629" y="2845"/>
                  <a:pt x="2642" y="2985"/>
                </a:cubicBezTo>
                <a:cubicBezTo>
                  <a:pt x="2655" y="3125"/>
                  <a:pt x="2648" y="2969"/>
                  <a:pt x="2664" y="3028"/>
                </a:cubicBezTo>
                <a:cubicBezTo>
                  <a:pt x="2680" y="3087"/>
                  <a:pt x="2716" y="3346"/>
                  <a:pt x="2739" y="3339"/>
                </a:cubicBezTo>
                <a:cubicBezTo>
                  <a:pt x="2762" y="3332"/>
                  <a:pt x="2782" y="2815"/>
                  <a:pt x="2803" y="2985"/>
                </a:cubicBezTo>
                <a:cubicBezTo>
                  <a:pt x="2824" y="3155"/>
                  <a:pt x="2846" y="4337"/>
                  <a:pt x="2868" y="4360"/>
                </a:cubicBezTo>
                <a:cubicBezTo>
                  <a:pt x="2890" y="4383"/>
                  <a:pt x="2916" y="3195"/>
                  <a:pt x="2932" y="3124"/>
                </a:cubicBezTo>
                <a:cubicBezTo>
                  <a:pt x="2948" y="3053"/>
                  <a:pt x="2954" y="3885"/>
                  <a:pt x="2965" y="3930"/>
                </a:cubicBezTo>
                <a:cubicBezTo>
                  <a:pt x="2976" y="3975"/>
                  <a:pt x="2983" y="3457"/>
                  <a:pt x="2997" y="3393"/>
                </a:cubicBezTo>
                <a:cubicBezTo>
                  <a:pt x="3011" y="3329"/>
                  <a:pt x="3035" y="3722"/>
                  <a:pt x="3051" y="3543"/>
                </a:cubicBezTo>
                <a:cubicBezTo>
                  <a:pt x="3067" y="3364"/>
                  <a:pt x="3077" y="2441"/>
                  <a:pt x="3094" y="2318"/>
                </a:cubicBezTo>
                <a:cubicBezTo>
                  <a:pt x="3111" y="2195"/>
                  <a:pt x="3140" y="2759"/>
                  <a:pt x="3156" y="2802"/>
                </a:cubicBezTo>
                <a:cubicBezTo>
                  <a:pt x="3172" y="2845"/>
                  <a:pt x="3174" y="2397"/>
                  <a:pt x="3190" y="2576"/>
                </a:cubicBezTo>
                <a:cubicBezTo>
                  <a:pt x="3206" y="2755"/>
                  <a:pt x="3226" y="4042"/>
                  <a:pt x="3255" y="3876"/>
                </a:cubicBezTo>
                <a:cubicBezTo>
                  <a:pt x="3284" y="3710"/>
                  <a:pt x="3335" y="1713"/>
                  <a:pt x="3362" y="1577"/>
                </a:cubicBezTo>
                <a:cubicBezTo>
                  <a:pt x="3389" y="1441"/>
                  <a:pt x="3396" y="2888"/>
                  <a:pt x="3416" y="3060"/>
                </a:cubicBezTo>
                <a:cubicBezTo>
                  <a:pt x="3436" y="3232"/>
                  <a:pt x="3459" y="2343"/>
                  <a:pt x="3480" y="2608"/>
                </a:cubicBezTo>
                <a:cubicBezTo>
                  <a:pt x="3501" y="2873"/>
                  <a:pt x="3524" y="4827"/>
                  <a:pt x="3545" y="4650"/>
                </a:cubicBezTo>
                <a:cubicBezTo>
                  <a:pt x="3566" y="4473"/>
                  <a:pt x="3585" y="1550"/>
                  <a:pt x="3609" y="1545"/>
                </a:cubicBezTo>
                <a:cubicBezTo>
                  <a:pt x="3633" y="1540"/>
                  <a:pt x="3669" y="4624"/>
                  <a:pt x="3690" y="4620"/>
                </a:cubicBezTo>
                <a:cubicBezTo>
                  <a:pt x="3711" y="4616"/>
                  <a:pt x="3712" y="1522"/>
                  <a:pt x="3738" y="1523"/>
                </a:cubicBezTo>
                <a:cubicBezTo>
                  <a:pt x="3764" y="1524"/>
                  <a:pt x="3819" y="4328"/>
                  <a:pt x="3846" y="4629"/>
                </a:cubicBezTo>
                <a:cubicBezTo>
                  <a:pt x="3873" y="4930"/>
                  <a:pt x="3883" y="3555"/>
                  <a:pt x="3899" y="3328"/>
                </a:cubicBezTo>
                <a:cubicBezTo>
                  <a:pt x="3915" y="3101"/>
                  <a:pt x="3922" y="3547"/>
                  <a:pt x="3942" y="3264"/>
                </a:cubicBezTo>
                <a:cubicBezTo>
                  <a:pt x="3962" y="2981"/>
                  <a:pt x="4002" y="1670"/>
                  <a:pt x="4018" y="1631"/>
                </a:cubicBezTo>
                <a:cubicBezTo>
                  <a:pt x="4034" y="1592"/>
                  <a:pt x="4030" y="2854"/>
                  <a:pt x="4039" y="3028"/>
                </a:cubicBezTo>
                <a:cubicBezTo>
                  <a:pt x="4048" y="3202"/>
                  <a:pt x="4057" y="2650"/>
                  <a:pt x="4071" y="2673"/>
                </a:cubicBezTo>
                <a:cubicBezTo>
                  <a:pt x="4085" y="2696"/>
                  <a:pt x="4105" y="3265"/>
                  <a:pt x="4125" y="3167"/>
                </a:cubicBezTo>
                <a:cubicBezTo>
                  <a:pt x="4145" y="3069"/>
                  <a:pt x="4168" y="1842"/>
                  <a:pt x="4190" y="2082"/>
                </a:cubicBezTo>
                <a:cubicBezTo>
                  <a:pt x="4212" y="2322"/>
                  <a:pt x="4222" y="4666"/>
                  <a:pt x="4254" y="4607"/>
                </a:cubicBezTo>
                <a:cubicBezTo>
                  <a:pt x="4286" y="4548"/>
                  <a:pt x="4352" y="2067"/>
                  <a:pt x="4383" y="1727"/>
                </a:cubicBezTo>
                <a:cubicBezTo>
                  <a:pt x="4414" y="1387"/>
                  <a:pt x="4416" y="2531"/>
                  <a:pt x="4437" y="2565"/>
                </a:cubicBezTo>
                <a:cubicBezTo>
                  <a:pt x="4458" y="2599"/>
                  <a:pt x="4494" y="1841"/>
                  <a:pt x="4512" y="1931"/>
                </a:cubicBezTo>
                <a:cubicBezTo>
                  <a:pt x="4530" y="2021"/>
                  <a:pt x="4528" y="3096"/>
                  <a:pt x="4544" y="3103"/>
                </a:cubicBezTo>
                <a:cubicBezTo>
                  <a:pt x="4560" y="3110"/>
                  <a:pt x="4589" y="1824"/>
                  <a:pt x="4609" y="1974"/>
                </a:cubicBezTo>
                <a:cubicBezTo>
                  <a:pt x="4629" y="2124"/>
                  <a:pt x="4640" y="3953"/>
                  <a:pt x="4662" y="4005"/>
                </a:cubicBezTo>
                <a:cubicBezTo>
                  <a:pt x="4684" y="4057"/>
                  <a:pt x="4717" y="2436"/>
                  <a:pt x="4738" y="2286"/>
                </a:cubicBezTo>
                <a:cubicBezTo>
                  <a:pt x="4759" y="2136"/>
                  <a:pt x="4773" y="3071"/>
                  <a:pt x="4791" y="3103"/>
                </a:cubicBezTo>
                <a:cubicBezTo>
                  <a:pt x="4809" y="3135"/>
                  <a:pt x="4819" y="2455"/>
                  <a:pt x="4845" y="2479"/>
                </a:cubicBezTo>
                <a:cubicBezTo>
                  <a:pt x="4871" y="2503"/>
                  <a:pt x="4917" y="3509"/>
                  <a:pt x="4949" y="3246"/>
                </a:cubicBezTo>
                <a:cubicBezTo>
                  <a:pt x="4981" y="2983"/>
                  <a:pt x="5019" y="979"/>
                  <a:pt x="5039" y="900"/>
                </a:cubicBezTo>
                <a:cubicBezTo>
                  <a:pt x="5059" y="821"/>
                  <a:pt x="5055" y="2670"/>
                  <a:pt x="5071" y="2770"/>
                </a:cubicBezTo>
                <a:cubicBezTo>
                  <a:pt x="5087" y="2870"/>
                  <a:pt x="5117" y="1581"/>
                  <a:pt x="5135" y="1502"/>
                </a:cubicBezTo>
                <a:cubicBezTo>
                  <a:pt x="5153" y="1423"/>
                  <a:pt x="5164" y="2290"/>
                  <a:pt x="5178" y="2297"/>
                </a:cubicBezTo>
                <a:cubicBezTo>
                  <a:pt x="5192" y="2304"/>
                  <a:pt x="5205" y="1549"/>
                  <a:pt x="5221" y="1545"/>
                </a:cubicBezTo>
                <a:cubicBezTo>
                  <a:pt x="5237" y="1541"/>
                  <a:pt x="5259" y="2169"/>
                  <a:pt x="5275" y="2275"/>
                </a:cubicBezTo>
                <a:cubicBezTo>
                  <a:pt x="5291" y="2381"/>
                  <a:pt x="5300" y="2209"/>
                  <a:pt x="5318" y="2179"/>
                </a:cubicBezTo>
                <a:cubicBezTo>
                  <a:pt x="5336" y="2149"/>
                  <a:pt x="5368" y="2129"/>
                  <a:pt x="5382" y="2093"/>
                </a:cubicBezTo>
                <a:cubicBezTo>
                  <a:pt x="5396" y="2057"/>
                  <a:pt x="5393" y="1815"/>
                  <a:pt x="5404" y="1964"/>
                </a:cubicBezTo>
                <a:cubicBezTo>
                  <a:pt x="5415" y="2113"/>
                  <a:pt x="5430" y="3045"/>
                  <a:pt x="5450" y="2988"/>
                </a:cubicBezTo>
                <a:cubicBezTo>
                  <a:pt x="5470" y="2931"/>
                  <a:pt x="5505" y="1581"/>
                  <a:pt x="5526" y="1623"/>
                </a:cubicBezTo>
                <a:cubicBezTo>
                  <a:pt x="5547" y="1665"/>
                  <a:pt x="5559" y="2946"/>
                  <a:pt x="5576" y="3240"/>
                </a:cubicBezTo>
                <a:cubicBezTo>
                  <a:pt x="5593" y="3534"/>
                  <a:pt x="5612" y="3297"/>
                  <a:pt x="5630" y="3387"/>
                </a:cubicBezTo>
                <a:cubicBezTo>
                  <a:pt x="5648" y="3477"/>
                  <a:pt x="5667" y="3969"/>
                  <a:pt x="5683" y="3780"/>
                </a:cubicBezTo>
                <a:cubicBezTo>
                  <a:pt x="5699" y="3591"/>
                  <a:pt x="5712" y="2451"/>
                  <a:pt x="5726" y="2254"/>
                </a:cubicBezTo>
                <a:cubicBezTo>
                  <a:pt x="5740" y="2057"/>
                  <a:pt x="5755" y="2693"/>
                  <a:pt x="5769" y="2598"/>
                </a:cubicBezTo>
                <a:cubicBezTo>
                  <a:pt x="5783" y="2503"/>
                  <a:pt x="5796" y="1569"/>
                  <a:pt x="5812" y="1684"/>
                </a:cubicBezTo>
                <a:cubicBezTo>
                  <a:pt x="5828" y="1799"/>
                  <a:pt x="5845" y="3287"/>
                  <a:pt x="5866" y="3285"/>
                </a:cubicBezTo>
                <a:cubicBezTo>
                  <a:pt x="5887" y="3283"/>
                  <a:pt x="5923" y="1695"/>
                  <a:pt x="5941" y="1674"/>
                </a:cubicBezTo>
                <a:cubicBezTo>
                  <a:pt x="5959" y="1653"/>
                  <a:pt x="5960" y="3056"/>
                  <a:pt x="5974" y="3156"/>
                </a:cubicBezTo>
                <a:cubicBezTo>
                  <a:pt x="5988" y="3256"/>
                  <a:pt x="6013" y="2155"/>
                  <a:pt x="6027" y="2275"/>
                </a:cubicBezTo>
                <a:cubicBezTo>
                  <a:pt x="6041" y="2395"/>
                  <a:pt x="6044" y="3839"/>
                  <a:pt x="6059" y="3876"/>
                </a:cubicBezTo>
                <a:cubicBezTo>
                  <a:pt x="6074" y="3913"/>
                  <a:pt x="6099" y="2731"/>
                  <a:pt x="6116" y="2496"/>
                </a:cubicBezTo>
                <a:cubicBezTo>
                  <a:pt x="6133" y="2261"/>
                  <a:pt x="6147" y="2674"/>
                  <a:pt x="6164" y="2463"/>
                </a:cubicBezTo>
                <a:cubicBezTo>
                  <a:pt x="6181" y="2252"/>
                  <a:pt x="6201" y="877"/>
                  <a:pt x="6218" y="1227"/>
                </a:cubicBezTo>
                <a:cubicBezTo>
                  <a:pt x="6235" y="1577"/>
                  <a:pt x="6242" y="4352"/>
                  <a:pt x="6264" y="4564"/>
                </a:cubicBezTo>
                <a:cubicBezTo>
                  <a:pt x="6286" y="4776"/>
                  <a:pt x="6328" y="2866"/>
                  <a:pt x="6350" y="2501"/>
                </a:cubicBezTo>
                <a:cubicBezTo>
                  <a:pt x="6372" y="2136"/>
                  <a:pt x="6374" y="2614"/>
                  <a:pt x="6393" y="2372"/>
                </a:cubicBezTo>
                <a:cubicBezTo>
                  <a:pt x="6412" y="2130"/>
                  <a:pt x="6444" y="1034"/>
                  <a:pt x="6464" y="1047"/>
                </a:cubicBezTo>
                <a:cubicBezTo>
                  <a:pt x="6484" y="1060"/>
                  <a:pt x="6489" y="2486"/>
                  <a:pt x="6511" y="2447"/>
                </a:cubicBezTo>
                <a:cubicBezTo>
                  <a:pt x="6533" y="2408"/>
                  <a:pt x="6566" y="568"/>
                  <a:pt x="6596" y="813"/>
                </a:cubicBezTo>
                <a:cubicBezTo>
                  <a:pt x="6626" y="1058"/>
                  <a:pt x="6669" y="3808"/>
                  <a:pt x="6694" y="3919"/>
                </a:cubicBezTo>
                <a:cubicBezTo>
                  <a:pt x="6719" y="4030"/>
                  <a:pt x="6733" y="1809"/>
                  <a:pt x="6747" y="1480"/>
                </a:cubicBezTo>
                <a:cubicBezTo>
                  <a:pt x="6761" y="1151"/>
                  <a:pt x="6767" y="2033"/>
                  <a:pt x="6779" y="1942"/>
                </a:cubicBezTo>
                <a:cubicBezTo>
                  <a:pt x="6791" y="1851"/>
                  <a:pt x="6802" y="884"/>
                  <a:pt x="6822" y="932"/>
                </a:cubicBezTo>
                <a:cubicBezTo>
                  <a:pt x="6842" y="980"/>
                  <a:pt x="6880" y="2083"/>
                  <a:pt x="6898" y="2232"/>
                </a:cubicBezTo>
                <a:cubicBezTo>
                  <a:pt x="6916" y="2381"/>
                  <a:pt x="6918" y="1856"/>
                  <a:pt x="6930" y="1824"/>
                </a:cubicBezTo>
                <a:cubicBezTo>
                  <a:pt x="6942" y="1792"/>
                  <a:pt x="6955" y="2127"/>
                  <a:pt x="6973" y="2039"/>
                </a:cubicBezTo>
                <a:cubicBezTo>
                  <a:pt x="6991" y="1951"/>
                  <a:pt x="7019" y="1240"/>
                  <a:pt x="7037" y="1297"/>
                </a:cubicBezTo>
                <a:cubicBezTo>
                  <a:pt x="7055" y="1354"/>
                  <a:pt x="7058" y="2183"/>
                  <a:pt x="7080" y="2383"/>
                </a:cubicBezTo>
                <a:cubicBezTo>
                  <a:pt x="7102" y="2583"/>
                  <a:pt x="7144" y="2708"/>
                  <a:pt x="7169" y="2496"/>
                </a:cubicBezTo>
                <a:cubicBezTo>
                  <a:pt x="7194" y="2284"/>
                  <a:pt x="7208" y="1083"/>
                  <a:pt x="7229" y="1113"/>
                </a:cubicBezTo>
                <a:cubicBezTo>
                  <a:pt x="7250" y="1143"/>
                  <a:pt x="7274" y="2839"/>
                  <a:pt x="7292" y="2676"/>
                </a:cubicBezTo>
                <a:cubicBezTo>
                  <a:pt x="7310" y="2513"/>
                  <a:pt x="7318" y="274"/>
                  <a:pt x="7338" y="137"/>
                </a:cubicBezTo>
                <a:cubicBezTo>
                  <a:pt x="7358" y="0"/>
                  <a:pt x="7387" y="1402"/>
                  <a:pt x="7412" y="1854"/>
                </a:cubicBezTo>
                <a:cubicBezTo>
                  <a:pt x="7437" y="2306"/>
                  <a:pt x="7468" y="2913"/>
                  <a:pt x="7490" y="2847"/>
                </a:cubicBezTo>
                <a:cubicBezTo>
                  <a:pt x="7512" y="2781"/>
                  <a:pt x="7530" y="1468"/>
                  <a:pt x="7547" y="1455"/>
                </a:cubicBezTo>
                <a:cubicBezTo>
                  <a:pt x="7564" y="1442"/>
                  <a:pt x="7579" y="2513"/>
                  <a:pt x="7595" y="2769"/>
                </a:cubicBezTo>
                <a:cubicBezTo>
                  <a:pt x="7611" y="3025"/>
                  <a:pt x="7625" y="2703"/>
                  <a:pt x="7643" y="2991"/>
                </a:cubicBezTo>
                <a:cubicBezTo>
                  <a:pt x="7661" y="3279"/>
                  <a:pt x="7685" y="4610"/>
                  <a:pt x="7704" y="4500"/>
                </a:cubicBezTo>
                <a:cubicBezTo>
                  <a:pt x="7723" y="4390"/>
                  <a:pt x="7741" y="2716"/>
                  <a:pt x="7760" y="2328"/>
                </a:cubicBezTo>
                <a:cubicBezTo>
                  <a:pt x="7779" y="1940"/>
                  <a:pt x="7802" y="2309"/>
                  <a:pt x="7820" y="2172"/>
                </a:cubicBezTo>
                <a:cubicBezTo>
                  <a:pt x="7838" y="2035"/>
                  <a:pt x="7852" y="1410"/>
                  <a:pt x="7868" y="1503"/>
                </a:cubicBezTo>
                <a:cubicBezTo>
                  <a:pt x="7884" y="1596"/>
                  <a:pt x="7898" y="2774"/>
                  <a:pt x="7916" y="2730"/>
                </a:cubicBezTo>
                <a:cubicBezTo>
                  <a:pt x="7934" y="2686"/>
                  <a:pt x="7954" y="1139"/>
                  <a:pt x="7976" y="1239"/>
                </a:cubicBezTo>
                <a:cubicBezTo>
                  <a:pt x="7998" y="1339"/>
                  <a:pt x="8027" y="3195"/>
                  <a:pt x="8048" y="3328"/>
                </a:cubicBezTo>
                <a:cubicBezTo>
                  <a:pt x="8069" y="3461"/>
                  <a:pt x="8084" y="2299"/>
                  <a:pt x="8101" y="2039"/>
                </a:cubicBezTo>
                <a:cubicBezTo>
                  <a:pt x="8118" y="1779"/>
                  <a:pt x="8134" y="1742"/>
                  <a:pt x="8150" y="1767"/>
                </a:cubicBezTo>
                <a:cubicBezTo>
                  <a:pt x="8166" y="1792"/>
                  <a:pt x="8180" y="2250"/>
                  <a:pt x="8198" y="2190"/>
                </a:cubicBezTo>
                <a:cubicBezTo>
                  <a:pt x="8216" y="2130"/>
                  <a:pt x="8241" y="1069"/>
                  <a:pt x="8261" y="1407"/>
                </a:cubicBezTo>
                <a:cubicBezTo>
                  <a:pt x="8281" y="1745"/>
                  <a:pt x="8297" y="4278"/>
                  <a:pt x="8316" y="4220"/>
                </a:cubicBezTo>
                <a:cubicBezTo>
                  <a:pt x="8335" y="4162"/>
                  <a:pt x="8357" y="1213"/>
                  <a:pt x="8375" y="1056"/>
                </a:cubicBezTo>
                <a:cubicBezTo>
                  <a:pt x="8393" y="899"/>
                  <a:pt x="8411" y="2778"/>
                  <a:pt x="8424" y="3275"/>
                </a:cubicBezTo>
                <a:cubicBezTo>
                  <a:pt x="8437" y="3772"/>
                  <a:pt x="8448" y="3936"/>
                  <a:pt x="8456" y="4038"/>
                </a:cubicBezTo>
                <a:cubicBezTo>
                  <a:pt x="8464" y="4140"/>
                  <a:pt x="8460" y="3928"/>
                  <a:pt x="8474" y="3888"/>
                </a:cubicBezTo>
                <a:cubicBezTo>
                  <a:pt x="8488" y="3848"/>
                  <a:pt x="8520" y="4078"/>
                  <a:pt x="8540" y="3795"/>
                </a:cubicBezTo>
                <a:cubicBezTo>
                  <a:pt x="8560" y="3512"/>
                  <a:pt x="8576" y="2330"/>
                  <a:pt x="8596" y="2189"/>
                </a:cubicBezTo>
                <a:cubicBezTo>
                  <a:pt x="8616" y="2048"/>
                  <a:pt x="8644" y="2837"/>
                  <a:pt x="8657" y="2949"/>
                </a:cubicBezTo>
                <a:cubicBezTo>
                  <a:pt x="8670" y="3061"/>
                  <a:pt x="8668" y="2676"/>
                  <a:pt x="8675" y="2859"/>
                </a:cubicBezTo>
                <a:cubicBezTo>
                  <a:pt x="8682" y="3042"/>
                  <a:pt x="8692" y="4045"/>
                  <a:pt x="8699" y="4047"/>
                </a:cubicBezTo>
                <a:cubicBezTo>
                  <a:pt x="8706" y="4049"/>
                  <a:pt x="8712" y="3288"/>
                  <a:pt x="8720" y="2871"/>
                </a:cubicBezTo>
                <a:cubicBezTo>
                  <a:pt x="8728" y="2454"/>
                  <a:pt x="8738" y="1599"/>
                  <a:pt x="8744" y="1545"/>
                </a:cubicBezTo>
                <a:cubicBezTo>
                  <a:pt x="8750" y="1491"/>
                  <a:pt x="8749" y="2412"/>
                  <a:pt x="8757" y="2544"/>
                </a:cubicBezTo>
                <a:cubicBezTo>
                  <a:pt x="8765" y="2676"/>
                  <a:pt x="8785" y="2204"/>
                  <a:pt x="8792" y="2340"/>
                </a:cubicBezTo>
                <a:cubicBezTo>
                  <a:pt x="8799" y="2476"/>
                  <a:pt x="8798" y="3183"/>
                  <a:pt x="8800" y="3361"/>
                </a:cubicBezTo>
                <a:cubicBezTo>
                  <a:pt x="8802" y="3539"/>
                  <a:pt x="8802" y="3430"/>
                  <a:pt x="8807" y="3411"/>
                </a:cubicBezTo>
                <a:cubicBezTo>
                  <a:pt x="8812" y="3392"/>
                  <a:pt x="8819" y="3439"/>
                  <a:pt x="8828" y="3246"/>
                </a:cubicBezTo>
                <a:cubicBezTo>
                  <a:pt x="8837" y="3053"/>
                  <a:pt x="8854" y="2281"/>
                  <a:pt x="8864" y="2254"/>
                </a:cubicBezTo>
                <a:cubicBezTo>
                  <a:pt x="8874" y="2227"/>
                  <a:pt x="8877" y="3233"/>
                  <a:pt x="8891" y="3084"/>
                </a:cubicBezTo>
                <a:cubicBezTo>
                  <a:pt x="8905" y="2935"/>
                  <a:pt x="8933" y="1611"/>
                  <a:pt x="8946" y="1359"/>
                </a:cubicBezTo>
                <a:cubicBezTo>
                  <a:pt x="8959" y="1107"/>
                  <a:pt x="8960" y="1591"/>
                  <a:pt x="8970" y="1570"/>
                </a:cubicBezTo>
                <a:cubicBezTo>
                  <a:pt x="8980" y="1549"/>
                  <a:pt x="8984" y="1239"/>
                  <a:pt x="9004" y="1233"/>
                </a:cubicBezTo>
                <a:cubicBezTo>
                  <a:pt x="9004" y="1428"/>
                  <a:pt x="9000" y="1640"/>
                  <a:pt x="9000" y="1640"/>
                </a:cubicBezTo>
              </a:path>
            </a:pathLst>
          </a:custGeom>
          <a:solidFill>
            <a:schemeClr val="accent1"/>
          </a:solidFill>
          <a:ln w="12700" cmpd="sng">
            <a:solidFill>
              <a:schemeClr val="tx1"/>
            </a:solidFill>
            <a:round/>
            <a:headEnd type="none" w="med" len="med"/>
            <a:tailEnd type="none" w="med" len="med"/>
          </a:ln>
        </p:spPr>
        <p:txBody>
          <a:bodyPr/>
          <a:lstStyle/>
          <a:p>
            <a:endParaRPr lang="en-GB"/>
          </a:p>
        </p:txBody>
      </p:sp>
      <p:grpSp>
        <p:nvGrpSpPr>
          <p:cNvPr id="76810" name="Group 12"/>
          <p:cNvGrpSpPr>
            <a:grpSpLocks/>
          </p:cNvGrpSpPr>
          <p:nvPr/>
        </p:nvGrpSpPr>
        <p:grpSpPr bwMode="auto">
          <a:xfrm>
            <a:off x="1809750" y="2540000"/>
            <a:ext cx="52388" cy="2309813"/>
            <a:chOff x="1688" y="1478"/>
            <a:chExt cx="9005" cy="3007"/>
          </a:xfrm>
        </p:grpSpPr>
        <p:sp>
          <p:nvSpPr>
            <p:cNvPr id="76857" name="Line 13"/>
            <p:cNvSpPr>
              <a:spLocks noChangeShapeType="1"/>
            </p:cNvSpPr>
            <p:nvPr/>
          </p:nvSpPr>
          <p:spPr bwMode="auto">
            <a:xfrm>
              <a:off x="1688" y="4485"/>
              <a:ext cx="9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58" name="Line 14"/>
            <p:cNvSpPr>
              <a:spLocks noChangeShapeType="1"/>
            </p:cNvSpPr>
            <p:nvPr/>
          </p:nvSpPr>
          <p:spPr bwMode="auto">
            <a:xfrm>
              <a:off x="1690" y="1478"/>
              <a:ext cx="9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59" name="Line 15"/>
            <p:cNvSpPr>
              <a:spLocks noChangeShapeType="1"/>
            </p:cNvSpPr>
            <p:nvPr/>
          </p:nvSpPr>
          <p:spPr bwMode="auto">
            <a:xfrm>
              <a:off x="1693" y="3488"/>
              <a:ext cx="9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76811" name="Group 16"/>
          <p:cNvGrpSpPr>
            <a:grpSpLocks/>
          </p:cNvGrpSpPr>
          <p:nvPr/>
        </p:nvGrpSpPr>
        <p:grpSpPr bwMode="auto">
          <a:xfrm>
            <a:off x="2736850" y="5532438"/>
            <a:ext cx="4259263" cy="76200"/>
            <a:chOff x="2948" y="444"/>
            <a:chExt cx="5791" cy="5031"/>
          </a:xfrm>
        </p:grpSpPr>
        <p:sp>
          <p:nvSpPr>
            <p:cNvPr id="76853" name="Line 17"/>
            <p:cNvSpPr>
              <a:spLocks noChangeShapeType="1"/>
            </p:cNvSpPr>
            <p:nvPr/>
          </p:nvSpPr>
          <p:spPr bwMode="auto">
            <a:xfrm>
              <a:off x="2948" y="450"/>
              <a:ext cx="0" cy="5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54" name="Line 18"/>
            <p:cNvSpPr>
              <a:spLocks noChangeShapeType="1"/>
            </p:cNvSpPr>
            <p:nvPr/>
          </p:nvSpPr>
          <p:spPr bwMode="auto">
            <a:xfrm>
              <a:off x="4876" y="444"/>
              <a:ext cx="0" cy="5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55" name="Line 19"/>
            <p:cNvSpPr>
              <a:spLocks noChangeShapeType="1"/>
            </p:cNvSpPr>
            <p:nvPr/>
          </p:nvSpPr>
          <p:spPr bwMode="auto">
            <a:xfrm>
              <a:off x="6811" y="450"/>
              <a:ext cx="0" cy="5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56" name="Line 20"/>
            <p:cNvSpPr>
              <a:spLocks noChangeShapeType="1"/>
            </p:cNvSpPr>
            <p:nvPr/>
          </p:nvSpPr>
          <p:spPr bwMode="auto">
            <a:xfrm>
              <a:off x="8739" y="450"/>
              <a:ext cx="0" cy="5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09269" name="Group 21"/>
          <p:cNvGrpSpPr>
            <a:grpSpLocks/>
          </p:cNvGrpSpPr>
          <p:nvPr/>
        </p:nvGrpSpPr>
        <p:grpSpPr bwMode="auto">
          <a:xfrm>
            <a:off x="2116138" y="2141538"/>
            <a:ext cx="6308725" cy="1154112"/>
            <a:chOff x="1333" y="1349"/>
            <a:chExt cx="3974" cy="727"/>
          </a:xfrm>
        </p:grpSpPr>
        <p:sp>
          <p:nvSpPr>
            <p:cNvPr id="76830" name="Freeform 22"/>
            <p:cNvSpPr>
              <a:spLocks/>
            </p:cNvSpPr>
            <p:nvPr/>
          </p:nvSpPr>
          <p:spPr bwMode="auto">
            <a:xfrm>
              <a:off x="1396" y="1995"/>
              <a:ext cx="8" cy="78"/>
            </a:xfrm>
            <a:custGeom>
              <a:avLst/>
              <a:gdLst>
                <a:gd name="T0" fmla="*/ 0 w 611"/>
                <a:gd name="T1" fmla="*/ 0 h 676"/>
                <a:gd name="T2" fmla="*/ 0 w 611"/>
                <a:gd name="T3" fmla="*/ 0 h 676"/>
                <a:gd name="T4" fmla="*/ 0 w 611"/>
                <a:gd name="T5" fmla="*/ 0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31" name="Freeform 23"/>
            <p:cNvSpPr>
              <a:spLocks/>
            </p:cNvSpPr>
            <p:nvPr/>
          </p:nvSpPr>
          <p:spPr bwMode="auto">
            <a:xfrm>
              <a:off x="1333" y="1624"/>
              <a:ext cx="22" cy="451"/>
            </a:xfrm>
            <a:custGeom>
              <a:avLst/>
              <a:gdLst>
                <a:gd name="T0" fmla="*/ 0 w 47"/>
                <a:gd name="T1" fmla="*/ 25 h 933"/>
                <a:gd name="T2" fmla="*/ 1 w 47"/>
                <a:gd name="T3" fmla="*/ 25 h 933"/>
                <a:gd name="T4" fmla="*/ 0 60000 65536"/>
                <a:gd name="T5" fmla="*/ 0 60000 65536"/>
              </a:gdLst>
              <a:ahLst/>
              <a:cxnLst>
                <a:cxn ang="T4">
                  <a:pos x="T0" y="T1"/>
                </a:cxn>
                <a:cxn ang="T5">
                  <a:pos x="T2" y="T3"/>
                </a:cxn>
              </a:cxnLst>
              <a:rect l="0" t="0" r="r" b="b"/>
              <a:pathLst>
                <a:path w="47" h="933">
                  <a:moveTo>
                    <a:pt x="0" y="933"/>
                  </a:moveTo>
                  <a:cubicBezTo>
                    <a:pt x="30" y="0"/>
                    <a:pt x="21" y="66"/>
                    <a:pt x="47" y="933"/>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32" name="Freeform 24"/>
            <p:cNvSpPr>
              <a:spLocks/>
            </p:cNvSpPr>
            <p:nvPr/>
          </p:nvSpPr>
          <p:spPr bwMode="auto">
            <a:xfrm>
              <a:off x="1508" y="2032"/>
              <a:ext cx="2" cy="43"/>
            </a:xfrm>
            <a:custGeom>
              <a:avLst/>
              <a:gdLst>
                <a:gd name="T0" fmla="*/ 0 w 611"/>
                <a:gd name="T1" fmla="*/ 0 h 676"/>
                <a:gd name="T2" fmla="*/ 0 w 611"/>
                <a:gd name="T3" fmla="*/ 0 h 676"/>
                <a:gd name="T4" fmla="*/ 0 w 611"/>
                <a:gd name="T5" fmla="*/ 0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33" name="Freeform 25"/>
            <p:cNvSpPr>
              <a:spLocks/>
            </p:cNvSpPr>
            <p:nvPr/>
          </p:nvSpPr>
          <p:spPr bwMode="auto">
            <a:xfrm>
              <a:off x="2694" y="2035"/>
              <a:ext cx="4" cy="38"/>
            </a:xfrm>
            <a:custGeom>
              <a:avLst/>
              <a:gdLst>
                <a:gd name="T0" fmla="*/ 0 w 611"/>
                <a:gd name="T1" fmla="*/ 0 h 676"/>
                <a:gd name="T2" fmla="*/ 0 w 611"/>
                <a:gd name="T3" fmla="*/ 0 h 676"/>
                <a:gd name="T4" fmla="*/ 0 w 611"/>
                <a:gd name="T5" fmla="*/ 0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34" name="Freeform 26"/>
            <p:cNvSpPr>
              <a:spLocks/>
            </p:cNvSpPr>
            <p:nvPr/>
          </p:nvSpPr>
          <p:spPr bwMode="auto">
            <a:xfrm>
              <a:off x="2806" y="2031"/>
              <a:ext cx="3" cy="38"/>
            </a:xfrm>
            <a:custGeom>
              <a:avLst/>
              <a:gdLst>
                <a:gd name="T0" fmla="*/ 0 w 611"/>
                <a:gd name="T1" fmla="*/ 0 h 676"/>
                <a:gd name="T2" fmla="*/ 0 w 611"/>
                <a:gd name="T3" fmla="*/ 0 h 676"/>
                <a:gd name="T4" fmla="*/ 0 w 611"/>
                <a:gd name="T5" fmla="*/ 0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35" name="Freeform 27"/>
            <p:cNvSpPr>
              <a:spLocks/>
            </p:cNvSpPr>
            <p:nvPr/>
          </p:nvSpPr>
          <p:spPr bwMode="auto">
            <a:xfrm>
              <a:off x="2867" y="2015"/>
              <a:ext cx="3" cy="60"/>
            </a:xfrm>
            <a:custGeom>
              <a:avLst/>
              <a:gdLst>
                <a:gd name="T0" fmla="*/ 0 w 611"/>
                <a:gd name="T1" fmla="*/ 0 h 676"/>
                <a:gd name="T2" fmla="*/ 0 w 611"/>
                <a:gd name="T3" fmla="*/ 0 h 676"/>
                <a:gd name="T4" fmla="*/ 0 w 611"/>
                <a:gd name="T5" fmla="*/ 0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36" name="Freeform 28"/>
            <p:cNvSpPr>
              <a:spLocks/>
            </p:cNvSpPr>
            <p:nvPr/>
          </p:nvSpPr>
          <p:spPr bwMode="auto">
            <a:xfrm>
              <a:off x="3456" y="1713"/>
              <a:ext cx="25" cy="361"/>
            </a:xfrm>
            <a:custGeom>
              <a:avLst/>
              <a:gdLst>
                <a:gd name="T0" fmla="*/ 0 w 611"/>
                <a:gd name="T1" fmla="*/ 29 h 676"/>
                <a:gd name="T2" fmla="*/ 0 w 611"/>
                <a:gd name="T3" fmla="*/ 0 h 676"/>
                <a:gd name="T4" fmla="*/ 0 w 611"/>
                <a:gd name="T5" fmla="*/ 29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37" name="Freeform 29"/>
            <p:cNvSpPr>
              <a:spLocks/>
            </p:cNvSpPr>
            <p:nvPr/>
          </p:nvSpPr>
          <p:spPr bwMode="auto">
            <a:xfrm>
              <a:off x="4521" y="1349"/>
              <a:ext cx="41" cy="725"/>
            </a:xfrm>
            <a:custGeom>
              <a:avLst/>
              <a:gdLst>
                <a:gd name="T0" fmla="*/ 0 w 91"/>
                <a:gd name="T1" fmla="*/ 40 h 1501"/>
                <a:gd name="T2" fmla="*/ 1 w 91"/>
                <a:gd name="T3" fmla="*/ 0 h 1501"/>
                <a:gd name="T4" fmla="*/ 2 w 91"/>
                <a:gd name="T5" fmla="*/ 40 h 1501"/>
                <a:gd name="T6" fmla="*/ 0 60000 65536"/>
                <a:gd name="T7" fmla="*/ 0 60000 65536"/>
                <a:gd name="T8" fmla="*/ 0 60000 65536"/>
              </a:gdLst>
              <a:ahLst/>
              <a:cxnLst>
                <a:cxn ang="T6">
                  <a:pos x="T0" y="T1"/>
                </a:cxn>
                <a:cxn ang="T7">
                  <a:pos x="T2" y="T3"/>
                </a:cxn>
                <a:cxn ang="T8">
                  <a:pos x="T4" y="T5"/>
                </a:cxn>
              </a:cxnLst>
              <a:rect l="0" t="0" r="r" b="b"/>
              <a:pathLst>
                <a:path w="91" h="1501">
                  <a:moveTo>
                    <a:pt x="10" y="1501"/>
                  </a:moveTo>
                  <a:cubicBezTo>
                    <a:pt x="0" y="753"/>
                    <a:pt x="29" y="0"/>
                    <a:pt x="42" y="0"/>
                  </a:cubicBezTo>
                  <a:cubicBezTo>
                    <a:pt x="55" y="0"/>
                    <a:pt x="81" y="1188"/>
                    <a:pt x="91" y="1501"/>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38" name="Freeform 30"/>
            <p:cNvSpPr>
              <a:spLocks/>
            </p:cNvSpPr>
            <p:nvPr/>
          </p:nvSpPr>
          <p:spPr bwMode="auto">
            <a:xfrm>
              <a:off x="4004" y="1843"/>
              <a:ext cx="21" cy="231"/>
            </a:xfrm>
            <a:custGeom>
              <a:avLst/>
              <a:gdLst>
                <a:gd name="T0" fmla="*/ 0 w 611"/>
                <a:gd name="T1" fmla="*/ 3 h 676"/>
                <a:gd name="T2" fmla="*/ 0 w 611"/>
                <a:gd name="T3" fmla="*/ 0 h 676"/>
                <a:gd name="T4" fmla="*/ 0 w 611"/>
                <a:gd name="T5" fmla="*/ 3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39" name="Freeform 31"/>
            <p:cNvSpPr>
              <a:spLocks/>
            </p:cNvSpPr>
            <p:nvPr/>
          </p:nvSpPr>
          <p:spPr bwMode="auto">
            <a:xfrm>
              <a:off x="4111" y="1787"/>
              <a:ext cx="32" cy="287"/>
            </a:xfrm>
            <a:custGeom>
              <a:avLst/>
              <a:gdLst>
                <a:gd name="T0" fmla="*/ 0 w 611"/>
                <a:gd name="T1" fmla="*/ 9 h 676"/>
                <a:gd name="T2" fmla="*/ 0 w 611"/>
                <a:gd name="T3" fmla="*/ 0 h 676"/>
                <a:gd name="T4" fmla="*/ 0 w 611"/>
                <a:gd name="T5" fmla="*/ 9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40" name="Freeform 32"/>
            <p:cNvSpPr>
              <a:spLocks/>
            </p:cNvSpPr>
            <p:nvPr/>
          </p:nvSpPr>
          <p:spPr bwMode="auto">
            <a:xfrm>
              <a:off x="4171" y="1661"/>
              <a:ext cx="37" cy="412"/>
            </a:xfrm>
            <a:custGeom>
              <a:avLst/>
              <a:gdLst>
                <a:gd name="T0" fmla="*/ 0 w 611"/>
                <a:gd name="T1" fmla="*/ 57 h 676"/>
                <a:gd name="T2" fmla="*/ 0 w 611"/>
                <a:gd name="T3" fmla="*/ 0 h 676"/>
                <a:gd name="T4" fmla="*/ 0 w 611"/>
                <a:gd name="T5" fmla="*/ 57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41" name="Freeform 33"/>
            <p:cNvSpPr>
              <a:spLocks/>
            </p:cNvSpPr>
            <p:nvPr/>
          </p:nvSpPr>
          <p:spPr bwMode="auto">
            <a:xfrm>
              <a:off x="5275" y="1819"/>
              <a:ext cx="32" cy="255"/>
            </a:xfrm>
            <a:custGeom>
              <a:avLst/>
              <a:gdLst>
                <a:gd name="T0" fmla="*/ 0 w 70"/>
                <a:gd name="T1" fmla="*/ 14 h 528"/>
                <a:gd name="T2" fmla="*/ 0 w 70"/>
                <a:gd name="T3" fmla="*/ 5 h 528"/>
                <a:gd name="T4" fmla="*/ 1 w 70"/>
                <a:gd name="T5" fmla="*/ 9 h 528"/>
                <a:gd name="T6" fmla="*/ 1 w 70"/>
                <a:gd name="T7" fmla="*/ 0 h 528"/>
                <a:gd name="T8" fmla="*/ 1 w 70"/>
                <a:gd name="T9" fmla="*/ 14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528">
                  <a:moveTo>
                    <a:pt x="6" y="525"/>
                  </a:moveTo>
                  <a:cubicBezTo>
                    <a:pt x="11" y="427"/>
                    <a:pt x="0" y="183"/>
                    <a:pt x="13" y="183"/>
                  </a:cubicBezTo>
                  <a:cubicBezTo>
                    <a:pt x="20" y="152"/>
                    <a:pt x="38" y="366"/>
                    <a:pt x="47" y="341"/>
                  </a:cubicBezTo>
                  <a:cubicBezTo>
                    <a:pt x="56" y="316"/>
                    <a:pt x="63" y="0"/>
                    <a:pt x="67" y="31"/>
                  </a:cubicBezTo>
                  <a:lnTo>
                    <a:pt x="70" y="528"/>
                  </a:lnTo>
                </a:path>
              </a:pathLst>
            </a:custGeom>
            <a:solidFill>
              <a:srgbClr val="FF0066"/>
            </a:solidFill>
            <a:ln>
              <a:noFill/>
            </a:ln>
            <a:extLst>
              <a:ext uri="{91240B29-F687-4F45-9708-019B960494DF}">
                <a14:hiddenLine xmlns:a14="http://schemas.microsoft.com/office/drawing/2010/main" w="3175" cmpd="sng">
                  <a:solidFill>
                    <a:srgbClr val="FF0000"/>
                  </a:solidFill>
                  <a:round/>
                  <a:headEnd type="none" w="med" len="med"/>
                  <a:tailEnd type="none" w="med" len="med"/>
                </a14:hiddenLine>
              </a:ext>
            </a:extLst>
          </p:spPr>
          <p:txBody>
            <a:bodyPr/>
            <a:lstStyle/>
            <a:p>
              <a:endParaRPr lang="en-GB"/>
            </a:p>
          </p:txBody>
        </p:sp>
        <p:sp>
          <p:nvSpPr>
            <p:cNvPr id="76842" name="Freeform 34"/>
            <p:cNvSpPr>
              <a:spLocks/>
            </p:cNvSpPr>
            <p:nvPr/>
          </p:nvSpPr>
          <p:spPr bwMode="auto">
            <a:xfrm>
              <a:off x="5009" y="1812"/>
              <a:ext cx="21" cy="264"/>
            </a:xfrm>
            <a:custGeom>
              <a:avLst/>
              <a:gdLst>
                <a:gd name="T0" fmla="*/ 0 w 81"/>
                <a:gd name="T1" fmla="*/ 14 h 547"/>
                <a:gd name="T2" fmla="*/ 0 w 81"/>
                <a:gd name="T3" fmla="*/ 0 h 547"/>
                <a:gd name="T4" fmla="*/ 0 w 81"/>
                <a:gd name="T5" fmla="*/ 14 h 547"/>
                <a:gd name="T6" fmla="*/ 0 60000 65536"/>
                <a:gd name="T7" fmla="*/ 0 60000 65536"/>
                <a:gd name="T8" fmla="*/ 0 60000 65536"/>
              </a:gdLst>
              <a:ahLst/>
              <a:cxnLst>
                <a:cxn ang="T6">
                  <a:pos x="T0" y="T1"/>
                </a:cxn>
                <a:cxn ang="T7">
                  <a:pos x="T2" y="T3"/>
                </a:cxn>
                <a:cxn ang="T8">
                  <a:pos x="T4" y="T5"/>
                </a:cxn>
              </a:cxnLst>
              <a:rect l="0" t="0" r="r" b="b"/>
              <a:pathLst>
                <a:path w="81" h="547">
                  <a:moveTo>
                    <a:pt x="0" y="547"/>
                  </a:moveTo>
                  <a:cubicBezTo>
                    <a:pt x="19" y="215"/>
                    <a:pt x="19" y="0"/>
                    <a:pt x="32" y="0"/>
                  </a:cubicBezTo>
                  <a:cubicBezTo>
                    <a:pt x="45" y="0"/>
                    <a:pt x="71" y="433"/>
                    <a:pt x="81" y="547"/>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43" name="Freeform 35"/>
            <p:cNvSpPr>
              <a:spLocks/>
            </p:cNvSpPr>
            <p:nvPr/>
          </p:nvSpPr>
          <p:spPr bwMode="auto">
            <a:xfrm>
              <a:off x="4948" y="1924"/>
              <a:ext cx="19" cy="150"/>
            </a:xfrm>
            <a:custGeom>
              <a:avLst/>
              <a:gdLst>
                <a:gd name="T0" fmla="*/ 0 w 611"/>
                <a:gd name="T1" fmla="*/ 0 h 676"/>
                <a:gd name="T2" fmla="*/ 0 w 611"/>
                <a:gd name="T3" fmla="*/ 0 h 676"/>
                <a:gd name="T4" fmla="*/ 0 w 611"/>
                <a:gd name="T5" fmla="*/ 0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44" name="Freeform 36"/>
            <p:cNvSpPr>
              <a:spLocks/>
            </p:cNvSpPr>
            <p:nvPr/>
          </p:nvSpPr>
          <p:spPr bwMode="auto">
            <a:xfrm>
              <a:off x="4282" y="1726"/>
              <a:ext cx="32" cy="349"/>
            </a:xfrm>
            <a:custGeom>
              <a:avLst/>
              <a:gdLst>
                <a:gd name="T0" fmla="*/ 0 w 611"/>
                <a:gd name="T1" fmla="*/ 25 h 676"/>
                <a:gd name="T2" fmla="*/ 0 w 611"/>
                <a:gd name="T3" fmla="*/ 0 h 676"/>
                <a:gd name="T4" fmla="*/ 0 w 611"/>
                <a:gd name="T5" fmla="*/ 25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45" name="Freeform 37"/>
            <p:cNvSpPr>
              <a:spLocks/>
            </p:cNvSpPr>
            <p:nvPr/>
          </p:nvSpPr>
          <p:spPr bwMode="auto">
            <a:xfrm>
              <a:off x="4380" y="1918"/>
              <a:ext cx="27" cy="157"/>
            </a:xfrm>
            <a:custGeom>
              <a:avLst/>
              <a:gdLst>
                <a:gd name="T0" fmla="*/ 0 w 611"/>
                <a:gd name="T1" fmla="*/ 0 h 676"/>
                <a:gd name="T2" fmla="*/ 0 w 611"/>
                <a:gd name="T3" fmla="*/ 0 h 676"/>
                <a:gd name="T4" fmla="*/ 0 w 611"/>
                <a:gd name="T5" fmla="*/ 0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46" name="Freeform 38"/>
            <p:cNvSpPr>
              <a:spLocks/>
            </p:cNvSpPr>
            <p:nvPr/>
          </p:nvSpPr>
          <p:spPr bwMode="auto">
            <a:xfrm flipH="1">
              <a:off x="4472" y="1817"/>
              <a:ext cx="24" cy="257"/>
            </a:xfrm>
            <a:custGeom>
              <a:avLst/>
              <a:gdLst>
                <a:gd name="T0" fmla="*/ 0 w 611"/>
                <a:gd name="T1" fmla="*/ 5 h 676"/>
                <a:gd name="T2" fmla="*/ 0 w 611"/>
                <a:gd name="T3" fmla="*/ 0 h 676"/>
                <a:gd name="T4" fmla="*/ 0 w 611"/>
                <a:gd name="T5" fmla="*/ 5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47" name="Freeform 39"/>
            <p:cNvSpPr>
              <a:spLocks/>
            </p:cNvSpPr>
            <p:nvPr/>
          </p:nvSpPr>
          <p:spPr bwMode="auto">
            <a:xfrm flipH="1">
              <a:off x="4818" y="1882"/>
              <a:ext cx="25" cy="193"/>
            </a:xfrm>
            <a:custGeom>
              <a:avLst/>
              <a:gdLst>
                <a:gd name="T0" fmla="*/ 0 w 611"/>
                <a:gd name="T1" fmla="*/ 1 h 676"/>
                <a:gd name="T2" fmla="*/ 0 w 611"/>
                <a:gd name="T3" fmla="*/ 0 h 676"/>
                <a:gd name="T4" fmla="*/ 0 w 611"/>
                <a:gd name="T5" fmla="*/ 1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48" name="Freeform 40"/>
            <p:cNvSpPr>
              <a:spLocks/>
            </p:cNvSpPr>
            <p:nvPr/>
          </p:nvSpPr>
          <p:spPr bwMode="auto">
            <a:xfrm>
              <a:off x="3512" y="2003"/>
              <a:ext cx="8" cy="71"/>
            </a:xfrm>
            <a:custGeom>
              <a:avLst/>
              <a:gdLst>
                <a:gd name="T0" fmla="*/ 0 w 611"/>
                <a:gd name="T1" fmla="*/ 0 h 676"/>
                <a:gd name="T2" fmla="*/ 0 w 611"/>
                <a:gd name="T3" fmla="*/ 0 h 676"/>
                <a:gd name="T4" fmla="*/ 0 w 611"/>
                <a:gd name="T5" fmla="*/ 0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49" name="Freeform 41"/>
            <p:cNvSpPr>
              <a:spLocks/>
            </p:cNvSpPr>
            <p:nvPr/>
          </p:nvSpPr>
          <p:spPr bwMode="auto">
            <a:xfrm>
              <a:off x="3551" y="2028"/>
              <a:ext cx="11" cy="45"/>
            </a:xfrm>
            <a:custGeom>
              <a:avLst/>
              <a:gdLst>
                <a:gd name="T0" fmla="*/ 0 w 611"/>
                <a:gd name="T1" fmla="*/ 0 h 676"/>
                <a:gd name="T2" fmla="*/ 0 w 611"/>
                <a:gd name="T3" fmla="*/ 0 h 676"/>
                <a:gd name="T4" fmla="*/ 0 w 611"/>
                <a:gd name="T5" fmla="*/ 0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50" name="Freeform 42"/>
            <p:cNvSpPr>
              <a:spLocks/>
            </p:cNvSpPr>
            <p:nvPr/>
          </p:nvSpPr>
          <p:spPr bwMode="auto">
            <a:xfrm>
              <a:off x="4628" y="1986"/>
              <a:ext cx="11" cy="89"/>
            </a:xfrm>
            <a:custGeom>
              <a:avLst/>
              <a:gdLst>
                <a:gd name="T0" fmla="*/ 0 w 611"/>
                <a:gd name="T1" fmla="*/ 0 h 676"/>
                <a:gd name="T2" fmla="*/ 0 w 611"/>
                <a:gd name="T3" fmla="*/ 0 h 676"/>
                <a:gd name="T4" fmla="*/ 0 w 611"/>
                <a:gd name="T5" fmla="*/ 0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51" name="Freeform 43"/>
            <p:cNvSpPr>
              <a:spLocks/>
            </p:cNvSpPr>
            <p:nvPr/>
          </p:nvSpPr>
          <p:spPr bwMode="auto">
            <a:xfrm>
              <a:off x="4774" y="2003"/>
              <a:ext cx="11" cy="69"/>
            </a:xfrm>
            <a:custGeom>
              <a:avLst/>
              <a:gdLst>
                <a:gd name="T0" fmla="*/ 0 w 611"/>
                <a:gd name="T1" fmla="*/ 0 h 676"/>
                <a:gd name="T2" fmla="*/ 0 w 611"/>
                <a:gd name="T3" fmla="*/ 0 h 676"/>
                <a:gd name="T4" fmla="*/ 0 w 611"/>
                <a:gd name="T5" fmla="*/ 0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sp>
          <p:nvSpPr>
            <p:cNvPr id="76852" name="Freeform 44"/>
            <p:cNvSpPr>
              <a:spLocks/>
            </p:cNvSpPr>
            <p:nvPr/>
          </p:nvSpPr>
          <p:spPr bwMode="auto">
            <a:xfrm>
              <a:off x="4261" y="1956"/>
              <a:ext cx="8" cy="119"/>
            </a:xfrm>
            <a:custGeom>
              <a:avLst/>
              <a:gdLst>
                <a:gd name="T0" fmla="*/ 0 w 611"/>
                <a:gd name="T1" fmla="*/ 0 h 676"/>
                <a:gd name="T2" fmla="*/ 0 w 611"/>
                <a:gd name="T3" fmla="*/ 0 h 676"/>
                <a:gd name="T4" fmla="*/ 0 w 611"/>
                <a:gd name="T5" fmla="*/ 0 h 676"/>
                <a:gd name="T6" fmla="*/ 0 60000 65536"/>
                <a:gd name="T7" fmla="*/ 0 60000 65536"/>
                <a:gd name="T8" fmla="*/ 0 60000 65536"/>
              </a:gdLst>
              <a:ahLst/>
              <a:cxnLst>
                <a:cxn ang="T6">
                  <a:pos x="T0" y="T1"/>
                </a:cxn>
                <a:cxn ang="T7">
                  <a:pos x="T2" y="T3"/>
                </a:cxn>
                <a:cxn ang="T8">
                  <a:pos x="T4" y="T5"/>
                </a:cxn>
              </a:cxnLst>
              <a:rect l="0" t="0" r="r" b="b"/>
              <a:pathLst>
                <a:path w="611" h="676">
                  <a:moveTo>
                    <a:pt x="0" y="676"/>
                  </a:moveTo>
                  <a:cubicBezTo>
                    <a:pt x="42" y="543"/>
                    <a:pt x="222" y="0"/>
                    <a:pt x="324" y="0"/>
                  </a:cubicBezTo>
                  <a:cubicBezTo>
                    <a:pt x="426" y="0"/>
                    <a:pt x="543" y="489"/>
                    <a:pt x="611" y="676"/>
                  </a:cubicBezTo>
                </a:path>
              </a:pathLst>
            </a:custGeom>
            <a:solidFill>
              <a:srgbClr val="FF0066"/>
            </a:solidFill>
            <a:ln>
              <a:noFill/>
            </a:ln>
            <a:extLst>
              <a:ext uri="{91240B29-F687-4F45-9708-019B960494DF}">
                <a14:hiddenLine xmlns:a14="http://schemas.microsoft.com/office/drawing/2010/main" w="9525">
                  <a:solidFill>
                    <a:srgbClr val="FF0000"/>
                  </a:solidFill>
                  <a:round/>
                  <a:headEnd type="none" w="med" len="med"/>
                  <a:tailEnd type="none" w="med" len="med"/>
                </a14:hiddenLine>
              </a:ext>
            </a:extLst>
          </p:spPr>
          <p:txBody>
            <a:bodyPr/>
            <a:lstStyle/>
            <a:p>
              <a:endParaRPr lang="en-GB"/>
            </a:p>
          </p:txBody>
        </p:sp>
      </p:grpSp>
      <p:grpSp>
        <p:nvGrpSpPr>
          <p:cNvPr id="76813" name="Group 45"/>
          <p:cNvGrpSpPr>
            <a:grpSpLocks/>
          </p:cNvGrpSpPr>
          <p:nvPr/>
        </p:nvGrpSpPr>
        <p:grpSpPr bwMode="auto">
          <a:xfrm>
            <a:off x="2736850" y="1752600"/>
            <a:ext cx="4259263" cy="79375"/>
            <a:chOff x="2948" y="444"/>
            <a:chExt cx="5791" cy="5031"/>
          </a:xfrm>
        </p:grpSpPr>
        <p:sp>
          <p:nvSpPr>
            <p:cNvPr id="76826" name="Line 46"/>
            <p:cNvSpPr>
              <a:spLocks noChangeShapeType="1"/>
            </p:cNvSpPr>
            <p:nvPr/>
          </p:nvSpPr>
          <p:spPr bwMode="auto">
            <a:xfrm>
              <a:off x="2948" y="450"/>
              <a:ext cx="0" cy="5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27" name="Line 47"/>
            <p:cNvSpPr>
              <a:spLocks noChangeShapeType="1"/>
            </p:cNvSpPr>
            <p:nvPr/>
          </p:nvSpPr>
          <p:spPr bwMode="auto">
            <a:xfrm>
              <a:off x="4876" y="444"/>
              <a:ext cx="0" cy="5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28" name="Line 48"/>
            <p:cNvSpPr>
              <a:spLocks noChangeShapeType="1"/>
            </p:cNvSpPr>
            <p:nvPr/>
          </p:nvSpPr>
          <p:spPr bwMode="auto">
            <a:xfrm>
              <a:off x="6811" y="450"/>
              <a:ext cx="0" cy="5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29" name="Line 49"/>
            <p:cNvSpPr>
              <a:spLocks noChangeShapeType="1"/>
            </p:cNvSpPr>
            <p:nvPr/>
          </p:nvSpPr>
          <p:spPr bwMode="auto">
            <a:xfrm>
              <a:off x="8739" y="450"/>
              <a:ext cx="0" cy="5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76814" name="Group 50"/>
          <p:cNvGrpSpPr>
            <a:grpSpLocks/>
          </p:cNvGrpSpPr>
          <p:nvPr/>
        </p:nvGrpSpPr>
        <p:grpSpPr bwMode="auto">
          <a:xfrm>
            <a:off x="8377238" y="2536825"/>
            <a:ext cx="53975" cy="2308225"/>
            <a:chOff x="1688" y="1478"/>
            <a:chExt cx="9005" cy="3007"/>
          </a:xfrm>
        </p:grpSpPr>
        <p:sp>
          <p:nvSpPr>
            <p:cNvPr id="76823" name="Line 51"/>
            <p:cNvSpPr>
              <a:spLocks noChangeShapeType="1"/>
            </p:cNvSpPr>
            <p:nvPr/>
          </p:nvSpPr>
          <p:spPr bwMode="auto">
            <a:xfrm>
              <a:off x="1688" y="4485"/>
              <a:ext cx="9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24" name="Line 52"/>
            <p:cNvSpPr>
              <a:spLocks noChangeShapeType="1"/>
            </p:cNvSpPr>
            <p:nvPr/>
          </p:nvSpPr>
          <p:spPr bwMode="auto">
            <a:xfrm>
              <a:off x="1690" y="1478"/>
              <a:ext cx="9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25" name="Line 53"/>
            <p:cNvSpPr>
              <a:spLocks noChangeShapeType="1"/>
            </p:cNvSpPr>
            <p:nvPr/>
          </p:nvSpPr>
          <p:spPr bwMode="auto">
            <a:xfrm>
              <a:off x="1693" y="3488"/>
              <a:ext cx="9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76815" name="Text Box 54"/>
          <p:cNvSpPr txBox="1">
            <a:spLocks noChangeArrowheads="1"/>
          </p:cNvSpPr>
          <p:nvPr/>
        </p:nvSpPr>
        <p:spPr bwMode="auto">
          <a:xfrm>
            <a:off x="1604963" y="5605463"/>
            <a:ext cx="79692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a:t>          -6000          -4000            -2000              0                2000</a:t>
            </a:r>
          </a:p>
        </p:txBody>
      </p:sp>
      <p:sp>
        <p:nvSpPr>
          <p:cNvPr id="76816" name="Text Box 55"/>
          <p:cNvSpPr txBox="1">
            <a:spLocks noChangeArrowheads="1"/>
          </p:cNvSpPr>
          <p:nvPr/>
        </p:nvSpPr>
        <p:spPr bwMode="auto">
          <a:xfrm>
            <a:off x="1043608" y="1592796"/>
            <a:ext cx="801687"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600"/>
              </a:spcAft>
            </a:pPr>
            <a:r>
              <a:rPr lang="en-GB" altLang="en-US" sz="2000" dirty="0"/>
              <a:t>1000</a:t>
            </a:r>
          </a:p>
          <a:p>
            <a:pPr algn="r" eaLnBrk="1" hangingPunct="1">
              <a:spcAft>
                <a:spcPts val="3600"/>
              </a:spcAft>
            </a:pPr>
            <a:r>
              <a:rPr lang="en-GB" altLang="en-US" sz="2000" dirty="0"/>
              <a:t>800</a:t>
            </a:r>
          </a:p>
          <a:p>
            <a:pPr algn="r" eaLnBrk="1" hangingPunct="1">
              <a:spcAft>
                <a:spcPts val="3600"/>
              </a:spcAft>
            </a:pPr>
            <a:r>
              <a:rPr lang="en-GB" altLang="en-US" sz="2000" dirty="0"/>
              <a:t>600</a:t>
            </a:r>
          </a:p>
          <a:p>
            <a:pPr algn="r" eaLnBrk="1" hangingPunct="1">
              <a:spcAft>
                <a:spcPts val="3600"/>
              </a:spcAft>
            </a:pPr>
            <a:r>
              <a:rPr lang="en-GB" altLang="en-US" sz="2000" dirty="0"/>
              <a:t>400</a:t>
            </a:r>
          </a:p>
          <a:p>
            <a:pPr algn="r" eaLnBrk="1" hangingPunct="1">
              <a:spcAft>
                <a:spcPts val="3600"/>
              </a:spcAft>
            </a:pPr>
            <a:r>
              <a:rPr lang="en-GB" altLang="en-US" sz="2000" dirty="0"/>
              <a:t>200</a:t>
            </a:r>
          </a:p>
          <a:p>
            <a:pPr algn="r" eaLnBrk="1" hangingPunct="1">
              <a:spcAft>
                <a:spcPts val="3600"/>
              </a:spcAft>
            </a:pPr>
            <a:r>
              <a:rPr lang="en-GB" altLang="en-US" sz="2000" dirty="0"/>
              <a:t>0</a:t>
            </a:r>
          </a:p>
        </p:txBody>
      </p:sp>
      <p:sp>
        <p:nvSpPr>
          <p:cNvPr id="76817" name="Text Box 56"/>
          <p:cNvSpPr txBox="1">
            <a:spLocks noChangeArrowheads="1"/>
          </p:cNvSpPr>
          <p:nvPr/>
        </p:nvSpPr>
        <p:spPr bwMode="auto">
          <a:xfrm>
            <a:off x="165100" y="6318250"/>
            <a:ext cx="8769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a:t>composite from S</a:t>
            </a:r>
            <a:r>
              <a:rPr lang="en-GB" altLang="en-US"/>
              <a:t>olanki et al., 2004; Vonmoos et al., 2006 &amp; Muscheler et al., 2007 </a:t>
            </a:r>
          </a:p>
        </p:txBody>
      </p:sp>
      <p:grpSp>
        <p:nvGrpSpPr>
          <p:cNvPr id="309305" name="Group 57"/>
          <p:cNvGrpSpPr>
            <a:grpSpLocks/>
          </p:cNvGrpSpPr>
          <p:nvPr/>
        </p:nvGrpSpPr>
        <p:grpSpPr bwMode="auto">
          <a:xfrm>
            <a:off x="2699086" y="1781175"/>
            <a:ext cx="6061075" cy="1287462"/>
            <a:chOff x="1767" y="1122"/>
            <a:chExt cx="3818" cy="811"/>
          </a:xfrm>
        </p:grpSpPr>
        <p:sp>
          <p:nvSpPr>
            <p:cNvPr id="76821" name="Text Box 58"/>
            <p:cNvSpPr txBox="1">
              <a:spLocks noChangeArrowheads="1"/>
            </p:cNvSpPr>
            <p:nvPr/>
          </p:nvSpPr>
          <p:spPr bwMode="auto">
            <a:xfrm>
              <a:off x="1767" y="1122"/>
              <a:ext cx="381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dirty="0"/>
                <a:t>we </a:t>
              </a:r>
              <a:r>
                <a:rPr lang="en-GB" altLang="en-US" sz="2000" dirty="0" smtClean="0"/>
                <a:t>have just left the most recent </a:t>
              </a:r>
              <a:r>
                <a:rPr lang="en-GB" altLang="en-US" sz="2000" dirty="0"/>
                <a:t>grand </a:t>
              </a:r>
              <a:r>
                <a:rPr lang="en-GB" altLang="en-US" sz="2000" dirty="0" smtClean="0"/>
                <a:t>maximum, defined by </a:t>
              </a:r>
              <a:r>
                <a:rPr lang="en-GB" altLang="en-US" sz="2000" dirty="0" smtClean="0">
                  <a:sym typeface="Symbol"/>
                </a:rPr>
                <a:t>  600 MV</a:t>
              </a:r>
              <a:r>
                <a:rPr lang="en-GB" altLang="en-US" sz="2000" dirty="0" smtClean="0"/>
                <a:t> </a:t>
              </a:r>
              <a:endParaRPr lang="en-GB" altLang="en-US" dirty="0"/>
            </a:p>
          </p:txBody>
        </p:sp>
        <p:sp>
          <p:nvSpPr>
            <p:cNvPr id="76822" name="Line 59"/>
            <p:cNvSpPr>
              <a:spLocks noChangeShapeType="1"/>
            </p:cNvSpPr>
            <p:nvPr/>
          </p:nvSpPr>
          <p:spPr bwMode="auto">
            <a:xfrm>
              <a:off x="4897" y="1344"/>
              <a:ext cx="454" cy="5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76819" name="Picture 60" descr="inicesheet"/>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l="25197" r="6299"/>
          <a:stretch>
            <a:fillRect/>
          </a:stretch>
        </p:blipFill>
        <p:spPr bwMode="auto">
          <a:xfrm>
            <a:off x="361950" y="230188"/>
            <a:ext cx="1201738"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pic>
        <p:nvPicPr>
          <p:cNvPr id="76820" name="Picture 61" descr="protonshower1"/>
          <p:cNvPicPr>
            <a:picLocks noChangeAspect="1" noChangeArrowheads="1"/>
          </p:cNvPicPr>
          <p:nvPr/>
        </p:nvPicPr>
        <p:blipFill>
          <a:blip r:embed="rId3">
            <a:extLst>
              <a:ext uri="{28A0092B-C50C-407E-A947-70E740481C1C}">
                <a14:useLocalDpi xmlns:a14="http://schemas.microsoft.com/office/drawing/2010/main" val="0"/>
              </a:ext>
            </a:extLst>
          </a:blip>
          <a:srcRect l="24855" t="11606" r="24855"/>
          <a:stretch>
            <a:fillRect/>
          </a:stretch>
        </p:blipFill>
        <p:spPr bwMode="auto">
          <a:xfrm>
            <a:off x="1611313" y="242888"/>
            <a:ext cx="11779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grpSp>
        <p:nvGrpSpPr>
          <p:cNvPr id="2" name="Group 1"/>
          <p:cNvGrpSpPr/>
          <p:nvPr/>
        </p:nvGrpSpPr>
        <p:grpSpPr>
          <a:xfrm>
            <a:off x="6214839" y="5157192"/>
            <a:ext cx="2929161" cy="1179438"/>
            <a:chOff x="6214839" y="5157192"/>
            <a:chExt cx="2929161" cy="1179438"/>
          </a:xfrm>
        </p:grpSpPr>
        <p:sp>
          <p:nvSpPr>
            <p:cNvPr id="62" name="Text Box 58"/>
            <p:cNvSpPr txBox="1">
              <a:spLocks noChangeArrowheads="1"/>
            </p:cNvSpPr>
            <p:nvPr/>
          </p:nvSpPr>
          <p:spPr bwMode="auto">
            <a:xfrm>
              <a:off x="6214839" y="5949280"/>
              <a:ext cx="2929161"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dirty="0" smtClean="0"/>
                <a:t>Maunder minimum</a:t>
              </a:r>
              <a:r>
                <a:rPr lang="en-GB" altLang="en-US" dirty="0" smtClean="0"/>
                <a:t> </a:t>
              </a:r>
              <a:endParaRPr lang="en-GB" altLang="en-US" dirty="0"/>
            </a:p>
          </p:txBody>
        </p:sp>
        <p:sp>
          <p:nvSpPr>
            <p:cNvPr id="63" name="Line 59"/>
            <p:cNvSpPr>
              <a:spLocks noChangeShapeType="1"/>
            </p:cNvSpPr>
            <p:nvPr/>
          </p:nvSpPr>
          <p:spPr bwMode="auto">
            <a:xfrm flipV="1">
              <a:off x="7848364" y="5157192"/>
              <a:ext cx="360685" cy="79315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cxnSp>
        <p:nvCxnSpPr>
          <p:cNvPr id="3" name="Straight Connector 2"/>
          <p:cNvCxnSpPr/>
          <p:nvPr/>
        </p:nvCxnSpPr>
        <p:spPr bwMode="auto">
          <a:xfrm>
            <a:off x="1799692" y="4983460"/>
            <a:ext cx="6624736" cy="0"/>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p:cNvGrpSpPr/>
          <p:nvPr/>
        </p:nvGrpSpPr>
        <p:grpSpPr>
          <a:xfrm>
            <a:off x="260686" y="4991099"/>
            <a:ext cx="1939589" cy="1292226"/>
            <a:chOff x="260686" y="4991099"/>
            <a:chExt cx="1939589" cy="1292226"/>
          </a:xfrm>
        </p:grpSpPr>
        <p:sp>
          <p:nvSpPr>
            <p:cNvPr id="69" name="Text Box 58"/>
            <p:cNvSpPr txBox="1">
              <a:spLocks noChangeArrowheads="1"/>
            </p:cNvSpPr>
            <p:nvPr/>
          </p:nvSpPr>
          <p:spPr bwMode="auto">
            <a:xfrm>
              <a:off x="260686" y="5895975"/>
              <a:ext cx="1710989"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dirty="0" smtClean="0">
                  <a:sym typeface="Symbol"/>
                </a:rPr>
                <a:t> = 168 MV</a:t>
              </a:r>
              <a:r>
                <a:rPr lang="en-GB" altLang="en-US" sz="2000" dirty="0" smtClean="0"/>
                <a:t> </a:t>
              </a:r>
              <a:endParaRPr lang="en-GB" altLang="en-US" dirty="0"/>
            </a:p>
          </p:txBody>
        </p:sp>
        <p:sp>
          <p:nvSpPr>
            <p:cNvPr id="70" name="Line 59"/>
            <p:cNvSpPr>
              <a:spLocks noChangeShapeType="1"/>
            </p:cNvSpPr>
            <p:nvPr/>
          </p:nvSpPr>
          <p:spPr bwMode="auto">
            <a:xfrm flipV="1">
              <a:off x="1695450" y="4991099"/>
              <a:ext cx="504825" cy="1019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cxnSp>
        <p:nvCxnSpPr>
          <p:cNvPr id="68" name="Straight Connector 67"/>
          <p:cNvCxnSpPr/>
          <p:nvPr/>
        </p:nvCxnSpPr>
        <p:spPr bwMode="auto">
          <a:xfrm>
            <a:off x="1825964" y="3291238"/>
            <a:ext cx="6624736" cy="0"/>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07584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309251"/>
                                        </p:tgtEl>
                                        <p:attrNameLst>
                                          <p:attrName>style.visibility</p:attrName>
                                        </p:attrNameLst>
                                      </p:cBhvr>
                                      <p:to>
                                        <p:strVal val="visible"/>
                                      </p:to>
                                    </p:set>
                                    <p:anim calcmode="lin" valueType="num">
                                      <p:cBhvr>
                                        <p:cTn id="7" dur="500" fill="hold"/>
                                        <p:tgtEl>
                                          <p:spTgt spid="309251"/>
                                        </p:tgtEl>
                                        <p:attrNameLst>
                                          <p:attrName>ppt_x</p:attrName>
                                        </p:attrNameLst>
                                      </p:cBhvr>
                                      <p:tavLst>
                                        <p:tav tm="0">
                                          <p:val>
                                            <p:strVal val="#ppt_x-#ppt_w/2"/>
                                          </p:val>
                                        </p:tav>
                                        <p:tav tm="100000">
                                          <p:val>
                                            <p:strVal val="#ppt_x"/>
                                          </p:val>
                                        </p:tav>
                                      </p:tavLst>
                                    </p:anim>
                                    <p:anim calcmode="lin" valueType="num">
                                      <p:cBhvr>
                                        <p:cTn id="8" dur="500" fill="hold"/>
                                        <p:tgtEl>
                                          <p:spTgt spid="309251"/>
                                        </p:tgtEl>
                                        <p:attrNameLst>
                                          <p:attrName>ppt_y</p:attrName>
                                        </p:attrNameLst>
                                      </p:cBhvr>
                                      <p:tavLst>
                                        <p:tav tm="0">
                                          <p:val>
                                            <p:strVal val="#ppt_y"/>
                                          </p:val>
                                        </p:tav>
                                        <p:tav tm="100000">
                                          <p:val>
                                            <p:strVal val="#ppt_y"/>
                                          </p:val>
                                        </p:tav>
                                      </p:tavLst>
                                    </p:anim>
                                    <p:anim calcmode="lin" valueType="num">
                                      <p:cBhvr>
                                        <p:cTn id="9" dur="500" fill="hold"/>
                                        <p:tgtEl>
                                          <p:spTgt spid="309251"/>
                                        </p:tgtEl>
                                        <p:attrNameLst>
                                          <p:attrName>ppt_w</p:attrName>
                                        </p:attrNameLst>
                                      </p:cBhvr>
                                      <p:tavLst>
                                        <p:tav tm="0">
                                          <p:val>
                                            <p:fltVal val="0"/>
                                          </p:val>
                                        </p:tav>
                                        <p:tav tm="100000">
                                          <p:val>
                                            <p:strVal val="#ppt_w"/>
                                          </p:val>
                                        </p:tav>
                                      </p:tavLst>
                                    </p:anim>
                                    <p:anim calcmode="lin" valueType="num">
                                      <p:cBhvr>
                                        <p:cTn id="10" dur="500" fill="hold"/>
                                        <p:tgtEl>
                                          <p:spTgt spid="309251"/>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09254">
                                            <p:txEl>
                                              <p:pRg st="0" end="0"/>
                                            </p:txEl>
                                          </p:spTgt>
                                        </p:tgtEl>
                                        <p:attrNameLst>
                                          <p:attrName>style.visibility</p:attrName>
                                        </p:attrNameLst>
                                      </p:cBhvr>
                                      <p:to>
                                        <p:strVal val="visible"/>
                                      </p:to>
                                    </p:set>
                                    <p:anim calcmode="lin" valueType="num">
                                      <p:cBhvr additive="base">
                                        <p:cTn id="14" dur="500" fill="hold"/>
                                        <p:tgtEl>
                                          <p:spTgt spid="309254">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09254">
                                            <p:txEl>
                                              <p:pRg st="0" end="0"/>
                                            </p:txEl>
                                          </p:spTgt>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309258"/>
                                        </p:tgtEl>
                                        <p:attrNameLst>
                                          <p:attrName>style.visibility</p:attrName>
                                        </p:attrNameLst>
                                      </p:cBhvr>
                                      <p:to>
                                        <p:strVal val="visible"/>
                                      </p:to>
                                    </p:set>
                                    <p:animEffect transition="in" filter="wipe(left)">
                                      <p:cBhvr>
                                        <p:cTn id="19" dur="500"/>
                                        <p:tgtEl>
                                          <p:spTgt spid="3092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fill="hold"/>
                                        <p:tgtEl>
                                          <p:spTgt spid="68"/>
                                        </p:tgtEl>
                                        <p:attrNameLst>
                                          <p:attrName>ppt_x</p:attrName>
                                        </p:attrNameLst>
                                      </p:cBhvr>
                                      <p:tavLst>
                                        <p:tav tm="0">
                                          <p:val>
                                            <p:strVal val="0-#ppt_w/2"/>
                                          </p:val>
                                        </p:tav>
                                        <p:tav tm="100000">
                                          <p:val>
                                            <p:strVal val="#ppt_x"/>
                                          </p:val>
                                        </p:tav>
                                      </p:tavLst>
                                    </p:anim>
                                    <p:anim calcmode="lin" valueType="num">
                                      <p:cBhvr additive="base">
                                        <p:cTn id="25" dur="500" fill="hold"/>
                                        <p:tgtEl>
                                          <p:spTgt spid="68"/>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3092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93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0-#ppt_w/2"/>
                                          </p:val>
                                        </p:tav>
                                        <p:tav tm="100000">
                                          <p:val>
                                            <p:strVal val="#ppt_x"/>
                                          </p:val>
                                        </p:tav>
                                      </p:tavLst>
                                    </p:anim>
                                    <p:anim calcmode="lin" valueType="num">
                                      <p:cBhvr additive="base">
                                        <p:cTn id="42" dur="500" fill="hold"/>
                                        <p:tgtEl>
                                          <p:spTgt spid="3"/>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4" grpId="0" build="p" autoUpdateAnimBg="0" advAuto="0"/>
      <p:bldP spid="3092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0" y="0"/>
            <a:ext cx="7112000" cy="6858000"/>
          </a:xfrm>
          <a:prstGeom prst="rect">
            <a:avLst/>
          </a:prstGeom>
          <a:gradFill rotWithShape="1">
            <a:gsLst>
              <a:gs pos="0">
                <a:srgbClr val="B2B2B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309251" name="Group 3"/>
          <p:cNvGrpSpPr>
            <a:grpSpLocks/>
          </p:cNvGrpSpPr>
          <p:nvPr/>
        </p:nvGrpSpPr>
        <p:grpSpPr bwMode="auto">
          <a:xfrm>
            <a:off x="381000" y="152400"/>
            <a:ext cx="8458200" cy="1350963"/>
            <a:chOff x="240" y="96"/>
            <a:chExt cx="5328" cy="851"/>
          </a:xfrm>
        </p:grpSpPr>
        <p:sp>
          <p:nvSpPr>
            <p:cNvPr id="76860" name="Rectangle 4"/>
            <p:cNvSpPr>
              <a:spLocks noChangeArrowheads="1"/>
            </p:cNvSpPr>
            <p:nvPr/>
          </p:nvSpPr>
          <p:spPr bwMode="auto">
            <a:xfrm>
              <a:off x="240" y="96"/>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6861" name="Rectangle 5"/>
            <p:cNvSpPr>
              <a:spLocks noChangeArrowheads="1"/>
            </p:cNvSpPr>
            <p:nvPr/>
          </p:nvSpPr>
          <p:spPr bwMode="auto">
            <a:xfrm>
              <a:off x="240" y="912"/>
              <a:ext cx="5328" cy="35"/>
            </a:xfrm>
            <a:prstGeom prst="rect">
              <a:avLst/>
            </a:prstGeom>
            <a:gradFill rotWithShape="0">
              <a:gsLst>
                <a:gs pos="0">
                  <a:schemeClr val="bg1"/>
                </a:gs>
                <a:gs pos="100000">
                  <a:srgbClr val="B2B2B2"/>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309254" name="Rectangle 6"/>
          <p:cNvSpPr>
            <a:spLocks noChangeArrowheads="1"/>
          </p:cNvSpPr>
          <p:nvPr/>
        </p:nvSpPr>
        <p:spPr bwMode="auto">
          <a:xfrm>
            <a:off x="2824163" y="209550"/>
            <a:ext cx="63198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100000"/>
              </a:spcBef>
              <a:spcAft>
                <a:spcPct val="50000"/>
              </a:spcAft>
            </a:pPr>
            <a:r>
              <a:rPr lang="en-US" altLang="en-US" sz="2800" dirty="0" smtClean="0">
                <a:solidFill>
                  <a:srgbClr val="080808"/>
                </a:solidFill>
              </a:rPr>
              <a:t>Distribution of </a:t>
            </a:r>
            <a:r>
              <a:rPr lang="en-US" altLang="en-US" sz="2800" dirty="0" smtClean="0">
                <a:solidFill>
                  <a:srgbClr val="080808"/>
                </a:solidFill>
                <a:sym typeface="Symbol"/>
              </a:rPr>
              <a:t> over 9300 years</a:t>
            </a:r>
            <a:r>
              <a:rPr lang="en-US" altLang="en-US" sz="2800" dirty="0">
                <a:solidFill>
                  <a:srgbClr val="080808"/>
                </a:solidFill>
              </a:rPr>
              <a:t/>
            </a:r>
            <a:br>
              <a:rPr lang="en-US" altLang="en-US" sz="2800" dirty="0">
                <a:solidFill>
                  <a:srgbClr val="080808"/>
                </a:solidFill>
              </a:rPr>
            </a:br>
            <a:r>
              <a:rPr lang="en-US" altLang="en-US" sz="2200" dirty="0" smtClean="0">
                <a:solidFill>
                  <a:srgbClr val="080808"/>
                </a:solidFill>
              </a:rPr>
              <a:t>(22-year </a:t>
            </a:r>
            <a:r>
              <a:rPr lang="en-US" altLang="en-US" sz="2200" dirty="0">
                <a:solidFill>
                  <a:srgbClr val="080808"/>
                </a:solidFill>
              </a:rPr>
              <a:t>means) from cosmogenic </a:t>
            </a:r>
            <a:r>
              <a:rPr lang="en-US" altLang="en-US" sz="2200" dirty="0" smtClean="0">
                <a:solidFill>
                  <a:srgbClr val="080808"/>
                </a:solidFill>
              </a:rPr>
              <a:t>isotope </a:t>
            </a:r>
            <a:r>
              <a:rPr lang="en-US" altLang="en-US" sz="2200" baseline="30000" dirty="0">
                <a:solidFill>
                  <a:srgbClr val="080808"/>
                </a:solidFill>
              </a:rPr>
              <a:t>10</a:t>
            </a:r>
            <a:r>
              <a:rPr lang="en-US" altLang="en-US" sz="2200" dirty="0">
                <a:solidFill>
                  <a:srgbClr val="080808"/>
                </a:solidFill>
              </a:rPr>
              <a:t>Be </a:t>
            </a:r>
            <a:r>
              <a:rPr lang="en-US" altLang="en-US" sz="2200" dirty="0" smtClean="0">
                <a:solidFill>
                  <a:srgbClr val="080808"/>
                </a:solidFill>
              </a:rPr>
              <a:t>cores by </a:t>
            </a:r>
            <a:r>
              <a:rPr lang="en-US" altLang="en-US" sz="2200" dirty="0">
                <a:solidFill>
                  <a:srgbClr val="080808"/>
                </a:solidFill>
              </a:rPr>
              <a:t>Steinhilber et al. (2008)</a:t>
            </a:r>
            <a:r>
              <a:rPr lang="en-US" altLang="en-US" sz="2800" dirty="0">
                <a:solidFill>
                  <a:srgbClr val="080808"/>
                </a:solidFill>
              </a:rPr>
              <a:t/>
            </a:r>
            <a:br>
              <a:rPr lang="en-US" altLang="en-US" sz="2800" dirty="0">
                <a:solidFill>
                  <a:srgbClr val="080808"/>
                </a:solidFill>
              </a:rPr>
            </a:br>
            <a:endParaRPr lang="en-US" altLang="en-US" sz="2800" dirty="0">
              <a:solidFill>
                <a:srgbClr val="080808"/>
              </a:solidFill>
            </a:endParaRPr>
          </a:p>
        </p:txBody>
      </p:sp>
      <p:pic>
        <p:nvPicPr>
          <p:cNvPr id="76819" name="Picture 60" descr="inicesheet"/>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l="25197" r="6299"/>
          <a:stretch>
            <a:fillRect/>
          </a:stretch>
        </p:blipFill>
        <p:spPr bwMode="auto">
          <a:xfrm>
            <a:off x="361950" y="230188"/>
            <a:ext cx="1201738"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pic>
        <p:nvPicPr>
          <p:cNvPr id="76820" name="Picture 61" descr="protonshower1"/>
          <p:cNvPicPr>
            <a:picLocks noChangeAspect="1" noChangeArrowheads="1"/>
          </p:cNvPicPr>
          <p:nvPr/>
        </p:nvPicPr>
        <p:blipFill>
          <a:blip r:embed="rId3">
            <a:extLst>
              <a:ext uri="{28A0092B-C50C-407E-A947-70E740481C1C}">
                <a14:useLocalDpi xmlns:a14="http://schemas.microsoft.com/office/drawing/2010/main" val="0"/>
              </a:ext>
            </a:extLst>
          </a:blip>
          <a:srcRect l="24855" t="11606" r="24855"/>
          <a:stretch>
            <a:fillRect/>
          </a:stretch>
        </p:blipFill>
        <p:spPr bwMode="auto">
          <a:xfrm>
            <a:off x="1611313" y="242888"/>
            <a:ext cx="11779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pic>
        <p:nvPicPr>
          <p:cNvPr id="6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95" t="1090" r="1970" b="2320"/>
          <a:stretch/>
        </p:blipFill>
        <p:spPr bwMode="auto">
          <a:xfrm>
            <a:off x="3124200" y="1638300"/>
            <a:ext cx="5791200" cy="4657725"/>
          </a:xfrm>
          <a:prstGeom prst="rect">
            <a:avLst/>
          </a:prstGeom>
          <a:noFill/>
          <a:ln w="57150">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
        <p:nvSpPr>
          <p:cNvPr id="68" name="TextBox 67"/>
          <p:cNvSpPr txBox="1"/>
          <p:nvPr/>
        </p:nvSpPr>
        <p:spPr>
          <a:xfrm>
            <a:off x="64579" y="1436809"/>
            <a:ext cx="2964371" cy="4770537"/>
          </a:xfrm>
          <a:prstGeom prst="rect">
            <a:avLst/>
          </a:prstGeom>
          <a:noFill/>
        </p:spPr>
        <p:txBody>
          <a:bodyPr wrap="square" rtlCol="0">
            <a:spAutoFit/>
          </a:bodyPr>
          <a:lstStyle/>
          <a:p>
            <a:r>
              <a:rPr lang="en-GB" sz="2800" dirty="0" smtClean="0">
                <a:solidFill>
                  <a:srgbClr val="FF3399"/>
                </a:solidFill>
                <a:sym typeface="Symbol"/>
              </a:rPr>
              <a:t></a:t>
            </a:r>
            <a:r>
              <a:rPr lang="en-GB" sz="2000" dirty="0" smtClean="0">
                <a:sym typeface="Symbol"/>
              </a:rPr>
              <a:t> Red lines are at 168 MV and 600 MV, near </a:t>
            </a:r>
            <a:r>
              <a:rPr lang="en-GB" sz="2000" dirty="0" err="1" smtClean="0">
                <a:sym typeface="Symbol"/>
              </a:rPr>
              <a:t>deciles</a:t>
            </a:r>
            <a:r>
              <a:rPr lang="en-GB" sz="2000" dirty="0" smtClean="0">
                <a:sym typeface="Symbol"/>
              </a:rPr>
              <a:t> of distribution (50 of 424 samples (1</a:t>
            </a:r>
            <a:r>
              <a:rPr lang="en-GB" sz="2000" dirty="0">
                <a:sym typeface="Symbol"/>
              </a:rPr>
              <a:t>2</a:t>
            </a:r>
            <a:r>
              <a:rPr lang="en-GB" sz="2000" dirty="0" smtClean="0">
                <a:sym typeface="Symbol"/>
              </a:rPr>
              <a:t>%) have   600 MV and 12% have </a:t>
            </a:r>
            <a:r>
              <a:rPr lang="en-GB" sz="2000" dirty="0">
                <a:sym typeface="Symbol"/>
              </a:rPr>
              <a:t>  </a:t>
            </a:r>
            <a:r>
              <a:rPr lang="en-GB" sz="2000" dirty="0" smtClean="0">
                <a:sym typeface="Symbol"/>
              </a:rPr>
              <a:t>168 </a:t>
            </a:r>
            <a:r>
              <a:rPr lang="en-GB" sz="2000" dirty="0">
                <a:sym typeface="Symbol"/>
              </a:rPr>
              <a:t>MV</a:t>
            </a:r>
            <a:r>
              <a:rPr lang="en-GB" sz="2000" dirty="0" smtClean="0">
                <a:sym typeface="Symbol"/>
              </a:rPr>
              <a:t> </a:t>
            </a:r>
          </a:p>
          <a:p>
            <a:r>
              <a:rPr lang="en-GB" sz="2800" dirty="0" smtClean="0">
                <a:solidFill>
                  <a:srgbClr val="FF3399"/>
                </a:solidFill>
                <a:sym typeface="Symbol"/>
              </a:rPr>
              <a:t></a:t>
            </a:r>
            <a:r>
              <a:rPr lang="en-GB" sz="2000" dirty="0" smtClean="0">
                <a:sym typeface="Symbol"/>
              </a:rPr>
              <a:t> Using   600 MV defines 24 grand maxima</a:t>
            </a:r>
          </a:p>
          <a:p>
            <a:r>
              <a:rPr lang="en-GB" sz="2800" dirty="0">
                <a:solidFill>
                  <a:srgbClr val="FF3399"/>
                </a:solidFill>
                <a:sym typeface="Symbol"/>
              </a:rPr>
              <a:t></a:t>
            </a:r>
            <a:r>
              <a:rPr lang="en-GB" sz="2000" dirty="0">
                <a:sym typeface="Symbol"/>
              </a:rPr>
              <a:t> Using  </a:t>
            </a:r>
            <a:r>
              <a:rPr lang="en-GB" sz="2000" dirty="0" smtClean="0">
                <a:sym typeface="Symbol"/>
              </a:rPr>
              <a:t> 168 </a:t>
            </a:r>
            <a:r>
              <a:rPr lang="en-GB" sz="2000" dirty="0">
                <a:sym typeface="Symbol"/>
              </a:rPr>
              <a:t>MV defines </a:t>
            </a:r>
            <a:r>
              <a:rPr lang="en-GB" sz="2000" dirty="0" smtClean="0">
                <a:sym typeface="Symbol"/>
              </a:rPr>
              <a:t>22 </a:t>
            </a:r>
            <a:r>
              <a:rPr lang="en-GB" sz="2000" dirty="0">
                <a:sym typeface="Symbol"/>
              </a:rPr>
              <a:t>grand </a:t>
            </a:r>
            <a:r>
              <a:rPr lang="en-GB" sz="2000" dirty="0" smtClean="0">
                <a:sym typeface="Symbol"/>
              </a:rPr>
              <a:t>minima</a:t>
            </a:r>
            <a:endParaRPr lang="en-GB" sz="2000" dirty="0"/>
          </a:p>
          <a:p>
            <a:endParaRPr lang="en-GB" sz="2000" dirty="0"/>
          </a:p>
        </p:txBody>
      </p:sp>
      <p:sp>
        <p:nvSpPr>
          <p:cNvPr id="71" name="Text Box 58"/>
          <p:cNvSpPr txBox="1">
            <a:spLocks noChangeArrowheads="1"/>
          </p:cNvSpPr>
          <p:nvPr/>
        </p:nvSpPr>
        <p:spPr bwMode="auto">
          <a:xfrm>
            <a:off x="6705600" y="1762125"/>
            <a:ext cx="2095499"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dirty="0" smtClean="0"/>
              <a:t>Peak of recent grand maximum</a:t>
            </a:r>
          </a:p>
          <a:p>
            <a:pPr eaLnBrk="1" hangingPunct="1"/>
            <a:r>
              <a:rPr lang="en-GB" altLang="en-US" sz="2000" dirty="0" smtClean="0">
                <a:sym typeface="Symbol"/>
              </a:rPr>
              <a:t> = 694 MV</a:t>
            </a:r>
            <a:r>
              <a:rPr lang="en-GB" altLang="en-US" sz="2000" dirty="0" smtClean="0"/>
              <a:t> </a:t>
            </a:r>
            <a:endParaRPr lang="en-GB" altLang="en-US" dirty="0"/>
          </a:p>
        </p:txBody>
      </p:sp>
      <p:sp>
        <p:nvSpPr>
          <p:cNvPr id="72" name="Text Box 58"/>
          <p:cNvSpPr txBox="1">
            <a:spLocks noChangeArrowheads="1"/>
          </p:cNvSpPr>
          <p:nvPr/>
        </p:nvSpPr>
        <p:spPr bwMode="auto">
          <a:xfrm>
            <a:off x="3714750" y="1819275"/>
            <a:ext cx="2095499"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dirty="0" smtClean="0"/>
              <a:t>Low point of Maunder minimum</a:t>
            </a:r>
          </a:p>
          <a:p>
            <a:pPr eaLnBrk="1" hangingPunct="1"/>
            <a:r>
              <a:rPr lang="en-GB" altLang="en-US" sz="2000" dirty="0" smtClean="0">
                <a:sym typeface="Symbol"/>
              </a:rPr>
              <a:t> = 123 MV</a:t>
            </a:r>
            <a:r>
              <a:rPr lang="en-GB" altLang="en-US" sz="2000" dirty="0" smtClean="0"/>
              <a:t> </a:t>
            </a:r>
            <a:endParaRPr lang="en-GB" altLang="en-US" dirty="0"/>
          </a:p>
        </p:txBody>
      </p:sp>
      <p:sp>
        <p:nvSpPr>
          <p:cNvPr id="73" name="Line 59"/>
          <p:cNvSpPr>
            <a:spLocks noChangeShapeType="1"/>
          </p:cNvSpPr>
          <p:nvPr/>
        </p:nvSpPr>
        <p:spPr bwMode="auto">
          <a:xfrm flipH="1">
            <a:off x="7162800" y="2733674"/>
            <a:ext cx="323850" cy="676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 name="Line 59"/>
          <p:cNvSpPr>
            <a:spLocks noChangeShapeType="1"/>
          </p:cNvSpPr>
          <p:nvPr/>
        </p:nvSpPr>
        <p:spPr bwMode="auto">
          <a:xfrm>
            <a:off x="4067174" y="3133724"/>
            <a:ext cx="200025" cy="3619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908685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309251"/>
                                        </p:tgtEl>
                                        <p:attrNameLst>
                                          <p:attrName>style.visibility</p:attrName>
                                        </p:attrNameLst>
                                      </p:cBhvr>
                                      <p:to>
                                        <p:strVal val="visible"/>
                                      </p:to>
                                    </p:set>
                                    <p:anim calcmode="lin" valueType="num">
                                      <p:cBhvr>
                                        <p:cTn id="7" dur="500" fill="hold"/>
                                        <p:tgtEl>
                                          <p:spTgt spid="309251"/>
                                        </p:tgtEl>
                                        <p:attrNameLst>
                                          <p:attrName>ppt_x</p:attrName>
                                        </p:attrNameLst>
                                      </p:cBhvr>
                                      <p:tavLst>
                                        <p:tav tm="0">
                                          <p:val>
                                            <p:strVal val="#ppt_x-#ppt_w/2"/>
                                          </p:val>
                                        </p:tav>
                                        <p:tav tm="100000">
                                          <p:val>
                                            <p:strVal val="#ppt_x"/>
                                          </p:val>
                                        </p:tav>
                                      </p:tavLst>
                                    </p:anim>
                                    <p:anim calcmode="lin" valueType="num">
                                      <p:cBhvr>
                                        <p:cTn id="8" dur="500" fill="hold"/>
                                        <p:tgtEl>
                                          <p:spTgt spid="309251"/>
                                        </p:tgtEl>
                                        <p:attrNameLst>
                                          <p:attrName>ppt_y</p:attrName>
                                        </p:attrNameLst>
                                      </p:cBhvr>
                                      <p:tavLst>
                                        <p:tav tm="0">
                                          <p:val>
                                            <p:strVal val="#ppt_y"/>
                                          </p:val>
                                        </p:tav>
                                        <p:tav tm="100000">
                                          <p:val>
                                            <p:strVal val="#ppt_y"/>
                                          </p:val>
                                        </p:tav>
                                      </p:tavLst>
                                    </p:anim>
                                    <p:anim calcmode="lin" valueType="num">
                                      <p:cBhvr>
                                        <p:cTn id="9" dur="500" fill="hold"/>
                                        <p:tgtEl>
                                          <p:spTgt spid="309251"/>
                                        </p:tgtEl>
                                        <p:attrNameLst>
                                          <p:attrName>ppt_w</p:attrName>
                                        </p:attrNameLst>
                                      </p:cBhvr>
                                      <p:tavLst>
                                        <p:tav tm="0">
                                          <p:val>
                                            <p:fltVal val="0"/>
                                          </p:val>
                                        </p:tav>
                                        <p:tav tm="100000">
                                          <p:val>
                                            <p:strVal val="#ppt_w"/>
                                          </p:val>
                                        </p:tav>
                                      </p:tavLst>
                                    </p:anim>
                                    <p:anim calcmode="lin" valueType="num">
                                      <p:cBhvr>
                                        <p:cTn id="10" dur="500" fill="hold"/>
                                        <p:tgtEl>
                                          <p:spTgt spid="309251"/>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09254">
                                            <p:txEl>
                                              <p:pRg st="0" end="0"/>
                                            </p:txEl>
                                          </p:spTgt>
                                        </p:tgtEl>
                                        <p:attrNameLst>
                                          <p:attrName>style.visibility</p:attrName>
                                        </p:attrNameLst>
                                      </p:cBhvr>
                                      <p:to>
                                        <p:strVal val="visible"/>
                                      </p:to>
                                    </p:set>
                                    <p:anim calcmode="lin" valueType="num">
                                      <p:cBhvr additive="base">
                                        <p:cTn id="14" dur="500" fill="hold"/>
                                        <p:tgtEl>
                                          <p:spTgt spid="309254">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0925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4" grpId="0" build="p" autoUpdateAnimBg="0"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Lucida Sans"/>
        <a:ea typeface="ヒラギノ角ゴ Pro W3"/>
        <a:cs typeface=""/>
      </a:majorFont>
      <a:minorFont>
        <a:latin typeface="Lucida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808080"/>
        </a:dk1>
        <a:lt1>
          <a:srgbClr val="FFFF00"/>
        </a:lt1>
        <a:dk2>
          <a:srgbClr val="000066"/>
        </a:dk2>
        <a:lt2>
          <a:srgbClr val="FFFF00"/>
        </a:lt2>
        <a:accent1>
          <a:srgbClr val="00CC99"/>
        </a:accent1>
        <a:accent2>
          <a:srgbClr val="3333CC"/>
        </a:accent2>
        <a:accent3>
          <a:srgbClr val="AAAAB8"/>
        </a:accent3>
        <a:accent4>
          <a:srgbClr val="DADA00"/>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1789</Words>
  <Application>Microsoft Office PowerPoint</Application>
  <PresentationFormat>On-screen Show (4:3)</PresentationFormat>
  <Paragraphs>230</Paragraphs>
  <Slides>32</Slides>
  <Notes>1</Notes>
  <HiddenSlides>0</HiddenSlides>
  <MMClips>1</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Office Theme</vt:lpstr>
      <vt:lpstr>1_Blank Presentation</vt:lpstr>
      <vt:lpstr>Default Design</vt:lpstr>
      <vt:lpstr>Blank Presentation</vt:lpstr>
      <vt:lpstr>2_Default Design</vt:lpstr>
      <vt:lpstr> From Maunder Minimum to the recent Grand Solar Maximum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20 min Centennial Variations of Near-Earth IMF and Solar Wind Speed</dc:title>
  <dc:creator>Mike Lockwood</dc:creator>
  <cp:lastModifiedBy>Mike Lockwood</cp:lastModifiedBy>
  <cp:revision>71</cp:revision>
  <dcterms:created xsi:type="dcterms:W3CDTF">2014-11-12T06:37:00Z</dcterms:created>
  <dcterms:modified xsi:type="dcterms:W3CDTF">2014-11-14T14:16:45Z</dcterms:modified>
</cp:coreProperties>
</file>