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78" r:id="rId11"/>
    <p:sldId id="281" r:id="rId12"/>
    <p:sldId id="283" r:id="rId13"/>
    <p:sldId id="280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77" r:id="rId2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FF0000"/>
    <a:srgbClr val="FF9900"/>
    <a:srgbClr val="CCFFFF"/>
    <a:srgbClr val="CCECFF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5" autoAdjust="0"/>
  </p:normalViewPr>
  <p:slideViewPr>
    <p:cSldViewPr>
      <p:cViewPr varScale="1">
        <p:scale>
          <a:sx n="88" d="100"/>
          <a:sy n="88" d="100"/>
        </p:scale>
        <p:origin x="-1212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29/1999JA900447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OHOtricompSW-filtered.png"/>
          <p:cNvPicPr/>
          <p:nvPr/>
        </p:nvPicPr>
        <p:blipFill>
          <a:blip r:embed="rId2" cstate="print">
            <a:extLst/>
          </a:blip>
          <a:srcRect t="24246" r="109" b="30696"/>
          <a:stretch>
            <a:fillRect/>
          </a:stretch>
        </p:blipFill>
        <p:spPr>
          <a:xfrm>
            <a:off x="635143" y="1098550"/>
            <a:ext cx="11725873" cy="341630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571500" y="1989832"/>
            <a:ext cx="11861800" cy="3175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/>
            </a:pPr>
            <a:r>
              <a:rPr lang="en-GB" sz="4000" dirty="0" smtClean="0"/>
              <a:t>The challenges and problems in measuring energetic electron precipitation into the atmosphere.</a:t>
            </a:r>
            <a:br>
              <a:rPr lang="en-GB" sz="4000" dirty="0" smtClean="0"/>
            </a:br>
            <a:endParaRPr sz="4000" dirty="0"/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341902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 smtClean="0">
                <a:solidFill>
                  <a:srgbClr val="747474"/>
                </a:solidFill>
              </a:rPr>
              <a:t>Mark </a:t>
            </a:r>
            <a:r>
              <a:rPr sz="2600" dirty="0">
                <a:solidFill>
                  <a:srgbClr val="747474"/>
                </a:solidFill>
              </a:rPr>
              <a:t>A. Clilverd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 smtClean="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rPr>
              <a:t>British </a:t>
            </a:r>
            <a:r>
              <a:rPr sz="2600" dirty="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rPr>
              <a:t>Antarctic Survey, Cambridge, United </a:t>
            </a:r>
            <a:r>
              <a:rPr sz="2600" dirty="0" smtClean="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rPr>
              <a:t>Kingdom</a:t>
            </a:r>
            <a:endParaRPr lang="en-GB" sz="2600" dirty="0" smtClean="0">
              <a:solidFill>
                <a:srgbClr val="747474"/>
              </a:solidFill>
              <a:latin typeface="+mn-lt"/>
              <a:ea typeface="+mn-ea"/>
              <a:cs typeface="+mn-cs"/>
              <a:sym typeface="Helvetica Neue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GB" dirty="0" smtClean="0">
              <a:latin typeface="+mn-lt"/>
              <a:ea typeface="+mn-ea"/>
              <a:cs typeface="+mn-cs"/>
              <a:sym typeface="Helvetica Neue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Helvetica Neue Light"/>
              </a:rPr>
              <a:t>With contributions from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latin typeface="Times New Roman" pitchFamily="18" charset="0"/>
                <a:ea typeface="+mn-ea"/>
                <a:cs typeface="Times New Roman" pitchFamily="18" charset="0"/>
                <a:sym typeface="Helvetica Neue Light"/>
              </a:rPr>
              <a:t>Craig Rodger, University of </a:t>
            </a:r>
            <a:r>
              <a:rPr lang="en-GB" sz="2800" dirty="0" err="1" smtClean="0">
                <a:latin typeface="Times New Roman" pitchFamily="18" charset="0"/>
                <a:ea typeface="+mn-ea"/>
                <a:cs typeface="Times New Roman" pitchFamily="18" charset="0"/>
                <a:sym typeface="Helvetica Neue Light"/>
              </a:rPr>
              <a:t>Otago</a:t>
            </a:r>
            <a:r>
              <a:rPr lang="en-GB" sz="2800" dirty="0" smtClean="0">
                <a:latin typeface="Times New Roman" pitchFamily="18" charset="0"/>
                <a:ea typeface="+mn-ea"/>
                <a:cs typeface="Times New Roman" pitchFamily="18" charset="0"/>
                <a:sym typeface="Helvetica Neue Light"/>
              </a:rPr>
              <a:t>, Dunedin, New Zealand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Annika Seppälä,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  <a:sym typeface="Helvetica Neue Light"/>
              </a:rPr>
              <a:t>Finnish Meteorological Institute, Helsinki, Finland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 dirty="0">
              <a:solidFill>
                <a:srgbClr val="747474"/>
              </a:solidFill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36" y="8765232"/>
            <a:ext cx="3744416" cy="518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900" dirty="0" smtClean="0"/>
              <a:t>The research leading to these results has received funding from the European Community's Seventh Framework Programme ([FP7/2007-</a:t>
            </a:r>
          </a:p>
          <a:p>
            <a:r>
              <a:rPr lang="en-GB" sz="900" dirty="0" smtClean="0"/>
              <a:t>2013]) under grant agreement n° 263218 </a:t>
            </a:r>
            <a:endParaRPr kumimoji="0" lang="en-GB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8" name="Picture 7" descr="page-01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760" y="9209940"/>
            <a:ext cx="3240360" cy="543660"/>
          </a:xfrm>
          <a:prstGeom prst="rect">
            <a:avLst/>
          </a:prstGeom>
        </p:spPr>
      </p:pic>
      <p:pic>
        <p:nvPicPr>
          <p:cNvPr id="9" name="Picture 8" descr="BAS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0552" y="8549208"/>
            <a:ext cx="4429125" cy="1028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3968" y="0"/>
            <a:ext cx="7654528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sz="1100" b="1" dirty="0" smtClean="0"/>
              <a:t>Key solar observables for assessing long-term changes of the </a:t>
            </a:r>
            <a:r>
              <a:rPr lang="en-GB" sz="1100" b="1" dirty="0" err="1" smtClean="0"/>
              <a:t>Geospace</a:t>
            </a:r>
            <a:r>
              <a:rPr lang="en-GB" sz="1100" b="1" dirty="0" smtClean="0"/>
              <a:t>: Tuesday </a:t>
            </a:r>
            <a:r>
              <a:rPr lang="en-GB" sz="1100" b="1" dirty="0" smtClean="0"/>
              <a:t>November 18, 11:00-13:00</a:t>
            </a:r>
            <a:endParaRPr kumimoji="0" lang="en-GB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motion of an electron in a magnetic field</a:t>
            </a:r>
            <a:endParaRPr lang="en-GB" dirty="0"/>
          </a:p>
        </p:txBody>
      </p:sp>
      <p:pic>
        <p:nvPicPr>
          <p:cNvPr id="1026" name="Picture 2" descr="Example_Resonance_LandT_RevGeophy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44" y="2428528"/>
            <a:ext cx="6122970" cy="320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3728" y="5884912"/>
            <a:ext cx="6214368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en-US" sz="1800" dirty="0" smtClean="0"/>
              <a:t>For normal resonance the relative motion between the wave and particle Doppler shifts the wave up to the cyclotron frequency of the particle.·</a:t>
            </a:r>
            <a:r>
              <a:rPr lang="en-NZ" sz="1800" dirty="0" smtClean="0"/>
              <a:t>Image adapted from </a:t>
            </a:r>
            <a:r>
              <a:rPr lang="en-US" sz="1800" dirty="0" err="1" smtClean="0"/>
              <a:t>Tsurutani</a:t>
            </a:r>
            <a:r>
              <a:rPr lang="en-US" sz="1800" dirty="0" smtClean="0"/>
              <a:t>, B. T., and G. S. </a:t>
            </a:r>
            <a:r>
              <a:rPr lang="en-US" sz="1800" dirty="0" err="1" smtClean="0"/>
              <a:t>Lakhina</a:t>
            </a:r>
            <a:r>
              <a:rPr lang="en-US" sz="1800" dirty="0" smtClean="0"/>
              <a:t>, Some basic concepts of wave-particle interactions in </a:t>
            </a:r>
            <a:r>
              <a:rPr lang="en-US" sz="1800" dirty="0" err="1" smtClean="0"/>
              <a:t>collisionless</a:t>
            </a:r>
            <a:r>
              <a:rPr lang="en-US" sz="1800" dirty="0" smtClean="0"/>
              <a:t> plasmas, Rev. </a:t>
            </a:r>
            <a:r>
              <a:rPr lang="en-US" sz="1800" dirty="0" err="1" smtClean="0"/>
              <a:t>Geophys</a:t>
            </a:r>
            <a:r>
              <a:rPr lang="en-US" sz="1800" dirty="0" smtClean="0"/>
              <a:t>., 35(4), 491–501, doi:10.1029/97RG02200, 1997</a:t>
            </a:r>
            <a:r>
              <a:rPr lang="en-NZ" sz="1800" dirty="0" smtClean="0"/>
              <a:t>.</a:t>
            </a:r>
            <a:endParaRPr lang="en-GB" sz="1800" dirty="0" smtClean="0"/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6496" y="6388968"/>
            <a:ext cx="446449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sz="1600" i="1" dirty="0" smtClean="0"/>
              <a:t>Horne, R. B., and R. M. Thorne (2000), Electron pitch angle diffusion by electrostatic electron </a:t>
            </a:r>
          </a:p>
          <a:p>
            <a:pPr rtl="0" latinLnBrk="1" hangingPunct="0"/>
            <a:r>
              <a:rPr lang="en-GB" sz="1600" i="1" dirty="0" smtClean="0"/>
              <a:t>cyclotron harmonic waves: The origin of </a:t>
            </a:r>
          </a:p>
          <a:p>
            <a:pPr rtl="0" latinLnBrk="1" hangingPunct="0"/>
            <a:r>
              <a:rPr lang="en-GB" sz="1600" i="1" dirty="0" smtClean="0"/>
              <a:t>pancake distributions, J. </a:t>
            </a:r>
            <a:r>
              <a:rPr lang="en-GB" sz="1600" i="1" dirty="0" err="1" smtClean="0"/>
              <a:t>Geophys</a:t>
            </a:r>
            <a:r>
              <a:rPr lang="en-GB" sz="1600" i="1" dirty="0" smtClean="0"/>
              <a:t>. Res., 105,</a:t>
            </a:r>
          </a:p>
          <a:p>
            <a:pPr rtl="0" latinLnBrk="1" hangingPunct="0"/>
            <a:r>
              <a:rPr lang="en-GB" sz="1600" i="1" dirty="0" smtClean="0"/>
              <a:t> 5391–5402, doi:</a:t>
            </a:r>
            <a:r>
              <a:rPr lang="en-GB" sz="1600" i="1" dirty="0" smtClean="0">
                <a:hlinkClick r:id="rId3" tooltip="Link to external resource: 10.1029/1999JA900447"/>
              </a:rPr>
              <a:t>10.1029/1999JA900447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8424" y="2212504"/>
            <a:ext cx="5040560" cy="41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motion of an electron in a magnetic field</a:t>
            </a:r>
            <a:endParaRPr lang="en-GB" dirty="0"/>
          </a:p>
        </p:txBody>
      </p:sp>
      <p:pic>
        <p:nvPicPr>
          <p:cNvPr id="1026" name="Picture 2" descr="Example_Resonance_LandT_RevGeophy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44" y="2428528"/>
            <a:ext cx="6122970" cy="320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8424" y="2212504"/>
            <a:ext cx="5040560" cy="41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662640" y="2284512"/>
            <a:ext cx="720080" cy="3240360"/>
          </a:xfrm>
          <a:prstGeom prst="rect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760" y="6183977"/>
            <a:ext cx="11737304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If you have an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electron detector which measures pitch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angles &gt;4°then those electrons are trapped in the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radiation belts. Only &lt;4° (at the equator) will impact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on the atmosphere. NOAA POES satellites have such a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aseline="0" dirty="0" smtClean="0">
                <a:solidFill>
                  <a:srgbClr val="000000"/>
                </a:solidFill>
              </a:rPr>
              <a:t>detector</a:t>
            </a:r>
            <a:r>
              <a:rPr lang="en-GB" dirty="0" smtClean="0">
                <a:solidFill>
                  <a:srgbClr val="000000"/>
                </a:solidFill>
              </a:rPr>
              <a:t> and are our best dataset for energies &gt;100 </a:t>
            </a:r>
            <a:r>
              <a:rPr lang="en-GB" dirty="0" err="1" smtClean="0">
                <a:solidFill>
                  <a:srgbClr val="000000"/>
                </a:solidFill>
              </a:rPr>
              <a:t>keV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571499" y="330200"/>
            <a:ext cx="754812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Energetic Particle Precipitation from the Radiation Belts</a:t>
            </a:r>
          </a:p>
        </p:txBody>
      </p:sp>
      <p:sp>
        <p:nvSpPr>
          <p:cNvPr id="88" name="Shape 88"/>
          <p:cNvSpPr/>
          <p:nvPr/>
        </p:nvSpPr>
        <p:spPr>
          <a:xfrm>
            <a:off x="8568114" y="8453527"/>
            <a:ext cx="1811834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POES observations</a:t>
            </a:r>
          </a:p>
        </p:txBody>
      </p:sp>
      <p:sp>
        <p:nvSpPr>
          <p:cNvPr id="89" name="Shape 89"/>
          <p:cNvSpPr/>
          <p:nvPr/>
        </p:nvSpPr>
        <p:spPr>
          <a:xfrm>
            <a:off x="8684311" y="5052467"/>
            <a:ext cx="1228243" cy="552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600">
                <a:solidFill>
                  <a:srgbClr val="FFFFFF"/>
                </a:solidFill>
              </a:rPr>
              <a:t>DEMETER </a:t>
            </a:r>
          </a:p>
          <a:p>
            <a:pPr lvl="0" algn="l">
              <a:defRPr sz="1800"/>
            </a:pPr>
            <a:r>
              <a:rPr sz="1600">
                <a:solidFill>
                  <a:srgbClr val="FFFFFF"/>
                </a:solidFill>
              </a:rPr>
              <a:t>observations</a:t>
            </a:r>
          </a:p>
        </p:txBody>
      </p:sp>
      <p:sp>
        <p:nvSpPr>
          <p:cNvPr id="90" name="Shape 90"/>
          <p:cNvSpPr/>
          <p:nvPr/>
        </p:nvSpPr>
        <p:spPr>
          <a:xfrm>
            <a:off x="890989" y="2021075"/>
            <a:ext cx="7172366" cy="1721052"/>
          </a:xfrm>
          <a:prstGeom prst="rightArrow">
            <a:avLst>
              <a:gd name="adj1" fmla="val 58845"/>
              <a:gd name="adj2" fmla="val 98827"/>
            </a:avLst>
          </a:prstGeom>
          <a:ln w="50800">
            <a:solidFill>
              <a:srgbClr val="FFB87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spcBef>
                <a:spcPts val="1200"/>
              </a:spcBef>
              <a:defRPr sz="2500"/>
            </a:lvl1pPr>
          </a:lstStyle>
          <a:p>
            <a:pPr lvl="0">
              <a:defRPr sz="1800"/>
            </a:pPr>
            <a:r>
              <a:rPr sz="2500"/>
              <a:t>Earth’s magnetic field becomes more disturbed by solar storms</a:t>
            </a:r>
          </a:p>
        </p:txBody>
      </p:sp>
      <p:sp>
        <p:nvSpPr>
          <p:cNvPr id="91" name="Shape 91"/>
          <p:cNvSpPr/>
          <p:nvPr/>
        </p:nvSpPr>
        <p:spPr>
          <a:xfrm>
            <a:off x="3406056" y="3924917"/>
            <a:ext cx="4492174" cy="2260575"/>
          </a:xfrm>
          <a:prstGeom prst="rightArrow">
            <a:avLst>
              <a:gd name="adj1" fmla="val 75276"/>
              <a:gd name="adj2" fmla="val 74741"/>
            </a:avLst>
          </a:prstGeom>
          <a:ln w="50800">
            <a:solidFill>
              <a:srgbClr val="A8D6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spcBef>
                <a:spcPts val="2300"/>
              </a:spcBef>
              <a:defRPr sz="2500"/>
            </a:lvl1pPr>
          </a:lstStyle>
          <a:p>
            <a:pPr lvl="0">
              <a:defRPr sz="1800"/>
            </a:pPr>
            <a:r>
              <a:rPr lang="en-GB" sz="2500" dirty="0" smtClean="0"/>
              <a:t>Wave </a:t>
            </a:r>
            <a:r>
              <a:rPr sz="2500" dirty="0" smtClean="0"/>
              <a:t>processes </a:t>
            </a:r>
            <a:r>
              <a:rPr sz="2500" dirty="0"/>
              <a:t>within the radiation belts become more dynamic</a:t>
            </a:r>
          </a:p>
        </p:txBody>
      </p:sp>
      <p:sp>
        <p:nvSpPr>
          <p:cNvPr id="92" name="Shape 92"/>
          <p:cNvSpPr/>
          <p:nvPr/>
        </p:nvSpPr>
        <p:spPr>
          <a:xfrm>
            <a:off x="669752" y="6721628"/>
            <a:ext cx="7172366" cy="1721052"/>
          </a:xfrm>
          <a:prstGeom prst="rightArrow">
            <a:avLst>
              <a:gd name="adj1" fmla="val 58845"/>
              <a:gd name="adj2" fmla="val 98827"/>
            </a:avLst>
          </a:prstGeom>
          <a:ln w="50800">
            <a:solidFill>
              <a:srgbClr val="A8D4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spcBef>
                <a:spcPts val="2300"/>
              </a:spcBef>
              <a:defRPr sz="2500"/>
            </a:lvl1pPr>
          </a:lstStyle>
          <a:p>
            <a:pPr lvl="0">
              <a:defRPr sz="1800"/>
            </a:pPr>
            <a:r>
              <a:rPr sz="2500"/>
              <a:t>Electrons are precipitated into the atmosphere at the polar regions</a:t>
            </a:r>
          </a:p>
        </p:txBody>
      </p:sp>
      <p:pic>
        <p:nvPicPr>
          <p:cNvPr id="93" name="pasted-image.pdf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64050" y="3874741"/>
            <a:ext cx="2747961" cy="2355395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94" name="Shape 94"/>
          <p:cNvSpPr/>
          <p:nvPr/>
        </p:nvSpPr>
        <p:spPr>
          <a:xfrm>
            <a:off x="11142236" y="9422425"/>
            <a:ext cx="1789685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Clilverd et al., 2014</a:t>
            </a:r>
          </a:p>
        </p:txBody>
      </p:sp>
      <p:pic>
        <p:nvPicPr>
          <p:cNvPr id="15" name="Picture 14" descr="RB_Figure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0592" y="30067"/>
            <a:ext cx="4032448" cy="93079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02800" y="5427699"/>
            <a:ext cx="165618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DEMETER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02800" y="8477200"/>
            <a:ext cx="165618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POES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8624" y="484312"/>
            <a:ext cx="165618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Kp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0059256" y="196280"/>
            <a:ext cx="0" cy="2664296"/>
          </a:xfrm>
          <a:prstGeom prst="line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Up Arrow 21"/>
          <p:cNvSpPr/>
          <p:nvPr/>
        </p:nvSpPr>
        <p:spPr>
          <a:xfrm>
            <a:off x="8086576" y="6388968"/>
            <a:ext cx="216024" cy="2664296"/>
          </a:xfrm>
          <a:prstGeom prst="up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8093268" y="3364632"/>
            <a:ext cx="216024" cy="2664296"/>
          </a:xfrm>
          <a:prstGeom prst="up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6416" y="9035455"/>
            <a:ext cx="172819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Distance from Earth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58784" y="268288"/>
            <a:ext cx="136815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Storm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motion of an electron in a magnetic field</a:t>
            </a:r>
            <a:endParaRPr lang="en-GB" dirty="0"/>
          </a:p>
        </p:txBody>
      </p:sp>
      <p:pic>
        <p:nvPicPr>
          <p:cNvPr id="1026" name="Picture 2" descr="Example_Resonance_LandT_RevGeophy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44" y="2428528"/>
            <a:ext cx="6122970" cy="320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8424" y="2212504"/>
            <a:ext cx="5040560" cy="41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10318824" y="4588768"/>
            <a:ext cx="1008112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/>
          <p:cNvCxnSpPr/>
          <p:nvPr/>
        </p:nvCxnSpPr>
        <p:spPr>
          <a:xfrm flipH="1">
            <a:off x="8590632" y="4588768"/>
            <a:ext cx="1008112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/>
          <p:nvPr/>
        </p:nvCxnSpPr>
        <p:spPr>
          <a:xfrm flipH="1">
            <a:off x="8230592" y="4660776"/>
            <a:ext cx="144016" cy="504056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/>
          <p:cNvSpPr txBox="1"/>
          <p:nvPr/>
        </p:nvSpPr>
        <p:spPr>
          <a:xfrm>
            <a:off x="381720" y="6821016"/>
            <a:ext cx="1238537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Wave-electron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interactions push electrons towards pitch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angles that will result in them hitting the atmosphere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– known as the bounce-loss cone angle (BLC)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840" y="0"/>
            <a:ext cx="11861800" cy="1397000"/>
          </a:xfrm>
        </p:spPr>
        <p:txBody>
          <a:bodyPr/>
          <a:lstStyle/>
          <a:p>
            <a:r>
              <a:rPr lang="en-GB" dirty="0" smtClean="0"/>
              <a:t>The bounce-loss cone in more detail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000" y="2068489"/>
            <a:ext cx="860444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7726536" y="3940696"/>
            <a:ext cx="576064" cy="2088232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 flipH="1">
            <a:off x="8662640" y="3004592"/>
            <a:ext cx="1872208" cy="576064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3046016" y="7613104"/>
            <a:ext cx="907300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Electrons diffuse into the BLC and are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lost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into the atmosphere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8" name="Picture 7" descr="big-waterfall.jpg"/>
          <p:cNvPicPr>
            <a:picLocks noChangeAspect="1"/>
          </p:cNvPicPr>
          <p:nvPr/>
        </p:nvPicPr>
        <p:blipFill>
          <a:blip r:embed="rId3" cstate="print"/>
          <a:srcRect l="37265" r="22868"/>
          <a:stretch>
            <a:fillRect/>
          </a:stretch>
        </p:blipFill>
        <p:spPr>
          <a:xfrm>
            <a:off x="453728" y="2212504"/>
            <a:ext cx="2340123" cy="46085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302600" y="4084712"/>
            <a:ext cx="0" cy="3024336"/>
          </a:xfrm>
          <a:prstGeom prst="line">
            <a:avLst/>
          </a:prstGeom>
          <a:noFill/>
          <a:ln w="63500" cap="flat">
            <a:solidFill>
              <a:srgbClr val="00B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ectangle 13"/>
          <p:cNvSpPr/>
          <p:nvPr/>
        </p:nvSpPr>
        <p:spPr>
          <a:xfrm>
            <a:off x="4126136" y="2356520"/>
            <a:ext cx="4176464" cy="4824536"/>
          </a:xfrm>
          <a:prstGeom prst="rect">
            <a:avLst/>
          </a:prstGeom>
          <a:solidFill>
            <a:srgbClr val="325D6B">
              <a:alpha val="4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2200" y="4372744"/>
            <a:ext cx="216024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The BLC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840" y="0"/>
            <a:ext cx="11861800" cy="1397000"/>
          </a:xfrm>
        </p:spPr>
        <p:txBody>
          <a:bodyPr/>
          <a:lstStyle/>
          <a:p>
            <a:r>
              <a:rPr lang="en-GB" dirty="0" smtClean="0"/>
              <a:t>The bounce-loss cone in more detail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000" y="2068489"/>
            <a:ext cx="860444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8590632" y="3004592"/>
            <a:ext cx="1944216" cy="576064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3046016" y="7613104"/>
            <a:ext cx="907300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POES has a detector that is about 2° wide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(equivalent)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4128" y="2068488"/>
            <a:ext cx="2880320" cy="5400600"/>
          </a:xfrm>
          <a:prstGeom prst="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11" name="Picture 10" descr="big-waterfall.jpg"/>
          <p:cNvPicPr>
            <a:picLocks noChangeAspect="1"/>
          </p:cNvPicPr>
          <p:nvPr/>
        </p:nvPicPr>
        <p:blipFill>
          <a:blip r:embed="rId3" cstate="print"/>
          <a:srcRect l="37265" r="22868"/>
          <a:stretch>
            <a:fillRect/>
          </a:stretch>
        </p:blipFill>
        <p:spPr>
          <a:xfrm>
            <a:off x="453728" y="2212504"/>
            <a:ext cx="2340123" cy="4608512"/>
          </a:xfrm>
          <a:prstGeom prst="rect">
            <a:avLst/>
          </a:prstGeom>
        </p:spPr>
      </p:pic>
      <p:pic>
        <p:nvPicPr>
          <p:cNvPr id="1026" name="Picture 2" descr="C:\Users\macl\AppData\Local\Microsoft\Windows\Temporary Internet Files\Content.IE5\Q7INPHT0\MC9002900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87" y="5956920"/>
            <a:ext cx="754237" cy="893445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8302600" y="4084712"/>
            <a:ext cx="0" cy="3024336"/>
          </a:xfrm>
          <a:prstGeom prst="line">
            <a:avLst/>
          </a:prstGeom>
          <a:noFill/>
          <a:ln w="63500" cap="flat">
            <a:solidFill>
              <a:srgbClr val="00B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840" y="0"/>
            <a:ext cx="11861800" cy="1397000"/>
          </a:xfrm>
        </p:spPr>
        <p:txBody>
          <a:bodyPr/>
          <a:lstStyle/>
          <a:p>
            <a:r>
              <a:rPr lang="en-GB" dirty="0" smtClean="0"/>
              <a:t>The bounce-loss cone in more detail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000" y="2068489"/>
            <a:ext cx="860444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8518624" y="3292624"/>
            <a:ext cx="432048" cy="216024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 flipH="1">
            <a:off x="9238704" y="3004592"/>
            <a:ext cx="1296144" cy="36004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1749872" y="7336105"/>
            <a:ext cx="1051316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Weak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diffusion: POES sees low fluxes of electrons, but more are hitting the atmosphere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– the bucket is in the wrong place!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4128" y="2068488"/>
            <a:ext cx="2880320" cy="5400600"/>
          </a:xfrm>
          <a:prstGeom prst="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11" name="Picture 10" descr="big-waterfall.jpg"/>
          <p:cNvPicPr>
            <a:picLocks noChangeAspect="1"/>
          </p:cNvPicPr>
          <p:nvPr/>
        </p:nvPicPr>
        <p:blipFill>
          <a:blip r:embed="rId3" cstate="print"/>
          <a:srcRect l="37265" r="22868"/>
          <a:stretch>
            <a:fillRect/>
          </a:stretch>
        </p:blipFill>
        <p:spPr>
          <a:xfrm>
            <a:off x="453728" y="2212504"/>
            <a:ext cx="2340123" cy="460851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6070352" y="3724672"/>
            <a:ext cx="2232248" cy="3384376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2" descr="C:\Users\macl\AppData\Local\Microsoft\Windows\Temporary Internet Files\Content.IE5\Q7INPHT0\MC9002900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87" y="5956920"/>
            <a:ext cx="754237" cy="89344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8302600" y="4084712"/>
            <a:ext cx="0" cy="3024336"/>
          </a:xfrm>
          <a:prstGeom prst="line">
            <a:avLst/>
          </a:prstGeom>
          <a:noFill/>
          <a:ln w="63500" cap="flat">
            <a:solidFill>
              <a:srgbClr val="00B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ig-waterfall.jpg"/>
          <p:cNvPicPr>
            <a:picLocks noChangeAspect="1"/>
          </p:cNvPicPr>
          <p:nvPr/>
        </p:nvPicPr>
        <p:blipFill>
          <a:blip r:embed="rId2" cstate="print"/>
          <a:srcRect l="37265" r="22868"/>
          <a:stretch>
            <a:fillRect/>
          </a:stretch>
        </p:blipFill>
        <p:spPr>
          <a:xfrm>
            <a:off x="-410368" y="2212504"/>
            <a:ext cx="3240360" cy="4608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840" y="0"/>
            <a:ext cx="11861800" cy="1397000"/>
          </a:xfrm>
        </p:spPr>
        <p:txBody>
          <a:bodyPr/>
          <a:lstStyle/>
          <a:p>
            <a:r>
              <a:rPr lang="en-GB" dirty="0" smtClean="0"/>
              <a:t>The bounce-loss cone in more detail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2000" y="2068489"/>
            <a:ext cx="860444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8446616" y="3076600"/>
            <a:ext cx="648072" cy="72008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 flipH="1">
            <a:off x="9238704" y="2860576"/>
            <a:ext cx="1296144" cy="216024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1461840" y="7336105"/>
            <a:ext cx="1108923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Strong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diffusion: POES sees high fluxes of electrons, better idea of the flux hitting the atmosphere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– the waterfall has moved to the bucket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4128" y="2068488"/>
            <a:ext cx="2880320" cy="5400600"/>
          </a:xfrm>
          <a:prstGeom prst="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126136" y="3148608"/>
            <a:ext cx="4176464" cy="504056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2" descr="C:\Users\macl\AppData\Local\Microsoft\Windows\Temporary Internet Files\Content.IE5\Q7INPHT0\MC9002900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87" y="5956920"/>
            <a:ext cx="754237" cy="893445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8302600" y="4084712"/>
            <a:ext cx="0" cy="3024336"/>
          </a:xfrm>
          <a:prstGeom prst="line">
            <a:avLst/>
          </a:prstGeom>
          <a:noFill/>
          <a:ln w="63500" cap="flat">
            <a:solidFill>
              <a:srgbClr val="00B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840" y="0"/>
            <a:ext cx="11861800" cy="1397000"/>
          </a:xfrm>
        </p:spPr>
        <p:txBody>
          <a:bodyPr/>
          <a:lstStyle/>
          <a:p>
            <a:r>
              <a:rPr lang="en-GB" dirty="0" smtClean="0"/>
              <a:t>The bounce-loss cone in more detail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61840" y="7059107"/>
            <a:ext cx="11089232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Ratio between precipitated and trapped electrons as a function of diffusion parameter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i="1" dirty="0" smtClean="0">
                <a:solidFill>
                  <a:srgbClr val="000000"/>
                </a:solidFill>
              </a:rPr>
              <a:t>and it is probably energy dependent, with more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i="1" dirty="0" smtClean="0">
                <a:solidFill>
                  <a:srgbClr val="000000"/>
                </a:solidFill>
              </a:rPr>
              <a:t>influence at higher energies</a:t>
            </a:r>
            <a:endParaRPr kumimoji="0" lang="en-GB" sz="3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11" name="Picture 10" descr="big-waterfall.jpg"/>
          <p:cNvPicPr>
            <a:picLocks noChangeAspect="1"/>
          </p:cNvPicPr>
          <p:nvPr/>
        </p:nvPicPr>
        <p:blipFill>
          <a:blip r:embed="rId2" cstate="print"/>
          <a:srcRect l="37265" r="22868"/>
          <a:stretch>
            <a:fillRect/>
          </a:stretch>
        </p:blipFill>
        <p:spPr>
          <a:xfrm>
            <a:off x="453728" y="2212504"/>
            <a:ext cx="2340123" cy="460851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b="14617"/>
          <a:stretch>
            <a:fillRect/>
          </a:stretch>
        </p:blipFill>
        <p:spPr bwMode="auto">
          <a:xfrm>
            <a:off x="4126136" y="2057500"/>
            <a:ext cx="5400600" cy="512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886776" y="2356520"/>
            <a:ext cx="26642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Factor of x1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094688" y="2644552"/>
            <a:ext cx="648072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9742760" y="3879721"/>
            <a:ext cx="266429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Factor of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x1/1000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310712" y="4372744"/>
            <a:ext cx="648072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7438504" y="2938197"/>
            <a:ext cx="165618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Strong diffusion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6296" y="6028928"/>
            <a:ext cx="165618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weak diffusion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2050" name="Picture 2" descr="C:\Users\macl\AppData\Local\Microsoft\Windows\Temporary Internet Files\Content.IE5\Q7INPHT0\MC9000650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784" y="5740896"/>
            <a:ext cx="504056" cy="3978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drives strong and weak diffusion?</a:t>
            </a:r>
            <a:endParaRPr lang="en-GB" dirty="0"/>
          </a:p>
        </p:txBody>
      </p:sp>
      <p:pic>
        <p:nvPicPr>
          <p:cNvPr id="3" name="Picture 2" descr="equatorial_magnetosphere_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784" y="2500312"/>
            <a:ext cx="6315075" cy="4752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74464" y="7109048"/>
            <a:ext cx="1080120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There are many different waves,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which drive weak and strong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diffusion depending on storm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levels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6" name="Picture 5" descr="pp_for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4568" y="2140496"/>
            <a:ext cx="4248472" cy="4286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2600" y="6309797"/>
            <a:ext cx="4464496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The waves are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dependent on the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position of the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plasmapause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062240" y="4948808"/>
            <a:ext cx="3744416" cy="1656184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9310712" y="4588768"/>
            <a:ext cx="1368152" cy="1872208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 flipV="1">
            <a:off x="10678864" y="5236840"/>
            <a:ext cx="1152128" cy="1296144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9166696" y="3292624"/>
            <a:ext cx="309634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Distance from Earth (Re)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734648" y="3724672"/>
            <a:ext cx="3384376" cy="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60" name="Group 60"/>
          <p:cNvGrpSpPr/>
          <p:nvPr/>
        </p:nvGrpSpPr>
        <p:grpSpPr>
          <a:xfrm>
            <a:off x="2668205" y="1998713"/>
            <a:ext cx="7668390" cy="7414591"/>
            <a:chOff x="0" y="0"/>
            <a:chExt cx="7668388" cy="8011898"/>
          </a:xfrm>
        </p:grpSpPr>
        <p:pic>
          <p:nvPicPr>
            <p:cNvPr id="58" name="EarthsAtmosphere_Britannica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7668389" cy="8011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" name="Shape 59"/>
            <p:cNvSpPr/>
            <p:nvPr/>
          </p:nvSpPr>
          <p:spPr>
            <a:xfrm>
              <a:off x="705612" y="700405"/>
              <a:ext cx="6257165" cy="4771683"/>
            </a:xfrm>
            <a:prstGeom prst="rect">
              <a:avLst/>
            </a:prstGeom>
            <a:gradFill flip="none" rotWithShape="1">
              <a:gsLst>
                <a:gs pos="0">
                  <a:srgbClr val="A0D1D2">
                    <a:alpha val="50000"/>
                  </a:srgbClr>
                </a:gs>
                <a:gs pos="7017">
                  <a:srgbClr val="D080B2">
                    <a:alpha val="50000"/>
                  </a:srgbClr>
                </a:gs>
                <a:gs pos="50010">
                  <a:srgbClr val="FF2F92">
                    <a:alpha val="50000"/>
                  </a:srgbClr>
                </a:gs>
                <a:gs pos="100000">
                  <a:srgbClr val="64A2B6">
                    <a:alpha val="5000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600"/>
                <a:t>Energetic Particle Precipitation impact region</a:t>
              </a:r>
            </a:p>
          </p:txBody>
        </p:sp>
      </p:grp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sz="4200"/>
              <a:t>Middle atmosphere - coupling region between space weather, ionosphere and lower atmosphere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Energetic Particle Precipitation into the </a:t>
            </a:r>
            <a:r>
              <a:rPr sz="4200" dirty="0" smtClean="0"/>
              <a:t>atmosphere</a:t>
            </a:r>
            <a:r>
              <a:rPr lang="en-GB" sz="4200" dirty="0" smtClean="0"/>
              <a:t> – POES data</a:t>
            </a:r>
            <a:endParaRPr sz="4200" dirty="0"/>
          </a:p>
        </p:txBody>
      </p:sp>
      <p:pic>
        <p:nvPicPr>
          <p:cNvPr id="97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06708" y="2209926"/>
            <a:ext cx="10591384" cy="7244255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6212382" y="9166937"/>
            <a:ext cx="905156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2011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Energetic Particle Precipitation into the </a:t>
            </a:r>
            <a:r>
              <a:rPr sz="4200" dirty="0" smtClean="0"/>
              <a:t>atmosphere</a:t>
            </a:r>
            <a:r>
              <a:rPr lang="en-GB" sz="4200" dirty="0" smtClean="0"/>
              <a:t> – POES data</a:t>
            </a:r>
            <a:endParaRPr sz="4200" dirty="0"/>
          </a:p>
        </p:txBody>
      </p:sp>
      <p:pic>
        <p:nvPicPr>
          <p:cNvPr id="5" name="Picture 4" descr="SeattleStorm_POES_da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728" y="2644552"/>
            <a:ext cx="9142858" cy="6857143"/>
          </a:xfrm>
          <a:prstGeom prst="rect">
            <a:avLst/>
          </a:prstGeom>
        </p:spPr>
      </p:pic>
      <p:pic>
        <p:nvPicPr>
          <p:cNvPr id="6" name="Picture 5" descr="DstDuringStorm_OctNov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8544" y="2068488"/>
            <a:ext cx="3528392" cy="3528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696" y="3354179"/>
            <a:ext cx="165618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trapped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7944" y="2068488"/>
            <a:ext cx="44644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&gt;100 </a:t>
            </a:r>
            <a:r>
              <a:rPr kumimoji="0" lang="en-GB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keV</a:t>
            </a: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electrons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696" y="6769333"/>
            <a:ext cx="18722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precipitating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6536" y="6237789"/>
            <a:ext cx="5112568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Even on an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individual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storm case the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plasmapause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is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important (and dynamic)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6176" y="8313246"/>
            <a:ext cx="201622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plasmapause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126136" y="7541096"/>
            <a:ext cx="432048" cy="864096"/>
          </a:xfrm>
          <a:prstGeom prst="straightConnector1">
            <a:avLst/>
          </a:prstGeom>
          <a:noFill/>
          <a:ln w="38100" cap="flat">
            <a:solidFill>
              <a:schemeClr val="bg1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POES instrument sensitivity limit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5736" y="2644552"/>
            <a:ext cx="115212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POES has 3 detectors,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&gt;30 </a:t>
            </a:r>
            <a:r>
              <a:rPr kumimoji="0" lang="en-GB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keV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, &gt;100 </a:t>
            </a:r>
            <a:r>
              <a:rPr kumimoji="0" lang="en-GB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keV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, &gt;300 </a:t>
            </a:r>
            <a:r>
              <a:rPr kumimoji="0" lang="en-GB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keV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728" y="3508648"/>
            <a:ext cx="1152128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All have a sensitivity limit of 1 count/s or ~100 el.</a:t>
            </a:r>
            <a:r>
              <a:rPr kumimoji="0" lang="en-GB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GB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cm</a:t>
            </a:r>
            <a:r>
              <a:rPr kumimoji="0" lang="en-GB" sz="32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-2</a:t>
            </a:r>
            <a:r>
              <a:rPr kumimoji="0" lang="en-GB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</a:t>
            </a:r>
            <a:r>
              <a:rPr kumimoji="0" lang="en-GB" sz="32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-1</a:t>
            </a:r>
            <a:r>
              <a:rPr kumimoji="0" lang="en-GB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sr</a:t>
            </a:r>
            <a:r>
              <a:rPr kumimoji="0" lang="en-GB" sz="32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-1</a:t>
            </a:r>
            <a:endParaRPr kumimoji="0" lang="en-GB" sz="3200" b="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760" y="4259505"/>
            <a:ext cx="1152128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●</a:t>
            </a:r>
            <a:r>
              <a:rPr kumimoji="0" lang="en-GB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In the BLC the</a:t>
            </a:r>
            <a:r>
              <a:rPr kumimoji="0" lang="en-GB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&gt;30 </a:t>
            </a:r>
            <a:r>
              <a:rPr kumimoji="0" lang="en-GB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keV</a:t>
            </a:r>
            <a:r>
              <a:rPr kumimoji="0" lang="en-GB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detector is &gt;1 c/s for 99% of the time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768" y="4876800"/>
            <a:ext cx="1173730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sz="3200" dirty="0" smtClean="0">
                <a:solidFill>
                  <a:srgbClr val="FF9900"/>
                </a:solidFill>
              </a:rPr>
              <a:t>●</a:t>
            </a:r>
            <a:r>
              <a:rPr lang="en-GB" sz="3200" dirty="0" smtClean="0">
                <a:solidFill>
                  <a:srgbClr val="000000"/>
                </a:solidFill>
              </a:rPr>
              <a:t> In </a:t>
            </a:r>
            <a:r>
              <a:rPr kumimoji="0" lang="en-GB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the BLC the</a:t>
            </a:r>
            <a:r>
              <a:rPr kumimoji="0" lang="en-GB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&gt;100 </a:t>
            </a:r>
            <a:r>
              <a:rPr kumimoji="0" lang="en-GB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keV</a:t>
            </a:r>
            <a:r>
              <a:rPr kumimoji="0" lang="en-GB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detector is &gt;1 c/s for 54% of the time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768" y="5596880"/>
            <a:ext cx="1173730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sz="3200" dirty="0" smtClean="0">
                <a:solidFill>
                  <a:srgbClr val="FF0000"/>
                </a:solidFill>
              </a:rPr>
              <a:t>●</a:t>
            </a:r>
            <a:r>
              <a:rPr lang="en-GB" sz="3200" dirty="0" smtClean="0">
                <a:solidFill>
                  <a:srgbClr val="000000"/>
                </a:solidFill>
              </a:rPr>
              <a:t> In </a:t>
            </a:r>
            <a:r>
              <a:rPr kumimoji="0" lang="en-GB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the BLC the</a:t>
            </a:r>
            <a:r>
              <a:rPr kumimoji="0" lang="en-GB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&gt;300 </a:t>
            </a:r>
            <a:r>
              <a:rPr kumimoji="0" lang="en-GB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keV</a:t>
            </a:r>
            <a:r>
              <a:rPr kumimoji="0" lang="en-GB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detector is &gt;1 c/s for </a:t>
            </a:r>
            <a:r>
              <a:rPr kumimoji="0" lang="en-GB" sz="3200" b="0" i="0" u="sng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14%</a:t>
            </a:r>
            <a:r>
              <a:rPr kumimoji="0" lang="en-GB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of the time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744" y="6483042"/>
            <a:ext cx="11737304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If you use the 3 detectors to determine the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energy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spectrum then it is likely to be inaccurate a large % of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the time.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An example of POES and ground-based fluxes</a:t>
            </a:r>
            <a:endParaRPr lang="en-GB" dirty="0"/>
          </a:p>
        </p:txBody>
      </p:sp>
      <p:pic>
        <p:nvPicPr>
          <p:cNvPr id="3074" name="Picture 2" descr="Fig_9_daynight_fluxes_REP_with_Dst_model"/>
          <p:cNvPicPr>
            <a:picLocks noChangeAspect="1" noChangeArrowheads="1"/>
          </p:cNvPicPr>
          <p:nvPr/>
        </p:nvPicPr>
        <p:blipFill>
          <a:blip r:embed="rId2" cstate="print"/>
          <a:srcRect l="4930" t="50920" r="11957" b="28099"/>
          <a:stretch>
            <a:fillRect/>
          </a:stretch>
        </p:blipFill>
        <p:spPr bwMode="auto">
          <a:xfrm>
            <a:off x="1677864" y="2716560"/>
            <a:ext cx="88534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9712" y="5884912"/>
            <a:ext cx="1219103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Radiation belt precipitation fluxes during a storm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in 2010.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720" y="6821016"/>
            <a:ext cx="1219103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AARDDVARK</a:t>
            </a: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ground-based precipitation fluxes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‘agree’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</a:rPr>
              <a:t>w</a:t>
            </a:r>
            <a:r>
              <a:rPr lang="en-GB" baseline="0" dirty="0" smtClean="0">
                <a:solidFill>
                  <a:srgbClr val="000000"/>
                </a:solidFill>
              </a:rPr>
              <a:t>ith</a:t>
            </a:r>
            <a:r>
              <a:rPr lang="en-GB" dirty="0" smtClean="0">
                <a:solidFill>
                  <a:srgbClr val="000000"/>
                </a:solidFill>
              </a:rPr>
              <a:t> POES BLC fluxes for high fluxes, but not low fluxes.</a:t>
            </a:r>
            <a:endParaRPr kumimoji="0" lang="en-GB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54328" y="2356520"/>
            <a:ext cx="0" cy="3528392"/>
          </a:xfrm>
          <a:prstGeom prst="line">
            <a:avLst/>
          </a:prstGeom>
          <a:noFill/>
          <a:ln w="38100" cap="flat">
            <a:solidFill>
              <a:srgbClr val="ABABAB"/>
            </a:solidFill>
            <a:prstDash val="sys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5710312" y="1996480"/>
            <a:ext cx="165618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storm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12" y="8117160"/>
            <a:ext cx="1219103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 geometric mean (trapped and BLC combined) also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‘agrees’ at high fluxes, but not low.</a:t>
            </a:r>
            <a:endParaRPr kumimoji="0" lang="en-GB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7490" y="4660776"/>
            <a:ext cx="1202533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dirty="0" smtClean="0">
                <a:solidFill>
                  <a:srgbClr val="00B050"/>
                </a:solidFill>
              </a:rPr>
              <a:t>●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POES makes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useful measurements of medium energy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electron precipitation into the atmosphere.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954" y="5956920"/>
            <a:ext cx="120253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dirty="0" smtClean="0">
                <a:solidFill>
                  <a:srgbClr val="FF0000"/>
                </a:solidFill>
              </a:rPr>
              <a:t>●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But be very careful of strong/weak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diffusion conditions.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44108" y="1996480"/>
            <a:ext cx="1261897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dirty="0" smtClean="0">
                <a:solidFill>
                  <a:srgbClr val="FF0000"/>
                </a:solidFill>
              </a:rPr>
              <a:t>●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It is hard to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measure precipitating electron fluxes </a:t>
            </a:r>
          </a:p>
          <a:p>
            <a:pPr algn="r" rtl="0" latinLnBrk="1" hangingPunct="0"/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accurately by satellite (BLC and strong/weak diffusion).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662" y="8130708"/>
            <a:ext cx="1276709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dirty="0" smtClean="0">
                <a:solidFill>
                  <a:srgbClr val="FF0000"/>
                </a:solidFill>
              </a:rPr>
              <a:t>●</a:t>
            </a:r>
            <a:r>
              <a:rPr lang="en-GB" dirty="0" smtClean="0">
                <a:solidFill>
                  <a:srgbClr val="000000"/>
                </a:solidFill>
              </a:rPr>
              <a:t> Watch out for the instrument sensitivity floor between </a:t>
            </a:r>
          </a:p>
          <a:p>
            <a:pPr rtl="0" latinLnBrk="1" hangingPunct="0"/>
            <a:r>
              <a:rPr lang="en-GB" dirty="0" smtClean="0">
                <a:solidFill>
                  <a:srgbClr val="000000"/>
                </a:solidFill>
              </a:rPr>
              <a:t>storms – low fluxes are not necessarily low enough.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868" y="3292624"/>
            <a:ext cx="1202533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dirty="0" smtClean="0">
                <a:solidFill>
                  <a:srgbClr val="00B050"/>
                </a:solidFill>
              </a:rPr>
              <a:t>●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The </a:t>
            </a:r>
            <a:r>
              <a:rPr kumimoji="0" lang="en-GB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plasmapause</a:t>
            </a: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has a strong influence on where </a:t>
            </a:r>
          </a:p>
          <a:p>
            <a:pPr rtl="0" latinLnBrk="1" hangingPunct="0"/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precipitation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occurs, and it is very dynamic.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73808" y="2068488"/>
            <a:ext cx="0" cy="7272808"/>
          </a:xfrm>
          <a:prstGeom prst="line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-1245452" y="6821016"/>
            <a:ext cx="16050544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dirty="0" smtClean="0">
                <a:solidFill>
                  <a:srgbClr val="00B050"/>
                </a:solidFill>
              </a:rPr>
              <a:t>●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Strong diffusion periods (big geomagnetic storms) give </a:t>
            </a:r>
          </a:p>
          <a:p>
            <a:pPr rtl="0" latinLnBrk="1" hangingPunct="0"/>
            <a:r>
              <a:rPr lang="en-GB" dirty="0" smtClean="0">
                <a:solidFill>
                  <a:srgbClr val="000000"/>
                </a:solidFill>
              </a:rPr>
              <a:t>the most reliable flux measurements.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</a:lvl1pPr>
          </a:lstStyle>
          <a:p>
            <a:pPr lvl="0">
              <a:defRPr sz="1800"/>
            </a:pPr>
            <a:r>
              <a:rPr sz="4200"/>
              <a:t>Conclusions</a:t>
            </a:r>
          </a:p>
        </p:txBody>
      </p:sp>
      <p:sp>
        <p:nvSpPr>
          <p:cNvPr id="367" name="Shape 367"/>
          <p:cNvSpPr>
            <a:spLocks noGrp="1"/>
          </p:cNvSpPr>
          <p:nvPr>
            <p:ph type="body" idx="1"/>
          </p:nvPr>
        </p:nvSpPr>
        <p:spPr>
          <a:xfrm>
            <a:off x="571500" y="2089150"/>
            <a:ext cx="11861800" cy="6946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000" lvl="0" indent="-381000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Energetic Particle Precipitation affects atmospheric chemistry during winter (both </a:t>
            </a:r>
            <a:r>
              <a:rPr sz="3000" dirty="0" err="1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</a:t>
            </a:r>
            <a:r>
              <a:rPr sz="3000" baseline="-5999" dirty="0" err="1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z="3000" dirty="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z="3000" dirty="0" err="1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  <a:r>
              <a:rPr sz="3000" baseline="-5999" dirty="0" err="1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z="3000" dirty="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</a:p>
          <a:p>
            <a:pPr marL="838200" lvl="1" indent="-381000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Impacts Ozone balance (30-80 km)</a:t>
            </a:r>
          </a:p>
          <a:p>
            <a:pPr marL="381000" lvl="0" indent="-381000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think electron precipitation events are particularly important for long timescale impacts and regional climate.</a:t>
            </a:r>
          </a:p>
          <a:p>
            <a:pPr marL="381000" lvl="0" indent="-381000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include this effect - and not just an </a:t>
            </a:r>
            <a:r>
              <a:rPr sz="3000" dirty="0" err="1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z="3000" baseline="-5999" dirty="0" err="1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z="3000" dirty="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000" dirty="0" err="1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parameterisation</a:t>
            </a:r>
            <a:r>
              <a:rPr sz="3000" dirty="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in atmospheric and climate models we need more information about electron precipitation fluxes and energies.</a:t>
            </a:r>
          </a:p>
        </p:txBody>
      </p:sp>
      <p:sp>
        <p:nvSpPr>
          <p:cNvPr id="368" name="Shape 368"/>
          <p:cNvSpPr/>
          <p:nvPr/>
        </p:nvSpPr>
        <p:spPr>
          <a:xfrm>
            <a:off x="4493393" y="8975089"/>
            <a:ext cx="4019551" cy="473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500" i="1"/>
            </a:lvl1pPr>
          </a:lstStyle>
          <a:p>
            <a:pPr lvl="0">
              <a:defRPr sz="1800" i="0"/>
            </a:pPr>
            <a:r>
              <a:rPr sz="2500" i="1"/>
              <a:t>Thank you for your attention!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Energetic Particle Precipitation into the atmosphere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393700" y="2209926"/>
            <a:ext cx="5461000" cy="6910266"/>
            <a:chOff x="0" y="0"/>
            <a:chExt cx="5461000" cy="6910265"/>
          </a:xfrm>
        </p:grpSpPr>
        <p:pic>
          <p:nvPicPr>
            <p:cNvPr id="64" name="RodgerClilverdNature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5461000" cy="6910266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  <p:grpSp>
          <p:nvGrpSpPr>
            <p:cNvPr id="69" name="Group 69"/>
            <p:cNvGrpSpPr/>
            <p:nvPr/>
          </p:nvGrpSpPr>
          <p:grpSpPr>
            <a:xfrm>
              <a:off x="139700" y="58527"/>
              <a:ext cx="2853427" cy="819239"/>
              <a:chOff x="0" y="6262"/>
              <a:chExt cx="2853426" cy="819237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0" y="50799"/>
                <a:ext cx="520700" cy="215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12" extrusionOk="0">
                    <a:moveTo>
                      <a:pt x="21600" y="20812"/>
                    </a:moveTo>
                    <a:cubicBezTo>
                      <a:pt x="21600" y="20812"/>
                      <a:pt x="20559" y="11350"/>
                      <a:pt x="11290" y="3586"/>
                    </a:cubicBezTo>
                    <a:cubicBezTo>
                      <a:pt x="6067" y="-788"/>
                      <a:pt x="0" y="67"/>
                      <a:pt x="0" y="67"/>
                    </a:cubicBezTo>
                  </a:path>
                </a:pathLst>
              </a:custGeom>
              <a:noFill/>
              <a:ln w="76200" cap="flat">
                <a:solidFill>
                  <a:srgbClr val="FF26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b">
                <a:noAutofit/>
              </a:bodyPr>
              <a:lstStyle/>
              <a:p>
                <a:pPr lvl="0">
                  <a:defRPr sz="4200"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532821" y="6262"/>
                <a:ext cx="1374294" cy="349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b">
                <a:spAutoFit/>
              </a:bodyPr>
              <a:lstStyle>
                <a:lvl1pPr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700">
                    <a:solidFill>
                      <a:srgbClr val="FFFFFF"/>
                    </a:solidFill>
                  </a:rPr>
                  <a:t>Solar Protons</a:t>
                </a:r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12700" y="482599"/>
                <a:ext cx="520700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12" extrusionOk="0">
                    <a:moveTo>
                      <a:pt x="21600" y="20812"/>
                    </a:moveTo>
                    <a:cubicBezTo>
                      <a:pt x="21600" y="20812"/>
                      <a:pt x="20559" y="11350"/>
                      <a:pt x="11290" y="3586"/>
                    </a:cubicBezTo>
                    <a:cubicBezTo>
                      <a:pt x="6067" y="-788"/>
                      <a:pt x="0" y="67"/>
                      <a:pt x="0" y="67"/>
                    </a:cubicBezTo>
                  </a:path>
                </a:pathLst>
              </a:custGeom>
              <a:noFill/>
              <a:ln w="76200" cap="flat">
                <a:solidFill>
                  <a:srgbClr val="00FDF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b">
                <a:noAutofit/>
              </a:bodyPr>
              <a:lstStyle/>
              <a:p>
                <a:pPr lvl="0">
                  <a:defRPr sz="4200"/>
                </a:pPr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527446" y="463462"/>
                <a:ext cx="2325981" cy="349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b">
                <a:spAutoFit/>
              </a:bodyPr>
              <a:lstStyle>
                <a:lvl1pPr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700">
                    <a:solidFill>
                      <a:srgbClr val="FFFFFF"/>
                    </a:solidFill>
                  </a:rPr>
                  <a:t>Radiation Belt Electrons</a:t>
                </a:r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748695" y="1669693"/>
              <a:ext cx="2687452" cy="3386372"/>
              <a:chOff x="0" y="0"/>
              <a:chExt cx="2687451" cy="3386371"/>
            </a:xfrm>
          </p:grpSpPr>
          <p:sp>
            <p:nvSpPr>
              <p:cNvPr id="70" name="Shape 70"/>
              <p:cNvSpPr/>
              <p:nvPr/>
            </p:nvSpPr>
            <p:spPr>
              <a:xfrm>
                <a:off x="0" y="-1"/>
                <a:ext cx="2565400" cy="1280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12" extrusionOk="0">
                    <a:moveTo>
                      <a:pt x="21600" y="20812"/>
                    </a:moveTo>
                    <a:cubicBezTo>
                      <a:pt x="21600" y="20812"/>
                      <a:pt x="20559" y="11350"/>
                      <a:pt x="11290" y="3586"/>
                    </a:cubicBezTo>
                    <a:cubicBezTo>
                      <a:pt x="6067" y="-788"/>
                      <a:pt x="0" y="67"/>
                      <a:pt x="0" y="67"/>
                    </a:cubicBezTo>
                  </a:path>
                </a:pathLst>
              </a:custGeom>
              <a:noFill/>
              <a:ln w="76200" cap="flat">
                <a:solidFill>
                  <a:srgbClr val="FF26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b">
                <a:noAutofit/>
              </a:bodyPr>
              <a:lstStyle/>
              <a:p>
                <a:pPr lvl="0">
                  <a:defRPr sz="4200"/>
                </a:pPr>
                <a:endParaRPr/>
              </a:p>
            </p:txBody>
          </p:sp>
          <p:sp>
            <p:nvSpPr>
              <p:cNvPr id="71" name="Shape 71"/>
              <p:cNvSpPr/>
              <p:nvPr/>
            </p:nvSpPr>
            <p:spPr>
              <a:xfrm rot="10800000" flipH="1">
                <a:off x="1290451" y="2205271"/>
                <a:ext cx="1397001" cy="1181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12" extrusionOk="0">
                    <a:moveTo>
                      <a:pt x="21600" y="20812"/>
                    </a:moveTo>
                    <a:cubicBezTo>
                      <a:pt x="21600" y="20812"/>
                      <a:pt x="20559" y="11350"/>
                      <a:pt x="11290" y="3586"/>
                    </a:cubicBezTo>
                    <a:cubicBezTo>
                      <a:pt x="6067" y="-788"/>
                      <a:pt x="0" y="67"/>
                      <a:pt x="0" y="67"/>
                    </a:cubicBezTo>
                  </a:path>
                </a:pathLst>
              </a:custGeom>
              <a:noFill/>
              <a:ln w="76200" cap="flat">
                <a:solidFill>
                  <a:srgbClr val="FF26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b">
                <a:noAutofit/>
              </a:bodyPr>
              <a:lstStyle/>
              <a:p>
                <a:pPr lvl="0">
                  <a:defRPr sz="4200"/>
                </a:pPr>
                <a:endParaRPr/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3225800" y="3112901"/>
              <a:ext cx="431800" cy="571565"/>
              <a:chOff x="0" y="0"/>
              <a:chExt cx="431800" cy="571563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0" y="-1"/>
                <a:ext cx="419100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20" extrusionOk="0">
                    <a:moveTo>
                      <a:pt x="0" y="20775"/>
                    </a:moveTo>
                    <a:cubicBezTo>
                      <a:pt x="0" y="20775"/>
                      <a:pt x="3594" y="637"/>
                      <a:pt x="11756" y="8"/>
                    </a:cubicBezTo>
                    <a:cubicBezTo>
                      <a:pt x="18081" y="-480"/>
                      <a:pt x="21600" y="21120"/>
                      <a:pt x="21600" y="21120"/>
                    </a:cubicBezTo>
                  </a:path>
                </a:pathLst>
              </a:custGeom>
              <a:noFill/>
              <a:ln w="76200" cap="flat">
                <a:solidFill>
                  <a:srgbClr val="FF401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b">
                <a:noAutofit/>
              </a:bodyPr>
              <a:lstStyle/>
              <a:p>
                <a:pPr lvl="0">
                  <a:defRPr sz="4200"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 rot="10800000" flipH="1">
                <a:off x="12700" y="457263"/>
                <a:ext cx="419100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20" extrusionOk="0">
                    <a:moveTo>
                      <a:pt x="0" y="20775"/>
                    </a:moveTo>
                    <a:cubicBezTo>
                      <a:pt x="0" y="20775"/>
                      <a:pt x="3594" y="637"/>
                      <a:pt x="11756" y="8"/>
                    </a:cubicBezTo>
                    <a:cubicBezTo>
                      <a:pt x="18081" y="-480"/>
                      <a:pt x="21600" y="21120"/>
                      <a:pt x="21600" y="21120"/>
                    </a:cubicBezTo>
                  </a:path>
                </a:pathLst>
              </a:custGeom>
              <a:noFill/>
              <a:ln w="76200" cap="flat">
                <a:solidFill>
                  <a:srgbClr val="FF401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b">
                <a:noAutofit/>
              </a:bodyPr>
              <a:lstStyle/>
              <a:p>
                <a:pPr lvl="0">
                  <a:defRPr sz="4200"/>
                </a:pPr>
                <a:endParaRPr/>
              </a:p>
            </p:txBody>
          </p:sp>
        </p:grpSp>
        <p:sp>
          <p:nvSpPr>
            <p:cNvPr id="76" name="Shape 76"/>
            <p:cNvSpPr/>
            <p:nvPr/>
          </p:nvSpPr>
          <p:spPr>
            <a:xfrm rot="10406763">
              <a:off x="3671229" y="3531274"/>
              <a:ext cx="850901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2" extrusionOk="0">
                  <a:moveTo>
                    <a:pt x="21600" y="20812"/>
                  </a:moveTo>
                  <a:cubicBezTo>
                    <a:pt x="21600" y="20812"/>
                    <a:pt x="20559" y="11350"/>
                    <a:pt x="11290" y="3586"/>
                  </a:cubicBezTo>
                  <a:cubicBezTo>
                    <a:pt x="6067" y="-788"/>
                    <a:pt x="0" y="67"/>
                    <a:pt x="0" y="67"/>
                  </a:cubicBezTo>
                </a:path>
              </a:pathLst>
            </a:custGeom>
            <a:noFill/>
            <a:ln w="76200" cap="flat">
              <a:solidFill>
                <a:srgbClr val="00FDF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lvl="0">
                <a:defRPr sz="4200"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10024238" flipH="1">
              <a:off x="2514600" y="3671765"/>
              <a:ext cx="850901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2" extrusionOk="0">
                  <a:moveTo>
                    <a:pt x="21600" y="20812"/>
                  </a:moveTo>
                  <a:cubicBezTo>
                    <a:pt x="21600" y="20812"/>
                    <a:pt x="20559" y="11350"/>
                    <a:pt x="11290" y="3586"/>
                  </a:cubicBezTo>
                  <a:cubicBezTo>
                    <a:pt x="6067" y="-788"/>
                    <a:pt x="0" y="67"/>
                    <a:pt x="0" y="67"/>
                  </a:cubicBezTo>
                </a:path>
              </a:pathLst>
            </a:custGeom>
            <a:noFill/>
            <a:ln w="76200" cap="flat">
              <a:solidFill>
                <a:srgbClr val="00FDF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lvl="0">
                <a:defRPr sz="4200"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413000" y="2691315"/>
              <a:ext cx="850900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2" extrusionOk="0">
                  <a:moveTo>
                    <a:pt x="21600" y="20812"/>
                  </a:moveTo>
                  <a:cubicBezTo>
                    <a:pt x="21600" y="20812"/>
                    <a:pt x="20559" y="11350"/>
                    <a:pt x="11290" y="3586"/>
                  </a:cubicBezTo>
                  <a:cubicBezTo>
                    <a:pt x="6067" y="-788"/>
                    <a:pt x="0" y="67"/>
                    <a:pt x="0" y="67"/>
                  </a:cubicBezTo>
                </a:path>
              </a:pathLst>
            </a:custGeom>
            <a:noFill/>
            <a:ln w="76200" cap="flat">
              <a:solidFill>
                <a:srgbClr val="00FDF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lvl="0">
                <a:defRPr sz="4200"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21587051" flipH="1">
              <a:off x="3572409" y="2626299"/>
              <a:ext cx="850901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2" extrusionOk="0">
                  <a:moveTo>
                    <a:pt x="21600" y="20812"/>
                  </a:moveTo>
                  <a:cubicBezTo>
                    <a:pt x="21600" y="20812"/>
                    <a:pt x="20559" y="11350"/>
                    <a:pt x="11290" y="3586"/>
                  </a:cubicBezTo>
                  <a:cubicBezTo>
                    <a:pt x="6067" y="-788"/>
                    <a:pt x="0" y="67"/>
                    <a:pt x="0" y="67"/>
                  </a:cubicBezTo>
                </a:path>
              </a:pathLst>
            </a:custGeom>
            <a:noFill/>
            <a:ln w="76200" cap="flat">
              <a:solidFill>
                <a:srgbClr val="00FDF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lvl="0">
                <a:defRPr sz="4200"/>
              </a:pPr>
              <a:endParaRPr/>
            </a:p>
          </p:txBody>
        </p:sp>
      </p:grpSp>
      <p:sp>
        <p:nvSpPr>
          <p:cNvPr id="81" name="Shape 81"/>
          <p:cNvSpPr>
            <a:spLocks noGrp="1"/>
          </p:cNvSpPr>
          <p:nvPr>
            <p:ph type="body" idx="4294967295"/>
          </p:nvPr>
        </p:nvSpPr>
        <p:spPr>
          <a:xfrm>
            <a:off x="6616459" y="2387928"/>
            <a:ext cx="5536284" cy="6909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4577" lvl="0" indent="-254577">
              <a:spcBef>
                <a:spcPts val="1200"/>
              </a:spcBef>
              <a:buSzPct val="100000"/>
              <a:buFontTx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Proton Event</a:t>
            </a:r>
          </a:p>
          <a:p>
            <a:pPr marL="699077" lvl="1" indent="-254577">
              <a:spcBef>
                <a:spcPts val="400"/>
              </a:spcBef>
              <a:buSzPct val="100000"/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Impacts whole polar cap</a:t>
            </a:r>
          </a:p>
          <a:p>
            <a:pPr marL="699077" lvl="1" indent="-254577">
              <a:spcBef>
                <a:spcPts val="400"/>
              </a:spcBef>
              <a:buSzPct val="100000"/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Sporadic</a:t>
            </a:r>
          </a:p>
          <a:p>
            <a:pPr marL="254577" lvl="0" indent="-254577">
              <a:spcBef>
                <a:spcPts val="2300"/>
              </a:spcBef>
              <a:buSzPct val="100000"/>
              <a:buFontTx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Energetic Electron Precipitation</a:t>
            </a:r>
          </a:p>
          <a:p>
            <a:pPr marL="699077" lvl="1" indent="-254577">
              <a:spcBef>
                <a:spcPts val="400"/>
              </a:spcBef>
              <a:buSzPct val="100000"/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Around auroral oval</a:t>
            </a:r>
          </a:p>
          <a:p>
            <a:pPr marL="699077" lvl="1" indent="-254577">
              <a:spcBef>
                <a:spcPts val="400"/>
              </a:spcBef>
              <a:buSzPct val="100000"/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the Radiation Belts</a:t>
            </a:r>
          </a:p>
          <a:p>
            <a:pPr marL="699077" lvl="1" indent="-254577">
              <a:spcBef>
                <a:spcPts val="400"/>
              </a:spcBef>
              <a:buSzPct val="100000"/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Inner belt: very stable, occasionally affected by solar storms</a:t>
            </a:r>
          </a:p>
          <a:p>
            <a:pPr marL="699077" lvl="1" indent="-254577">
              <a:spcBef>
                <a:spcPts val="400"/>
              </a:spcBef>
              <a:buSzPct val="100000"/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Outer belt: </a:t>
            </a:r>
            <a:r>
              <a:rPr sz="2100" i="1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Dynamic</a:t>
            </a:r>
            <a:r>
              <a:rPr sz="21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z="2100" b="1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strongly influenced by solar storms</a:t>
            </a:r>
            <a:endParaRPr sz="2100">
              <a:solidFill>
                <a:srgbClr val="7474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4577" lvl="0" indent="-254577">
              <a:spcBef>
                <a:spcPts val="2300"/>
              </a:spcBef>
              <a:buSzPct val="100000"/>
              <a:buFontTx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and Radiation Belt particles a major source of ionisation in the middle atmosphere.</a:t>
            </a:r>
          </a:p>
          <a:p>
            <a:pPr marL="254577" lvl="0" indent="-254577">
              <a:spcBef>
                <a:spcPts val="2300"/>
              </a:spcBef>
              <a:buSzPct val="100000"/>
              <a:buFontTx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Particle energy important: Determines the altitude of the impact.</a:t>
            </a:r>
          </a:p>
        </p:txBody>
      </p:sp>
      <p:sp>
        <p:nvSpPr>
          <p:cNvPr id="82" name="Shape 82"/>
          <p:cNvSpPr/>
          <p:nvPr/>
        </p:nvSpPr>
        <p:spPr>
          <a:xfrm>
            <a:off x="96369" y="9355142"/>
            <a:ext cx="3099919" cy="32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Rodger and Clilverd, Nature, 2008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Energetic Particle Precipitation and the Solar Irradiance cycle</a:t>
            </a:r>
          </a:p>
        </p:txBody>
      </p:sp>
      <p:pic>
        <p:nvPicPr>
          <p:cNvPr id="101" name="F107Ap_to2012.pdf"/>
          <p:cNvPicPr/>
          <p:nvPr/>
        </p:nvPicPr>
        <p:blipFill>
          <a:blip r:embed="rId2" cstate="print">
            <a:extLst/>
          </a:blip>
          <a:srcRect l="5597" t="4138" r="3109" b="5144"/>
          <a:stretch>
            <a:fillRect/>
          </a:stretch>
        </p:blipFill>
        <p:spPr>
          <a:xfrm>
            <a:off x="1828800" y="2133600"/>
            <a:ext cx="9321800" cy="695960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02" name="Shape 102"/>
          <p:cNvSpPr/>
          <p:nvPr/>
        </p:nvSpPr>
        <p:spPr>
          <a:xfrm>
            <a:off x="1790700" y="4318000"/>
            <a:ext cx="381000" cy="2400300"/>
          </a:xfrm>
          <a:prstGeom prst="rect">
            <a:avLst/>
          </a:prstGeom>
          <a:ln w="25400">
            <a:solidFill>
              <a:srgbClr val="3A88FE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0820400" y="4381500"/>
            <a:ext cx="381000" cy="2298700"/>
          </a:xfrm>
          <a:prstGeom prst="rect">
            <a:avLst/>
          </a:prstGeom>
          <a:ln w="25400">
            <a:solidFill>
              <a:srgbClr val="FF6251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525329" y="422718"/>
            <a:ext cx="11861801" cy="139700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sz="4000"/>
              <a:t>Energetic Particle Precipitation into the atmosphere - </a:t>
            </a:r>
          </a:p>
          <a:p>
            <a:pPr lvl="0">
              <a:defRPr sz="1800"/>
            </a:pPr>
            <a:r>
              <a:rPr sz="4000"/>
              <a:t>Solar forcing into the atmosphere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448377" y="2439012"/>
            <a:ext cx="4312966" cy="6909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8822" lvl="0" indent="-278822">
              <a:spcBef>
                <a:spcPts val="2300"/>
              </a:spcBef>
              <a:buSzPct val="100000"/>
              <a:buFontTx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SPEs and Radiation Belt electrons interact with the atmosphere by ionising, dissociating etc. gas molecules.</a:t>
            </a:r>
          </a:p>
          <a:p>
            <a:pPr marL="723322" lvl="1" indent="-278822">
              <a:spcBef>
                <a:spcPts val="300"/>
              </a:spcBef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Causes aurora (&gt;100km). Affects chemical balance.</a:t>
            </a:r>
          </a:p>
          <a:p>
            <a:pPr marL="278822" lvl="0" indent="-278822">
              <a:spcBef>
                <a:spcPts val="2300"/>
              </a:spcBef>
              <a:buSzPct val="100000"/>
              <a:buFontTx/>
              <a:defRPr sz="1800">
                <a:solidFill>
                  <a:srgbClr val="000000"/>
                </a:solidFill>
              </a:defRPr>
            </a:pPr>
            <a:endParaRPr sz="2300">
              <a:solidFill>
                <a:srgbClr val="7474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78822" lvl="0" indent="-278822">
              <a:spcBef>
                <a:spcPts val="2300"/>
              </a:spcBef>
              <a:buSzPct val="100000"/>
              <a:buFontTx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Major source of ionisation in the middle atmosphere.</a:t>
            </a:r>
          </a:p>
          <a:p>
            <a:pPr marL="278822" lvl="0" indent="-278822">
              <a:spcBef>
                <a:spcPts val="2300"/>
              </a:spcBef>
              <a:buSzPct val="100000"/>
              <a:buFontTx/>
              <a:defRPr sz="1800">
                <a:solidFill>
                  <a:srgbClr val="000000"/>
                </a:solidFill>
              </a:defRPr>
            </a:pPr>
            <a:endParaRPr sz="2300">
              <a:solidFill>
                <a:srgbClr val="7474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78822" lvl="0" indent="-278822">
              <a:spcBef>
                <a:spcPts val="2300"/>
              </a:spcBef>
              <a:buSzPct val="100000"/>
              <a:buFontTx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Particle energy determines the altitude of the impact.</a:t>
            </a:r>
          </a:p>
        </p:txBody>
      </p:sp>
      <p:pic>
        <p:nvPicPr>
          <p:cNvPr id="109" name="IonizationSources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10138" y="3070668"/>
            <a:ext cx="8108792" cy="6260214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10" name="Shape 110"/>
          <p:cNvSpPr/>
          <p:nvPr/>
        </p:nvSpPr>
        <p:spPr>
          <a:xfrm>
            <a:off x="9959166" y="5094314"/>
            <a:ext cx="80701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few keV</a:t>
            </a:r>
          </a:p>
        </p:txBody>
      </p:sp>
      <p:sp>
        <p:nvSpPr>
          <p:cNvPr id="111" name="Shape 111"/>
          <p:cNvSpPr/>
          <p:nvPr/>
        </p:nvSpPr>
        <p:spPr>
          <a:xfrm>
            <a:off x="8231913" y="5534156"/>
            <a:ext cx="1738276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100 of keV to MeV</a:t>
            </a:r>
          </a:p>
        </p:txBody>
      </p:sp>
      <p:sp>
        <p:nvSpPr>
          <p:cNvPr id="112" name="Shape 112"/>
          <p:cNvSpPr/>
          <p:nvPr/>
        </p:nvSpPr>
        <p:spPr>
          <a:xfrm>
            <a:off x="9339464" y="6782358"/>
            <a:ext cx="120365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1-1000 MeV</a:t>
            </a:r>
          </a:p>
        </p:txBody>
      </p:sp>
      <p:sp>
        <p:nvSpPr>
          <p:cNvPr id="113" name="Shape 113"/>
          <p:cNvSpPr/>
          <p:nvPr/>
        </p:nvSpPr>
        <p:spPr>
          <a:xfrm>
            <a:off x="5874772" y="4700143"/>
            <a:ext cx="6560950" cy="2541696"/>
          </a:xfrm>
          <a:prstGeom prst="rect">
            <a:avLst/>
          </a:prstGeom>
          <a:ln w="50800">
            <a:solidFill>
              <a:srgbClr val="E3240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sz="3400"/>
              <a:t>Energetic Particle Precipitation into the atmosphere: </a:t>
            </a:r>
          </a:p>
          <a:p>
            <a:pPr lvl="0">
              <a:defRPr sz="1800"/>
            </a:pPr>
            <a:r>
              <a:rPr sz="3400"/>
              <a:t>Particle energies and impact altitudes</a:t>
            </a:r>
          </a:p>
        </p:txBody>
      </p:sp>
      <p:pic>
        <p:nvPicPr>
          <p:cNvPr id="118" name="TurunenEtAl2009_Fig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62415" y="2260665"/>
            <a:ext cx="12285225" cy="513081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1852798" y="3681400"/>
            <a:ext cx="9875512" cy="752154"/>
          </a:xfrm>
          <a:prstGeom prst="rect">
            <a:avLst/>
          </a:prstGeom>
          <a:solidFill>
            <a:srgbClr val="FF6251">
              <a:alpha val="3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3329401" y="3631412"/>
            <a:ext cx="43053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Ionospheric D layer</a:t>
            </a:r>
          </a:p>
        </p:txBody>
      </p:sp>
      <p:sp>
        <p:nvSpPr>
          <p:cNvPr id="121" name="Shape 121"/>
          <p:cNvSpPr/>
          <p:nvPr/>
        </p:nvSpPr>
        <p:spPr>
          <a:xfrm>
            <a:off x="6886520" y="5959269"/>
            <a:ext cx="2674329" cy="33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1400">
                <a:latin typeface="Gill Sans Light"/>
                <a:ea typeface="Gill Sans Light"/>
                <a:cs typeface="Gill Sans Light"/>
                <a:sym typeface="Gill Sans Light"/>
              </a:rPr>
              <a:t>Flux: 100 electrons/cm</a:t>
            </a:r>
            <a:r>
              <a:rPr sz="1400" baseline="31999">
                <a:latin typeface="Gill Sans Light"/>
                <a:ea typeface="Gill Sans Light"/>
                <a:cs typeface="Gill Sans Light"/>
                <a:sym typeface="Gill Sans Light"/>
              </a:rPr>
              <a:t>2</a:t>
            </a:r>
            <a:r>
              <a:rPr sz="1400">
                <a:latin typeface="Gill Sans Light"/>
                <a:ea typeface="Gill Sans Light"/>
                <a:cs typeface="Gill Sans Light"/>
                <a:sym typeface="Gill Sans Light"/>
              </a:rPr>
              <a:t>/s/sr</a:t>
            </a:r>
          </a:p>
        </p:txBody>
      </p:sp>
      <p:sp>
        <p:nvSpPr>
          <p:cNvPr id="122" name="Shape 122"/>
          <p:cNvSpPr/>
          <p:nvPr/>
        </p:nvSpPr>
        <p:spPr>
          <a:xfrm>
            <a:off x="3983900" y="5958760"/>
            <a:ext cx="2674328" cy="33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1400">
                <a:latin typeface="Gill Sans Light"/>
                <a:ea typeface="Gill Sans Light"/>
                <a:cs typeface="Gill Sans Light"/>
                <a:sym typeface="Gill Sans Light"/>
              </a:rPr>
              <a:t>Flux: 1 protons/cm</a:t>
            </a:r>
            <a:r>
              <a:rPr sz="1400" baseline="31999">
                <a:latin typeface="Gill Sans Light"/>
                <a:ea typeface="Gill Sans Light"/>
                <a:cs typeface="Gill Sans Light"/>
                <a:sym typeface="Gill Sans Light"/>
              </a:rPr>
              <a:t>2</a:t>
            </a:r>
            <a:r>
              <a:rPr sz="1400">
                <a:latin typeface="Gill Sans Light"/>
                <a:ea typeface="Gill Sans Light"/>
                <a:cs typeface="Gill Sans Light"/>
                <a:sym typeface="Gill Sans Light"/>
              </a:rPr>
              <a:t>/s/sr</a:t>
            </a:r>
          </a:p>
        </p:txBody>
      </p:sp>
      <p:sp>
        <p:nvSpPr>
          <p:cNvPr id="123" name="Shape 123"/>
          <p:cNvSpPr/>
          <p:nvPr/>
        </p:nvSpPr>
        <p:spPr>
          <a:xfrm>
            <a:off x="10715056" y="7429500"/>
            <a:ext cx="1914043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Turunen et al., 2009.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sz="3400"/>
              <a:t>Energetic Particle Precipitation into the atmosphere: </a:t>
            </a:r>
          </a:p>
          <a:p>
            <a:pPr lvl="0">
              <a:defRPr sz="1800"/>
            </a:pPr>
            <a:r>
              <a:rPr sz="3400"/>
              <a:t>Particle energies and impact altitudes</a:t>
            </a:r>
          </a:p>
        </p:txBody>
      </p:sp>
      <p:pic>
        <p:nvPicPr>
          <p:cNvPr id="142" name="TurunenEtAl2009_Fig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62415" y="2260665"/>
            <a:ext cx="12285225" cy="513081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1852798" y="3681400"/>
            <a:ext cx="9875512" cy="752154"/>
          </a:xfrm>
          <a:prstGeom prst="rect">
            <a:avLst/>
          </a:prstGeom>
          <a:solidFill>
            <a:srgbClr val="FF6251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4980401" y="3695328"/>
            <a:ext cx="1621494" cy="7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300"/>
            </a:lvl1pPr>
          </a:lstStyle>
          <a:p>
            <a:pPr lvl="0">
              <a:defRPr sz="1800"/>
            </a:pPr>
            <a:r>
              <a:rPr sz="3300"/>
              <a:t>D layer</a:t>
            </a:r>
          </a:p>
        </p:txBody>
      </p:sp>
      <p:sp>
        <p:nvSpPr>
          <p:cNvPr id="145" name="Shape 145"/>
          <p:cNvSpPr/>
          <p:nvPr/>
        </p:nvSpPr>
        <p:spPr>
          <a:xfrm>
            <a:off x="6886520" y="5959269"/>
            <a:ext cx="2674329" cy="33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1400">
                <a:latin typeface="Gill Sans Light"/>
                <a:ea typeface="Gill Sans Light"/>
                <a:cs typeface="Gill Sans Light"/>
                <a:sym typeface="Gill Sans Light"/>
              </a:rPr>
              <a:t>Flux: 100 electrons/cm</a:t>
            </a:r>
            <a:r>
              <a:rPr sz="1400" baseline="31999">
                <a:latin typeface="Gill Sans Light"/>
                <a:ea typeface="Gill Sans Light"/>
                <a:cs typeface="Gill Sans Light"/>
                <a:sym typeface="Gill Sans Light"/>
              </a:rPr>
              <a:t>2</a:t>
            </a:r>
            <a:r>
              <a:rPr sz="1400">
                <a:latin typeface="Gill Sans Light"/>
                <a:ea typeface="Gill Sans Light"/>
                <a:cs typeface="Gill Sans Light"/>
                <a:sym typeface="Gill Sans Light"/>
              </a:rPr>
              <a:t>/s/sr</a:t>
            </a:r>
          </a:p>
        </p:txBody>
      </p:sp>
      <p:sp>
        <p:nvSpPr>
          <p:cNvPr id="146" name="Shape 146"/>
          <p:cNvSpPr/>
          <p:nvPr/>
        </p:nvSpPr>
        <p:spPr>
          <a:xfrm>
            <a:off x="3983900" y="5958760"/>
            <a:ext cx="2674328" cy="33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1400">
                <a:latin typeface="Gill Sans Light"/>
                <a:ea typeface="Gill Sans Light"/>
                <a:cs typeface="Gill Sans Light"/>
                <a:sym typeface="Gill Sans Light"/>
              </a:rPr>
              <a:t>Flux: 1 protons/cm</a:t>
            </a:r>
            <a:r>
              <a:rPr sz="1400" baseline="31999">
                <a:latin typeface="Gill Sans Light"/>
                <a:ea typeface="Gill Sans Light"/>
                <a:cs typeface="Gill Sans Light"/>
                <a:sym typeface="Gill Sans Light"/>
              </a:rPr>
              <a:t>2</a:t>
            </a:r>
            <a:r>
              <a:rPr sz="1400">
                <a:latin typeface="Gill Sans Light"/>
                <a:ea typeface="Gill Sans Light"/>
                <a:cs typeface="Gill Sans Light"/>
                <a:sym typeface="Gill Sans Light"/>
              </a:rPr>
              <a:t>/s/sr</a:t>
            </a:r>
          </a:p>
        </p:txBody>
      </p:sp>
      <p:sp>
        <p:nvSpPr>
          <p:cNvPr id="147" name="Shape 147"/>
          <p:cNvSpPr/>
          <p:nvPr/>
        </p:nvSpPr>
        <p:spPr>
          <a:xfrm>
            <a:off x="10715056" y="7429500"/>
            <a:ext cx="1914043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Turunen et al., 2009.</a:t>
            </a:r>
          </a:p>
        </p:txBody>
      </p:sp>
      <p:pic>
        <p:nvPicPr>
          <p:cNvPr id="148" name="Picture 147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537811" y="2531533"/>
            <a:ext cx="4953001" cy="3797301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49" name="Picture 148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858000" y="2512694"/>
            <a:ext cx="5651500" cy="4613912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What happens when the particles reach the atmosphere?</a:t>
            </a:r>
          </a:p>
        </p:txBody>
      </p:sp>
      <p:grpSp>
        <p:nvGrpSpPr>
          <p:cNvPr id="161" name="Group 161"/>
          <p:cNvGrpSpPr/>
          <p:nvPr/>
        </p:nvGrpSpPr>
        <p:grpSpPr>
          <a:xfrm>
            <a:off x="355600" y="2247899"/>
            <a:ext cx="12255500" cy="1485902"/>
            <a:chOff x="0" y="0"/>
            <a:chExt cx="12255500" cy="1485900"/>
          </a:xfrm>
        </p:grpSpPr>
        <p:grpSp>
          <p:nvGrpSpPr>
            <p:cNvPr id="159" name="Group 159"/>
            <p:cNvGrpSpPr/>
            <p:nvPr/>
          </p:nvGrpSpPr>
          <p:grpSpPr>
            <a:xfrm>
              <a:off x="0" y="0"/>
              <a:ext cx="12255500" cy="1485901"/>
              <a:chOff x="0" y="0"/>
              <a:chExt cx="12255500" cy="1485900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8140700" y="0"/>
                <a:ext cx="4114800" cy="990600"/>
              </a:xfrm>
              <a:prstGeom prst="rect">
                <a:avLst/>
              </a:prstGeom>
              <a:solidFill>
                <a:srgbClr val="FF9300">
                  <a:alpha val="9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Protons and electrons from the Sun/magnetosphere</a:t>
                </a:r>
              </a:p>
            </p:txBody>
          </p:sp>
          <p:sp>
            <p:nvSpPr>
              <p:cNvPr id="158" name="Shape 158"/>
              <p:cNvSpPr/>
              <p:nvPr/>
            </p:nvSpPr>
            <p:spPr>
              <a:xfrm rot="5400000">
                <a:off x="3067050" y="-3041650"/>
                <a:ext cx="1460500" cy="7594600"/>
              </a:xfrm>
              <a:prstGeom prst="rightArrow">
                <a:avLst>
                  <a:gd name="adj1" fmla="val 74599"/>
                  <a:gd name="adj2" fmla="val 60143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FF930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76200" tIns="76200" rIns="76200" bIns="76200" numCol="1" anchor="ctr">
                <a:noAutofit/>
              </a:bodyPr>
              <a:lstStyle/>
              <a:p>
                <a:pPr lvl="0">
                  <a:spcBef>
                    <a:spcPts val="100"/>
                  </a:spcBef>
                  <a:defRPr sz="23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sp>
          <p:nvSpPr>
            <p:cNvPr id="160" name="Shape 160"/>
            <p:cNvSpPr/>
            <p:nvPr/>
          </p:nvSpPr>
          <p:spPr>
            <a:xfrm>
              <a:off x="1051223" y="84378"/>
              <a:ext cx="5588001" cy="817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lvl="0">
                <a:spcBef>
                  <a:spcPts val="100"/>
                </a:spcBef>
                <a:defRPr sz="1800"/>
              </a:pPr>
              <a:r>
                <a:rPr sz="2300">
                  <a:latin typeface="Helvetica Neue"/>
                  <a:ea typeface="Helvetica Neue"/>
                  <a:cs typeface="Helvetica Neue"/>
                  <a:sym typeface="Helvetica Neue"/>
                </a:rPr>
                <a:t>Precipitation into the polar atmosphere </a:t>
              </a:r>
            </a:p>
            <a:p>
              <a:pPr lvl="0">
                <a:spcBef>
                  <a:spcPts val="100"/>
                </a:spcBef>
                <a:defRPr sz="1800"/>
              </a:pPr>
              <a:r>
                <a:rPr sz="2300">
                  <a:latin typeface="Helvetica Neue"/>
                  <a:ea typeface="Helvetica Neue"/>
                  <a:cs typeface="Helvetica Neue"/>
                  <a:sym typeface="Helvetica Neue"/>
                </a:rPr>
                <a:t>(30 - 100 km) increases ionisation.</a:t>
              </a:r>
            </a:p>
          </p:txBody>
        </p:sp>
      </p:grpSp>
      <p:grpSp>
        <p:nvGrpSpPr>
          <p:cNvPr id="166" name="Group 166"/>
          <p:cNvGrpSpPr/>
          <p:nvPr/>
        </p:nvGrpSpPr>
        <p:grpSpPr>
          <a:xfrm>
            <a:off x="355600" y="5445609"/>
            <a:ext cx="12242800" cy="1803401"/>
            <a:chOff x="0" y="0"/>
            <a:chExt cx="12242800" cy="1803400"/>
          </a:xfrm>
        </p:grpSpPr>
        <p:sp>
          <p:nvSpPr>
            <p:cNvPr id="162" name="Shape 162"/>
            <p:cNvSpPr/>
            <p:nvPr/>
          </p:nvSpPr>
          <p:spPr>
            <a:xfrm>
              <a:off x="8153400" y="0"/>
              <a:ext cx="4089400" cy="1803400"/>
            </a:xfrm>
            <a:prstGeom prst="rect">
              <a:avLst/>
            </a:prstGeom>
            <a:solidFill>
              <a:srgbClr val="531B93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2(</a:t>
              </a:r>
              <a:r>
                <a:rPr sz="2600">
                  <a:solidFill>
                    <a:srgbClr val="FF93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NO</a:t>
              </a:r>
              <a:r>
                <a: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 + O</a:t>
              </a:r>
              <a:r>
                <a:rPr sz="2600" baseline="-5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r>
                <a: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) → 2(</a:t>
              </a:r>
              <a:r>
                <a:rPr sz="2600">
                  <a:solidFill>
                    <a:srgbClr val="FF93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NO</a:t>
              </a:r>
              <a:r>
                <a:rPr sz="2600" baseline="-5999">
                  <a:solidFill>
                    <a:srgbClr val="FF93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r>
                <a: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+ O</a:t>
              </a:r>
              <a:r>
                <a:rPr sz="2600" baseline="-5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r>
                <a: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)</a:t>
              </a:r>
            </a:p>
            <a:p>
              <a:pPr lvl="0">
                <a:defRPr sz="1800"/>
              </a:pPr>
              <a:r>
                <a:rPr sz="2600">
                  <a:solidFill>
                    <a:srgbClr val="FF93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NO</a:t>
              </a:r>
              <a:r>
                <a:rPr sz="2600" baseline="-5999">
                  <a:solidFill>
                    <a:srgbClr val="FF93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r>
                <a: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 + hν → </a:t>
              </a:r>
              <a:r>
                <a:rPr sz="2600">
                  <a:solidFill>
                    <a:srgbClr val="FF93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NO</a:t>
              </a:r>
              <a:r>
                <a: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 + O</a:t>
              </a:r>
            </a:p>
            <a:p>
              <a:pPr lvl="0">
                <a:defRPr sz="1800"/>
              </a:pPr>
              <a:r>
                <a:rPr sz="2600">
                  <a:solidFill>
                    <a:srgbClr val="FF93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NO</a:t>
              </a:r>
              <a:r>
                <a:rPr sz="2600" baseline="-5999">
                  <a:solidFill>
                    <a:srgbClr val="FF93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r>
                <a: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 + O → </a:t>
              </a:r>
              <a:r>
                <a:rPr sz="2600">
                  <a:solidFill>
                    <a:srgbClr val="FF93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NO</a:t>
              </a:r>
              <a:r>
                <a: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 + O</a:t>
              </a:r>
              <a:r>
                <a:rPr sz="2600" baseline="-5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lvl="0">
                <a:defRPr sz="1800"/>
              </a:pPr>
              <a:r>
                <a: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Total: 2O</a:t>
              </a:r>
              <a:r>
                <a:rPr sz="2600" baseline="-5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r>
                <a: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 → 3O</a:t>
              </a:r>
              <a:r>
                <a:rPr sz="2600" baseline="-5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</a:p>
          </p:txBody>
        </p:sp>
        <p:grpSp>
          <p:nvGrpSpPr>
            <p:cNvPr id="165" name="Group 165"/>
            <p:cNvGrpSpPr/>
            <p:nvPr/>
          </p:nvGrpSpPr>
          <p:grpSpPr>
            <a:xfrm>
              <a:off x="0" y="40790"/>
              <a:ext cx="7594600" cy="1333501"/>
              <a:chOff x="0" y="0"/>
              <a:chExt cx="7594600" cy="1333500"/>
            </a:xfrm>
          </p:grpSpPr>
          <p:sp>
            <p:nvSpPr>
              <p:cNvPr id="163" name="Shape 163"/>
              <p:cNvSpPr/>
              <p:nvPr/>
            </p:nvSpPr>
            <p:spPr>
              <a:xfrm rot="5400000">
                <a:off x="3130550" y="-3130550"/>
                <a:ext cx="1333500" cy="7594600"/>
              </a:xfrm>
              <a:prstGeom prst="rightArrow">
                <a:avLst>
                  <a:gd name="adj1" fmla="val 74599"/>
                  <a:gd name="adj2" fmla="val 65871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531B93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76200" tIns="76200" rIns="76200" bIns="76200" numCol="1" anchor="ctr">
                <a:noAutofit/>
              </a:bodyPr>
              <a:lstStyle/>
              <a:p>
                <a:pPr lvl="0">
                  <a:spcBef>
                    <a:spcPts val="100"/>
                  </a:spcBef>
                  <a:defRPr sz="23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1054100" y="72034"/>
                <a:ext cx="5588000" cy="829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spAutoFit/>
              </a:bodyPr>
              <a:lstStyle>
                <a:lvl1pPr>
                  <a:spcBef>
                    <a:spcPts val="100"/>
                  </a:spcBef>
                  <a:defRPr sz="24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Important contribution to ozone balance.</a:t>
                </a:r>
              </a:p>
            </p:txBody>
          </p:sp>
        </p:grpSp>
      </p:grpSp>
      <p:grpSp>
        <p:nvGrpSpPr>
          <p:cNvPr id="171" name="Group 171"/>
          <p:cNvGrpSpPr/>
          <p:nvPr/>
        </p:nvGrpSpPr>
        <p:grpSpPr>
          <a:xfrm>
            <a:off x="914400" y="7683500"/>
            <a:ext cx="11696700" cy="1346201"/>
            <a:chOff x="0" y="0"/>
            <a:chExt cx="11696700" cy="1346200"/>
          </a:xfrm>
        </p:grpSpPr>
        <p:sp>
          <p:nvSpPr>
            <p:cNvPr id="167" name="Shape 167"/>
            <p:cNvSpPr/>
            <p:nvPr/>
          </p:nvSpPr>
          <p:spPr>
            <a:xfrm>
              <a:off x="7581900" y="0"/>
              <a:ext cx="4114800" cy="1155700"/>
            </a:xfrm>
            <a:prstGeom prst="rect">
              <a:avLst/>
            </a:prstGeom>
            <a:solidFill>
              <a:srgbClr val="005493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  <a:reflection stA="50000" endPos="40000" dir="5400000" sy="-100000" algn="bl" rotWithShape="0"/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2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rPr>
                <a:t>Natural forcing to the atmosphere. Regional scale effects.</a:t>
              </a:r>
            </a:p>
          </p:txBody>
        </p:sp>
        <p:grpSp>
          <p:nvGrpSpPr>
            <p:cNvPr id="170" name="Group 170"/>
            <p:cNvGrpSpPr/>
            <p:nvPr/>
          </p:nvGrpSpPr>
          <p:grpSpPr>
            <a:xfrm>
              <a:off x="0" y="673099"/>
              <a:ext cx="6464300" cy="673102"/>
              <a:chOff x="0" y="0"/>
              <a:chExt cx="6464300" cy="673100"/>
            </a:xfrm>
          </p:grpSpPr>
          <p:sp>
            <p:nvSpPr>
              <p:cNvPr id="168" name="Shape 168"/>
              <p:cNvSpPr/>
              <p:nvPr/>
            </p:nvSpPr>
            <p:spPr>
              <a:xfrm rot="5400000">
                <a:off x="2895600" y="-2895600"/>
                <a:ext cx="673100" cy="6464300"/>
              </a:xfrm>
              <a:prstGeom prst="rightArrow">
                <a:avLst>
                  <a:gd name="adj1" fmla="val 100000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009193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  <a:reflection stA="50000" endPos="40000" dir="5400000" sy="-100000" algn="bl" rotWithShape="0"/>
              </a:effectLst>
            </p:spPr>
            <p:txBody>
              <a:bodyPr wrap="square" lIns="76200" tIns="76200" rIns="76200" bIns="76200" numCol="1" anchor="ctr">
                <a:noAutofit/>
              </a:bodyPr>
              <a:lstStyle/>
              <a:p>
                <a:pPr lvl="0">
                  <a:spcBef>
                    <a:spcPts val="100"/>
                  </a:spcBef>
                  <a:defRPr sz="23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1054100" y="110134"/>
                <a:ext cx="4356100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>
                <a:spAutoFit/>
              </a:bodyPr>
              <a:lstStyle>
                <a:lvl1pPr>
                  <a:spcBef>
                    <a:spcPts val="100"/>
                  </a:spcBef>
                  <a:defRPr sz="24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Atmospheric Dynamics</a:t>
                </a:r>
              </a:p>
            </p:txBody>
          </p:sp>
        </p:grpSp>
      </p:grpSp>
      <p:grpSp>
        <p:nvGrpSpPr>
          <p:cNvPr id="177" name="Group 177"/>
          <p:cNvGrpSpPr/>
          <p:nvPr/>
        </p:nvGrpSpPr>
        <p:grpSpPr>
          <a:xfrm>
            <a:off x="355600" y="3771899"/>
            <a:ext cx="12242800" cy="1663702"/>
            <a:chOff x="0" y="0"/>
            <a:chExt cx="12242800" cy="1663700"/>
          </a:xfrm>
        </p:grpSpPr>
        <p:grpSp>
          <p:nvGrpSpPr>
            <p:cNvPr id="174" name="Group 174"/>
            <p:cNvGrpSpPr/>
            <p:nvPr/>
          </p:nvGrpSpPr>
          <p:grpSpPr>
            <a:xfrm>
              <a:off x="0" y="0"/>
              <a:ext cx="12242800" cy="1663701"/>
              <a:chOff x="0" y="0"/>
              <a:chExt cx="12242800" cy="1663700"/>
            </a:xfrm>
          </p:grpSpPr>
          <p:sp>
            <p:nvSpPr>
              <p:cNvPr id="172" name="Shape 172"/>
              <p:cNvSpPr/>
              <p:nvPr/>
            </p:nvSpPr>
            <p:spPr>
              <a:xfrm>
                <a:off x="8153400" y="0"/>
                <a:ext cx="4089400" cy="1371600"/>
              </a:xfrm>
              <a:prstGeom prst="rect">
                <a:avLst/>
              </a:prstGeom>
              <a:solidFill>
                <a:srgbClr val="C4226E"/>
              </a:solidFill>
              <a:ln w="12700" cap="flat">
                <a:noFill/>
                <a:miter lim="400000"/>
              </a:ln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/>
                </a:pPr>
                <a:r>
                  <a: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 Neue"/>
                    <a:ea typeface="Helvetica Neue"/>
                    <a:cs typeface="Helvetica Neue"/>
                    <a:sym typeface="Helvetica Neue"/>
                  </a:rPr>
                  <a:t>NO</a:t>
                </a:r>
                <a:r>
                  <a:rPr sz="2400" baseline="-5999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 Neue"/>
                    <a:ea typeface="Helvetica Neue"/>
                    <a:cs typeface="Helvetica Neue"/>
                    <a:sym typeface="Helvetica Neue"/>
                  </a:rPr>
                  <a:t>x</a:t>
                </a:r>
                <a:r>
                  <a: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Helvetica Neue"/>
                    <a:ea typeface="Helvetica Neue"/>
                    <a:cs typeface="Helvetica Neue"/>
                    <a:sym typeface="Helvetica Neue"/>
                  </a:rPr>
                  <a:t> lifetime long during polar winter → Contained/transported in polar vortex</a:t>
                </a:r>
              </a:p>
            </p:txBody>
          </p:sp>
          <p:sp>
            <p:nvSpPr>
              <p:cNvPr id="173" name="Shape 173"/>
              <p:cNvSpPr/>
              <p:nvPr/>
            </p:nvSpPr>
            <p:spPr>
              <a:xfrm rot="5400000">
                <a:off x="2990850" y="-2940050"/>
                <a:ext cx="1612900" cy="7594600"/>
              </a:xfrm>
              <a:prstGeom prst="rightArrow">
                <a:avLst>
                  <a:gd name="adj1" fmla="val 74599"/>
                  <a:gd name="adj2" fmla="val 5446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E63B7A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76200" tIns="76200" rIns="76200" bIns="76200" numCol="1" anchor="ctr">
                <a:noAutofit/>
              </a:bodyPr>
              <a:lstStyle/>
              <a:p>
                <a:pPr lvl="0">
                  <a:spcBef>
                    <a:spcPts val="100"/>
                  </a:spcBef>
                  <a:defRPr sz="23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sp>
          <p:nvSpPr>
            <p:cNvPr id="175" name="Shape 175"/>
            <p:cNvSpPr/>
            <p:nvPr/>
          </p:nvSpPr>
          <p:spPr>
            <a:xfrm>
              <a:off x="1054100" y="148234"/>
              <a:ext cx="5588000" cy="829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lvl="0">
                <a:spcBef>
                  <a:spcPts val="100"/>
                </a:spcBef>
                <a:defRPr sz="1800"/>
              </a:pPr>
              <a:r>
                <a:rPr sz="2400">
                  <a:latin typeface="Helvetica Neue"/>
                  <a:ea typeface="Helvetica Neue"/>
                  <a:cs typeface="Helvetica Neue"/>
                  <a:sym typeface="Helvetica Neue"/>
                </a:rPr>
                <a:t>Enhanced production of NO</a:t>
              </a:r>
              <a:r>
                <a:rPr sz="2400" baseline="-5999">
                  <a:latin typeface="Helvetica Neue"/>
                  <a:ea typeface="Helvetica Neue"/>
                  <a:cs typeface="Helvetica Neue"/>
                  <a:sym typeface="Helvetica Neue"/>
                </a:rPr>
                <a:t>x</a:t>
              </a:r>
              <a:r>
                <a:rPr sz="2400">
                  <a:latin typeface="Helvetica Neue"/>
                  <a:ea typeface="Helvetica Neue"/>
                  <a:cs typeface="Helvetica Neue"/>
                  <a:sym typeface="Helvetica Neue"/>
                </a:rPr>
                <a:t> and short-lived HO</a:t>
              </a:r>
              <a:r>
                <a:rPr sz="2400" baseline="-5999">
                  <a:latin typeface="Helvetica Neue"/>
                  <a:ea typeface="Helvetica Neue"/>
                  <a:cs typeface="Helvetica Neue"/>
                  <a:sym typeface="Helvetica Neue"/>
                </a:rPr>
                <a:t>x</a:t>
              </a:r>
              <a:r>
                <a:rPr sz="2400">
                  <a:latin typeface="Helvetica Neue"/>
                  <a:ea typeface="Helvetica Neue"/>
                  <a:cs typeface="Helvetica Neue"/>
                  <a:sym typeface="Helvetica Neue"/>
                </a:rPr>
                <a:t> through ion chemistry.*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2013718" y="957833"/>
              <a:ext cx="4114801" cy="31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 algn="l">
                <a:defRPr sz="15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/>
              </a:pPr>
              <a:r>
                <a:rPr sz="1500"/>
                <a:t>*Ionisation is the main source during winter</a:t>
              </a:r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355600" y="6870699"/>
            <a:ext cx="7594600" cy="1333502"/>
            <a:chOff x="0" y="0"/>
            <a:chExt cx="7594600" cy="1333500"/>
          </a:xfrm>
        </p:grpSpPr>
        <p:sp>
          <p:nvSpPr>
            <p:cNvPr id="178" name="Shape 178"/>
            <p:cNvSpPr/>
            <p:nvPr/>
          </p:nvSpPr>
          <p:spPr>
            <a:xfrm rot="5400000">
              <a:off x="3130550" y="-3130550"/>
              <a:ext cx="1333500" cy="7594600"/>
            </a:xfrm>
            <a:prstGeom prst="rightArrow">
              <a:avLst>
                <a:gd name="adj1" fmla="val 74599"/>
                <a:gd name="adj2" fmla="val 65871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005493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6200" tIns="76200" rIns="76200" bIns="76200" numCol="1" anchor="ctr">
              <a:noAutofit/>
            </a:bodyPr>
            <a:lstStyle/>
            <a:p>
              <a:pPr lvl="0">
                <a:spcBef>
                  <a:spcPts val="100"/>
                </a:spcBef>
                <a:defRPr sz="23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92200" y="84734"/>
              <a:ext cx="5397500" cy="829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>
                <a:spcBef>
                  <a:spcPts val="100"/>
                </a:spcBef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/>
              </a:pPr>
              <a:r>
                <a:rPr sz="2400"/>
                <a:t>Effect on LW &amp; SW radiative heating and cooling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 advAuto="0"/>
      <p:bldP spid="166" grpId="3" animBg="1" advAuto="0"/>
      <p:bldP spid="171" grpId="5" animBg="1" advAuto="0"/>
      <p:bldP spid="177" grpId="2" animBg="1" advAuto="0"/>
      <p:bldP spid="180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6819900" y="3111500"/>
            <a:ext cx="5943600" cy="6553200"/>
          </a:xfrm>
          <a:prstGeom prst="rect">
            <a:avLst/>
          </a:prstGeom>
          <a:ln w="76200">
            <a:solidFill>
              <a:srgbClr val="A8D6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889000" y="3263900"/>
            <a:ext cx="5384800" cy="6388100"/>
          </a:xfrm>
          <a:prstGeom prst="rect">
            <a:avLst/>
          </a:prstGeom>
          <a:ln w="76200">
            <a:solidFill>
              <a:srgbClr val="FA9F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571500" y="495300"/>
            <a:ext cx="11861800" cy="1219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Particle impact on atmospheric constituents</a:t>
            </a:r>
          </a:p>
        </p:txBody>
      </p:sp>
      <p:grpSp>
        <p:nvGrpSpPr>
          <p:cNvPr id="188" name="Group 188"/>
          <p:cNvGrpSpPr/>
          <p:nvPr/>
        </p:nvGrpSpPr>
        <p:grpSpPr>
          <a:xfrm>
            <a:off x="-679428" y="2063749"/>
            <a:ext cx="2102009" cy="592902"/>
            <a:chOff x="-31750" y="-31750"/>
            <a:chExt cx="2102007" cy="592900"/>
          </a:xfrm>
        </p:grpSpPr>
        <p:pic>
          <p:nvPicPr>
            <p:cNvPr id="185" name="Picture 184"/>
            <p:cNvPicPr/>
            <p:nvPr/>
          </p:nvPicPr>
          <p:blipFill>
            <a:blip r:embed="rId2" cstate="print">
              <a:alphaModFix amt="80000"/>
              <a:extLst/>
            </a:blip>
            <a:stretch>
              <a:fillRect/>
            </a:stretch>
          </p:blipFill>
          <p:spPr>
            <a:xfrm>
              <a:off x="-31751" y="438369"/>
              <a:ext cx="1797278" cy="122782"/>
            </a:xfrm>
            <a:prstGeom prst="rect">
              <a:avLst/>
            </a:prstGeom>
            <a:effectLst>
              <a:outerShdw blurRad="127000" dist="76200" dir="2700000" rotWithShape="0">
                <a:srgbClr val="212121">
                  <a:alpha val="75000"/>
                </a:srgbClr>
              </a:outerShdw>
              <a:reflection stA="50000" endPos="40000" dir="5400000" sy="-100000" algn="bl" rotWithShape="0"/>
            </a:effectLst>
          </p:spPr>
        </p:pic>
        <p:pic>
          <p:nvPicPr>
            <p:cNvPr id="186" name="Picture 185"/>
            <p:cNvPicPr/>
            <p:nvPr/>
          </p:nvPicPr>
          <p:blipFill>
            <a:blip r:embed="rId3" cstate="print">
              <a:alphaModFix amt="80000"/>
              <a:extLst/>
            </a:blip>
            <a:stretch>
              <a:fillRect/>
            </a:stretch>
          </p:blipFill>
          <p:spPr>
            <a:xfrm>
              <a:off x="266676" y="241566"/>
              <a:ext cx="1441631" cy="109818"/>
            </a:xfrm>
            <a:prstGeom prst="rect">
              <a:avLst/>
            </a:prstGeom>
            <a:effectLst>
              <a:outerShdw blurRad="127000" dist="76200" dir="2700000" rotWithShape="0">
                <a:srgbClr val="212121">
                  <a:alpha val="75000"/>
                </a:srgbClr>
              </a:outerShdw>
              <a:reflection stA="50000" endPos="40000" dir="5400000" sy="-100000" algn="bl" rotWithShape="0"/>
            </a:effectLst>
          </p:spPr>
        </p:pic>
        <p:pic>
          <p:nvPicPr>
            <p:cNvPr id="187" name="Picture 186"/>
            <p:cNvPicPr/>
            <p:nvPr/>
          </p:nvPicPr>
          <p:blipFill>
            <a:blip r:embed="rId4" cstate="print">
              <a:alphaModFix amt="80000"/>
              <a:extLst/>
            </a:blip>
            <a:stretch>
              <a:fillRect/>
            </a:stretch>
          </p:blipFill>
          <p:spPr>
            <a:xfrm>
              <a:off x="615926" y="-31751"/>
              <a:ext cx="1454331" cy="122518"/>
            </a:xfrm>
            <a:prstGeom prst="rect">
              <a:avLst/>
            </a:prstGeom>
            <a:effectLst>
              <a:outerShdw blurRad="127000" dist="76200" dir="2700000" rotWithShape="0">
                <a:srgbClr val="212121">
                  <a:alpha val="75000"/>
                </a:srgbClr>
              </a:outerShdw>
              <a:reflection stA="50000" endPos="40000" dir="5400000" sy="-100000" algn="bl" rotWithShape="0"/>
            </a:effectLst>
          </p:spPr>
        </p:pic>
      </p:grpSp>
      <p:sp>
        <p:nvSpPr>
          <p:cNvPr id="189" name="Shape 189"/>
          <p:cNvSpPr/>
          <p:nvPr/>
        </p:nvSpPr>
        <p:spPr>
          <a:xfrm>
            <a:off x="1308099" y="2768600"/>
            <a:ext cx="342901" cy="34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0096FF"/>
              </a:gs>
              <a:gs pos="62694">
                <a:srgbClr val="006CD4"/>
              </a:gs>
              <a:gs pos="100000">
                <a:srgbClr val="0042AA"/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127000" dist="76200" dir="2700000" rotWithShape="0">
              <a:srgbClr val="212121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90" name="Shape 190"/>
          <p:cNvSpPr/>
          <p:nvPr/>
        </p:nvSpPr>
        <p:spPr>
          <a:xfrm>
            <a:off x="901699" y="2159000"/>
            <a:ext cx="342901" cy="34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0096FF"/>
              </a:gs>
              <a:gs pos="62694">
                <a:srgbClr val="006CD4"/>
              </a:gs>
              <a:gs pos="100000">
                <a:srgbClr val="0042AA"/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127000" dist="76200" dir="2700000" rotWithShape="0">
              <a:srgbClr val="212121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91" name="Shape 191"/>
          <p:cNvSpPr/>
          <p:nvPr/>
        </p:nvSpPr>
        <p:spPr>
          <a:xfrm>
            <a:off x="1955799" y="2425700"/>
            <a:ext cx="342901" cy="34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0096FF"/>
              </a:gs>
              <a:gs pos="62694">
                <a:srgbClr val="006CD4"/>
              </a:gs>
              <a:gs pos="100000">
                <a:srgbClr val="0042AA"/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127000" dist="76200" dir="2700000" rotWithShape="0">
              <a:srgbClr val="212121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92" name="Shape 192"/>
          <p:cNvSpPr/>
          <p:nvPr/>
        </p:nvSpPr>
        <p:spPr>
          <a:xfrm>
            <a:off x="1625599" y="2273300"/>
            <a:ext cx="342901" cy="34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0096FF"/>
              </a:gs>
              <a:gs pos="62694">
                <a:srgbClr val="006CD4"/>
              </a:gs>
              <a:gs pos="100000">
                <a:srgbClr val="0042AA"/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127000" dist="76200" dir="2700000" rotWithShape="0">
              <a:srgbClr val="212121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17" name="Shape 217"/>
          <p:cNvSpPr/>
          <p:nvPr/>
        </p:nvSpPr>
        <p:spPr>
          <a:xfrm>
            <a:off x="1878519" y="2151855"/>
            <a:ext cx="3535884" cy="164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85" extrusionOk="0">
                <a:moveTo>
                  <a:pt x="0" y="4666"/>
                </a:moveTo>
                <a:cubicBezTo>
                  <a:pt x="6874" y="-4415"/>
                  <a:pt x="14074" y="-242"/>
                  <a:pt x="21600" y="17185"/>
                </a:cubicBezTo>
              </a:path>
            </a:pathLst>
          </a:custGeom>
          <a:ln w="63500">
            <a:solidFill>
              <a:srgbClr val="535353"/>
            </a:solidFill>
            <a:miter lim="400000"/>
            <a:tailEnd type="stealth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1282699" y="1930400"/>
            <a:ext cx="596902" cy="584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FFD479"/>
              </a:gs>
              <a:gs pos="79792">
                <a:srgbClr val="FFB43C"/>
              </a:gs>
              <a:gs pos="100000">
                <a:srgbClr val="FF9300"/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127000" dist="76200" dir="2700000" rotWithShape="0">
              <a:srgbClr val="212121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5" name="Shape 195"/>
          <p:cNvSpPr/>
          <p:nvPr/>
        </p:nvSpPr>
        <p:spPr>
          <a:xfrm>
            <a:off x="1117599" y="1651000"/>
            <a:ext cx="342901" cy="34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0096FF"/>
              </a:gs>
              <a:gs pos="62694">
                <a:srgbClr val="006CD4"/>
              </a:gs>
              <a:gs pos="100000">
                <a:srgbClr val="0042AA"/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127000" dist="76200" dir="2700000" rotWithShape="0">
              <a:srgbClr val="212121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96" name="Shape 196"/>
          <p:cNvSpPr/>
          <p:nvPr/>
        </p:nvSpPr>
        <p:spPr>
          <a:xfrm>
            <a:off x="1168399" y="2438400"/>
            <a:ext cx="342901" cy="34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2AA"/>
          </a:solidFill>
          <a:ln w="12700">
            <a:miter lim="400000"/>
          </a:ln>
          <a:effectLst>
            <a:outerShdw blurRad="127000" dist="76200" dir="2700000" rotWithShape="0">
              <a:srgbClr val="212121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18" name="Shape 218"/>
          <p:cNvSpPr/>
          <p:nvPr/>
        </p:nvSpPr>
        <p:spPr>
          <a:xfrm>
            <a:off x="7282574" y="2368731"/>
            <a:ext cx="2502776" cy="1949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9" extrusionOk="0">
                <a:moveTo>
                  <a:pt x="0" y="0"/>
                </a:moveTo>
                <a:cubicBezTo>
                  <a:pt x="11683" y="-81"/>
                  <a:pt x="18883" y="7092"/>
                  <a:pt x="21600" y="21519"/>
                </a:cubicBezTo>
              </a:path>
            </a:pathLst>
          </a:custGeom>
          <a:ln w="63500">
            <a:solidFill>
              <a:srgbClr val="535353"/>
            </a:solidFill>
            <a:miter lim="400000"/>
            <a:tailEnd type="stealth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3595422" y="2605607"/>
            <a:ext cx="1818982" cy="791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714" y="5192"/>
                  <a:pt x="2514" y="12392"/>
                  <a:pt x="0" y="21600"/>
                </a:cubicBezTo>
              </a:path>
            </a:pathLst>
          </a:custGeom>
          <a:ln w="63500">
            <a:solidFill>
              <a:srgbClr val="535353"/>
            </a:solidFill>
            <a:miter lim="400000"/>
            <a:tailEnd type="stealth"/>
          </a:ln>
        </p:spPr>
        <p:txBody>
          <a:bodyPr/>
          <a:lstStyle/>
          <a:p>
            <a:pPr lvl="0"/>
            <a:endParaRPr/>
          </a:p>
        </p:txBody>
      </p:sp>
      <p:pic>
        <p:nvPicPr>
          <p:cNvPr id="199" name="Picture 198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414404" y="2011389"/>
            <a:ext cx="1868171" cy="892122"/>
          </a:xfrm>
          <a:prstGeom prst="rect">
            <a:avLst/>
          </a:prstGeom>
          <a:effectLst>
            <a:outerShdw blurRad="127000" dist="76200" dir="2700000" rotWithShape="0">
              <a:srgbClr val="212121">
                <a:alpha val="75000"/>
              </a:srgbClr>
            </a:outerShdw>
          </a:effectLst>
        </p:spPr>
      </p:pic>
      <p:cxnSp>
        <p:nvCxnSpPr>
          <p:cNvPr id="200" name="Connector 200"/>
          <p:cNvCxnSpPr>
            <a:stCxn id="201" idx="0"/>
            <a:endCxn id="208" idx="0"/>
          </p:cNvCxnSpPr>
          <p:nvPr/>
        </p:nvCxnSpPr>
        <p:spPr>
          <a:xfrm flipH="1">
            <a:off x="9706173" y="4318000"/>
            <a:ext cx="79177" cy="1854200"/>
          </a:xfrm>
          <a:prstGeom prst="straightConnector1">
            <a:avLst/>
          </a:prstGeom>
          <a:ln w="63500">
            <a:solidFill>
              <a:srgbClr val="535353"/>
            </a:solidFill>
            <a:miter lim="400000"/>
            <a:tailEnd type="stealth"/>
          </a:ln>
        </p:spPr>
      </p:cxnSp>
      <p:sp>
        <p:nvSpPr>
          <p:cNvPr id="201" name="Shape 201"/>
          <p:cNvSpPr/>
          <p:nvPr/>
        </p:nvSpPr>
        <p:spPr>
          <a:xfrm>
            <a:off x="6946900" y="3238500"/>
            <a:ext cx="5676900" cy="2159000"/>
          </a:xfrm>
          <a:prstGeom prst="rect">
            <a:avLst/>
          </a:prstGeom>
          <a:solidFill>
            <a:srgbClr val="A8D6FF"/>
          </a:solidFill>
          <a:ln w="12700">
            <a:miter lim="400000"/>
          </a:ln>
          <a:effectLst>
            <a:outerShdw blurRad="127000" dist="76200" dir="2700000" rotWithShape="0">
              <a:srgbClr val="212121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100">
                <a:solidFill>
                  <a:srgbClr val="535353"/>
                </a:solidFill>
              </a:rPr>
              <a:t>Further reactions to produce exited N(</a:t>
            </a:r>
            <a:r>
              <a:rPr sz="2100" baseline="31999">
                <a:solidFill>
                  <a:srgbClr val="535353"/>
                </a:solidFill>
              </a:rPr>
              <a:t>2</a:t>
            </a:r>
            <a:r>
              <a:rPr sz="2100">
                <a:solidFill>
                  <a:srgbClr val="535353"/>
                </a:solidFill>
              </a:rPr>
              <a:t>D)</a:t>
            </a:r>
          </a:p>
          <a:p>
            <a:pPr lvl="0" defTabSz="457200">
              <a:spcBef>
                <a:spcPts val="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100">
                <a:solidFill>
                  <a:srgbClr val="535353"/>
                </a:solidFill>
              </a:rPr>
              <a:t>     N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 + O → NO</a:t>
            </a:r>
            <a:r>
              <a:rPr sz="2100" baseline="31999">
                <a:solidFill>
                  <a:srgbClr val="535353"/>
                </a:solidFill>
              </a:rPr>
              <a:t>+ </a:t>
            </a:r>
            <a:r>
              <a:rPr sz="2100">
                <a:solidFill>
                  <a:srgbClr val="535353"/>
                </a:solidFill>
              </a:rPr>
              <a:t>+ N</a:t>
            </a:r>
          </a:p>
          <a:p>
            <a:pPr lvl="0" defTabSz="457200">
              <a:spcBef>
                <a:spcPts val="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100">
                <a:solidFill>
                  <a:srgbClr val="535353"/>
                </a:solidFill>
              </a:rPr>
              <a:t> N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 baseline="31999">
                <a:solidFill>
                  <a:srgbClr val="535353"/>
                </a:solidFill>
              </a:rPr>
              <a:t>+ </a:t>
            </a:r>
            <a:r>
              <a:rPr sz="2100">
                <a:solidFill>
                  <a:srgbClr val="535353"/>
                </a:solidFill>
              </a:rPr>
              <a:t>+ e</a:t>
            </a:r>
            <a:r>
              <a:rPr sz="2100" baseline="31999">
                <a:solidFill>
                  <a:srgbClr val="535353"/>
                </a:solidFill>
              </a:rPr>
              <a:t>−</a:t>
            </a:r>
            <a:r>
              <a:rPr sz="2100">
                <a:solidFill>
                  <a:srgbClr val="535353"/>
                </a:solidFill>
              </a:rPr>
              <a:t> → N + N</a:t>
            </a:r>
          </a:p>
          <a:p>
            <a:pPr lvl="0" defTabSz="457200">
              <a:spcBef>
                <a:spcPts val="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100">
                <a:solidFill>
                  <a:srgbClr val="535353"/>
                </a:solidFill>
              </a:rPr>
              <a:t>      O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 + N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>
                <a:solidFill>
                  <a:srgbClr val="535353"/>
                </a:solidFill>
              </a:rPr>
              <a:t> → NO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 + N</a:t>
            </a:r>
          </a:p>
          <a:p>
            <a:pPr lvl="0" defTabSz="457200">
              <a:spcBef>
                <a:spcPts val="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100">
                <a:solidFill>
                  <a:srgbClr val="535353"/>
                </a:solidFill>
              </a:rPr>
              <a:t>    N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 + O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>
                <a:solidFill>
                  <a:srgbClr val="535353"/>
                </a:solidFill>
              </a:rPr>
              <a:t> → O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 + NO → NO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 + O →O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 + N </a:t>
            </a:r>
          </a:p>
          <a:p>
            <a:pPr lvl="0" defTabSz="457200">
              <a:spcBef>
                <a:spcPts val="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100">
                <a:solidFill>
                  <a:srgbClr val="535353"/>
                </a:solidFill>
              </a:rPr>
              <a:t>NO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 + e</a:t>
            </a:r>
            <a:r>
              <a:rPr sz="2100" baseline="31999">
                <a:solidFill>
                  <a:srgbClr val="535353"/>
                </a:solidFill>
              </a:rPr>
              <a:t>−</a:t>
            </a:r>
            <a:r>
              <a:rPr sz="2100">
                <a:solidFill>
                  <a:srgbClr val="535353"/>
                </a:solidFill>
              </a:rPr>
              <a:t> → N + O</a:t>
            </a:r>
          </a:p>
        </p:txBody>
      </p:sp>
      <p:sp>
        <p:nvSpPr>
          <p:cNvPr id="202" name="Shape 202"/>
          <p:cNvSpPr/>
          <p:nvPr/>
        </p:nvSpPr>
        <p:spPr>
          <a:xfrm>
            <a:off x="2425079" y="2197100"/>
            <a:ext cx="1785989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300">
                <a:solidFill>
                  <a:srgbClr val="535353"/>
                </a:solidFill>
              </a:rPr>
              <a:t>Ionisation of </a:t>
            </a:r>
          </a:p>
          <a:p>
            <a:pPr lvl="0">
              <a:defRPr sz="1800"/>
            </a:pPr>
            <a:r>
              <a:rPr sz="2300" b="1">
                <a:solidFill>
                  <a:srgbClr val="535353"/>
                </a:solidFill>
              </a:rPr>
              <a:t>N</a:t>
            </a:r>
            <a:r>
              <a:rPr sz="2300" b="1" baseline="-5999">
                <a:solidFill>
                  <a:srgbClr val="535353"/>
                </a:solidFill>
              </a:rPr>
              <a:t>2</a:t>
            </a:r>
            <a:r>
              <a:rPr sz="2300">
                <a:solidFill>
                  <a:srgbClr val="535353"/>
                </a:solidFill>
              </a:rPr>
              <a:t> &amp; </a:t>
            </a:r>
            <a:r>
              <a:rPr sz="2300" b="1">
                <a:solidFill>
                  <a:srgbClr val="535353"/>
                </a:solidFill>
              </a:rPr>
              <a:t>O</a:t>
            </a:r>
            <a:r>
              <a:rPr sz="2300" b="1" baseline="-5999">
                <a:solidFill>
                  <a:srgbClr val="535353"/>
                </a:solidFill>
              </a:rPr>
              <a:t>2</a:t>
            </a:r>
          </a:p>
        </p:txBody>
      </p:sp>
      <p:cxnSp>
        <p:nvCxnSpPr>
          <p:cNvPr id="203" name="Connector 203"/>
          <p:cNvCxnSpPr>
            <a:stCxn id="204" idx="0"/>
            <a:endCxn id="206" idx="0"/>
          </p:cNvCxnSpPr>
          <p:nvPr/>
        </p:nvCxnSpPr>
        <p:spPr>
          <a:xfrm>
            <a:off x="3559373" y="3924300"/>
            <a:ext cx="1" cy="1727200"/>
          </a:xfrm>
          <a:prstGeom prst="straightConnector1">
            <a:avLst/>
          </a:prstGeom>
          <a:ln w="63500">
            <a:solidFill>
              <a:srgbClr val="535353"/>
            </a:solidFill>
            <a:miter lim="400000"/>
            <a:tailEnd type="stealth"/>
          </a:ln>
        </p:spPr>
      </p:cxnSp>
      <p:sp>
        <p:nvSpPr>
          <p:cNvPr id="204" name="Shape 204"/>
          <p:cNvSpPr/>
          <p:nvPr/>
        </p:nvSpPr>
        <p:spPr>
          <a:xfrm>
            <a:off x="1025723" y="3397250"/>
            <a:ext cx="5067301" cy="1054100"/>
          </a:xfrm>
          <a:prstGeom prst="rect">
            <a:avLst/>
          </a:prstGeom>
          <a:solidFill>
            <a:srgbClr val="FA9F9F"/>
          </a:solidFill>
          <a:ln w="12700">
            <a:miter lim="400000"/>
          </a:ln>
          <a:effectLst>
            <a:outerShdw blurRad="127000" dist="76200" dir="2700000" rotWithShape="0">
              <a:srgbClr val="212121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100">
                <a:solidFill>
                  <a:srgbClr val="535353"/>
                </a:solidFill>
              </a:rPr>
              <a:t>O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 reacts to form water cluster ions </a:t>
            </a:r>
            <a:r>
              <a:rPr sz="2100" i="1">
                <a:solidFill>
                  <a:srgbClr val="535353"/>
                </a:solidFill>
              </a:rPr>
              <a:t>e.g.</a:t>
            </a:r>
            <a:endParaRPr sz="2100">
              <a:solidFill>
                <a:srgbClr val="535353"/>
              </a:solidFill>
            </a:endParaRPr>
          </a:p>
          <a:p>
            <a:pPr lvl="0">
              <a:defRPr sz="1800"/>
            </a:pPr>
            <a:r>
              <a:rPr sz="2100">
                <a:solidFill>
                  <a:srgbClr val="535353"/>
                </a:solidFill>
              </a:rPr>
              <a:t>O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 + O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>
                <a:solidFill>
                  <a:srgbClr val="535353"/>
                </a:solidFill>
              </a:rPr>
              <a:t> → O</a:t>
            </a:r>
            <a:r>
              <a:rPr sz="2100" baseline="-5999">
                <a:solidFill>
                  <a:srgbClr val="535353"/>
                </a:solidFill>
              </a:rPr>
              <a:t>4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endParaRPr sz="2100">
              <a:solidFill>
                <a:srgbClr val="535353"/>
              </a:solidFill>
            </a:endParaRPr>
          </a:p>
          <a:p>
            <a:pPr lvl="0">
              <a:defRPr sz="1800"/>
            </a:pPr>
            <a:r>
              <a:rPr sz="2100">
                <a:solidFill>
                  <a:srgbClr val="535353"/>
                </a:solidFill>
              </a:rPr>
              <a:t>O</a:t>
            </a:r>
            <a:r>
              <a:rPr sz="2100" baseline="-5999">
                <a:solidFill>
                  <a:srgbClr val="535353"/>
                </a:solidFill>
              </a:rPr>
              <a:t>4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 + H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>
                <a:solidFill>
                  <a:srgbClr val="535353"/>
                </a:solidFill>
              </a:rPr>
              <a:t>O → O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∙H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>
                <a:solidFill>
                  <a:srgbClr val="535353"/>
                </a:solidFill>
              </a:rPr>
              <a:t>O + O</a:t>
            </a:r>
            <a:r>
              <a:rPr sz="2100" baseline="-5999">
                <a:solidFill>
                  <a:srgbClr val="535353"/>
                </a:solidFill>
              </a:rPr>
              <a:t>2</a:t>
            </a:r>
          </a:p>
        </p:txBody>
      </p:sp>
      <p:cxnSp>
        <p:nvCxnSpPr>
          <p:cNvPr id="205" name="Connector 205"/>
          <p:cNvCxnSpPr>
            <a:stCxn id="206" idx="0"/>
            <a:endCxn id="212" idx="0"/>
          </p:cNvCxnSpPr>
          <p:nvPr/>
        </p:nvCxnSpPr>
        <p:spPr>
          <a:xfrm>
            <a:off x="3559373" y="5651500"/>
            <a:ext cx="3014384" cy="1536700"/>
          </a:xfrm>
          <a:prstGeom prst="straightConnector1">
            <a:avLst/>
          </a:prstGeom>
          <a:ln w="63500">
            <a:solidFill>
              <a:srgbClr val="535353"/>
            </a:solidFill>
            <a:miter lim="400000"/>
            <a:tailEnd type="stealth"/>
          </a:ln>
        </p:spPr>
      </p:cxnSp>
      <p:sp>
        <p:nvSpPr>
          <p:cNvPr id="206" name="Shape 206"/>
          <p:cNvSpPr/>
          <p:nvPr/>
        </p:nvSpPr>
        <p:spPr>
          <a:xfrm>
            <a:off x="1025723" y="4806950"/>
            <a:ext cx="5067301" cy="1689100"/>
          </a:xfrm>
          <a:prstGeom prst="rect">
            <a:avLst/>
          </a:prstGeom>
          <a:solidFill>
            <a:srgbClr val="FA9F9F"/>
          </a:solidFill>
          <a:ln w="12700">
            <a:miter lim="400000"/>
          </a:ln>
          <a:effectLst>
            <a:outerShdw blurRad="127000" dist="76200" dir="2700000" rotWithShape="0">
              <a:srgbClr val="212121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100">
                <a:solidFill>
                  <a:srgbClr val="535353"/>
                </a:solidFill>
              </a:rPr>
              <a:t>Water cluster ions react to produce HO</a:t>
            </a:r>
            <a:r>
              <a:rPr sz="2100" baseline="-5999">
                <a:solidFill>
                  <a:srgbClr val="535353"/>
                </a:solidFill>
              </a:rPr>
              <a:t>x</a:t>
            </a:r>
            <a:r>
              <a:rPr sz="2100">
                <a:solidFill>
                  <a:srgbClr val="535353"/>
                </a:solidFill>
              </a:rPr>
              <a:t>. For example</a:t>
            </a:r>
          </a:p>
          <a:p>
            <a:pPr lvl="0">
              <a:defRPr sz="1800"/>
            </a:pPr>
            <a:r>
              <a:rPr sz="2100">
                <a:solidFill>
                  <a:srgbClr val="535353"/>
                </a:solidFill>
              </a:rPr>
              <a:t>O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∙H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>
                <a:solidFill>
                  <a:srgbClr val="535353"/>
                </a:solidFill>
              </a:rPr>
              <a:t>O + H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>
                <a:solidFill>
                  <a:srgbClr val="535353"/>
                </a:solidFill>
              </a:rPr>
              <a:t>O → H</a:t>
            </a:r>
            <a:r>
              <a:rPr sz="2100" baseline="-5999">
                <a:solidFill>
                  <a:srgbClr val="535353"/>
                </a:solidFill>
              </a:rPr>
              <a:t>3</a:t>
            </a:r>
            <a:r>
              <a:rPr sz="2100">
                <a:solidFill>
                  <a:srgbClr val="535353"/>
                </a:solidFill>
              </a:rPr>
              <a:t>O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∙OH + O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>
                <a:solidFill>
                  <a:srgbClr val="535353"/>
                </a:solidFill>
              </a:rPr>
              <a:t> </a:t>
            </a:r>
          </a:p>
          <a:p>
            <a:pPr lvl="0">
              <a:defRPr sz="1800"/>
            </a:pPr>
            <a:r>
              <a:rPr sz="2100">
                <a:solidFill>
                  <a:srgbClr val="535353"/>
                </a:solidFill>
              </a:rPr>
              <a:t>H</a:t>
            </a:r>
            <a:r>
              <a:rPr sz="2100" baseline="-5999">
                <a:solidFill>
                  <a:srgbClr val="535353"/>
                </a:solidFill>
              </a:rPr>
              <a:t>3</a:t>
            </a:r>
            <a:r>
              <a:rPr sz="2100">
                <a:solidFill>
                  <a:srgbClr val="535353"/>
                </a:solidFill>
              </a:rPr>
              <a:t>O</a:t>
            </a:r>
            <a:r>
              <a:rPr sz="2100" baseline="31999">
                <a:solidFill>
                  <a:srgbClr val="535353"/>
                </a:solidFill>
              </a:rPr>
              <a:t>+</a:t>
            </a:r>
            <a:r>
              <a:rPr sz="2100">
                <a:solidFill>
                  <a:srgbClr val="535353"/>
                </a:solidFill>
              </a:rPr>
              <a:t>∙OH + e</a:t>
            </a:r>
            <a:r>
              <a:rPr sz="2100" baseline="31999">
                <a:solidFill>
                  <a:srgbClr val="535353"/>
                </a:solidFill>
              </a:rPr>
              <a:t>−</a:t>
            </a:r>
            <a:r>
              <a:rPr sz="2100">
                <a:solidFill>
                  <a:srgbClr val="535353"/>
                </a:solidFill>
              </a:rPr>
              <a:t> → H + OH + H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>
                <a:solidFill>
                  <a:srgbClr val="535353"/>
                </a:solidFill>
              </a:rPr>
              <a:t>O</a:t>
            </a:r>
          </a:p>
          <a:p>
            <a:pPr lvl="0">
              <a:defRPr sz="1800"/>
            </a:pPr>
            <a:r>
              <a:rPr sz="2100">
                <a:solidFill>
                  <a:srgbClr val="535353"/>
                </a:solidFill>
              </a:rPr>
              <a:t>Net: H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>
                <a:solidFill>
                  <a:srgbClr val="535353"/>
                </a:solidFill>
              </a:rPr>
              <a:t>O → H + OH</a:t>
            </a:r>
          </a:p>
        </p:txBody>
      </p:sp>
      <p:cxnSp>
        <p:nvCxnSpPr>
          <p:cNvPr id="207" name="Connector 207"/>
          <p:cNvCxnSpPr>
            <a:stCxn id="208" idx="0"/>
            <a:endCxn id="212" idx="0"/>
          </p:cNvCxnSpPr>
          <p:nvPr/>
        </p:nvCxnSpPr>
        <p:spPr>
          <a:xfrm flipH="1">
            <a:off x="6573756" y="6172200"/>
            <a:ext cx="3132418" cy="1016000"/>
          </a:xfrm>
          <a:prstGeom prst="straightConnector1">
            <a:avLst/>
          </a:prstGeom>
          <a:ln w="63500">
            <a:solidFill>
              <a:srgbClr val="535353"/>
            </a:solidFill>
            <a:miter lim="400000"/>
            <a:tailEnd type="stealth"/>
          </a:ln>
        </p:spPr>
      </p:cxnSp>
      <p:sp>
        <p:nvSpPr>
          <p:cNvPr id="208" name="Shape 208"/>
          <p:cNvSpPr/>
          <p:nvPr/>
        </p:nvSpPr>
        <p:spPr>
          <a:xfrm>
            <a:off x="8245825" y="5803900"/>
            <a:ext cx="2920697" cy="736600"/>
          </a:xfrm>
          <a:prstGeom prst="rect">
            <a:avLst/>
          </a:prstGeom>
          <a:solidFill>
            <a:srgbClr val="A8D6FF"/>
          </a:solidFill>
          <a:ln w="12700">
            <a:miter lim="400000"/>
          </a:ln>
          <a:effectLst>
            <a:outerShdw blurRad="127000" dist="76200" dir="2700000" rotWithShape="0">
              <a:srgbClr val="212121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100">
                <a:solidFill>
                  <a:srgbClr val="535353"/>
                </a:solidFill>
              </a:rPr>
              <a:t>N(</a:t>
            </a:r>
            <a:r>
              <a:rPr sz="2100" baseline="31999">
                <a:solidFill>
                  <a:srgbClr val="535353"/>
                </a:solidFill>
              </a:rPr>
              <a:t>2</a:t>
            </a:r>
            <a:r>
              <a:rPr sz="2100">
                <a:solidFill>
                  <a:srgbClr val="535353"/>
                </a:solidFill>
              </a:rPr>
              <a:t>D) reacts to form NO</a:t>
            </a:r>
          </a:p>
          <a:p>
            <a:pPr lvl="0">
              <a:defRPr sz="1800"/>
            </a:pPr>
            <a:r>
              <a:rPr sz="2100">
                <a:solidFill>
                  <a:srgbClr val="535353"/>
                </a:solidFill>
              </a:rPr>
              <a:t>N(</a:t>
            </a:r>
            <a:r>
              <a:rPr sz="2100" baseline="31999">
                <a:solidFill>
                  <a:srgbClr val="535353"/>
                </a:solidFill>
              </a:rPr>
              <a:t>2</a:t>
            </a:r>
            <a:r>
              <a:rPr sz="2100">
                <a:solidFill>
                  <a:srgbClr val="535353"/>
                </a:solidFill>
              </a:rPr>
              <a:t>D)+O</a:t>
            </a:r>
            <a:r>
              <a:rPr sz="2100" baseline="-5999">
                <a:solidFill>
                  <a:srgbClr val="535353"/>
                </a:solidFill>
              </a:rPr>
              <a:t>2</a:t>
            </a:r>
            <a:r>
              <a:rPr sz="2100">
                <a:solidFill>
                  <a:srgbClr val="535353"/>
                </a:solidFill>
              </a:rPr>
              <a:t> → NO + O</a:t>
            </a:r>
          </a:p>
        </p:txBody>
      </p:sp>
      <p:sp>
        <p:nvSpPr>
          <p:cNvPr id="209" name="Shape 209"/>
          <p:cNvSpPr/>
          <p:nvPr/>
        </p:nvSpPr>
        <p:spPr>
          <a:xfrm>
            <a:off x="1081682" y="7071418"/>
            <a:ext cx="3162301" cy="1732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400" b="1">
                <a:solidFill>
                  <a:srgbClr val="535353"/>
                </a:solidFill>
              </a:rPr>
              <a:t>HO</a:t>
            </a:r>
            <a:r>
              <a:rPr sz="2400" b="1" baseline="-5999">
                <a:solidFill>
                  <a:srgbClr val="535353"/>
                </a:solidFill>
              </a:rPr>
              <a:t>x </a:t>
            </a:r>
            <a:r>
              <a:rPr sz="2400" b="1">
                <a:solidFill>
                  <a:srgbClr val="535353"/>
                </a:solidFill>
              </a:rPr>
              <a:t>(H + OH + HO</a:t>
            </a:r>
            <a:r>
              <a:rPr sz="2400" b="1" baseline="-5999">
                <a:solidFill>
                  <a:srgbClr val="535353"/>
                </a:solidFill>
              </a:rPr>
              <a:t>2</a:t>
            </a:r>
            <a:r>
              <a:rPr sz="2400" b="1">
                <a:solidFill>
                  <a:srgbClr val="535353"/>
                </a:solidFill>
              </a:rPr>
              <a:t>)</a:t>
            </a:r>
            <a:r>
              <a:rPr sz="2100">
                <a:solidFill>
                  <a:srgbClr val="535353"/>
                </a:solidFill>
              </a:rPr>
              <a:t> </a:t>
            </a:r>
          </a:p>
          <a:p>
            <a:pPr lvl="0">
              <a:defRPr sz="1800"/>
            </a:pPr>
            <a:r>
              <a:rPr sz="2100">
                <a:solidFill>
                  <a:srgbClr val="535353"/>
                </a:solidFill>
              </a:rPr>
              <a:t>Short chemical lifetime.</a:t>
            </a:r>
          </a:p>
          <a:p>
            <a:pPr lvl="0">
              <a:defRPr sz="1800"/>
            </a:pPr>
            <a:r>
              <a:rPr sz="2100">
                <a:solidFill>
                  <a:srgbClr val="535353"/>
                </a:solidFill>
              </a:rPr>
              <a:t>Rapid but short lived ozone loss in the mesosphere (50-80km).</a:t>
            </a:r>
          </a:p>
        </p:txBody>
      </p:sp>
      <p:sp>
        <p:nvSpPr>
          <p:cNvPr id="210" name="Shape 210"/>
          <p:cNvSpPr/>
          <p:nvPr/>
        </p:nvSpPr>
        <p:spPr>
          <a:xfrm>
            <a:off x="9017000" y="6893618"/>
            <a:ext cx="3657600" cy="2062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500" b="1">
                <a:solidFill>
                  <a:srgbClr val="535353"/>
                </a:solidFill>
              </a:rPr>
              <a:t>NO</a:t>
            </a:r>
            <a:r>
              <a:rPr sz="2500" b="1" baseline="-5999">
                <a:solidFill>
                  <a:srgbClr val="535353"/>
                </a:solidFill>
              </a:rPr>
              <a:t>x </a:t>
            </a:r>
            <a:r>
              <a:rPr sz="2500" b="1">
                <a:solidFill>
                  <a:srgbClr val="535353"/>
                </a:solidFill>
              </a:rPr>
              <a:t>(N + NO + NO</a:t>
            </a:r>
            <a:r>
              <a:rPr sz="2500" b="1" baseline="-5999">
                <a:solidFill>
                  <a:srgbClr val="535353"/>
                </a:solidFill>
              </a:rPr>
              <a:t>2</a:t>
            </a:r>
            <a:r>
              <a:rPr sz="2500" b="1">
                <a:solidFill>
                  <a:srgbClr val="535353"/>
                </a:solidFill>
              </a:rPr>
              <a:t>)</a:t>
            </a:r>
            <a:endParaRPr sz="2100">
              <a:solidFill>
                <a:srgbClr val="535353"/>
              </a:solidFill>
            </a:endParaRPr>
          </a:p>
          <a:p>
            <a:pPr lvl="0">
              <a:defRPr sz="1800"/>
            </a:pPr>
            <a:r>
              <a:rPr sz="2100">
                <a:solidFill>
                  <a:srgbClr val="535353"/>
                </a:solidFill>
              </a:rPr>
              <a:t>Only destroyed by sunlight. Long chemical lifetime in dark. </a:t>
            </a:r>
          </a:p>
          <a:p>
            <a:pPr lvl="0">
              <a:defRPr sz="1800"/>
            </a:pPr>
            <a:r>
              <a:rPr sz="2100">
                <a:solidFill>
                  <a:srgbClr val="535353"/>
                </a:solidFill>
              </a:rPr>
              <a:t>Subject to transport.</a:t>
            </a:r>
          </a:p>
          <a:p>
            <a:pPr lvl="0">
              <a:defRPr sz="1800"/>
            </a:pPr>
            <a:r>
              <a:rPr sz="2100">
                <a:solidFill>
                  <a:srgbClr val="535353"/>
                </a:solidFill>
              </a:rPr>
              <a:t>Important for stratospheric (15-50km) ozone balance.</a:t>
            </a:r>
          </a:p>
        </p:txBody>
      </p:sp>
      <p:sp>
        <p:nvSpPr>
          <p:cNvPr id="220" name="Shape 220"/>
          <p:cNvSpPr/>
          <p:nvPr/>
        </p:nvSpPr>
        <p:spPr>
          <a:xfrm>
            <a:off x="6575160" y="7678125"/>
            <a:ext cx="1108" cy="386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63500">
            <a:solidFill>
              <a:srgbClr val="535353"/>
            </a:solidFill>
            <a:miter lim="400000"/>
            <a:tailEnd type="stealth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5463759" y="6698241"/>
            <a:ext cx="2219995" cy="979918"/>
          </a:xfrm>
          <a:prstGeom prst="rect">
            <a:avLst/>
          </a:prstGeom>
          <a:solidFill>
            <a:srgbClr val="A8D5D6"/>
          </a:solidFill>
          <a:ln w="12700">
            <a:miter lim="400000"/>
          </a:ln>
          <a:effectLst>
            <a:outerShdw blurRad="127000" dist="76200" dir="9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900">
                <a:solidFill>
                  <a:srgbClr val="606060"/>
                </a:solidFill>
              </a:rPr>
              <a:t>Enhanced </a:t>
            </a:r>
          </a:p>
          <a:p>
            <a:pPr lvl="0">
              <a:defRPr sz="1800"/>
            </a:pPr>
            <a:r>
              <a:rPr sz="2900">
                <a:solidFill>
                  <a:srgbClr val="606060"/>
                </a:solidFill>
              </a:rPr>
              <a:t>HO</a:t>
            </a:r>
            <a:r>
              <a:rPr sz="2900" baseline="-5999">
                <a:solidFill>
                  <a:srgbClr val="606060"/>
                </a:solidFill>
              </a:rPr>
              <a:t>x</a:t>
            </a:r>
            <a:r>
              <a:rPr sz="2900">
                <a:solidFill>
                  <a:srgbClr val="606060"/>
                </a:solidFill>
              </a:rPr>
              <a:t> and NO</a:t>
            </a:r>
            <a:r>
              <a:rPr sz="2900" baseline="-5999">
                <a:solidFill>
                  <a:srgbClr val="606060"/>
                </a:solidFill>
              </a:rPr>
              <a:t>x</a:t>
            </a:r>
          </a:p>
        </p:txBody>
      </p:sp>
      <p:pic>
        <p:nvPicPr>
          <p:cNvPr id="213" name="Picture 212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020595" y="8064499"/>
            <a:ext cx="5128413" cy="1511302"/>
          </a:xfrm>
          <a:prstGeom prst="rect">
            <a:avLst/>
          </a:prstGeom>
          <a:effectLst>
            <a:outerShdw blurRad="127000" dist="76200" dir="2700000" rotWithShape="0">
              <a:srgbClr val="212121">
                <a:alpha val="75000"/>
              </a:srgbClr>
            </a:outerShdw>
          </a:effectLst>
        </p:spPr>
      </p:pic>
      <p:sp>
        <p:nvSpPr>
          <p:cNvPr id="214" name="Shape 214"/>
          <p:cNvSpPr/>
          <p:nvPr/>
        </p:nvSpPr>
        <p:spPr>
          <a:xfrm>
            <a:off x="1181099" y="2438400"/>
            <a:ext cx="342901" cy="34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0096FF"/>
              </a:gs>
              <a:gs pos="62694">
                <a:srgbClr val="006CD4"/>
              </a:gs>
              <a:gs pos="100000">
                <a:srgbClr val="0042AA"/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127000" dist="76200" dir="2700000" rotWithShape="0">
              <a:srgbClr val="212121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15" name="Shape 215"/>
          <p:cNvSpPr/>
          <p:nvPr/>
        </p:nvSpPr>
        <p:spPr>
          <a:xfrm>
            <a:off x="761999" y="2590800"/>
            <a:ext cx="596902" cy="584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FFD479"/>
              </a:gs>
              <a:gs pos="79792">
                <a:srgbClr val="FFB43C"/>
              </a:gs>
              <a:gs pos="100000">
                <a:srgbClr val="FF9300"/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127000" dist="76200" dir="2700000" rotWithShape="0">
              <a:srgbClr val="212121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16" name="Shape 216"/>
          <p:cNvSpPr/>
          <p:nvPr/>
        </p:nvSpPr>
        <p:spPr>
          <a:xfrm>
            <a:off x="1777999" y="2590800"/>
            <a:ext cx="596902" cy="584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FFD479"/>
              </a:gs>
              <a:gs pos="79792">
                <a:srgbClr val="FFB43C"/>
              </a:gs>
              <a:gs pos="100000">
                <a:srgbClr val="FF9300"/>
              </a:gs>
            </a:gsLst>
            <a:path>
              <a:fillToRect l="50000" t="50000" r="50000" b="50000"/>
            </a:path>
          </a:gradFill>
          <a:ln w="12700">
            <a:miter lim="400000"/>
          </a:ln>
          <a:effectLst>
            <a:outerShdw blurRad="127000" dist="76200" dir="2700000" rotWithShape="0">
              <a:srgbClr val="212121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+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1499</Words>
  <Application>Microsoft Office PowerPoint</Application>
  <PresentationFormat>Custom</PresentationFormat>
  <Paragraphs>207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ModernPortfolio</vt:lpstr>
      <vt:lpstr>The challenges and problems in measuring energetic electron precipitation into the atmosphere. </vt:lpstr>
      <vt:lpstr>Middle atmosphere - coupling region between space weather, ionosphere and lower atmosphere</vt:lpstr>
      <vt:lpstr>Energetic Particle Precipitation into the atmosphere</vt:lpstr>
      <vt:lpstr>Energetic Particle Precipitation and the Solar Irradiance cycle</vt:lpstr>
      <vt:lpstr>Energetic Particle Precipitation into the atmosphere -  Solar forcing into the atmosphere</vt:lpstr>
      <vt:lpstr>Energetic Particle Precipitation into the atmosphere:  Particle energies and impact altitudes</vt:lpstr>
      <vt:lpstr>Energetic Particle Precipitation into the atmosphere:  Particle energies and impact altitudes</vt:lpstr>
      <vt:lpstr>What happens when the particles reach the atmosphere?</vt:lpstr>
      <vt:lpstr>Particle impact on atmospheric constituents</vt:lpstr>
      <vt:lpstr>The motion of an electron in a magnetic field</vt:lpstr>
      <vt:lpstr>The motion of an electron in a magnetic field</vt:lpstr>
      <vt:lpstr>Energetic Particle Precipitation from the Radiation Belts</vt:lpstr>
      <vt:lpstr>The motion of an electron in a magnetic field</vt:lpstr>
      <vt:lpstr>The bounce-loss cone in more detail</vt:lpstr>
      <vt:lpstr>The bounce-loss cone in more detail</vt:lpstr>
      <vt:lpstr>The bounce-loss cone in more detail</vt:lpstr>
      <vt:lpstr>The bounce-loss cone in more detail</vt:lpstr>
      <vt:lpstr>The bounce-loss cone in more detail</vt:lpstr>
      <vt:lpstr>What drives strong and weak diffusion?</vt:lpstr>
      <vt:lpstr>Energetic Particle Precipitation into the atmosphere – POES data</vt:lpstr>
      <vt:lpstr>Energetic Particle Precipitation into the atmosphere – POES data</vt:lpstr>
      <vt:lpstr>The POES instrument sensitivity limit</vt:lpstr>
      <vt:lpstr> An example of POES and ground-based fluxes</vt:lpstr>
      <vt:lpstr>Summary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challenges and problems in measuring energetic electron precipitation into the atmosphere.</dc:title>
  <dc:creator>Clilverd, Mark A.</dc:creator>
  <cp:lastModifiedBy>macl</cp:lastModifiedBy>
  <cp:revision>41</cp:revision>
  <dcterms:modified xsi:type="dcterms:W3CDTF">2014-11-13T17:47:14Z</dcterms:modified>
</cp:coreProperties>
</file>