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lvl1pPr defTabSz="584200">
      <a:spcBef>
        <a:spcPts val="700"/>
      </a:spcBef>
      <a:defRPr sz="2800">
        <a:uFill>
          <a:solidFill/>
        </a:uFill>
        <a:latin typeface="CMU Sans Serif"/>
        <a:ea typeface="CMU Sans Serif"/>
        <a:cs typeface="CMU Sans Serif"/>
        <a:sym typeface="CMU Sans Serif"/>
      </a:defRPr>
    </a:lvl1pPr>
    <a:lvl2pPr marL="720700" indent="-403200" defTabSz="584200">
      <a:spcBef>
        <a:spcPts val="700"/>
      </a:spcBef>
      <a:buSzPct val="50000"/>
      <a:defRPr sz="2800">
        <a:uFill>
          <a:solidFill/>
        </a:uFill>
        <a:latin typeface="CMU Sans Serif"/>
        <a:ea typeface="CMU Sans Serif"/>
        <a:cs typeface="CMU Sans Serif"/>
        <a:sym typeface="CMU Sans Serif"/>
      </a:defRPr>
    </a:lvl2pPr>
    <a:lvl3pPr marL="889000" indent="-254000" defTabSz="584200">
      <a:spcBef>
        <a:spcPts val="700"/>
      </a:spcBef>
      <a:buSzPct val="80000"/>
      <a:buChar char="•"/>
      <a:defRPr sz="2800">
        <a:uFill>
          <a:solidFill/>
        </a:uFill>
        <a:latin typeface="CMU Sans Serif"/>
        <a:ea typeface="CMU Sans Serif"/>
        <a:cs typeface="CMU Sans Serif"/>
        <a:sym typeface="CMU Sans Serif"/>
      </a:defRPr>
    </a:lvl3pPr>
    <a:lvl4pPr marL="1206500" indent="-254000" defTabSz="584200">
      <a:spcBef>
        <a:spcPts val="700"/>
      </a:spcBef>
      <a:buSzPct val="80000"/>
      <a:buChar char="•"/>
      <a:defRPr sz="2800">
        <a:uFill>
          <a:solidFill/>
        </a:uFill>
        <a:latin typeface="CMU Sans Serif"/>
        <a:ea typeface="CMU Sans Serif"/>
        <a:cs typeface="CMU Sans Serif"/>
        <a:sym typeface="CMU Sans Serif"/>
      </a:defRPr>
    </a:lvl4pPr>
    <a:lvl5pPr marL="1524000" indent="-254000" defTabSz="584200">
      <a:spcBef>
        <a:spcPts val="700"/>
      </a:spcBef>
      <a:buSzPct val="80000"/>
      <a:buChar char="•"/>
      <a:defRPr sz="2800">
        <a:uFill>
          <a:solidFill/>
        </a:uFill>
        <a:latin typeface="CMU Sans Serif"/>
        <a:ea typeface="CMU Sans Serif"/>
        <a:cs typeface="CMU Sans Serif"/>
        <a:sym typeface="CMU Sans Serif"/>
      </a:defRPr>
    </a:lvl5pPr>
    <a:lvl6pPr marL="1524000" indent="-254000" defTabSz="584200">
      <a:spcBef>
        <a:spcPts val="700"/>
      </a:spcBef>
      <a:buSzPct val="80000"/>
      <a:buChar char="•"/>
      <a:defRPr sz="2800">
        <a:uFill>
          <a:solidFill/>
        </a:uFill>
        <a:latin typeface="CMU Sans Serif"/>
        <a:ea typeface="CMU Sans Serif"/>
        <a:cs typeface="CMU Sans Serif"/>
        <a:sym typeface="CMU Sans Serif"/>
      </a:defRPr>
    </a:lvl6pPr>
    <a:lvl7pPr marL="1524000" indent="-254000" defTabSz="584200">
      <a:spcBef>
        <a:spcPts val="700"/>
      </a:spcBef>
      <a:buSzPct val="80000"/>
      <a:buChar char="•"/>
      <a:defRPr sz="2800">
        <a:uFill>
          <a:solidFill/>
        </a:uFill>
        <a:latin typeface="CMU Sans Serif"/>
        <a:ea typeface="CMU Sans Serif"/>
        <a:cs typeface="CMU Sans Serif"/>
        <a:sym typeface="CMU Sans Serif"/>
      </a:defRPr>
    </a:lvl7pPr>
    <a:lvl8pPr marL="1524000" indent="-254000" defTabSz="584200">
      <a:spcBef>
        <a:spcPts val="700"/>
      </a:spcBef>
      <a:buSzPct val="80000"/>
      <a:buChar char="•"/>
      <a:defRPr sz="2800">
        <a:uFill>
          <a:solidFill/>
        </a:uFill>
        <a:latin typeface="CMU Sans Serif"/>
        <a:ea typeface="CMU Sans Serif"/>
        <a:cs typeface="CMU Sans Serif"/>
        <a:sym typeface="CMU Sans Serif"/>
      </a:defRPr>
    </a:lvl8pPr>
    <a:lvl9pPr marL="1524000" indent="-254000" defTabSz="584200">
      <a:spcBef>
        <a:spcPts val="700"/>
      </a:spcBef>
      <a:buSzPct val="80000"/>
      <a:buChar char="•"/>
      <a:defRPr sz="2800">
        <a:uFill>
          <a:solidFill/>
        </a:uFill>
        <a:latin typeface="CMU Sans Serif"/>
        <a:ea typeface="CMU Sans Serif"/>
        <a:cs typeface="CMU Sans Serif"/>
        <a:sym typeface="CMU Sans Serif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Baskerville"/>
          <a:ea typeface="Baskerville"/>
          <a:cs typeface="Baskerville"/>
        </a:font>
        <a:srgbClr val="73675A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73675A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Baskerville"/>
          <a:ea typeface="Baskerville"/>
          <a:cs typeface="Baskerville"/>
        </a:font>
        <a:srgbClr val="73675A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Baskerville"/>
          <a:ea typeface="Baskerville"/>
          <a:cs typeface="Baskerville"/>
        </a:font>
        <a:srgbClr val="73675A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Baskerville"/>
          <a:ea typeface="Baskerville"/>
          <a:cs typeface="Baskerville"/>
        </a:font>
        <a:srgbClr val="73675A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73675A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Baskerville"/>
          <a:ea typeface="Baskerville"/>
          <a:cs typeface="Baskerville"/>
        </a:font>
        <a:srgbClr val="73675A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Baskerville"/>
          <a:ea typeface="Baskerville"/>
          <a:cs typeface="Baskerville"/>
        </a:font>
        <a:srgbClr val="73675A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891" autoAdjust="0"/>
  </p:normalViewPr>
  <p:slideViewPr>
    <p:cSldViewPr snapToGrid="0" snapToObjects="1">
      <p:cViewPr varScale="1">
        <p:scale>
          <a:sx n="68" d="100"/>
          <a:sy n="68" d="100"/>
        </p:scale>
        <p:origin x="-784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932829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Modèle par défaut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5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 marL="980600" indent="-345600">
              <a:buBlip>
                <a:blip r:embed="rId3"/>
              </a:buBlip>
              <a:defRPr sz="24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defRPr>
            </a:lvl2pPr>
          </a:lstStyle>
          <a:p>
            <a:pPr lvl="0"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Modèle par défaut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50799" y="9474200"/>
            <a:ext cx="3733801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0639" marR="40639">
              <a:spcBef>
                <a:spcPts val="1400"/>
              </a:spcBef>
              <a:buClr>
                <a:srgbClr val="FFFB00"/>
              </a:buClr>
              <a:buFont typeface="Baskerville"/>
              <a:defRPr sz="150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50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</a:rPr>
              <a:t>ESWW 11    November 2014</a:t>
            </a:r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5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45600" indent="-345600">
              <a:buBlip>
                <a:blip r:embed="rId2"/>
              </a:buBlip>
              <a:defRPr sz="2800">
                <a:latin typeface="CMU Sans Serif"/>
                <a:ea typeface="CMU Sans Serif"/>
                <a:cs typeface="CMU Sans Serif"/>
                <a:sym typeface="CMU Sans Serif"/>
              </a:defRPr>
            </a:lvl1pPr>
            <a:lvl2pPr marL="966200" indent="-331200">
              <a:buBlip>
                <a:blip r:embed="rId3"/>
              </a:buBlip>
              <a:defRPr sz="23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CMU Sans Serif"/>
                <a:ea typeface="CMU Sans Serif"/>
                <a:cs typeface="CMU Sans Serif"/>
                <a:sym typeface="CMU Sans Serif"/>
              </a:defRPr>
            </a:lvl2pPr>
            <a:lvl3pPr marL="889000" indent="-254000">
              <a:defRPr sz="2800">
                <a:latin typeface="CMU Sans Serif"/>
                <a:ea typeface="CMU Sans Serif"/>
                <a:cs typeface="CMU Sans Serif"/>
                <a:sym typeface="CMU Sans Serif"/>
              </a:defRPr>
            </a:lvl3pPr>
            <a:lvl4pPr marL="1206500" indent="-254000">
              <a:defRPr sz="2800">
                <a:latin typeface="CMU Sans Serif"/>
                <a:ea typeface="CMU Sans Serif"/>
                <a:cs typeface="CMU Sans Serif"/>
                <a:sym typeface="CMU Sans Serif"/>
              </a:defRPr>
            </a:lvl4pPr>
            <a:lvl5pPr marL="1524000" indent="-254000">
              <a:defRPr sz="2800">
                <a:latin typeface="CMU Sans Serif"/>
                <a:ea typeface="CMU Sans Serif"/>
                <a:cs typeface="CMU Sans Serif"/>
                <a:sym typeface="CMU Sans Serif"/>
              </a:defRPr>
            </a:lvl5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3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Modèle par défau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14400" y="2711369"/>
            <a:ext cx="11176000" cy="24511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2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200" b="1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Modèle par défaut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-1" y="9423400"/>
            <a:ext cx="4000501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0639" marR="40639">
              <a:spcBef>
                <a:spcPts val="1400"/>
              </a:spcBef>
              <a:buClr>
                <a:srgbClr val="FFFB00"/>
              </a:buClr>
              <a:buFont typeface="Baskerville"/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T. Dudok de Wit / Tromsø 3/2012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12521350" y="9296400"/>
            <a:ext cx="382700" cy="373106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-349331"/>
            <a:ext cx="13004801" cy="1270001"/>
          </a:xfrm>
          <a:prstGeom prst="rect">
            <a:avLst/>
          </a:prstGeom>
          <a:solidFill>
            <a:srgbClr val="771329"/>
          </a:solidFill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marL="40639" marR="40639" lvl="0" algn="ctr">
              <a:spcBef>
                <a:spcPts val="0"/>
              </a:spcBef>
              <a:defRPr sz="3600">
                <a:solidFill>
                  <a:srgbClr val="73675A"/>
                </a:solidFill>
                <a:uFill>
                  <a:solidFill>
                    <a:srgbClr val="73675A"/>
                  </a:solidFill>
                </a:u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799" y="9474200"/>
            <a:ext cx="3733801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0639" marR="40639">
              <a:spcBef>
                <a:spcPts val="1400"/>
              </a:spcBef>
              <a:buClr>
                <a:srgbClr val="FFFB00"/>
              </a:buClr>
              <a:buFont typeface="Baskerville"/>
              <a:defRPr sz="150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50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</a:rPr>
              <a:t>ESWW 11    November 2014</a:t>
            </a: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914400" y="-6431"/>
            <a:ext cx="11633200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5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914400" y="1609049"/>
            <a:ext cx="11176000" cy="7844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buBlip>
                <a:blip r:embed="rId6"/>
              </a:buBlip>
            </a:lvl1pPr>
            <a:lvl2pPr marL="980600" indent="-345600">
              <a:buBlip>
                <a:blip r:embed="rId7"/>
              </a:buBlip>
              <a:defRPr sz="24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defRPr>
            </a:lvl2pPr>
          </a:lstStyle>
          <a:p>
            <a:pPr lvl="0"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2552560" y="9296400"/>
            <a:ext cx="320280" cy="3429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>
              <a:spcBef>
                <a:spcPts val="0"/>
              </a:spcBef>
              <a:defRPr sz="1600">
                <a:uFill>
                  <a:solidFill>
                    <a:srgbClr val="73675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xmlns:p14="http://schemas.microsoft.com/office/powerpoint/2010/main" spd="med"/>
  <p:txStyles>
    <p:titleStyle>
      <a:lvl1pPr defTabSz="584200">
        <a:lnSpc>
          <a:spcPct val="90000"/>
        </a:lnSpc>
        <a:defRPr sz="5600" b="1">
          <a:solidFill>
            <a:srgbClr val="FFFFFF"/>
          </a:solidFill>
          <a:uFill>
            <a:solidFill>
              <a:srgbClr val="FFFFFF"/>
            </a:solidFill>
          </a:uFill>
          <a:latin typeface="CMU Sans Serif Bold Extended"/>
          <a:ea typeface="CMU Sans Serif Bold Extended"/>
          <a:cs typeface="CMU Sans Serif Bold Extended"/>
          <a:sym typeface="CMU Sans Serif Bold Extended"/>
        </a:defRPr>
      </a:lvl1pPr>
      <a:lvl2pPr indent="228600" defTabSz="584200">
        <a:lnSpc>
          <a:spcPct val="90000"/>
        </a:lnSpc>
        <a:defRPr sz="5600" b="1">
          <a:solidFill>
            <a:srgbClr val="FFFFFF"/>
          </a:solidFill>
          <a:uFill>
            <a:solidFill>
              <a:srgbClr val="FFFFFF"/>
            </a:solidFill>
          </a:uFill>
          <a:latin typeface="CMU Sans Serif Bold Extended"/>
          <a:ea typeface="CMU Sans Serif Bold Extended"/>
          <a:cs typeface="CMU Sans Serif Bold Extended"/>
          <a:sym typeface="CMU Sans Serif Bold Extended"/>
        </a:defRPr>
      </a:lvl2pPr>
      <a:lvl3pPr indent="457200" defTabSz="584200">
        <a:lnSpc>
          <a:spcPct val="90000"/>
        </a:lnSpc>
        <a:defRPr sz="5600" b="1">
          <a:solidFill>
            <a:srgbClr val="FFFFFF"/>
          </a:solidFill>
          <a:uFill>
            <a:solidFill>
              <a:srgbClr val="FFFFFF"/>
            </a:solidFill>
          </a:uFill>
          <a:latin typeface="CMU Sans Serif Bold Extended"/>
          <a:ea typeface="CMU Sans Serif Bold Extended"/>
          <a:cs typeface="CMU Sans Serif Bold Extended"/>
          <a:sym typeface="CMU Sans Serif Bold Extended"/>
        </a:defRPr>
      </a:lvl3pPr>
      <a:lvl4pPr indent="685800" defTabSz="584200">
        <a:lnSpc>
          <a:spcPct val="90000"/>
        </a:lnSpc>
        <a:defRPr sz="5600" b="1">
          <a:solidFill>
            <a:srgbClr val="FFFFFF"/>
          </a:solidFill>
          <a:uFill>
            <a:solidFill>
              <a:srgbClr val="FFFFFF"/>
            </a:solidFill>
          </a:uFill>
          <a:latin typeface="CMU Sans Serif Bold Extended"/>
          <a:ea typeface="CMU Sans Serif Bold Extended"/>
          <a:cs typeface="CMU Sans Serif Bold Extended"/>
          <a:sym typeface="CMU Sans Serif Bold Extended"/>
        </a:defRPr>
      </a:lvl4pPr>
      <a:lvl5pPr indent="914400" defTabSz="584200">
        <a:lnSpc>
          <a:spcPct val="90000"/>
        </a:lnSpc>
        <a:defRPr sz="5600" b="1">
          <a:solidFill>
            <a:srgbClr val="FFFFFF"/>
          </a:solidFill>
          <a:uFill>
            <a:solidFill>
              <a:srgbClr val="FFFFFF"/>
            </a:solidFill>
          </a:uFill>
          <a:latin typeface="CMU Sans Serif Bold Extended"/>
          <a:ea typeface="CMU Sans Serif Bold Extended"/>
          <a:cs typeface="CMU Sans Serif Bold Extended"/>
          <a:sym typeface="CMU Sans Serif Bold Extended"/>
        </a:defRPr>
      </a:lvl5pPr>
      <a:lvl6pPr indent="1143000" defTabSz="584200">
        <a:lnSpc>
          <a:spcPct val="90000"/>
        </a:lnSpc>
        <a:defRPr sz="5600" b="1">
          <a:solidFill>
            <a:srgbClr val="FFFFFF"/>
          </a:solidFill>
          <a:uFill>
            <a:solidFill>
              <a:srgbClr val="FFFFFF"/>
            </a:solidFill>
          </a:uFill>
          <a:latin typeface="CMU Sans Serif Bold Extended"/>
          <a:ea typeface="CMU Sans Serif Bold Extended"/>
          <a:cs typeface="CMU Sans Serif Bold Extended"/>
          <a:sym typeface="CMU Sans Serif Bold Extended"/>
        </a:defRPr>
      </a:lvl6pPr>
      <a:lvl7pPr indent="1371600" defTabSz="584200">
        <a:lnSpc>
          <a:spcPct val="90000"/>
        </a:lnSpc>
        <a:defRPr sz="5600" b="1">
          <a:solidFill>
            <a:srgbClr val="FFFFFF"/>
          </a:solidFill>
          <a:uFill>
            <a:solidFill>
              <a:srgbClr val="FFFFFF"/>
            </a:solidFill>
          </a:uFill>
          <a:latin typeface="CMU Sans Serif Bold Extended"/>
          <a:ea typeface="CMU Sans Serif Bold Extended"/>
          <a:cs typeface="CMU Sans Serif Bold Extended"/>
          <a:sym typeface="CMU Sans Serif Bold Extended"/>
        </a:defRPr>
      </a:lvl7pPr>
      <a:lvl8pPr indent="1600200" defTabSz="584200">
        <a:lnSpc>
          <a:spcPct val="90000"/>
        </a:lnSpc>
        <a:defRPr sz="5600" b="1">
          <a:solidFill>
            <a:srgbClr val="FFFFFF"/>
          </a:solidFill>
          <a:uFill>
            <a:solidFill>
              <a:srgbClr val="FFFFFF"/>
            </a:solidFill>
          </a:uFill>
          <a:latin typeface="CMU Sans Serif Bold Extended"/>
          <a:ea typeface="CMU Sans Serif Bold Extended"/>
          <a:cs typeface="CMU Sans Serif Bold Extended"/>
          <a:sym typeface="CMU Sans Serif Bold Extended"/>
        </a:defRPr>
      </a:lvl8pPr>
      <a:lvl9pPr indent="1828800" defTabSz="584200">
        <a:lnSpc>
          <a:spcPct val="90000"/>
        </a:lnSpc>
        <a:defRPr sz="5600" b="1">
          <a:solidFill>
            <a:srgbClr val="FFFFFF"/>
          </a:solidFill>
          <a:uFill>
            <a:solidFill>
              <a:srgbClr val="FFFFFF"/>
            </a:solidFill>
          </a:uFill>
          <a:latin typeface="CMU Sans Serif Bold Extended"/>
          <a:ea typeface="CMU Sans Serif Bold Extended"/>
          <a:cs typeface="CMU Sans Serif Bold Extended"/>
          <a:sym typeface="CMU Sans Serif Bold Extended"/>
        </a:defRPr>
      </a:lvl9pPr>
    </p:titleStyle>
    <p:bodyStyle>
      <a:lvl1pPr marL="357942" indent="-357942" defTabSz="584200">
        <a:spcBef>
          <a:spcPts val="700"/>
        </a:spcBef>
        <a:buSzPct val="50000"/>
        <a:buBlip>
          <a:blip r:embed="rId6"/>
        </a:buBlip>
        <a:defRPr sz="2900">
          <a:uFill>
            <a:solidFill/>
          </a:uFill>
          <a:latin typeface="Calibri"/>
          <a:ea typeface="Calibri"/>
          <a:cs typeface="Calibri"/>
          <a:sym typeface="Calibri"/>
        </a:defRPr>
      </a:lvl1pPr>
      <a:lvl2pPr marL="735100" indent="-417600" defTabSz="584200">
        <a:spcBef>
          <a:spcPts val="700"/>
        </a:spcBef>
        <a:buSzPct val="50000"/>
        <a:buBlip>
          <a:blip r:embed="rId6"/>
        </a:buBlip>
        <a:defRPr sz="2900">
          <a:uFill>
            <a:solidFill/>
          </a:uFill>
          <a:latin typeface="Calibri"/>
          <a:ea typeface="Calibri"/>
          <a:cs typeface="Calibri"/>
          <a:sym typeface="Calibri"/>
        </a:defRPr>
      </a:lvl2pPr>
      <a:lvl3pPr marL="898071" indent="-263071" defTabSz="584200">
        <a:spcBef>
          <a:spcPts val="700"/>
        </a:spcBef>
        <a:buSzPct val="80000"/>
        <a:buChar char="•"/>
        <a:defRPr sz="2900">
          <a:uFill>
            <a:solidFill/>
          </a:uFill>
          <a:latin typeface="Calibri"/>
          <a:ea typeface="Calibri"/>
          <a:cs typeface="Calibri"/>
          <a:sym typeface="Calibri"/>
        </a:defRPr>
      </a:lvl3pPr>
      <a:lvl4pPr marL="1215571" indent="-263071" defTabSz="584200">
        <a:spcBef>
          <a:spcPts val="700"/>
        </a:spcBef>
        <a:buSzPct val="80000"/>
        <a:buChar char="•"/>
        <a:defRPr sz="2900">
          <a:uFill>
            <a:solidFill/>
          </a:uFill>
          <a:latin typeface="Calibri"/>
          <a:ea typeface="Calibri"/>
          <a:cs typeface="Calibri"/>
          <a:sym typeface="Calibri"/>
        </a:defRPr>
      </a:lvl4pPr>
      <a:lvl5pPr marL="1533071" indent="-263071" defTabSz="584200">
        <a:spcBef>
          <a:spcPts val="700"/>
        </a:spcBef>
        <a:buSzPct val="80000"/>
        <a:buChar char="•"/>
        <a:defRPr sz="2900">
          <a:uFill>
            <a:solidFill/>
          </a:uFill>
          <a:latin typeface="Calibri"/>
          <a:ea typeface="Calibri"/>
          <a:cs typeface="Calibri"/>
          <a:sym typeface="Calibri"/>
        </a:defRPr>
      </a:lvl5pPr>
      <a:lvl6pPr marL="1533071" indent="-263071" defTabSz="584200">
        <a:spcBef>
          <a:spcPts val="700"/>
        </a:spcBef>
        <a:buSzPct val="80000"/>
        <a:buChar char="•"/>
        <a:defRPr sz="2900">
          <a:uFill>
            <a:solidFill/>
          </a:uFill>
          <a:latin typeface="Calibri"/>
          <a:ea typeface="Calibri"/>
          <a:cs typeface="Calibri"/>
          <a:sym typeface="Calibri"/>
        </a:defRPr>
      </a:lvl6pPr>
      <a:lvl7pPr marL="1533071" indent="-263071" defTabSz="584200">
        <a:spcBef>
          <a:spcPts val="700"/>
        </a:spcBef>
        <a:buSzPct val="80000"/>
        <a:buChar char="•"/>
        <a:defRPr sz="2900">
          <a:uFill>
            <a:solidFill/>
          </a:uFill>
          <a:latin typeface="Calibri"/>
          <a:ea typeface="Calibri"/>
          <a:cs typeface="Calibri"/>
          <a:sym typeface="Calibri"/>
        </a:defRPr>
      </a:lvl7pPr>
      <a:lvl8pPr marL="1533071" indent="-263071" defTabSz="584200">
        <a:spcBef>
          <a:spcPts val="700"/>
        </a:spcBef>
        <a:buSzPct val="80000"/>
        <a:buChar char="•"/>
        <a:defRPr sz="2900">
          <a:uFill>
            <a:solidFill/>
          </a:uFill>
          <a:latin typeface="Calibri"/>
          <a:ea typeface="Calibri"/>
          <a:cs typeface="Calibri"/>
          <a:sym typeface="Calibri"/>
        </a:defRPr>
      </a:lvl8pPr>
      <a:lvl9pPr marL="1533071" indent="-263071" defTabSz="584200">
        <a:spcBef>
          <a:spcPts val="700"/>
        </a:spcBef>
        <a:buSzPct val="80000"/>
        <a:buChar char="•"/>
        <a:defRPr sz="2900">
          <a:uFill>
            <a:solidFill/>
          </a:uFill>
          <a:latin typeface="Calibri"/>
          <a:ea typeface="Calibri"/>
          <a:cs typeface="Calibri"/>
          <a:sym typeface="Calibri"/>
        </a:defRPr>
      </a:lvl9pPr>
    </p:bodyStyle>
    <p:otherStyle>
      <a:lvl1pPr algn="ctr" defTabSz="584200">
        <a:defRPr sz="1600">
          <a:solidFill>
            <a:schemeClr val="tx1"/>
          </a:solidFill>
          <a:uFill>
            <a:solidFill>
              <a:srgbClr val="73675A"/>
            </a:solidFill>
          </a:uFill>
          <a:latin typeface="+mn-lt"/>
          <a:ea typeface="+mn-ea"/>
          <a:cs typeface="+mn-cs"/>
          <a:sym typeface="Calibri"/>
        </a:defRPr>
      </a:lvl1pPr>
      <a:lvl2pPr indent="228600" algn="ctr" defTabSz="584200">
        <a:defRPr sz="1600">
          <a:solidFill>
            <a:schemeClr val="tx1"/>
          </a:solidFill>
          <a:uFill>
            <a:solidFill>
              <a:srgbClr val="73675A"/>
            </a:solidFill>
          </a:uFill>
          <a:latin typeface="+mn-lt"/>
          <a:ea typeface="+mn-ea"/>
          <a:cs typeface="+mn-cs"/>
          <a:sym typeface="Calibri"/>
        </a:defRPr>
      </a:lvl2pPr>
      <a:lvl3pPr indent="457200" algn="ctr" defTabSz="584200">
        <a:defRPr sz="1600">
          <a:solidFill>
            <a:schemeClr val="tx1"/>
          </a:solidFill>
          <a:uFill>
            <a:solidFill>
              <a:srgbClr val="73675A"/>
            </a:solidFill>
          </a:uFill>
          <a:latin typeface="+mn-lt"/>
          <a:ea typeface="+mn-ea"/>
          <a:cs typeface="+mn-cs"/>
          <a:sym typeface="Calibri"/>
        </a:defRPr>
      </a:lvl3pPr>
      <a:lvl4pPr indent="685800" algn="ctr" defTabSz="584200">
        <a:defRPr sz="1600">
          <a:solidFill>
            <a:schemeClr val="tx1"/>
          </a:solidFill>
          <a:uFill>
            <a:solidFill>
              <a:srgbClr val="73675A"/>
            </a:solidFill>
          </a:uFill>
          <a:latin typeface="+mn-lt"/>
          <a:ea typeface="+mn-ea"/>
          <a:cs typeface="+mn-cs"/>
          <a:sym typeface="Calibri"/>
        </a:defRPr>
      </a:lvl4pPr>
      <a:lvl5pPr indent="914400" algn="ctr" defTabSz="584200">
        <a:defRPr sz="1600">
          <a:solidFill>
            <a:schemeClr val="tx1"/>
          </a:solidFill>
          <a:uFill>
            <a:solidFill>
              <a:srgbClr val="73675A"/>
            </a:solidFill>
          </a:uFill>
          <a:latin typeface="+mn-lt"/>
          <a:ea typeface="+mn-ea"/>
          <a:cs typeface="+mn-cs"/>
          <a:sym typeface="Calibri"/>
        </a:defRPr>
      </a:lvl5pPr>
      <a:lvl6pPr indent="1143000" algn="ctr" defTabSz="584200">
        <a:defRPr sz="1600">
          <a:solidFill>
            <a:schemeClr val="tx1"/>
          </a:solidFill>
          <a:uFill>
            <a:solidFill>
              <a:srgbClr val="73675A"/>
            </a:solidFill>
          </a:uFill>
          <a:latin typeface="+mn-lt"/>
          <a:ea typeface="+mn-ea"/>
          <a:cs typeface="+mn-cs"/>
          <a:sym typeface="Calibri"/>
        </a:defRPr>
      </a:lvl6pPr>
      <a:lvl7pPr indent="1371600" algn="ctr" defTabSz="584200">
        <a:defRPr sz="1600">
          <a:solidFill>
            <a:schemeClr val="tx1"/>
          </a:solidFill>
          <a:uFill>
            <a:solidFill>
              <a:srgbClr val="73675A"/>
            </a:solidFill>
          </a:uFill>
          <a:latin typeface="+mn-lt"/>
          <a:ea typeface="+mn-ea"/>
          <a:cs typeface="+mn-cs"/>
          <a:sym typeface="Calibri"/>
        </a:defRPr>
      </a:lvl7pPr>
      <a:lvl8pPr indent="1600200" algn="ctr" defTabSz="584200">
        <a:defRPr sz="1600">
          <a:solidFill>
            <a:schemeClr val="tx1"/>
          </a:solidFill>
          <a:uFill>
            <a:solidFill>
              <a:srgbClr val="73675A"/>
            </a:solidFill>
          </a:uFill>
          <a:latin typeface="+mn-lt"/>
          <a:ea typeface="+mn-ea"/>
          <a:cs typeface="+mn-cs"/>
          <a:sym typeface="Calibri"/>
        </a:defRPr>
      </a:lvl8pPr>
      <a:lvl9pPr indent="1828800" algn="ctr" defTabSz="584200">
        <a:defRPr sz="1600">
          <a:solidFill>
            <a:schemeClr val="tx1"/>
          </a:solidFill>
          <a:uFill>
            <a:solidFill>
              <a:srgbClr val="73675A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6.jpe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microsoft.com/office/2007/relationships/media" Target="../media/media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12.emf"/><Relationship Id="rId7" Type="http://schemas.openxmlformats.org/officeDocument/2006/relationships/image" Target="../media/image8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8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75733" y="590310"/>
            <a:ext cx="11853334" cy="3479267"/>
          </a:xfrm>
          <a:prstGeom prst="rect">
            <a:avLst/>
          </a:prstGeom>
          <a:solidFill>
            <a:srgbClr val="771329">
              <a:alpha val="2151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40639" marR="40639" lvl="0" algn="ctr">
              <a:spcBef>
                <a:spcPts val="0"/>
              </a:spcBef>
              <a:defRPr sz="3600">
                <a:solidFill>
                  <a:srgbClr val="73675A"/>
                </a:solidFill>
                <a:uFill>
                  <a:solidFill>
                    <a:srgbClr val="73675A"/>
                  </a:solidFill>
                </a:u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14400" y="5721835"/>
            <a:ext cx="11256954" cy="3917465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spcBef>
                <a:spcPts val="1700"/>
              </a:spcBef>
              <a:buSzTx/>
              <a:buNone/>
              <a:defRPr sz="1800">
                <a:uFillTx/>
              </a:defRPr>
            </a:pPr>
            <a:r>
              <a:rPr sz="2700" b="1" dirty="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  <a:t>Summary</a:t>
            </a:r>
          </a:p>
          <a:p>
            <a:pPr marL="333257" lvl="0" indent="-333257">
              <a:spcBef>
                <a:spcPts val="1700"/>
              </a:spcBef>
              <a:buBlip>
                <a:blip r:embed="rId5"/>
              </a:buBlip>
              <a:defRPr sz="1800">
                <a:uFillTx/>
              </a:defRPr>
            </a:pPr>
            <a:r>
              <a:rPr sz="2700" dirty="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  <a:t>Daily observations of the solar radio flux in various wavelengths (1-30 cm) have been carried out since the 1950’s</a:t>
            </a:r>
          </a:p>
          <a:p>
            <a:pPr marL="333257" lvl="0" indent="-333257">
              <a:spcBef>
                <a:spcPts val="1700"/>
              </a:spcBef>
              <a:buBlip>
                <a:blip r:embed="rId5"/>
              </a:buBlip>
              <a:defRPr sz="1800">
                <a:uFillTx/>
              </a:defRPr>
            </a:pPr>
            <a:r>
              <a:rPr sz="2700" dirty="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  <a:t>We have merged them into one unique and homogenous database (available for download)</a:t>
            </a:r>
          </a:p>
          <a:p>
            <a:pPr marL="333257" lvl="0" indent="-333257">
              <a:spcBef>
                <a:spcPts val="1700"/>
              </a:spcBef>
              <a:buBlip>
                <a:blip r:embed="rId5"/>
              </a:buBlip>
              <a:defRPr sz="1800">
                <a:uFillTx/>
              </a:defRPr>
            </a:pPr>
            <a:r>
              <a:rPr sz="2700" dirty="0">
                <a:uFill>
                  <a:solidFill/>
                </a:uFill>
                <a:latin typeface="+mj-lt"/>
                <a:ea typeface="+mj-ea"/>
                <a:cs typeface="+mj-cs"/>
                <a:sym typeface="Helvetica Neue"/>
              </a:rPr>
              <a:t>The radio flux at 30 cm is a better proxy for upper atmosphere modelling than the usual 10.7 cm flux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2604055" y="9296400"/>
            <a:ext cx="21729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73675A"/>
                  </a:solidFill>
                </a:uFill>
              </a:rPr>
              <a:t>1</a:t>
            </a:fld>
            <a:endParaRPr sz="1600">
              <a:uFill>
                <a:solidFill>
                  <a:srgbClr val="73675A"/>
                </a:solidFill>
              </a:u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634137" y="166682"/>
            <a:ext cx="11256955" cy="2735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spcBef>
                <a:spcPts val="0"/>
              </a:spcBef>
              <a:defRPr sz="4400" b="1">
                <a:solidFill>
                  <a:srgbClr val="232323"/>
                </a:solidFill>
                <a:uFill>
                  <a:solidFill>
                    <a:srgbClr val="60606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232323"/>
                </a:solidFill>
                <a:uFill>
                  <a:solidFill>
                    <a:srgbClr val="606060"/>
                  </a:solidFill>
                </a:uFill>
              </a:rPr>
              <a:t>60 years of multi-wavelength solar radio observations as proxies for upper atmosphere modelling</a:t>
            </a:r>
          </a:p>
        </p:txBody>
      </p:sp>
      <p:sp>
        <p:nvSpPr>
          <p:cNvPr id="28" name="Shape 28"/>
          <p:cNvSpPr/>
          <p:nvPr/>
        </p:nvSpPr>
        <p:spPr>
          <a:xfrm>
            <a:off x="1634137" y="2647443"/>
            <a:ext cx="10494632" cy="1252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0639" marR="40639" lvl="0">
              <a:lnSpc>
                <a:spcPct val="120000"/>
              </a:lnSpc>
              <a:spcBef>
                <a:spcPts val="0"/>
              </a:spcBef>
              <a:defRPr sz="1800">
                <a:uFillTx/>
              </a:defRPr>
            </a:pPr>
            <a:r>
              <a:rPr sz="26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T. Dudok de Wit</a:t>
            </a:r>
            <a:r>
              <a:rPr sz="2600" baseline="31999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1)</a:t>
            </a:r>
            <a:r>
              <a:rPr sz="26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, S. Bruinsma</a:t>
            </a:r>
            <a:r>
              <a:rPr sz="2600" baseline="31999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2)</a:t>
            </a:r>
            <a:r>
              <a:rPr sz="26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, K. Shibasaki</a:t>
            </a:r>
            <a:r>
              <a:rPr sz="2600" baseline="31999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3)</a:t>
            </a:r>
            <a:endParaRPr sz="2600">
              <a:solidFill>
                <a:srgbClr val="232323"/>
              </a:solidFill>
              <a:uFill>
                <a:solidFill>
                  <a:srgbClr val="232323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0639" marR="40639" lvl="0">
              <a:lnSpc>
                <a:spcPct val="80000"/>
              </a:lnSpc>
              <a:spcBef>
                <a:spcPts val="0"/>
              </a:spcBef>
              <a:defRPr sz="1800">
                <a:uFillTx/>
              </a:defRPr>
            </a:pPr>
            <a:r>
              <a:rPr sz="2400" i="1" baseline="31999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1) </a:t>
            </a:r>
            <a:r>
              <a:rPr sz="2400" i="1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LPC2E, University of Orléans, </a:t>
            </a:r>
            <a:r>
              <a:rPr sz="2400" i="1" baseline="31999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sz="2400" i="1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GRGS, CNES, Toulouse,</a:t>
            </a:r>
            <a:br>
              <a:rPr sz="2400" i="1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Calibri"/>
                <a:ea typeface="Calibri"/>
                <a:cs typeface="Calibri"/>
                <a:sym typeface="Calibri"/>
              </a:rPr>
            </a:br>
            <a:r>
              <a:rPr sz="2400" i="1" baseline="31999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3) </a:t>
            </a:r>
            <a:r>
              <a:rPr sz="2400" i="1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Nobeyama Solar Radio Observatory, Nagano</a:t>
            </a:r>
          </a:p>
        </p:txBody>
      </p:sp>
      <p:pic>
        <p:nvPicPr>
          <p:cNvPr id="29" name="logo SOLID small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8359" y="1534667"/>
            <a:ext cx="641415" cy="6350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30" name="logo_TOSCA_with_name_small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78359" y="2329943"/>
            <a:ext cx="617114" cy="635001"/>
          </a:xfrm>
          <a:prstGeom prst="rect">
            <a:avLst/>
          </a:prstGeom>
          <a:ln w="12700">
            <a:round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31" name="logo FP7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5733" y="755677"/>
            <a:ext cx="846667" cy="6350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32" name="logo ATMOP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78359" y="3238756"/>
            <a:ext cx="635001" cy="6350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grpSp>
        <p:nvGrpSpPr>
          <p:cNvPr id="35" name="Group 35"/>
          <p:cNvGrpSpPr/>
          <p:nvPr/>
        </p:nvGrpSpPr>
        <p:grpSpPr>
          <a:xfrm rot="1199859">
            <a:off x="9857863" y="3815238"/>
            <a:ext cx="2952263" cy="994013"/>
            <a:chOff x="0" y="0"/>
            <a:chExt cx="2952261" cy="994011"/>
          </a:xfrm>
        </p:grpSpPr>
        <p:sp>
          <p:nvSpPr>
            <p:cNvPr id="33" name="Shape 33"/>
            <p:cNvSpPr/>
            <p:nvPr/>
          </p:nvSpPr>
          <p:spPr>
            <a:xfrm>
              <a:off x="0" y="0"/>
              <a:ext cx="2952262" cy="994012"/>
            </a:xfrm>
            <a:prstGeom prst="roundRect">
              <a:avLst>
                <a:gd name="adj" fmla="val 21005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lvl="0">
                <a:spcBef>
                  <a:spcPts val="0"/>
                </a:spcBef>
                <a:defRPr sz="1800">
                  <a:uFillTx/>
                </a:defRPr>
              </a:pPr>
              <a:r>
                <a:rPr sz="1700" i="1" dirty="0">
                  <a:uFill>
                    <a:solidFill>
                      <a:srgbClr val="73675A"/>
                    </a:solidFill>
                  </a:uFill>
                  <a:latin typeface="+mj-lt"/>
                  <a:ea typeface="+mj-ea"/>
                  <a:cs typeface="+mj-cs"/>
                  <a:sym typeface="Helvetica Neue"/>
                </a:rPr>
                <a:t>Full article: </a:t>
              </a:r>
              <a:br>
                <a:rPr sz="1700" i="1" dirty="0">
                  <a:uFill>
                    <a:solidFill>
                      <a:srgbClr val="73675A"/>
                    </a:solidFill>
                  </a:uFill>
                  <a:latin typeface="+mj-lt"/>
                  <a:ea typeface="+mj-ea"/>
                  <a:cs typeface="+mj-cs"/>
                  <a:sym typeface="Helvetica Neue"/>
                </a:rPr>
              </a:br>
              <a:r>
                <a:rPr sz="1700" i="1" dirty="0">
                  <a:uFill>
                    <a:solidFill>
                      <a:srgbClr val="73675A"/>
                    </a:solidFill>
                  </a:uFill>
                  <a:latin typeface="+mj-lt"/>
                  <a:ea typeface="+mj-ea"/>
                  <a:cs typeface="+mj-cs"/>
                  <a:sym typeface="Helvetica Neue"/>
                </a:rPr>
                <a:t>Dudok de Wit et al., </a:t>
              </a:r>
              <a:br>
                <a:rPr sz="1700" i="1" dirty="0">
                  <a:uFill>
                    <a:solidFill>
                      <a:srgbClr val="73675A"/>
                    </a:solidFill>
                  </a:uFill>
                  <a:latin typeface="+mj-lt"/>
                  <a:ea typeface="+mj-ea"/>
                  <a:cs typeface="+mj-cs"/>
                  <a:sym typeface="Helvetica Neue"/>
                </a:rPr>
              </a:br>
              <a:r>
                <a:rPr sz="1700" i="1" dirty="0">
                  <a:uFill>
                    <a:solidFill>
                      <a:srgbClr val="73675A"/>
                    </a:solidFill>
                  </a:uFill>
                  <a:latin typeface="+mj-lt"/>
                  <a:ea typeface="+mj-ea"/>
                  <a:cs typeface="+mj-cs"/>
                  <a:sym typeface="Helvetica Neue"/>
                </a:rPr>
                <a:t>SWSC (2014)</a:t>
              </a:r>
            </a:p>
          </p:txBody>
        </p:sp>
        <p:pic>
          <p:nvPicPr>
            <p:cNvPr id="34" name="qrcode.pn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009390" y="85280"/>
              <a:ext cx="823451" cy="823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" name="ZoneTexte 13"/>
          <p:cNvSpPr txBox="1"/>
          <p:nvPr/>
        </p:nvSpPr>
        <p:spPr>
          <a:xfrm>
            <a:off x="0" y="9332515"/>
            <a:ext cx="4827318" cy="410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Each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of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the 5 </a:t>
            </a:r>
            <a:r>
              <a:rPr kumimoji="0" lang="fr-FR" sz="2000" b="0" i="1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slides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lasts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for 20 to 30 seconds</a:t>
            </a:r>
            <a:endParaRPr kumimoji="0" lang="fr-FR" sz="2000" b="0" i="1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MU Sans Serif"/>
              <a:cs typeface="Calibri"/>
              <a:sym typeface="CMU Sans Serif"/>
            </a:endParaRPr>
          </a:p>
        </p:txBody>
      </p:sp>
      <p:pic>
        <p:nvPicPr>
          <p:cNvPr id="2" name="Son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976100" y="87249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med" advTm="3035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5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60 years of solar radio observations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4"/>
              </a:buBlip>
            </a:lvl1pPr>
          </a:lstStyle>
          <a:p>
            <a:pPr lvl="0"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Daily, and carefully calibrated measurements of centimetric wavelength have been made since the 1950’s (Penticton, Ottawa, Toyokawa, Nobeyama)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12604055" y="9296400"/>
            <a:ext cx="21729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73675A"/>
                  </a:solidFill>
                </a:uFill>
              </a:rPr>
              <a:t>2</a:t>
            </a:fld>
            <a:endParaRPr sz="1600">
              <a:uFill>
                <a:solidFill>
                  <a:srgbClr val="73675A"/>
                </a:solidFill>
              </a:uFill>
            </a:endParaRPr>
          </a:p>
        </p:txBody>
      </p:sp>
      <p:pic>
        <p:nvPicPr>
          <p:cNvPr id="40" name="fig_raw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4400" y="3757223"/>
            <a:ext cx="11360002" cy="503149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ZoneTexte 5"/>
          <p:cNvSpPr txBox="1"/>
          <p:nvPr/>
        </p:nvSpPr>
        <p:spPr>
          <a:xfrm>
            <a:off x="0" y="9332515"/>
            <a:ext cx="3004528" cy="410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Each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slde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takes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30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seconds</a:t>
            </a:r>
            <a:endParaRPr kumimoji="0" lang="fr-FR" sz="2000" b="0" i="1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MU Sans Serif"/>
              <a:cs typeface="Calibri"/>
              <a:sym typeface="CMU Sans Serif"/>
            </a:endParaRPr>
          </a:p>
        </p:txBody>
      </p:sp>
      <p:pic>
        <p:nvPicPr>
          <p:cNvPr id="2" name="Son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76100" y="8724900"/>
            <a:ext cx="812800" cy="8128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9332515"/>
            <a:ext cx="4827318" cy="410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Each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of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the 5 </a:t>
            </a:r>
            <a:r>
              <a:rPr kumimoji="0" lang="fr-FR" sz="2000" b="0" i="1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slides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lasts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for 20 to 30 seconds</a:t>
            </a:r>
            <a:endParaRPr kumimoji="0" lang="fr-FR" sz="2000" b="0" i="1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MU Sans Serif"/>
              <a:cs typeface="Calibri"/>
              <a:sym typeface="CMU Sans Serif"/>
            </a:endParaRPr>
          </a:p>
        </p:txBody>
      </p:sp>
    </p:spTree>
  </p:cSld>
  <p:clrMapOvr>
    <a:masterClrMapping/>
  </p:clrMapOvr>
  <p:transition xmlns:p14="http://schemas.microsoft.com/office/powerpoint/2010/main" spd="med" advTm="2250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5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Physical underpinning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By using blind source separation, we find that the solar rotational variability can be decomposed into 3 contributions (see below)</a:t>
            </a:r>
          </a:p>
          <a:p>
            <a:pPr lvl="1">
              <a:buBlip>
                <a:blip r:embed="rId5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515B"/>
                </a:solidFill>
                <a:uFill>
                  <a:solidFill>
                    <a:srgbClr val="232323"/>
                  </a:solidFill>
                </a:uFill>
              </a:rPr>
              <a:t>Gyroresonance</a:t>
            </a:r>
            <a:r>
              <a:rPr sz="2400">
                <a:solidFill>
                  <a:srgbClr val="7249FF"/>
                </a:solidFill>
                <a:uFill>
                  <a:solidFill>
                    <a:srgbClr val="232323"/>
                  </a:solidFill>
                </a:uFill>
              </a:rPr>
              <a:t> </a:t>
            </a:r>
            <a:r>
              <a:rPr sz="2400">
                <a:uFill>
                  <a:solidFill>
                    <a:srgbClr val="232323"/>
                  </a:solidFill>
                </a:uFill>
              </a:rPr>
              <a:t>(= active sunspot groups) </a:t>
            </a:r>
          </a:p>
          <a:p>
            <a:pPr lvl="1">
              <a:buBlip>
                <a:blip r:embed="rId5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5FF6C"/>
                </a:solidFill>
                <a:uFill>
                  <a:solidFill>
                    <a:srgbClr val="232323"/>
                  </a:solidFill>
                </a:uFill>
              </a:rPr>
              <a:t>Gyroresonance </a:t>
            </a:r>
            <a:r>
              <a:rPr sz="2400">
                <a:uFill>
                  <a:solidFill>
                    <a:srgbClr val="232323"/>
                  </a:solidFill>
                </a:uFill>
              </a:rPr>
              <a:t>(= mostly sunspots)</a:t>
            </a:r>
            <a:endParaRPr sz="2400">
              <a:solidFill>
                <a:srgbClr val="05FF6C"/>
              </a:solidFill>
              <a:uFill>
                <a:solidFill>
                  <a:srgbClr val="232323"/>
                </a:solidFill>
              </a:uFill>
            </a:endParaRPr>
          </a:p>
          <a:p>
            <a:pPr lvl="1">
              <a:buBlip>
                <a:blip r:embed="rId5"/>
              </a:buBlip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7249FF"/>
                </a:solidFill>
                <a:uFill>
                  <a:solidFill>
                    <a:srgbClr val="232323"/>
                  </a:solidFill>
                </a:uFill>
              </a:rPr>
              <a:t>Bremsstrahlung </a:t>
            </a:r>
            <a:r>
              <a:rPr sz="2400">
                <a:uFill>
                  <a:solidFill>
                    <a:srgbClr val="232323"/>
                  </a:solidFill>
                </a:uFill>
              </a:rPr>
              <a:t>(= mostly plages and faculae)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12604055" y="9296400"/>
            <a:ext cx="21729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73675A"/>
                  </a:solidFill>
                </a:uFill>
              </a:rPr>
              <a:t>3</a:t>
            </a:fld>
            <a:endParaRPr sz="1600">
              <a:uFill>
                <a:solidFill>
                  <a:srgbClr val="73675A"/>
                </a:solidFill>
              </a:uFill>
            </a:endParaRPr>
          </a:p>
        </p:txBody>
      </p:sp>
      <p:pic>
        <p:nvPicPr>
          <p:cNvPr id="45" name="fig_bss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14400" y="4876800"/>
            <a:ext cx="8084154" cy="4827017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/>
        </p:nvSpPr>
        <p:spPr>
          <a:xfrm>
            <a:off x="8998553" y="6466190"/>
            <a:ext cx="37338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40639" marR="40639">
              <a:spcBef>
                <a:spcPts val="0"/>
              </a:spcBef>
              <a:defRPr sz="2300" i="1">
                <a:uFill>
                  <a:solidFill>
                    <a:srgbClr val="73675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i="0">
                <a:uFillTx/>
              </a:defRPr>
            </a:pPr>
            <a:r>
              <a:rPr sz="2300" i="1">
                <a:uFill>
                  <a:solidFill>
                    <a:srgbClr val="73675A"/>
                  </a:solidFill>
                </a:uFill>
              </a:rPr>
              <a:t>Decomposition of the solar radio flux (excerpt) into its three contributions</a:t>
            </a:r>
          </a:p>
        </p:txBody>
      </p:sp>
      <p:sp>
        <p:nvSpPr>
          <p:cNvPr id="47" name="Shape 47"/>
          <p:cNvSpPr/>
          <p:nvPr/>
        </p:nvSpPr>
        <p:spPr>
          <a:xfrm>
            <a:off x="1569847" y="5061617"/>
            <a:ext cx="149051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3.2 cm flux</a:t>
            </a:r>
          </a:p>
        </p:txBody>
      </p:sp>
      <p:sp>
        <p:nvSpPr>
          <p:cNvPr id="48" name="Shape 48"/>
          <p:cNvSpPr/>
          <p:nvPr/>
        </p:nvSpPr>
        <p:spPr>
          <a:xfrm>
            <a:off x="1569847" y="6382417"/>
            <a:ext cx="164499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10.7 cm flux</a:t>
            </a:r>
          </a:p>
        </p:txBody>
      </p:sp>
      <p:sp>
        <p:nvSpPr>
          <p:cNvPr id="49" name="Shape 49"/>
          <p:cNvSpPr/>
          <p:nvPr/>
        </p:nvSpPr>
        <p:spPr>
          <a:xfrm>
            <a:off x="1569847" y="7779417"/>
            <a:ext cx="140910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30 cm flux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9332515"/>
            <a:ext cx="3004528" cy="410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Each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slide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takes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30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seconds</a:t>
            </a:r>
            <a:endParaRPr kumimoji="0" lang="fr-FR" sz="2000" b="0" i="1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MU Sans Serif"/>
              <a:cs typeface="Calibri"/>
              <a:sym typeface="CMU Sans Serif"/>
            </a:endParaRPr>
          </a:p>
        </p:txBody>
      </p:sp>
      <p:pic>
        <p:nvPicPr>
          <p:cNvPr id="2" name="Son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76100" y="8724900"/>
            <a:ext cx="812800" cy="8128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0" y="9332515"/>
            <a:ext cx="4827318" cy="410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Each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of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the 5 </a:t>
            </a:r>
            <a:r>
              <a:rPr kumimoji="0" lang="fr-FR" sz="2000" b="0" i="1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slides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lasts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for 20 to 30 seconds</a:t>
            </a:r>
            <a:endParaRPr kumimoji="0" lang="fr-FR" sz="2000" b="0" i="1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MU Sans Serif"/>
              <a:cs typeface="Calibri"/>
              <a:sym typeface="CMU Sans Serif"/>
            </a:endParaRPr>
          </a:p>
        </p:txBody>
      </p:sp>
    </p:spTree>
  </p:cSld>
  <p:clrMapOvr>
    <a:masterClrMapping/>
  </p:clrMapOvr>
  <p:transition xmlns:p14="http://schemas.microsoft.com/office/powerpoint/2010/main" spd="med" advTm="2913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5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30cm: a better proxy for the UV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914400" y="2462830"/>
            <a:ext cx="11176000" cy="6991156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The 30 cm flux (</a:t>
            </a:r>
            <a:r>
              <a:rPr sz="2900">
                <a:solidFill>
                  <a:srgbClr val="C82506"/>
                </a:solidFill>
                <a:uFill>
                  <a:solidFill/>
                </a:uFill>
              </a:rPr>
              <a:t>red</a:t>
            </a:r>
            <a:r>
              <a:rPr sz="2900">
                <a:uFill>
                  <a:solidFill/>
                </a:uFill>
              </a:rPr>
              <a:t>) is systematically better correlated with the the solar EUV-UV irradiance (2003-2013) than the usual 10.7 cm flux (</a:t>
            </a:r>
            <a:r>
              <a:rPr sz="2900">
                <a:solidFill>
                  <a:srgbClr val="0365C0"/>
                </a:solidFill>
                <a:uFill>
                  <a:solidFill/>
                </a:uFill>
              </a:rPr>
              <a:t>blue</a:t>
            </a:r>
            <a:r>
              <a:rPr sz="2900">
                <a:uFill>
                  <a:solidFill/>
                </a:uFill>
              </a:rPr>
              <a:t>)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12604055" y="9296400"/>
            <a:ext cx="21729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73675A"/>
                  </a:solidFill>
                </a:uFill>
              </a:rPr>
              <a:t>4</a:t>
            </a:fld>
            <a:endParaRPr sz="1600">
              <a:uFill>
                <a:solidFill>
                  <a:srgbClr val="73675A"/>
                </a:solidFill>
              </a:uFill>
            </a:endParaRPr>
          </a:p>
        </p:txBody>
      </p:sp>
      <p:pic>
        <p:nvPicPr>
          <p:cNvPr id="54" name="pasted-image.pdf"/>
          <p:cNvPicPr/>
          <p:nvPr/>
        </p:nvPicPr>
        <p:blipFill>
          <a:blip r:embed="rId5">
            <a:extLst/>
          </a:blip>
          <a:srcRect l="35742" t="90870" r="27150"/>
          <a:stretch>
            <a:fillRect/>
          </a:stretch>
        </p:blipFill>
        <p:spPr>
          <a:xfrm>
            <a:off x="3529806" y="8745595"/>
            <a:ext cx="2972705" cy="438091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8800345" y="5425007"/>
            <a:ext cx="3733801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40639" marR="40639" lvl="0">
              <a:spcBef>
                <a:spcPts val="0"/>
              </a:spcBef>
              <a:defRPr sz="1800">
                <a:uFillTx/>
              </a:defRPr>
            </a:pPr>
            <a:r>
              <a:rPr sz="2300" i="1">
                <a:uFill>
                  <a:solidFill>
                    <a:srgbClr val="73675A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Correlation between radio flux and irradiance in the UV</a:t>
            </a:r>
          </a:p>
          <a:p>
            <a:pPr marL="40639" marR="40639" lvl="0">
              <a:spcBef>
                <a:spcPts val="0"/>
              </a:spcBef>
              <a:defRPr sz="1800">
                <a:uFillTx/>
              </a:defRPr>
            </a:pPr>
            <a:endParaRPr sz="2300" i="1">
              <a:uFill>
                <a:solidFill>
                  <a:srgbClr val="73675A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0639" marR="40639" lvl="0">
              <a:spcBef>
                <a:spcPts val="0"/>
              </a:spcBef>
              <a:defRPr sz="1800">
                <a:uFillTx/>
              </a:defRPr>
            </a:pPr>
            <a:r>
              <a:rPr sz="2300" i="1">
                <a:uFill>
                  <a:solidFill>
                    <a:srgbClr val="73675A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Correlation estimated for solar rotational variability (NOT solar cycle)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9332515"/>
            <a:ext cx="3004528" cy="410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Each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slide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takes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30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seconds</a:t>
            </a:r>
            <a:endParaRPr kumimoji="0" lang="fr-FR" sz="2000" b="0" i="1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MU Sans Serif"/>
              <a:cs typeface="Calibri"/>
              <a:sym typeface="CMU Sans Serif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49" y="4310712"/>
            <a:ext cx="8122603" cy="4396946"/>
          </a:xfrm>
          <a:prstGeom prst="rect">
            <a:avLst/>
          </a:prstGeom>
        </p:spPr>
      </p:pic>
      <p:pic>
        <p:nvPicPr>
          <p:cNvPr id="3" name="Son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76100" y="8724900"/>
            <a:ext cx="812800" cy="8128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9332515"/>
            <a:ext cx="4827318" cy="410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Each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of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the 5 </a:t>
            </a:r>
            <a:r>
              <a:rPr kumimoji="0" lang="fr-FR" sz="2000" b="0" i="1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slides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lasts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for 20 to 30 seconds</a:t>
            </a:r>
            <a:endParaRPr kumimoji="0" lang="fr-FR" sz="2000" b="0" i="1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MU Sans Serif"/>
              <a:cs typeface="Calibri"/>
              <a:sym typeface="CMU Sans Serif"/>
            </a:endParaRPr>
          </a:p>
        </p:txBody>
      </p:sp>
    </p:spTree>
  </p:cSld>
  <p:clrMapOvr>
    <a:masterClrMapping/>
  </p:clrMapOvr>
  <p:transition xmlns:p14="http://schemas.microsoft.com/office/powerpoint/2010/main" spd="med" advTm="2562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5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Long-term evolution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914400" y="2665248"/>
            <a:ext cx="11176000" cy="6788738"/>
          </a:xfrm>
          <a:prstGeom prst="rect">
            <a:avLst/>
          </a:prstGeom>
        </p:spPr>
        <p:txBody>
          <a:bodyPr/>
          <a:lstStyle>
            <a:lvl1pPr>
              <a:buBlip>
                <a:blip r:embed="rId4"/>
              </a:buBlip>
            </a:lvl1pPr>
          </a:lstStyle>
          <a:p>
            <a:pPr lvl="0"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All wavelengths exhibit the same long-term evolution (because they are all dominated by Bremsstrahlung)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12604055" y="9296400"/>
            <a:ext cx="21729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73675A"/>
                  </a:solidFill>
                </a:uFill>
              </a:rPr>
              <a:t>5</a:t>
            </a:fld>
            <a:endParaRPr sz="1600">
              <a:uFill>
                <a:solidFill>
                  <a:srgbClr val="73675A"/>
                </a:solidFill>
              </a:uFill>
            </a:endParaRPr>
          </a:p>
        </p:txBody>
      </p:sp>
      <p:pic>
        <p:nvPicPr>
          <p:cNvPr id="61" name="figc145315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52950" y="4195179"/>
            <a:ext cx="9769695" cy="525880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ZoneTexte 5"/>
          <p:cNvSpPr txBox="1"/>
          <p:nvPr/>
        </p:nvSpPr>
        <p:spPr>
          <a:xfrm>
            <a:off x="0" y="9332515"/>
            <a:ext cx="3004528" cy="410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Each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slide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takes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30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seconds</a:t>
            </a:r>
            <a:endParaRPr kumimoji="0" lang="fr-FR" sz="2000" b="0" i="1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MU Sans Serif"/>
              <a:cs typeface="Calibri"/>
              <a:sym typeface="CMU Sans Serif"/>
            </a:endParaRPr>
          </a:p>
        </p:txBody>
      </p:sp>
      <p:pic>
        <p:nvPicPr>
          <p:cNvPr id="2" name="Son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76100" y="8724900"/>
            <a:ext cx="812800" cy="8128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9332515"/>
            <a:ext cx="4827318" cy="410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spc="0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Each</a:t>
            </a:r>
            <a:r>
              <a:rPr kumimoji="0" lang="fr-FR" sz="2000" b="0" i="1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of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the 5 </a:t>
            </a:r>
            <a:r>
              <a:rPr kumimoji="0" lang="fr-FR" sz="2000" b="0" i="1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slides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</a:t>
            </a:r>
            <a:r>
              <a:rPr kumimoji="0" lang="fr-FR" sz="2000" b="0" i="1" u="none" strike="noStrike" cap="none" spc="0" normalizeH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lasts</a:t>
            </a:r>
            <a:r>
              <a:rPr kumimoji="0" lang="fr-FR" sz="2000" b="0" i="1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MU Sans Serif"/>
                <a:cs typeface="Calibri"/>
                <a:sym typeface="CMU Sans Serif"/>
              </a:rPr>
              <a:t> for 20 to 30 seconds</a:t>
            </a:r>
            <a:endParaRPr kumimoji="0" lang="fr-FR" sz="2000" b="0" i="1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MU Sans Serif"/>
              <a:cs typeface="Calibri"/>
              <a:sym typeface="CMU Sans Serif"/>
            </a:endParaRPr>
          </a:p>
        </p:txBody>
      </p:sp>
    </p:spTree>
  </p:cSld>
  <p:clrMapOvr>
    <a:masterClrMapping/>
  </p:clrMapOvr>
  <p:transition xmlns:p14="http://schemas.microsoft.com/office/powerpoint/2010/main" spd="med" advTm="2710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Arial Rounded MT Bold"/>
        <a:ea typeface="Arial Rounded MT Bold"/>
        <a:cs typeface="Arial Rounded MT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3675A"/>
            </a:solidFill>
            <a:effectLst/>
            <a:uFill>
              <a:solidFill>
                <a:srgbClr val="73675A"/>
              </a:solidFill>
            </a:uFill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solidFill>
          <a:srgbClr val="FFFDDC"/>
        </a:solid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7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MU Sans Serif"/>
            <a:ea typeface="CMU Sans Serif"/>
            <a:cs typeface="CMU Sans Serif"/>
            <a:sym typeface="CMU Sans Seri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Arial Rounded MT Bold"/>
        <a:ea typeface="Arial Rounded MT Bold"/>
        <a:cs typeface="Arial Rounded MT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3675A"/>
            </a:solidFill>
            <a:effectLst/>
            <a:uFill>
              <a:solidFill>
                <a:srgbClr val="73675A"/>
              </a:solidFill>
            </a:uFill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solidFill>
          <a:srgbClr val="FFFDDC"/>
        </a:solid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7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MU Sans Serif"/>
            <a:ea typeface="CMU Sans Serif"/>
            <a:cs typeface="CMU Sans Serif"/>
            <a:sym typeface="CMU Sans Seri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374</Words>
  <Application>Microsoft Macintosh PowerPoint</Application>
  <PresentationFormat>Personnalisé</PresentationFormat>
  <Paragraphs>40</Paragraphs>
  <Slides>5</Slides>
  <Notes>0</Notes>
  <HiddenSlides>0</HiddenSlides>
  <MMClips>5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White</vt:lpstr>
      <vt:lpstr>Présentation PowerPoint</vt:lpstr>
      <vt:lpstr>60 years of solar radio observations</vt:lpstr>
      <vt:lpstr>Physical underpinning</vt:lpstr>
      <vt:lpstr>30cm: a better proxy for the UV</vt:lpstr>
      <vt:lpstr>Long-term evolution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Thierry Dudok de Wit</cp:lastModifiedBy>
  <cp:revision>2</cp:revision>
  <dcterms:modified xsi:type="dcterms:W3CDTF">2014-11-17T08:46:57Z</dcterms:modified>
</cp:coreProperties>
</file>