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9" r:id="rId5"/>
    <p:sldId id="260" r:id="rId6"/>
    <p:sldId id="261" r:id="rId7"/>
  </p:sldIdLst>
  <p:sldSz cx="9144000" cy="6858000" type="screen4x3"/>
  <p:notesSz cx="9906000" cy="67945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9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9" autoAdjust="0"/>
    <p:restoredTop sz="94660"/>
  </p:normalViewPr>
  <p:slideViewPr>
    <p:cSldViewPr>
      <p:cViewPr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414" y="-90"/>
      </p:cViewPr>
      <p:guideLst>
        <p:guide orient="horz" pos="2140"/>
        <p:guide pos="3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1D773-56DC-4EE0-81A3-6C081741475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75862-F25F-4563-B70F-96DADAF12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84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9B523-C0DE-4D84-AA8B-4F85E6B9B70F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188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813" y="6453188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68980-7FFB-4EA0-8CB4-DB1B7CC8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5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68980-7FFB-4EA0-8CB4-DB1B7CC80E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63231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520259"/>
            <a:ext cx="2133600" cy="293117"/>
          </a:xfrm>
          <a:prstGeom prst="rect">
            <a:avLst/>
          </a:prstGeom>
        </p:spPr>
        <p:txBody>
          <a:bodyPr/>
          <a:lstStyle/>
          <a:p>
            <a:fld id="{2E37940A-B2B9-410A-B330-58A8312C6BCB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2801"/>
            <a:ext cx="442392" cy="288032"/>
          </a:xfrm>
          <a:prstGeom prst="rect">
            <a:avLst/>
          </a:prstGeom>
        </p:spPr>
        <p:txBody>
          <a:bodyPr/>
          <a:lstStyle/>
          <a:p>
            <a:fld id="{397484C2-0353-4C53-A5F8-1B4DC075599A}" type="slidenum">
              <a:rPr lang="nl-BE" smtClean="0"/>
              <a:t>‹#›</a:t>
            </a:fld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0072" y="116632"/>
            <a:ext cx="7353928" cy="2160240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33" y="2708920"/>
            <a:ext cx="6400800" cy="108012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</a:p>
          <a:p>
            <a:r>
              <a:rPr lang="en-US" dirty="0" smtClean="0"/>
              <a:t>conference info</a:t>
            </a:r>
            <a:endParaRPr lang="nl-BE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23528" y="4953035"/>
            <a:ext cx="753392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nl-BE" sz="2800" u="sng" dirty="0" smtClean="0">
                <a:solidFill>
                  <a:srgbClr val="FF0000"/>
                </a:solidFill>
              </a:rPr>
              <a:t>M. Dierckxsens</a:t>
            </a:r>
            <a:r>
              <a:rPr lang="nl-BE" sz="2800" u="sng" baseline="30000" dirty="0" smtClean="0">
                <a:solidFill>
                  <a:srgbClr val="FF0000"/>
                </a:solidFill>
              </a:rPr>
              <a:t>1</a:t>
            </a:r>
            <a:r>
              <a:rPr lang="nl-BE" sz="2800" u="none" dirty="0" smtClean="0">
                <a:solidFill>
                  <a:srgbClr val="FF0000"/>
                </a:solidFill>
              </a:rPr>
              <a:t>, K. Tziotziou</a:t>
            </a:r>
            <a:r>
              <a:rPr lang="nl-BE" sz="2800" u="none" baseline="30000" dirty="0" smtClean="0">
                <a:solidFill>
                  <a:srgbClr val="FF0000"/>
                </a:solidFill>
              </a:rPr>
              <a:t>2</a:t>
            </a:r>
            <a:r>
              <a:rPr lang="nl-BE" sz="2800" u="none" dirty="0" smtClean="0">
                <a:solidFill>
                  <a:srgbClr val="FF0000"/>
                </a:solidFill>
              </a:rPr>
              <a:t>, S. Dalla</a:t>
            </a:r>
            <a:r>
              <a:rPr lang="nl-BE" sz="2800" u="none" baseline="30000" dirty="0" smtClean="0">
                <a:solidFill>
                  <a:srgbClr val="FF0000"/>
                </a:solidFill>
              </a:rPr>
              <a:t>3</a:t>
            </a:r>
            <a:r>
              <a:rPr lang="nl-BE" sz="2800" u="none" dirty="0" smtClean="0">
                <a:solidFill>
                  <a:srgbClr val="FF0000"/>
                </a:solidFill>
              </a:rPr>
              <a:t>, I. Patsou</a:t>
            </a:r>
            <a:r>
              <a:rPr lang="nl-BE" sz="2800" u="none" baseline="30000" dirty="0" smtClean="0">
                <a:solidFill>
                  <a:srgbClr val="FF0000"/>
                </a:solidFill>
              </a:rPr>
              <a:t>2</a:t>
            </a:r>
            <a:r>
              <a:rPr lang="nl-BE" sz="2800" u="none" dirty="0" smtClean="0">
                <a:solidFill>
                  <a:srgbClr val="FF0000"/>
                </a:solidFill>
              </a:rPr>
              <a:t>, </a:t>
            </a:r>
            <a:br>
              <a:rPr lang="nl-BE" sz="2800" u="none" dirty="0" smtClean="0">
                <a:solidFill>
                  <a:srgbClr val="FF0000"/>
                </a:solidFill>
              </a:rPr>
            </a:br>
            <a:r>
              <a:rPr lang="nl-BE" sz="2800" u="none" dirty="0" smtClean="0">
                <a:solidFill>
                  <a:srgbClr val="FF0000"/>
                </a:solidFill>
              </a:rPr>
              <a:t>M. Marsh</a:t>
            </a:r>
            <a:r>
              <a:rPr lang="nl-BE" sz="2800" u="none" baseline="30000" dirty="0" smtClean="0">
                <a:solidFill>
                  <a:srgbClr val="FF0000"/>
                </a:solidFill>
              </a:rPr>
              <a:t>3</a:t>
            </a:r>
            <a:r>
              <a:rPr lang="nl-BE" sz="2800" u="none" dirty="0" smtClean="0">
                <a:solidFill>
                  <a:srgbClr val="FF0000"/>
                </a:solidFill>
              </a:rPr>
              <a:t>, N. Crosby</a:t>
            </a:r>
            <a:r>
              <a:rPr lang="nl-BE" sz="2800" u="none" baseline="30000" dirty="0" smtClean="0">
                <a:solidFill>
                  <a:srgbClr val="FF0000"/>
                </a:solidFill>
              </a:rPr>
              <a:t>1</a:t>
            </a:r>
            <a:r>
              <a:rPr lang="nl-BE" sz="2800" u="none" dirty="0" smtClean="0">
                <a:solidFill>
                  <a:srgbClr val="FF0000"/>
                </a:solidFill>
              </a:rPr>
              <a:t>, O. Malandraki</a:t>
            </a:r>
            <a:r>
              <a:rPr lang="nl-BE" sz="2800" u="none" baseline="30000" dirty="0" smtClean="0">
                <a:solidFill>
                  <a:srgbClr val="FF0000"/>
                </a:solidFill>
              </a:rPr>
              <a:t>2</a:t>
            </a:r>
            <a:r>
              <a:rPr lang="nl-BE" sz="2800" u="none" dirty="0" smtClean="0">
                <a:solidFill>
                  <a:srgbClr val="FF0000"/>
                </a:solidFill>
              </a:rPr>
              <a:t>, N. Lygeros</a:t>
            </a:r>
            <a:r>
              <a:rPr lang="nl-BE" sz="2800" u="none" baseline="30000" dirty="0" smtClean="0">
                <a:solidFill>
                  <a:srgbClr val="FF0000"/>
                </a:solidFill>
              </a:rPr>
              <a:t>2</a:t>
            </a:r>
          </a:p>
          <a:p>
            <a:pPr algn="l"/>
            <a:r>
              <a:rPr lang="nl-BE" sz="1800" u="none" baseline="30000" dirty="0" smtClean="0">
                <a:solidFill>
                  <a:srgbClr val="FF0000"/>
                </a:solidFill>
              </a:rPr>
              <a:t>1</a:t>
            </a:r>
            <a:r>
              <a:rPr lang="nl-BE" sz="1800" u="none" dirty="0" smtClean="0">
                <a:solidFill>
                  <a:srgbClr val="FF0000"/>
                </a:solidFill>
              </a:rPr>
              <a:t>Belgian Institute for Space Aeronomy    </a:t>
            </a:r>
          </a:p>
          <a:p>
            <a:pPr algn="l"/>
            <a:r>
              <a:rPr lang="nl-BE" sz="1800" u="none" baseline="30000" dirty="0" smtClean="0">
                <a:solidFill>
                  <a:srgbClr val="FF0000"/>
                </a:solidFill>
              </a:rPr>
              <a:t>2</a:t>
            </a:r>
            <a:r>
              <a:rPr lang="nl-BE" sz="1800" u="none" dirty="0" smtClean="0">
                <a:solidFill>
                  <a:srgbClr val="FF0000"/>
                </a:solidFill>
              </a:rPr>
              <a:t>IAASARS, National Observatory of Athens, GREECE      </a:t>
            </a:r>
          </a:p>
          <a:p>
            <a:pPr algn="l"/>
            <a:r>
              <a:rPr lang="nl-BE" sz="1800" u="none" baseline="30000" dirty="0" smtClean="0">
                <a:solidFill>
                  <a:srgbClr val="FF0000"/>
                </a:solidFill>
              </a:rPr>
              <a:t>3</a:t>
            </a:r>
            <a:r>
              <a:rPr lang="nl-BE" sz="1800" u="none" dirty="0" smtClean="0">
                <a:solidFill>
                  <a:srgbClr val="FF0000"/>
                </a:solidFill>
              </a:rPr>
              <a:t>University of Central Lancashire, UNITED KINGDOM</a:t>
            </a:r>
          </a:p>
        </p:txBody>
      </p:sp>
    </p:spTree>
    <p:extLst>
      <p:ext uri="{BB962C8B-B14F-4D97-AF65-F5344CB8AC3E}">
        <p14:creationId xmlns:p14="http://schemas.microsoft.com/office/powerpoint/2010/main" val="865805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520259"/>
            <a:ext cx="2133600" cy="293117"/>
          </a:xfrm>
          <a:prstGeom prst="rect">
            <a:avLst/>
          </a:prstGeom>
        </p:spPr>
        <p:txBody>
          <a:bodyPr/>
          <a:lstStyle/>
          <a:p>
            <a:fld id="{2E37940A-B2B9-410A-B330-58A8312C6BCB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2801"/>
            <a:ext cx="4328120" cy="288032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2801"/>
            <a:ext cx="442392" cy="288032"/>
          </a:xfrm>
          <a:prstGeom prst="rect">
            <a:avLst/>
          </a:prstGeom>
        </p:spPr>
        <p:txBody>
          <a:bodyPr/>
          <a:lstStyle/>
          <a:p>
            <a:fld id="{397484C2-0353-4C53-A5F8-1B4DC075599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390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520259"/>
            <a:ext cx="2133600" cy="293117"/>
          </a:xfrm>
          <a:prstGeom prst="rect">
            <a:avLst/>
          </a:prstGeom>
        </p:spPr>
        <p:txBody>
          <a:bodyPr/>
          <a:lstStyle/>
          <a:p>
            <a:fld id="{2E37940A-B2B9-410A-B330-58A8312C6BCB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2801"/>
            <a:ext cx="4328120" cy="288032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2801"/>
            <a:ext cx="442392" cy="288032"/>
          </a:xfrm>
          <a:prstGeom prst="rect">
            <a:avLst/>
          </a:prstGeom>
        </p:spPr>
        <p:txBody>
          <a:bodyPr/>
          <a:lstStyle/>
          <a:p>
            <a:fld id="{397484C2-0353-4C53-A5F8-1B4DC075599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8934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1382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524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0263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841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2909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9680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0859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060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50000"/>
              <a:defRPr/>
            </a:lvl2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	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520259"/>
            <a:ext cx="2133600" cy="293117"/>
          </a:xfrm>
          <a:prstGeom prst="rect">
            <a:avLst/>
          </a:prstGeom>
        </p:spPr>
        <p:txBody>
          <a:bodyPr/>
          <a:lstStyle/>
          <a:p>
            <a:fld id="{2E37940A-B2B9-410A-B330-58A8312C6BCB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2801"/>
            <a:ext cx="4328120" cy="288032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2801"/>
            <a:ext cx="442392" cy="288032"/>
          </a:xfrm>
          <a:prstGeom prst="rect">
            <a:avLst/>
          </a:prstGeom>
        </p:spPr>
        <p:txBody>
          <a:bodyPr/>
          <a:lstStyle/>
          <a:p>
            <a:fld id="{397484C2-0353-4C53-A5F8-1B4DC075599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2404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5211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8876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639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520259"/>
            <a:ext cx="2133600" cy="293117"/>
          </a:xfrm>
          <a:prstGeom prst="rect">
            <a:avLst/>
          </a:prstGeom>
        </p:spPr>
        <p:txBody>
          <a:bodyPr/>
          <a:lstStyle/>
          <a:p>
            <a:fld id="{2E37940A-B2B9-410A-B330-58A8312C6BCB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2801"/>
            <a:ext cx="4328120" cy="288032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2801"/>
            <a:ext cx="442392" cy="288032"/>
          </a:xfrm>
          <a:prstGeom prst="rect">
            <a:avLst/>
          </a:prstGeom>
        </p:spPr>
        <p:txBody>
          <a:bodyPr/>
          <a:lstStyle/>
          <a:p>
            <a:fld id="{397484C2-0353-4C53-A5F8-1B4DC075599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801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504" y="6520259"/>
            <a:ext cx="2133600" cy="293117"/>
          </a:xfrm>
          <a:prstGeom prst="rect">
            <a:avLst/>
          </a:prstGeom>
        </p:spPr>
        <p:txBody>
          <a:bodyPr/>
          <a:lstStyle/>
          <a:p>
            <a:fld id="{2E37940A-B2B9-410A-B330-58A8312C6BCB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2801"/>
            <a:ext cx="4328120" cy="288032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4448" y="6522801"/>
            <a:ext cx="442392" cy="288032"/>
          </a:xfrm>
          <a:prstGeom prst="rect">
            <a:avLst/>
          </a:prstGeom>
        </p:spPr>
        <p:txBody>
          <a:bodyPr/>
          <a:lstStyle/>
          <a:p>
            <a:fld id="{397484C2-0353-4C53-A5F8-1B4DC075599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478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7504" y="6520259"/>
            <a:ext cx="2133600" cy="293117"/>
          </a:xfrm>
          <a:prstGeom prst="rect">
            <a:avLst/>
          </a:prstGeom>
        </p:spPr>
        <p:txBody>
          <a:bodyPr/>
          <a:lstStyle/>
          <a:p>
            <a:fld id="{2E37940A-B2B9-410A-B330-58A8312C6BCB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22801"/>
            <a:ext cx="4328120" cy="288032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04448" y="6522801"/>
            <a:ext cx="442392" cy="288032"/>
          </a:xfrm>
          <a:prstGeom prst="rect">
            <a:avLst/>
          </a:prstGeom>
        </p:spPr>
        <p:txBody>
          <a:bodyPr/>
          <a:lstStyle/>
          <a:p>
            <a:fld id="{397484C2-0353-4C53-A5F8-1B4DC075599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55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7504" y="6520259"/>
            <a:ext cx="2133600" cy="293117"/>
          </a:xfrm>
          <a:prstGeom prst="rect">
            <a:avLst/>
          </a:prstGeom>
        </p:spPr>
        <p:txBody>
          <a:bodyPr/>
          <a:lstStyle/>
          <a:p>
            <a:fld id="{2E37940A-B2B9-410A-B330-58A8312C6BCB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22801"/>
            <a:ext cx="4328120" cy="288032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448" y="6522801"/>
            <a:ext cx="442392" cy="288032"/>
          </a:xfrm>
          <a:prstGeom prst="rect">
            <a:avLst/>
          </a:prstGeom>
        </p:spPr>
        <p:txBody>
          <a:bodyPr/>
          <a:lstStyle/>
          <a:p>
            <a:fld id="{397484C2-0353-4C53-A5F8-1B4DC075599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2911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7504" y="6520259"/>
            <a:ext cx="2133600" cy="293117"/>
          </a:xfrm>
          <a:prstGeom prst="rect">
            <a:avLst/>
          </a:prstGeom>
        </p:spPr>
        <p:txBody>
          <a:bodyPr/>
          <a:lstStyle/>
          <a:p>
            <a:fld id="{2E37940A-B2B9-410A-B330-58A8312C6BCB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22801"/>
            <a:ext cx="4328120" cy="288032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522801"/>
            <a:ext cx="442392" cy="288032"/>
          </a:xfrm>
          <a:prstGeom prst="rect">
            <a:avLst/>
          </a:prstGeom>
        </p:spPr>
        <p:txBody>
          <a:bodyPr/>
          <a:lstStyle/>
          <a:p>
            <a:fld id="{397484C2-0353-4C53-A5F8-1B4DC075599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798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504" y="6520259"/>
            <a:ext cx="2133600" cy="293117"/>
          </a:xfrm>
          <a:prstGeom prst="rect">
            <a:avLst/>
          </a:prstGeom>
        </p:spPr>
        <p:txBody>
          <a:bodyPr/>
          <a:lstStyle/>
          <a:p>
            <a:fld id="{2E37940A-B2B9-410A-B330-58A8312C6BCB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2801"/>
            <a:ext cx="4328120" cy="288032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4448" y="6522801"/>
            <a:ext cx="442392" cy="288032"/>
          </a:xfrm>
          <a:prstGeom prst="rect">
            <a:avLst/>
          </a:prstGeom>
        </p:spPr>
        <p:txBody>
          <a:bodyPr/>
          <a:lstStyle/>
          <a:p>
            <a:fld id="{397484C2-0353-4C53-A5F8-1B4DC075599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251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504" y="6520259"/>
            <a:ext cx="2133600" cy="293117"/>
          </a:xfrm>
          <a:prstGeom prst="rect">
            <a:avLst/>
          </a:prstGeom>
        </p:spPr>
        <p:txBody>
          <a:bodyPr/>
          <a:lstStyle/>
          <a:p>
            <a:fld id="{2E37940A-B2B9-410A-B330-58A8312C6BCB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2801"/>
            <a:ext cx="4328120" cy="288032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4448" y="6522801"/>
            <a:ext cx="442392" cy="288032"/>
          </a:xfrm>
          <a:prstGeom prst="rect">
            <a:avLst/>
          </a:prstGeom>
        </p:spPr>
        <p:txBody>
          <a:bodyPr/>
          <a:lstStyle/>
          <a:p>
            <a:fld id="{397484C2-0353-4C53-A5F8-1B4DC075599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699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1115616" y="0"/>
            <a:ext cx="0" cy="1152000"/>
          </a:xfrm>
          <a:prstGeom prst="line">
            <a:avLst/>
          </a:prstGeom>
          <a:ln w="73025">
            <a:solidFill>
              <a:srgbClr val="589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15616" y="908720"/>
            <a:ext cx="8028384" cy="259200"/>
          </a:xfrm>
          <a:prstGeom prst="rect">
            <a:avLst/>
          </a:prstGeom>
          <a:solidFill>
            <a:srgbClr val="589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7280" y="0"/>
            <a:ext cx="7427168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568952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0" y="6390336"/>
            <a:ext cx="9180512" cy="63000"/>
          </a:xfrm>
          <a:prstGeom prst="rect">
            <a:avLst/>
          </a:prstGeom>
          <a:solidFill>
            <a:srgbClr val="589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0" y="1152000"/>
            <a:ext cx="1187624" cy="0"/>
          </a:xfrm>
          <a:prstGeom prst="line">
            <a:avLst/>
          </a:prstGeom>
          <a:ln w="25400">
            <a:solidFill>
              <a:srgbClr val="589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496" y="6505599"/>
            <a:ext cx="1471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 Dierckxsens</a:t>
            </a:r>
            <a:endParaRPr lang="nl-B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6505599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Space Weather</a:t>
            </a:r>
            <a:r>
              <a:rPr lang="en-US" sz="14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Solar Energetic Particles</a:t>
            </a:r>
            <a:endParaRPr lang="nl-B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40234" y="650559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CD41B932-8A38-49AB-9B7B-BF47A2AD6842}" type="slidenum">
              <a:rPr lang="nl-BE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‹#›</a:t>
            </a:fld>
            <a:endParaRPr lang="nl-B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171" name="Picture 3" descr="C:\Users\markd\Desktop\50-NewLogoPositiveWhiteBG_200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41"/>
            <a:ext cx="1074266" cy="99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32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A45DF-190C-4B3B-A9B1-26E8ABF463C5}" type="datetimeFigureOut">
              <a:rPr lang="nl-BE" smtClean="0"/>
              <a:t>16/11/2014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3A6BF-AB2D-4078-86F6-BCB47C6077F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66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44624"/>
            <a:ext cx="7488832" cy="2088232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COMESEP and the SEP Forecast </a:t>
            </a:r>
            <a:r>
              <a:rPr lang="en-US" sz="3600" dirty="0" smtClean="0"/>
              <a:t>Tool</a:t>
            </a:r>
            <a:br>
              <a:rPr lang="en-US" sz="3600" dirty="0" smtClean="0"/>
            </a:br>
            <a:r>
              <a:rPr lang="en-US" sz="2800" dirty="0" smtClean="0"/>
              <a:t>Highlighted poster 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9672" y="1916832"/>
            <a:ext cx="6400800" cy="648072"/>
          </a:xfrm>
        </p:spPr>
        <p:txBody>
          <a:bodyPr>
            <a:normAutofit/>
          </a:bodyPr>
          <a:lstStyle/>
          <a:p>
            <a:pPr algn="r"/>
            <a:r>
              <a:rPr lang="nl-BE" dirty="0" smtClean="0"/>
              <a:t>ESWW11, 17-22/11/2014, Liège </a:t>
            </a:r>
          </a:p>
        </p:txBody>
      </p:sp>
    </p:spTree>
    <p:extLst>
      <p:ext uri="{BB962C8B-B14F-4D97-AF65-F5344CB8AC3E}">
        <p14:creationId xmlns:p14="http://schemas.microsoft.com/office/powerpoint/2010/main" val="248888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COMESEP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509664"/>
            <a:ext cx="8568952" cy="37996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  <a:defRPr/>
            </a:pPr>
            <a:r>
              <a:rPr lang="en-GB" sz="3200" kern="0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</a:t>
            </a:r>
            <a:r>
              <a:rPr lang="en-GB" sz="3200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ronal</a:t>
            </a:r>
            <a:r>
              <a:rPr lang="en-GB" sz="32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3200" kern="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en-GB" sz="32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ass </a:t>
            </a:r>
            <a:r>
              <a:rPr lang="en-GB" sz="3200" kern="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GB" sz="32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jections and </a:t>
            </a:r>
            <a:r>
              <a:rPr lang="en-GB" sz="32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GB" sz="32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olar </a:t>
            </a:r>
            <a:r>
              <a:rPr lang="en-GB" sz="32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GB" sz="32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nergetic </a:t>
            </a:r>
            <a:r>
              <a:rPr lang="en-GB" sz="3200" kern="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GB" sz="32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articles: forecasting the space weather impact </a:t>
            </a:r>
            <a:endParaRPr lang="en-GB" sz="3200" kern="0" dirty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marL="0" indent="0" algn="ctr">
              <a:spcAft>
                <a:spcPts val="1800"/>
              </a:spcAft>
              <a:buNone/>
              <a:defRPr/>
            </a:pPr>
            <a:r>
              <a:rPr lang="en-US" sz="3200" kern="0" dirty="0" smtClean="0">
                <a:solidFill>
                  <a:schemeClr val="accent1"/>
                </a:solidFill>
                <a:latin typeface="Calibri" pitchFamily="34" charset="0"/>
                <a:cs typeface="Arial"/>
              </a:rPr>
              <a:t>http</a:t>
            </a:r>
            <a:r>
              <a:rPr lang="en-US" sz="3200" kern="0" dirty="0">
                <a:solidFill>
                  <a:schemeClr val="accent1"/>
                </a:solidFill>
                <a:latin typeface="Calibri" pitchFamily="34" charset="0"/>
                <a:cs typeface="Arial"/>
              </a:rPr>
              <a:t>://www.comesep.eu</a:t>
            </a:r>
            <a:r>
              <a:rPr lang="en-US" sz="3200" kern="0" dirty="0" smtClean="0">
                <a:solidFill>
                  <a:schemeClr val="accent1"/>
                </a:solidFill>
                <a:latin typeface="Calibri" pitchFamily="34" charset="0"/>
                <a:cs typeface="Arial"/>
              </a:rPr>
              <a:t>/</a:t>
            </a:r>
            <a:endParaRPr lang="en-GB" kern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Feb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2011 – Jan. 2014</a:t>
            </a:r>
            <a:endParaRPr lang="en-US" sz="2400" kern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Coordinator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Norma B. Crosby (BIRA-IASB)</a:t>
            </a:r>
          </a:p>
          <a:p>
            <a:pPr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EU FP7 project with 7 </a:t>
            </a: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Teams and 3 External </a:t>
            </a:r>
            <a:r>
              <a:rPr lang="en-US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Collaborators</a:t>
            </a:r>
          </a:p>
          <a:p>
            <a:pPr>
              <a:defRPr/>
            </a:pPr>
            <a:r>
              <a:rPr lang="nl-BE" sz="2400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Main goal: </a:t>
            </a:r>
            <a:r>
              <a:rPr lang="en-US" sz="2400" dirty="0"/>
              <a:t>Build an operational space weather alert system to forecast SEP radiation storms and geomagnetic </a:t>
            </a:r>
            <a:r>
              <a:rPr lang="en-US" sz="2400" dirty="0" smtClean="0"/>
              <a:t>storms based on risk analysis</a:t>
            </a:r>
            <a:endParaRPr lang="en-US" sz="2400" kern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656" y="1268760"/>
            <a:ext cx="6136704" cy="116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The COMESEP Alert System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45" y="2060848"/>
            <a:ext cx="598483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86013" y="2132856"/>
            <a:ext cx="206223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BE" sz="2400" dirty="0" smtClean="0">
                <a:solidFill>
                  <a:schemeClr val="accent2">
                    <a:lumMod val="75000"/>
                  </a:schemeClr>
                </a:solidFill>
              </a:rPr>
              <a:t>observation of </a:t>
            </a:r>
            <a:br>
              <a:rPr lang="nl-BE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BE" sz="2400" dirty="0" smtClean="0">
                <a:solidFill>
                  <a:schemeClr val="accent2">
                    <a:lumMod val="75000"/>
                  </a:schemeClr>
                </a:solidFill>
              </a:rPr>
              <a:t>solar feature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11271" y="5589240"/>
            <a:ext cx="181171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2400" dirty="0" smtClean="0">
                <a:solidFill>
                  <a:schemeClr val="accent2">
                    <a:lumMod val="75000"/>
                  </a:schemeClr>
                </a:solidFill>
              </a:rPr>
              <a:t>Issuing alerts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074" y="1348087"/>
            <a:ext cx="314817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nl-BE" sz="2400" dirty="0">
                <a:solidFill>
                  <a:schemeClr val="accent1">
                    <a:lumMod val="50000"/>
                  </a:schemeClr>
                </a:solidFill>
              </a:rPr>
              <a:t>Fully automated </a:t>
            </a:r>
            <a:r>
              <a:rPr lang="nl-BE" sz="2400" dirty="0" smtClean="0">
                <a:solidFill>
                  <a:schemeClr val="accent1">
                    <a:lumMod val="50000"/>
                  </a:schemeClr>
                </a:solidFill>
              </a:rPr>
              <a:t>system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501104" y="3140968"/>
            <a:ext cx="432048" cy="223224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The </a:t>
            </a:r>
            <a:r>
              <a:rPr lang="nl-BE" dirty="0" smtClean="0"/>
              <a:t>SEP Forecast Tool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45" y="2060848"/>
            <a:ext cx="598483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nip Single Corner Rectangle 3"/>
          <p:cNvSpPr/>
          <p:nvPr/>
        </p:nvSpPr>
        <p:spPr>
          <a:xfrm>
            <a:off x="1115616" y="3429000"/>
            <a:ext cx="3312368" cy="2764278"/>
          </a:xfrm>
          <a:prstGeom prst="snip1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19097" y="1412776"/>
            <a:ext cx="1260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Flare ≥ M1</a:t>
            </a:r>
          </a:p>
          <a:p>
            <a:r>
              <a:rPr lang="nl-BE" dirty="0" smtClean="0"/>
              <a:t>GOES X Ray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17820" y="1412776"/>
            <a:ext cx="1601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GLE Alert Plus</a:t>
            </a:r>
            <a:endParaRPr lang="en-US" dirty="0" smtClean="0"/>
          </a:p>
          <a:p>
            <a:r>
              <a:rPr lang="nl-BE" dirty="0" smtClean="0"/>
              <a:t>Univ. </a:t>
            </a:r>
            <a:r>
              <a:rPr lang="nl-BE" dirty="0"/>
              <a:t>o</a:t>
            </a:r>
            <a:r>
              <a:rPr lang="nl-BE" dirty="0" smtClean="0"/>
              <a:t>f Athens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1760" y="1412776"/>
            <a:ext cx="127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Flare loc.</a:t>
            </a:r>
          </a:p>
          <a:p>
            <a:r>
              <a:rPr lang="nl-BE" dirty="0" smtClean="0"/>
              <a:t>SDO/AIA 94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1412776"/>
            <a:ext cx="1439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CME</a:t>
            </a:r>
          </a:p>
          <a:p>
            <a:r>
              <a:rPr lang="nl-BE" dirty="0" smtClean="0"/>
              <a:t>SOHO/LASCO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719097" y="1456328"/>
            <a:ext cx="1260153" cy="146861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44868" y="112474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00B050"/>
                </a:solidFill>
              </a:rPr>
              <a:t>TRIGGER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71600" y="1456328"/>
            <a:ext cx="1366099" cy="146861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411759" y="1455862"/>
            <a:ext cx="1207845" cy="146861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076055" y="1462396"/>
            <a:ext cx="1642781" cy="146861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22876" y="1590005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accent2">
                    <a:lumMod val="75000"/>
                  </a:schemeClr>
                </a:solidFill>
              </a:rPr>
              <a:t>Extra information from other tools used. </a:t>
            </a:r>
            <a:br>
              <a:rPr lang="nl-B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BE" dirty="0" smtClean="0">
                <a:solidFill>
                  <a:schemeClr val="accent2">
                    <a:lumMod val="75000"/>
                  </a:schemeClr>
                </a:solidFill>
              </a:rPr>
              <a:t>Alert update if arrival after Flaremail.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 descr="ui_matrix_n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13176"/>
            <a:ext cx="1413022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228184" y="5157192"/>
            <a:ext cx="1433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P</a:t>
            </a:r>
            <a:r>
              <a:rPr lang="nl-BE" dirty="0" smtClean="0"/>
              <a:t>rotons:</a:t>
            </a:r>
            <a:endParaRPr lang="nl-B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l-BE" dirty="0" smtClean="0"/>
              <a:t>E&gt;10 MeV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BE" dirty="0" smtClean="0"/>
              <a:t>E&gt;60 MeV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012160" y="3140968"/>
            <a:ext cx="3170447" cy="1522818"/>
            <a:chOff x="6012160" y="3140968"/>
            <a:chExt cx="3170447" cy="1522818"/>
          </a:xfrm>
        </p:grpSpPr>
        <p:sp>
          <p:nvSpPr>
            <p:cNvPr id="16" name="TextBox 15"/>
            <p:cNvSpPr txBox="1"/>
            <p:nvPr/>
          </p:nvSpPr>
          <p:spPr>
            <a:xfrm>
              <a:off x="6156176" y="3140968"/>
              <a:ext cx="148418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dirty="0" smtClean="0"/>
                <a:t>Statistical </a:t>
              </a:r>
              <a:r>
                <a:rPr lang="nl-BE" dirty="0" smtClean="0"/>
                <a:t/>
              </a:r>
              <a:br>
                <a:rPr lang="nl-BE" dirty="0" smtClean="0"/>
              </a:br>
              <a:r>
                <a:rPr lang="nl-BE" dirty="0" smtClean="0"/>
                <a:t>analysis </a:t>
              </a:r>
              <a:r>
                <a:rPr lang="nl-BE" dirty="0" smtClean="0"/>
                <a:t>SC 23</a:t>
              </a:r>
              <a:br>
                <a:rPr lang="nl-BE" dirty="0" smtClean="0"/>
              </a:br>
              <a:r>
                <a:rPr lang="nl-BE" dirty="0" smtClean="0"/>
                <a:t> 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812360" y="3140968"/>
              <a:ext cx="13702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dirty="0"/>
                <a:t>T</a:t>
              </a:r>
              <a:r>
                <a:rPr lang="nl-BE" dirty="0" smtClean="0"/>
                <a:t>est </a:t>
              </a:r>
              <a:r>
                <a:rPr lang="nl-BE" dirty="0"/>
                <a:t>particle </a:t>
              </a:r>
              <a:r>
                <a:rPr lang="nl-BE" dirty="0" smtClean="0"/>
                <a:t/>
              </a:r>
              <a:br>
                <a:rPr lang="nl-BE" dirty="0" smtClean="0"/>
              </a:br>
              <a:r>
                <a:rPr lang="nl-BE" dirty="0" smtClean="0"/>
                <a:t>model</a:t>
              </a:r>
              <a:endParaRPr lang="nl-BE" dirty="0"/>
            </a:p>
            <a:p>
              <a:endParaRPr lang="en-US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079"/>
            <a:stretch/>
          </p:blipFill>
          <p:spPr bwMode="auto">
            <a:xfrm flipV="1">
              <a:off x="6012160" y="3933056"/>
              <a:ext cx="1022675" cy="713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accent1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0309" y="3915768"/>
              <a:ext cx="841775" cy="748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3968" y="3967957"/>
              <a:ext cx="887029" cy="685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197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6" grpId="0" animBg="1"/>
      <p:bldP spid="10" grpId="0"/>
      <p:bldP spid="12" grpId="0" animBg="1"/>
      <p:bldP spid="13" grpId="0" animBg="1"/>
      <p:bldP spid="14" grpId="0" animBg="1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COMESEP Alert Page</a:t>
            </a:r>
            <a:endParaRPr lang="en-US" dirty="0"/>
          </a:p>
        </p:txBody>
      </p:sp>
      <p:pic>
        <p:nvPicPr>
          <p:cNvPr id="17" name="Picture 11" descr="sepalert_20131106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543" y="1858870"/>
            <a:ext cx="3744416" cy="356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774" y="1268760"/>
            <a:ext cx="395595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2400" dirty="0" smtClean="0">
                <a:solidFill>
                  <a:schemeClr val="tx2"/>
                </a:solidFill>
              </a:rPr>
              <a:t>http://www.comesep.eu/alert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112" y="5517232"/>
            <a:ext cx="4005264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BE" sz="2200" dirty="0" smtClean="0">
                <a:solidFill>
                  <a:schemeClr val="accent2">
                    <a:lumMod val="75000"/>
                  </a:schemeClr>
                </a:solidFill>
              </a:rPr>
              <a:t>Alerts though e</a:t>
            </a:r>
            <a:r>
              <a:rPr lang="nl-BE" sz="2200" dirty="0" smtClean="0">
                <a:solidFill>
                  <a:schemeClr val="accent2">
                    <a:lumMod val="75000"/>
                  </a:schemeClr>
                </a:solidFill>
              </a:rPr>
              <a:t>mail subscriptions</a:t>
            </a:r>
          </a:p>
          <a:p>
            <a:r>
              <a:rPr lang="nl-BE" sz="2200" dirty="0" smtClean="0">
                <a:solidFill>
                  <a:schemeClr val="accent2">
                    <a:lumMod val="75000"/>
                  </a:schemeClr>
                </a:solidFill>
              </a:rPr>
              <a:t>More info at poster &amp; fair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321" y="1358098"/>
            <a:ext cx="3387055" cy="314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 descr="sep_alert_p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824" y="3162251"/>
            <a:ext cx="3469176" cy="2353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62" name="Picture 14" descr="sep_alert_p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28743"/>
            <a:ext cx="3438578" cy="1306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1395279" y="4586690"/>
            <a:ext cx="1872208" cy="426486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3" idx="7"/>
          </p:cNvCxnSpPr>
          <p:nvPr/>
        </p:nvCxnSpPr>
        <p:spPr>
          <a:xfrm flipV="1">
            <a:off x="2993308" y="2636912"/>
            <a:ext cx="1255107" cy="2012235"/>
          </a:xfrm>
          <a:prstGeom prst="straightConnector1">
            <a:avLst/>
          </a:prstGeom>
          <a:ln w="381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00904" y="1173432"/>
            <a:ext cx="105689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accent4"/>
                </a:solidFill>
              </a:rPr>
              <a:t>Alert info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7796" y="2977585"/>
            <a:ext cx="131234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accent4"/>
                </a:solidFill>
              </a:rPr>
              <a:t>Alert details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94924" y="4744077"/>
            <a:ext cx="222362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accent4"/>
                </a:solidFill>
              </a:rPr>
              <a:t>Parent child hierarchy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09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9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BIRA-COMES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BIRA-COMESEP</Template>
  <TotalTime>14001</TotalTime>
  <Words>156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BIRA-COMESEP</vt:lpstr>
      <vt:lpstr>Custom Design</vt:lpstr>
      <vt:lpstr>COMESEP and the SEP Forecast Tool Highlighted poster 1</vt:lpstr>
      <vt:lpstr>The COMESEP Project</vt:lpstr>
      <vt:lpstr>The COMESEP Alert System</vt:lpstr>
      <vt:lpstr>The SEP Forecast Tool</vt:lpstr>
      <vt:lpstr>The COMESEP Alert Page</vt:lpstr>
    </vt:vector>
  </TitlesOfParts>
  <Company>IASB-BIRA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Dierckxsens</dc:creator>
  <cp:lastModifiedBy>Mark Dierckxsens</cp:lastModifiedBy>
  <cp:revision>333</cp:revision>
  <cp:lastPrinted>2013-04-05T14:20:35Z</cp:lastPrinted>
  <dcterms:created xsi:type="dcterms:W3CDTF">2013-03-26T13:33:46Z</dcterms:created>
  <dcterms:modified xsi:type="dcterms:W3CDTF">2014-11-16T16:33:16Z</dcterms:modified>
</cp:coreProperties>
</file>