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  <p:sldMasterId id="2147483654" r:id="rId2"/>
    <p:sldMasterId id="2147483655" r:id="rId3"/>
    <p:sldMasterId id="2147483656" r:id="rId4"/>
    <p:sldMasterId id="2147483657" r:id="rId5"/>
    <p:sldMasterId id="2147483658" r:id="rId6"/>
    <p:sldMasterId id="2147483659" r:id="rId7"/>
    <p:sldMasterId id="2147483660" r:id="rId8"/>
    <p:sldMasterId id="2147483661" r:id="rId9"/>
  </p:sldMasterIdLst>
  <p:notesMasterIdLst>
    <p:notesMasterId r:id="rId15"/>
  </p:notesMasterIdLst>
  <p:handoutMasterIdLst>
    <p:handoutMasterId r:id="rId16"/>
  </p:handoutMasterIdLst>
  <p:sldIdLst>
    <p:sldId id="256" r:id="rId10"/>
    <p:sldId id="264" r:id="rId11"/>
    <p:sldId id="277" r:id="rId12"/>
    <p:sldId id="283" r:id="rId13"/>
    <p:sldId id="280" r:id="rId14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-103" charset="0"/>
        <a:ea typeface="ヒラギノ角ゴ ProN W3" pitchFamily="-103" charset="-128"/>
        <a:cs typeface="ヒラギノ角ゴ ProN W3" pitchFamily="-103" charset="-128"/>
        <a:sym typeface="Gill Sans" pitchFamily="-103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-103" charset="0"/>
        <a:ea typeface="ヒラギノ角ゴ ProN W3" pitchFamily="-103" charset="-128"/>
        <a:cs typeface="ヒラギノ角ゴ ProN W3" pitchFamily="-103" charset="-128"/>
        <a:sym typeface="Gill Sans" pitchFamily="-103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-103" charset="0"/>
        <a:ea typeface="ヒラギノ角ゴ ProN W3" pitchFamily="-103" charset="-128"/>
        <a:cs typeface="ヒラギノ角ゴ ProN W3" pitchFamily="-103" charset="-128"/>
        <a:sym typeface="Gill Sans" pitchFamily="-103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-103" charset="0"/>
        <a:ea typeface="ヒラギノ角ゴ ProN W3" pitchFamily="-103" charset="-128"/>
        <a:cs typeface="ヒラギノ角ゴ ProN W3" pitchFamily="-103" charset="-128"/>
        <a:sym typeface="Gill Sans" pitchFamily="-103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-103" charset="0"/>
        <a:ea typeface="ヒラギノ角ゴ ProN W3" pitchFamily="-103" charset="-128"/>
        <a:cs typeface="ヒラギノ角ゴ ProN W3" pitchFamily="-103" charset="-128"/>
        <a:sym typeface="Gill Sans" pitchFamily="-103" charset="0"/>
      </a:defRPr>
    </a:lvl5pPr>
    <a:lvl6pPr marL="2286000" algn="l" defTabSz="457200" rtl="0" eaLnBrk="1" latinLnBrk="0" hangingPunct="1">
      <a:defRPr sz="4200" kern="1200">
        <a:solidFill>
          <a:srgbClr val="FFFFFF"/>
        </a:solidFill>
        <a:latin typeface="Gill Sans" pitchFamily="-103" charset="0"/>
        <a:ea typeface="ヒラギノ角ゴ ProN W3" pitchFamily="-103" charset="-128"/>
        <a:cs typeface="ヒラギノ角ゴ ProN W3" pitchFamily="-103" charset="-128"/>
        <a:sym typeface="Gill Sans" pitchFamily="-103" charset="0"/>
      </a:defRPr>
    </a:lvl6pPr>
    <a:lvl7pPr marL="2743200" algn="l" defTabSz="457200" rtl="0" eaLnBrk="1" latinLnBrk="0" hangingPunct="1">
      <a:defRPr sz="4200" kern="1200">
        <a:solidFill>
          <a:srgbClr val="FFFFFF"/>
        </a:solidFill>
        <a:latin typeface="Gill Sans" pitchFamily="-103" charset="0"/>
        <a:ea typeface="ヒラギノ角ゴ ProN W3" pitchFamily="-103" charset="-128"/>
        <a:cs typeface="ヒラギノ角ゴ ProN W3" pitchFamily="-103" charset="-128"/>
        <a:sym typeface="Gill Sans" pitchFamily="-103" charset="0"/>
      </a:defRPr>
    </a:lvl7pPr>
    <a:lvl8pPr marL="3200400" algn="l" defTabSz="457200" rtl="0" eaLnBrk="1" latinLnBrk="0" hangingPunct="1">
      <a:defRPr sz="4200" kern="1200">
        <a:solidFill>
          <a:srgbClr val="FFFFFF"/>
        </a:solidFill>
        <a:latin typeface="Gill Sans" pitchFamily="-103" charset="0"/>
        <a:ea typeface="ヒラギノ角ゴ ProN W3" pitchFamily="-103" charset="-128"/>
        <a:cs typeface="ヒラギノ角ゴ ProN W3" pitchFamily="-103" charset="-128"/>
        <a:sym typeface="Gill Sans" pitchFamily="-103" charset="0"/>
      </a:defRPr>
    </a:lvl8pPr>
    <a:lvl9pPr marL="3657600" algn="l" defTabSz="457200" rtl="0" eaLnBrk="1" latinLnBrk="0" hangingPunct="1">
      <a:defRPr sz="4200" kern="1200">
        <a:solidFill>
          <a:srgbClr val="FFFFFF"/>
        </a:solidFill>
        <a:latin typeface="Gill Sans" pitchFamily="-103" charset="0"/>
        <a:ea typeface="ヒラギノ角ゴ ProN W3" pitchFamily="-103" charset="-128"/>
        <a:cs typeface="ヒラギノ角ゴ ProN W3" pitchFamily="-103" charset="-128"/>
        <a:sym typeface="Gill Sans" pitchFamily="-10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6C"/>
    <a:srgbClr val="00487E"/>
    <a:srgbClr val="00FFFF"/>
    <a:srgbClr val="438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3" autoAdjust="0"/>
    <p:restoredTop sz="94660"/>
  </p:normalViewPr>
  <p:slideViewPr>
    <p:cSldViewPr>
      <p:cViewPr varScale="1">
        <p:scale>
          <a:sx n="47" d="100"/>
          <a:sy n="47" d="100"/>
        </p:scale>
        <p:origin x="1386" y="6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pitchFamily="-112" charset="0"/>
                <a:ea typeface="ヒラギノ角ゴ ProN W3" pitchFamily="-112" charset="-128"/>
                <a:cs typeface="ヒラギノ角ゴ ProN W3" pitchFamily="-112" charset="-128"/>
                <a:sym typeface="Gill Sans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 pitchFamily="-112" charset="0"/>
                <a:ea typeface="ヒラギノ角ゴ ProN W3" pitchFamily="-112" charset="-128"/>
                <a:cs typeface="ヒラギノ角ゴ ProN W3" pitchFamily="-112" charset="-128"/>
                <a:sym typeface="Gill Sans" pitchFamily="-112" charset="0"/>
              </a:defRPr>
            </a:lvl1pPr>
          </a:lstStyle>
          <a:p>
            <a:pPr>
              <a:defRPr/>
            </a:pPr>
            <a:fld id="{EE2E869B-4066-F04D-9184-A133A8169E4E}" type="datetime1">
              <a:rPr lang="en-US"/>
              <a:pPr>
                <a:defRPr/>
              </a:pPr>
              <a:t>11/15/2014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pitchFamily="-112" charset="0"/>
                <a:ea typeface="ヒラギノ角ゴ ProN W3" pitchFamily="-112" charset="-128"/>
                <a:cs typeface="ヒラギノ角ゴ ProN W3" pitchFamily="-112" charset="-128"/>
                <a:sym typeface="Gill Sans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 pitchFamily="-112" charset="0"/>
                <a:ea typeface="ヒラギノ角ゴ ProN W3" pitchFamily="-112" charset="-128"/>
                <a:cs typeface="ヒラギノ角ゴ ProN W3" pitchFamily="-112" charset="-128"/>
                <a:sym typeface="Gill Sans" pitchFamily="-112" charset="0"/>
              </a:defRPr>
            </a:lvl1pPr>
          </a:lstStyle>
          <a:p>
            <a:pPr>
              <a:defRPr/>
            </a:pPr>
            <a:fld id="{F3147517-FFA5-304D-AC34-68C08732B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864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pitchFamily="-112" charset="0"/>
                <a:ea typeface="ヒラギノ角ゴ ProN W3" pitchFamily="-112" charset="-128"/>
                <a:cs typeface="ヒラギノ角ゴ ProN W3" pitchFamily="-112" charset="-128"/>
                <a:sym typeface="Gill Sans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 pitchFamily="-112" charset="0"/>
                <a:ea typeface="ヒラギノ角ゴ ProN W3" pitchFamily="-112" charset="-128"/>
                <a:cs typeface="ヒラギノ角ゴ ProN W3" pitchFamily="-112" charset="-128"/>
                <a:sym typeface="Gill Sans" pitchFamily="-112" charset="0"/>
              </a:defRPr>
            </a:lvl1pPr>
          </a:lstStyle>
          <a:p>
            <a:pPr>
              <a:defRPr/>
            </a:pPr>
            <a:fld id="{FA669F22-743F-8B4E-9D6F-4BEF7C21D241}" type="datetime1">
              <a:rPr lang="en-US"/>
              <a:pPr>
                <a:defRPr/>
              </a:pPr>
              <a:t>11/15/2014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pitchFamily="-112" charset="0"/>
                <a:ea typeface="ヒラギノ角ゴ ProN W3" pitchFamily="-112" charset="-128"/>
                <a:cs typeface="ヒラギノ角ゴ ProN W3" pitchFamily="-112" charset="-128"/>
                <a:sym typeface="Gill Sans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 pitchFamily="-112" charset="0"/>
                <a:ea typeface="ヒラギノ角ゴ ProN W3" pitchFamily="-112" charset="-128"/>
                <a:cs typeface="ヒラギノ角ゴ ProN W3" pitchFamily="-112" charset="-128"/>
                <a:sym typeface="Gill Sans" pitchFamily="-112" charset="0"/>
              </a:defRPr>
            </a:lvl1pPr>
          </a:lstStyle>
          <a:p>
            <a:pPr>
              <a:defRPr/>
            </a:pPr>
            <a:fld id="{733DCDDE-B0D6-8D49-9FC4-E5A658A73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22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3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3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3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03" charset="0"/>
              </a:rPr>
              <a:t>Second level</a:t>
            </a:r>
          </a:p>
          <a:p>
            <a:pPr lvl="2"/>
            <a:r>
              <a:rPr lang="en-US">
                <a:sym typeface="Gill Sans" pitchFamily="-103" charset="0"/>
              </a:rPr>
              <a:t>Third level</a:t>
            </a:r>
          </a:p>
          <a:p>
            <a:pPr lvl="3"/>
            <a:r>
              <a:rPr lang="en-US">
                <a:sym typeface="Gill Sans" pitchFamily="-103" charset="0"/>
              </a:rPr>
              <a:t>Fourth level</a:t>
            </a:r>
          </a:p>
          <a:p>
            <a:pPr lvl="4"/>
            <a:r>
              <a:rPr lang="en-US">
                <a:sym typeface="Gill Sans" pitchFamily="-103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pitchFamily="-10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3" charset="0"/>
              </a:rPr>
              <a:t>Click to edit Master title style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3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03" charset="0"/>
              </a:rPr>
              <a:t>Second level</a:t>
            </a:r>
          </a:p>
          <a:p>
            <a:pPr lvl="2"/>
            <a:r>
              <a:rPr lang="en-US">
                <a:sym typeface="Gill Sans" pitchFamily="-103" charset="0"/>
              </a:rPr>
              <a:t>Third level</a:t>
            </a:r>
          </a:p>
          <a:p>
            <a:pPr lvl="3"/>
            <a:r>
              <a:rPr lang="en-US">
                <a:sym typeface="Gill Sans" pitchFamily="-103" charset="0"/>
              </a:rPr>
              <a:t>Fourth level</a:t>
            </a:r>
          </a:p>
          <a:p>
            <a:pPr lvl="4"/>
            <a:r>
              <a:rPr lang="en-US">
                <a:sym typeface="Gill Sans" pitchFamily="-103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pitchFamily="-10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3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3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03" charset="0"/>
              </a:rPr>
              <a:t>Second level</a:t>
            </a:r>
          </a:p>
          <a:p>
            <a:pPr lvl="2"/>
            <a:r>
              <a:rPr lang="en-US">
                <a:sym typeface="Gill Sans" pitchFamily="-103" charset="0"/>
              </a:rPr>
              <a:t>Third level</a:t>
            </a:r>
          </a:p>
          <a:p>
            <a:pPr lvl="3"/>
            <a:r>
              <a:rPr lang="en-US">
                <a:sym typeface="Gill Sans" pitchFamily="-103" charset="0"/>
              </a:rPr>
              <a:t>Fourth level</a:t>
            </a:r>
          </a:p>
          <a:p>
            <a:pPr lvl="4"/>
            <a:r>
              <a:rPr lang="en-US">
                <a:sym typeface="Gill Sans" pitchFamily="-103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10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10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10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10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103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3" charset="0"/>
              </a:rPr>
              <a:t>Click to edit Master title style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3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03" charset="0"/>
              </a:rPr>
              <a:t>Second level</a:t>
            </a:r>
          </a:p>
          <a:p>
            <a:pPr lvl="2"/>
            <a:r>
              <a:rPr lang="en-US">
                <a:sym typeface="Gill Sans" pitchFamily="-103" charset="0"/>
              </a:rPr>
              <a:t>Third level</a:t>
            </a:r>
          </a:p>
          <a:p>
            <a:pPr lvl="3"/>
            <a:r>
              <a:rPr lang="en-US">
                <a:sym typeface="Gill Sans" pitchFamily="-103" charset="0"/>
              </a:rPr>
              <a:t>Fourth level</a:t>
            </a:r>
          </a:p>
          <a:p>
            <a:pPr lvl="4"/>
            <a:r>
              <a:rPr lang="en-US">
                <a:sym typeface="Gill Sans" pitchFamily="-103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3" charset="0"/>
              </a:rPr>
              <a:t>Click to edit Master title style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3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03" charset="0"/>
              </a:rPr>
              <a:t>Second level</a:t>
            </a:r>
          </a:p>
          <a:p>
            <a:pPr lvl="2"/>
            <a:r>
              <a:rPr lang="en-US">
                <a:sym typeface="Gill Sans" pitchFamily="-103" charset="0"/>
              </a:rPr>
              <a:t>Third level</a:t>
            </a:r>
          </a:p>
          <a:p>
            <a:pPr lvl="3"/>
            <a:r>
              <a:rPr lang="en-US">
                <a:sym typeface="Gill Sans" pitchFamily="-103" charset="0"/>
              </a:rPr>
              <a:t>Fourth level</a:t>
            </a:r>
          </a:p>
          <a:p>
            <a:pPr lvl="4"/>
            <a:r>
              <a:rPr lang="en-US">
                <a:sym typeface="Gill Sans" pitchFamily="-103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3" charset="0"/>
              </a:rPr>
              <a:t>Click to edit Master title style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3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03" charset="0"/>
              </a:rPr>
              <a:t>Second level</a:t>
            </a:r>
          </a:p>
          <a:p>
            <a:pPr lvl="2"/>
            <a:r>
              <a:rPr lang="en-US">
                <a:sym typeface="Gill Sans" pitchFamily="-103" charset="0"/>
              </a:rPr>
              <a:t>Third level</a:t>
            </a:r>
          </a:p>
          <a:p>
            <a:pPr lvl="3"/>
            <a:r>
              <a:rPr lang="en-US">
                <a:sym typeface="Gill Sans" pitchFamily="-103" charset="0"/>
              </a:rPr>
              <a:t>Fourth level</a:t>
            </a:r>
          </a:p>
          <a:p>
            <a:pPr lvl="4"/>
            <a:r>
              <a:rPr lang="en-US">
                <a:sym typeface="Gill Sans" pitchFamily="-103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3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3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00MeV_scat_test_d316au_L1.0au_100out_lat0_lon0_aw8_10000part_spiral3d_mayavi_spec0100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13004800" cy="8496469"/>
          </a:xfrm>
          <a:prstGeom prst="rect">
            <a:avLst/>
          </a:prstGeom>
        </p:spPr>
      </p:pic>
      <p:sp>
        <p:nvSpPr>
          <p:cNvPr id="11366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457200"/>
            <a:ext cx="11709400" cy="2133600"/>
          </a:xfrm>
          <a:solidFill>
            <a:schemeClr val="accent1">
              <a:alpha val="39999"/>
            </a:schemeClr>
          </a:solidFill>
          <a:ln>
            <a:solidFill>
              <a:srgbClr val="B3B3B3"/>
            </a:solidFill>
          </a:ln>
        </p:spPr>
        <p:txBody>
          <a:bodyPr/>
          <a:lstStyle/>
          <a:p>
            <a:r>
              <a:rPr lang="en-US" sz="4400" b="1" dirty="0" smtClean="0">
                <a:ln>
                  <a:solidFill>
                    <a:schemeClr val="bg1"/>
                  </a:solidFill>
                </a:ln>
              </a:rPr>
              <a:t>SPARX</a:t>
            </a:r>
            <a:r>
              <a:rPr lang="en-US" sz="4400" dirty="0" smtClean="0"/>
              <a:t>: </a:t>
            </a:r>
            <a:br>
              <a:rPr lang="en-US" sz="4400" dirty="0" smtClean="0"/>
            </a:br>
            <a:r>
              <a:rPr lang="en-US" sz="4400" b="1" dirty="0">
                <a:ln>
                  <a:solidFill>
                    <a:schemeClr val="bg1"/>
                  </a:solidFill>
                </a:ln>
              </a:rPr>
              <a:t>a propagation based modelling system for SEP radiation space weather forecasting</a:t>
            </a:r>
          </a:p>
        </p:txBody>
      </p:sp>
      <p:sp>
        <p:nvSpPr>
          <p:cNvPr id="11366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936532" y="4588768"/>
            <a:ext cx="9299376" cy="1368152"/>
          </a:xfrm>
          <a:solidFill>
            <a:schemeClr val="accent1">
              <a:alpha val="39999"/>
            </a:schemeClr>
          </a:solidFill>
          <a:ln>
            <a:solidFill>
              <a:srgbClr val="B3B3B3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b="1" dirty="0"/>
              <a:t>Mike Marsh; S. </a:t>
            </a:r>
            <a:r>
              <a:rPr lang="en-GB" sz="2400" b="1" dirty="0" err="1"/>
              <a:t>Dalla</a:t>
            </a:r>
            <a:r>
              <a:rPr lang="en-GB" sz="2400" b="1" dirty="0"/>
              <a:t>; T. </a:t>
            </a:r>
            <a:r>
              <a:rPr lang="en-GB" sz="2400" b="1" dirty="0" err="1"/>
              <a:t>Laitinen</a:t>
            </a:r>
            <a:r>
              <a:rPr lang="en-GB" sz="2400" b="1" dirty="0"/>
              <a:t>; M. </a:t>
            </a:r>
            <a:r>
              <a:rPr lang="en-GB" sz="2400" b="1" dirty="0" err="1"/>
              <a:t>Dierckxsens</a:t>
            </a:r>
            <a:r>
              <a:rPr lang="en-GB" sz="2400" b="1" dirty="0"/>
              <a:t>; N. B. Crosby</a:t>
            </a:r>
          </a:p>
          <a:p>
            <a:endParaRPr lang="en-GB" sz="2000" dirty="0"/>
          </a:p>
          <a:p>
            <a:r>
              <a:rPr lang="en-GB" sz="2000" dirty="0"/>
              <a:t>mmarsh@uclan.ac.uk</a:t>
            </a:r>
          </a:p>
          <a:p>
            <a:r>
              <a:rPr lang="en-GB" sz="2000" i="1" dirty="0"/>
              <a:t>Jeremiah </a:t>
            </a:r>
            <a:r>
              <a:rPr lang="en-GB" sz="2000" i="1" dirty="0" err="1"/>
              <a:t>Horrocks</a:t>
            </a:r>
            <a:r>
              <a:rPr lang="en-GB" sz="2000" i="1" dirty="0"/>
              <a:t> Institute, University of Central Lancashire, Preston, UK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000" b="1" dirty="0">
              <a:ln>
                <a:solidFill>
                  <a:schemeClr val="bg1"/>
                </a:solidFill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1136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4300" y="8623300"/>
            <a:ext cx="201930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367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44300" y="8826500"/>
            <a:ext cx="14605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367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40600" y="8826500"/>
            <a:ext cx="1143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367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0400" y="8824913"/>
            <a:ext cx="2628900" cy="941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52712" y="8217813"/>
            <a:ext cx="9299376" cy="3802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-103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-103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-103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-103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-10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-1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-1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-1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-104" charset="0"/>
              </a:defRPr>
            </a:lvl9pPr>
          </a:lstStyle>
          <a:p>
            <a:pPr marL="0" indent="0" eaLnBrk="1" hangingPunct="1">
              <a:lnSpc>
                <a:spcPct val="90000"/>
              </a:lnSpc>
            </a:pPr>
            <a:r>
              <a:rPr lang="en-GB" sz="2400" b="1" dirty="0"/>
              <a:t>See Marsh et al., 2014, </a:t>
            </a:r>
            <a:r>
              <a:rPr lang="en-GB" sz="2400" b="1" dirty="0" err="1"/>
              <a:t>SpWea</a:t>
            </a:r>
            <a:r>
              <a:rPr lang="en-GB" sz="2400" b="1" dirty="0"/>
              <a:t>, </a:t>
            </a:r>
            <a:r>
              <a:rPr lang="en-GB" sz="2400" b="1" i="1" dirty="0"/>
              <a:t>submitted</a:t>
            </a:r>
            <a:r>
              <a:rPr lang="en-GB" sz="2400" b="1" dirty="0"/>
              <a:t>, arXiv:1409.6368</a:t>
            </a:r>
            <a:endParaRPr lang="en-US" sz="2400" b="1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Grp="1" noChangeArrowheads="1"/>
          </p:cNvSpPr>
          <p:nvPr>
            <p:ph type="title"/>
          </p:nvPr>
        </p:nvSpPr>
        <p:spPr>
          <a:xfrm>
            <a:off x="1130300" y="254000"/>
            <a:ext cx="10604500" cy="22352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SPARX: Test particle SEP modelling</a:t>
            </a:r>
            <a:endParaRPr lang="en-US" sz="4800" dirty="0"/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768" y="1996480"/>
            <a:ext cx="10297144" cy="25781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buFont typeface="Gill Sans" pitchFamily="-103" charset="0"/>
              <a:buNone/>
            </a:pPr>
            <a:r>
              <a:rPr lang="en-US" sz="2600" b="1" dirty="0"/>
              <a:t>Advantages</a:t>
            </a:r>
            <a:r>
              <a:rPr lang="en-US" sz="2600" dirty="0"/>
              <a:t>: </a:t>
            </a:r>
            <a:endParaRPr lang="en-US" sz="2600" dirty="0" smtClean="0"/>
          </a:p>
          <a:p>
            <a:pPr algn="l" eaLnBrk="1" hangingPunct="1">
              <a:spcBef>
                <a:spcPts val="1488"/>
              </a:spcBef>
              <a:buFont typeface="Lucida Grande" pitchFamily="-103" charset="0"/>
              <a:buChar char="‣"/>
            </a:pPr>
            <a:r>
              <a:rPr lang="en-US" sz="2600" b="1" dirty="0" smtClean="0">
                <a:solidFill>
                  <a:srgbClr val="92D050"/>
                </a:solidFill>
              </a:rPr>
              <a:t>Physics based modelling</a:t>
            </a:r>
          </a:p>
          <a:p>
            <a:pPr algn="l" eaLnBrk="1" hangingPunct="1">
              <a:spcBef>
                <a:spcPts val="1488"/>
              </a:spcBef>
              <a:buFont typeface="Lucida Grande" pitchFamily="-103" charset="0"/>
              <a:buChar char="‣"/>
            </a:pPr>
            <a:r>
              <a:rPr lang="en-US" sz="2600" dirty="0" smtClean="0"/>
              <a:t>Particle </a:t>
            </a:r>
            <a:r>
              <a:rPr lang="en-US" sz="2600" dirty="0"/>
              <a:t>propagation determined by solution of equations of motion </a:t>
            </a:r>
            <a:r>
              <a:rPr lang="en-US" sz="2600" dirty="0" smtClean="0"/>
              <a:t>alone, for large number of test particles. </a:t>
            </a:r>
            <a:endParaRPr lang="en-US" sz="2600" dirty="0"/>
          </a:p>
          <a:p>
            <a:pPr algn="l" eaLnBrk="1" hangingPunct="1">
              <a:spcBef>
                <a:spcPts val="1488"/>
              </a:spcBef>
              <a:buFont typeface="Lucida Grande" pitchFamily="-103" charset="0"/>
              <a:buChar char="‣"/>
            </a:pPr>
            <a:r>
              <a:rPr lang="en-US" sz="2600" dirty="0" smtClean="0"/>
              <a:t>Naturally 3D: describes cross-field transport and includes drifts</a:t>
            </a:r>
            <a:endParaRPr lang="en-US" sz="2600" dirty="0"/>
          </a:p>
          <a:p>
            <a:pPr algn="l" eaLnBrk="1" hangingPunct="1">
              <a:spcBef>
                <a:spcPts val="1488"/>
              </a:spcBef>
              <a:buFont typeface="Lucida Grande" pitchFamily="-103" charset="0"/>
              <a:buChar char="‣"/>
            </a:pPr>
            <a:r>
              <a:rPr lang="en-US" sz="2600" b="1" dirty="0" smtClean="0">
                <a:solidFill>
                  <a:srgbClr val="00FFFF"/>
                </a:solidFill>
              </a:rPr>
              <a:t>No </a:t>
            </a:r>
            <a:r>
              <a:rPr lang="en-US" sz="2600" b="1" dirty="0">
                <a:solidFill>
                  <a:srgbClr val="00FFFF"/>
                </a:solidFill>
              </a:rPr>
              <a:t>assumption of field line tied propagation.</a:t>
            </a:r>
          </a:p>
        </p:txBody>
      </p:sp>
      <p:sp>
        <p:nvSpPr>
          <p:cNvPr id="119812" name="Rectangle 3"/>
          <p:cNvSpPr>
            <a:spLocks/>
          </p:cNvSpPr>
          <p:nvPr/>
        </p:nvSpPr>
        <p:spPr bwMode="auto">
          <a:xfrm>
            <a:off x="957784" y="5544890"/>
            <a:ext cx="5926460" cy="35803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spcBef>
                <a:spcPts val="2400"/>
              </a:spcBef>
            </a:pPr>
            <a:r>
              <a:rPr lang="en-US" sz="2600" b="1" dirty="0">
                <a:solidFill>
                  <a:schemeClr val="tx1"/>
                </a:solidFill>
                <a:ea typeface="Gill Sans" pitchFamily="-103" charset="0"/>
                <a:cs typeface="Gill Sans" pitchFamily="-103" charset="0"/>
              </a:rPr>
              <a:t>Model setup:</a:t>
            </a:r>
          </a:p>
          <a:p>
            <a:pPr algn="l">
              <a:spcBef>
                <a:spcPts val="2400"/>
              </a:spcBef>
              <a:buSzPct val="125000"/>
              <a:buFont typeface="Gill Sans" pitchFamily="-103" charset="0"/>
              <a:buChar char="•"/>
            </a:pPr>
            <a:r>
              <a:rPr lang="en-US" sz="2600" dirty="0">
                <a:solidFill>
                  <a:schemeClr val="tx1"/>
                </a:solidFill>
                <a:ea typeface="Gill Sans" pitchFamily="-103" charset="0"/>
                <a:cs typeface="Gill Sans" pitchFamily="-103" charset="0"/>
              </a:rPr>
              <a:t>Initial </a:t>
            </a:r>
            <a:r>
              <a:rPr lang="en-US" sz="2600" dirty="0" smtClean="0">
                <a:solidFill>
                  <a:schemeClr val="tx1"/>
                </a:solidFill>
                <a:ea typeface="Gill Sans" pitchFamily="-103" charset="0"/>
                <a:cs typeface="Gill Sans" pitchFamily="-103" charset="0"/>
              </a:rPr>
              <a:t>shock-like spatial and power law energy distributions </a:t>
            </a:r>
            <a:r>
              <a:rPr lang="en-US" sz="2600" dirty="0">
                <a:solidFill>
                  <a:schemeClr val="tx1"/>
                </a:solidFill>
                <a:ea typeface="Gill Sans" pitchFamily="-103" charset="0"/>
                <a:cs typeface="Gill Sans" pitchFamily="-103" charset="0"/>
              </a:rPr>
              <a:t>are specified</a:t>
            </a:r>
            <a:r>
              <a:rPr lang="en-US" sz="2600" dirty="0" smtClean="0">
                <a:solidFill>
                  <a:schemeClr val="tx1"/>
                </a:solidFill>
                <a:ea typeface="Gill Sans" pitchFamily="-103" charset="0"/>
                <a:cs typeface="Gill Sans" pitchFamily="-103" charset="0"/>
              </a:rPr>
              <a:t>. Simple Parker IMF. Solar rotation included.</a:t>
            </a:r>
          </a:p>
          <a:p>
            <a:pPr algn="l">
              <a:spcBef>
                <a:spcPts val="2400"/>
              </a:spcBef>
              <a:buSzPct val="125000"/>
              <a:buFont typeface="Gill Sans" pitchFamily="-103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ea typeface="Gill Sans" pitchFamily="-106" charset="0"/>
                <a:cs typeface="Gill Sans" pitchFamily="-106" charset="0"/>
              </a:rPr>
              <a:t>Scattering determined by prescribed mean free path </a:t>
            </a:r>
            <a:r>
              <a:rPr lang="ja-JP" altLang="en-US" sz="2600" dirty="0" smtClean="0">
                <a:solidFill>
                  <a:schemeClr val="tx1"/>
                </a:solidFill>
                <a:ea typeface="Gill Sans" pitchFamily="-106" charset="0"/>
                <a:cs typeface="Gill Sans" pitchFamily="-106" charset="0"/>
              </a:rPr>
              <a:t>𝝺</a:t>
            </a:r>
            <a:r>
              <a:rPr lang="en-GB" altLang="ja-JP" sz="2600" dirty="0" smtClean="0">
                <a:solidFill>
                  <a:schemeClr val="tx1"/>
                </a:solidFill>
                <a:ea typeface="Gill Sans" pitchFamily="-106" charset="0"/>
                <a:cs typeface="Gill Sans" pitchFamily="-106" charset="0"/>
              </a:rPr>
              <a:t>=0.3 AU</a:t>
            </a:r>
            <a:r>
              <a:rPr lang="en-US" altLang="ja-JP" sz="2600" dirty="0" smtClean="0">
                <a:solidFill>
                  <a:schemeClr val="tx1"/>
                </a:solidFill>
                <a:ea typeface="Gill Sans" pitchFamily="-106" charset="0"/>
                <a:cs typeface="Gill Sans" pitchFamily="-106" charset="0"/>
              </a:rPr>
              <a:t>.</a:t>
            </a:r>
            <a:endParaRPr lang="en-US" sz="2600" dirty="0" smtClean="0">
              <a:solidFill>
                <a:schemeClr val="tx1"/>
              </a:solidFill>
              <a:ea typeface="Gill Sans" pitchFamily="-103" charset="0"/>
              <a:cs typeface="Gill Sans" pitchFamily="-103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20059" t="16858" r="19977" b="19933"/>
          <a:stretch>
            <a:fillRect/>
          </a:stretch>
        </p:blipFill>
        <p:spPr bwMode="auto">
          <a:xfrm>
            <a:off x="7510512" y="5578171"/>
            <a:ext cx="3987800" cy="3152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0756900" cy="1092200"/>
          </a:xfrm>
        </p:spPr>
        <p:txBody>
          <a:bodyPr/>
          <a:lstStyle/>
          <a:p>
            <a:pPr eaLnBrk="1" hangingPunct="1"/>
            <a:r>
              <a:rPr lang="en-US" sz="5400" dirty="0" smtClean="0"/>
              <a:t>Operational running</a:t>
            </a:r>
            <a:endParaRPr lang="en-US" sz="5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5506" y="988368"/>
            <a:ext cx="6048672" cy="50405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 marL="811213" indent="-493713" algn="l">
              <a:spcBef>
                <a:spcPts val="3800"/>
              </a:spcBef>
              <a:buSzPct val="171000"/>
              <a:buFont typeface="Gill Sans" pitchFamily="-103" charset="0"/>
              <a:buChar char="•"/>
              <a:defRPr/>
            </a:pPr>
            <a:r>
              <a:rPr lang="en-US" altLang="ja-JP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of the COMESEP Alert System (</a:t>
            </a:r>
            <a:r>
              <a:rPr lang="en-US" altLang="ja-JP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www.comesep.eu/alert</a:t>
            </a:r>
            <a:r>
              <a:rPr lang="en-US" altLang="ja-JP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811213" indent="-493713" algn="l">
              <a:spcBef>
                <a:spcPts val="3800"/>
              </a:spcBef>
              <a:buSzPct val="171000"/>
              <a:buFont typeface="Gill Sans" pitchFamily="-103" charset="0"/>
              <a:buChar char="•"/>
              <a:defRPr/>
            </a:pPr>
            <a:r>
              <a:rPr lang="en-US" altLang="ja-JP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Triggered by automated detection of a solar eruptive event </a:t>
            </a:r>
            <a:endParaRPr lang="en-US" altLang="ja-JP" sz="2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811213" indent="-493713" algn="l">
              <a:spcBef>
                <a:spcPts val="3800"/>
              </a:spcBef>
              <a:buSzPct val="171000"/>
              <a:buFont typeface="Gill Sans" pitchFamily="-103" charset="0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 database of 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pre-made runs 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unit 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‘tiles’ at given 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longitude/ latitude 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combined to construct shock-like injection region at 2 AU</a:t>
            </a:r>
            <a:endParaRPr lang="en-US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2284512"/>
            <a:ext cx="5975223" cy="68596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848" y="5819027"/>
            <a:ext cx="4102298" cy="347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66423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2407056" y="1492424"/>
            <a:ext cx="354159" cy="7792939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pitchFamily="-104" charset="0"/>
              <a:ea typeface="ヒラギノ角ゴ ProN W3" pitchFamily="-104" charset="-128"/>
              <a:cs typeface="ヒラギノ角ゴ ProN W3" pitchFamily="-104" charset="-128"/>
              <a:sym typeface="Gill Sans" pitchFamily="-104" charset="0"/>
            </a:endParaRPr>
          </a:p>
        </p:txBody>
      </p:sp>
      <p:sp>
        <p:nvSpPr>
          <p:cNvPr id="119810" name="Rectangle 1"/>
          <p:cNvSpPr>
            <a:spLocks noGrp="1" noChangeArrowheads="1"/>
          </p:cNvSpPr>
          <p:nvPr>
            <p:ph type="title"/>
          </p:nvPr>
        </p:nvSpPr>
        <p:spPr>
          <a:xfrm>
            <a:off x="1101800" y="91608"/>
            <a:ext cx="10604500" cy="1400816"/>
          </a:xfrm>
        </p:spPr>
        <p:txBody>
          <a:bodyPr/>
          <a:lstStyle/>
          <a:p>
            <a:pPr eaLnBrk="1" hangingPunct="1"/>
            <a:r>
              <a:rPr lang="en-US" sz="4800" dirty="0" smtClean="0"/>
              <a:t>SPARX Output</a:t>
            </a:r>
            <a:endParaRPr lang="en-US" sz="4800" dirty="0"/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696" y="1604190"/>
            <a:ext cx="4501638" cy="737706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l" eaLnBrk="1" hangingPunct="1">
              <a:spcBef>
                <a:spcPts val="1488"/>
              </a:spcBef>
            </a:pPr>
            <a:endParaRPr lang="en-US" sz="2600" dirty="0"/>
          </a:p>
          <a:p>
            <a:pPr algn="l" eaLnBrk="1" hangingPunct="1">
              <a:spcBef>
                <a:spcPts val="1488"/>
              </a:spcBef>
              <a:buFont typeface="Lucida Grande" pitchFamily="-103" charset="0"/>
              <a:buChar char="‣"/>
            </a:pPr>
            <a:r>
              <a:rPr lang="en-US" sz="2600" dirty="0"/>
              <a:t>Uses empirical scaling with SXR flare peak flux to ‘</a:t>
            </a:r>
            <a:r>
              <a:rPr lang="en-US" sz="2600" dirty="0" err="1" smtClean="0"/>
              <a:t>normalise</a:t>
            </a:r>
            <a:r>
              <a:rPr lang="en-US" sz="2600" dirty="0"/>
              <a:t>’ </a:t>
            </a:r>
            <a:r>
              <a:rPr lang="en-US" sz="2600" dirty="0" smtClean="0"/>
              <a:t>particle counts</a:t>
            </a:r>
            <a:endParaRPr lang="en-GB" sz="2600" dirty="0" smtClean="0">
              <a:ea typeface="Gill Sans" pitchFamily="-103" charset="0"/>
              <a:cs typeface="Gill Sans" pitchFamily="-103" charset="0"/>
            </a:endParaRPr>
          </a:p>
          <a:p>
            <a:pPr algn="l" eaLnBrk="1" hangingPunct="1">
              <a:spcBef>
                <a:spcPts val="1488"/>
              </a:spcBef>
              <a:buFont typeface="Lucida Grande" pitchFamily="-103" charset="0"/>
              <a:buChar char="‣"/>
            </a:pPr>
            <a:r>
              <a:rPr lang="en-GB" sz="2600" dirty="0" smtClean="0">
                <a:ea typeface="Gill Sans" pitchFamily="-103" charset="0"/>
                <a:cs typeface="Gill Sans" pitchFamily="-103" charset="0"/>
              </a:rPr>
              <a:t>Simulated X10-class flare</a:t>
            </a:r>
          </a:p>
          <a:p>
            <a:pPr algn="l" eaLnBrk="1" hangingPunct="1">
              <a:spcBef>
                <a:spcPts val="1488"/>
              </a:spcBef>
              <a:buFont typeface="Lucida Grande" pitchFamily="-103" charset="0"/>
              <a:buChar char="‣"/>
            </a:pPr>
            <a:r>
              <a:rPr lang="en-GB" sz="2600" dirty="0" smtClean="0">
                <a:ea typeface="Gill Sans" pitchFamily="-103" charset="0"/>
                <a:cs typeface="Gill Sans" pitchFamily="-103" charset="0"/>
              </a:rPr>
              <a:t>Source region N20</a:t>
            </a:r>
          </a:p>
          <a:p>
            <a:pPr algn="l" eaLnBrk="1" hangingPunct="1">
              <a:spcBef>
                <a:spcPts val="1488"/>
              </a:spcBef>
              <a:buFont typeface="Lucida Grande" pitchFamily="-103" charset="0"/>
              <a:buChar char="‣"/>
            </a:pPr>
            <a:r>
              <a:rPr lang="en-GB" sz="2600" dirty="0" smtClean="0">
                <a:ea typeface="Gill Sans" pitchFamily="-103" charset="0"/>
                <a:cs typeface="Gill Sans" pitchFamily="-103" charset="0"/>
              </a:rPr>
              <a:t>3 observers </a:t>
            </a:r>
            <a:r>
              <a:rPr lang="en-GB" sz="2600" dirty="0" smtClean="0">
                <a:ea typeface="Gill Sans" pitchFamily="-103" charset="0"/>
                <a:cs typeface="Gill Sans" pitchFamily="-103" charset="0"/>
              </a:rPr>
              <a:t>at 1 AU with </a:t>
            </a:r>
            <a:r>
              <a:rPr lang="en-GB" sz="2600" dirty="0" smtClean="0">
                <a:ea typeface="Gill Sans" pitchFamily="-103" charset="0"/>
                <a:cs typeface="Gill Sans" pitchFamily="-103" charset="0"/>
              </a:rPr>
              <a:t>relative views of source at W60, W20, E20</a:t>
            </a:r>
          </a:p>
          <a:p>
            <a:pPr algn="l" eaLnBrk="1" hangingPunct="1">
              <a:spcBef>
                <a:spcPts val="1488"/>
              </a:spcBef>
              <a:buFont typeface="Lucida Grande" pitchFamily="-103" charset="0"/>
              <a:buChar char="‣"/>
            </a:pPr>
            <a:r>
              <a:rPr lang="en-GB" sz="2600" dirty="0" smtClean="0">
                <a:ea typeface="Gill Sans" pitchFamily="-103" charset="0"/>
                <a:cs typeface="Gill Sans" pitchFamily="-103" charset="0"/>
              </a:rPr>
              <a:t>Use </a:t>
            </a:r>
            <a:r>
              <a:rPr lang="en-GB" sz="2600" dirty="0">
                <a:ea typeface="Gill Sans" pitchFamily="-103" charset="0"/>
                <a:cs typeface="Gill Sans" pitchFamily="-103" charset="0"/>
              </a:rPr>
              <a:t>information on location and velocity to build synthetic flux profiles at 1 AU </a:t>
            </a:r>
            <a:endParaRPr lang="en-US" sz="2600" dirty="0">
              <a:ea typeface="Gill Sans" pitchFamily="-103" charset="0"/>
              <a:cs typeface="Gill Sans" pitchFamily="-103" charset="0"/>
            </a:endParaRPr>
          </a:p>
          <a:p>
            <a:pPr algn="l" eaLnBrk="1" hangingPunct="1">
              <a:spcBef>
                <a:spcPts val="1488"/>
              </a:spcBef>
              <a:buFont typeface="Lucida Grande" pitchFamily="-103" charset="0"/>
              <a:buChar char="‣"/>
            </a:pPr>
            <a:endParaRPr lang="en-US" sz="2600" dirty="0"/>
          </a:p>
        </p:txBody>
      </p:sp>
      <p:sp>
        <p:nvSpPr>
          <p:cNvPr id="119812" name="Rectangle 3"/>
          <p:cNvSpPr>
            <a:spLocks/>
          </p:cNvSpPr>
          <p:nvPr/>
        </p:nvSpPr>
        <p:spPr bwMode="auto">
          <a:xfrm>
            <a:off x="400826" y="5408084"/>
            <a:ext cx="4266508" cy="298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spcBef>
                <a:spcPts val="2400"/>
              </a:spcBef>
            </a:pPr>
            <a:endParaRPr lang="en-US" sz="2600" dirty="0" smtClean="0">
              <a:solidFill>
                <a:schemeClr val="tx1"/>
              </a:solidFill>
              <a:ea typeface="Gill Sans" pitchFamily="-103" charset="0"/>
              <a:cs typeface="Gill Sans" pitchFamily="-103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216" y="1492424"/>
            <a:ext cx="7736117" cy="77929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95803" y="1802366"/>
            <a:ext cx="98616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t = 1 hr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14314" y="1802366"/>
            <a:ext cx="1257075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t = 24 hrs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08356" y="5543864"/>
            <a:ext cx="1257075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t = 48 hrs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04140" y="5576791"/>
            <a:ext cx="1257075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t = 72 hrs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36120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216" y="1492424"/>
            <a:ext cx="7736117" cy="77929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7677" y="5236840"/>
            <a:ext cx="13051046" cy="4444775"/>
            <a:chOff x="76090" y="988368"/>
            <a:chExt cx="13051046" cy="44447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90" y="1798675"/>
              <a:ext cx="13051046" cy="363446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318824" y="2068487"/>
              <a:ext cx="7328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accent5">
                      <a:lumMod val="25000"/>
                    </a:schemeClr>
                  </a:solidFill>
                </a:rPr>
                <a:t>E20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62331" y="2068488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accent5">
                      <a:lumMod val="25000"/>
                    </a:schemeClr>
                  </a:solidFill>
                </a:rPr>
                <a:t>W20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1264" y="2083087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accent5">
                      <a:lumMod val="25000"/>
                    </a:schemeClr>
                  </a:solidFill>
                </a:rPr>
                <a:t>W60</a:t>
              </a:r>
              <a:endParaRPr lang="en-GB" sz="2400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764440" y="988368"/>
              <a:ext cx="3240360" cy="864096"/>
              <a:chOff x="8158584" y="5812904"/>
              <a:chExt cx="3240360" cy="864096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8158584" y="5812904"/>
                <a:ext cx="3240360" cy="864096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2400" dirty="0" smtClean="0">
                    <a:solidFill>
                      <a:srgbClr val="0070C0"/>
                    </a:solidFill>
                    <a:latin typeface="Gill Sans" pitchFamily="-104" charset="0"/>
                    <a:ea typeface="ヒラギノ角ゴ ProN W3" pitchFamily="-104" charset="-128"/>
                    <a:cs typeface="ヒラギノ角ゴ ProN W3" pitchFamily="-104" charset="-128"/>
                    <a:sym typeface="Gill Sans" pitchFamily="-104" charset="0"/>
                  </a:rPr>
                  <a:t>            </a:t>
                </a:r>
                <a:r>
                  <a:rPr lang="en-GB" sz="2400" dirty="0" smtClean="0">
                    <a:solidFill>
                      <a:srgbClr val="00487E"/>
                    </a:solidFill>
                    <a:latin typeface="Gill Sans" pitchFamily="-104" charset="0"/>
                    <a:ea typeface="ヒラギノ角ゴ ProN W3" pitchFamily="-104" charset="-128"/>
                    <a:cs typeface="ヒラギノ角ゴ ProN W3" pitchFamily="-104" charset="-128"/>
                    <a:sym typeface="Gill Sans" pitchFamily="-104" charset="0"/>
                  </a:rPr>
                  <a:t>E&gt;10 MeV</a:t>
                </a:r>
              </a:p>
              <a:p>
                <a:r>
                  <a:rPr lang="en-GB" sz="2400" dirty="0" smtClean="0">
                    <a:solidFill>
                      <a:srgbClr val="0070C0"/>
                    </a:solidFill>
                    <a:latin typeface="Gill Sans" pitchFamily="-104" charset="0"/>
                    <a:ea typeface="ヒラギノ角ゴ ProN W3" pitchFamily="-104" charset="-128"/>
                    <a:cs typeface="ヒラギノ角ゴ ProN W3" pitchFamily="-104" charset="-128"/>
                    <a:sym typeface="Gill Sans" pitchFamily="-104" charset="0"/>
                  </a:rPr>
                  <a:t>            </a:t>
                </a:r>
                <a:r>
                  <a:rPr lang="en-GB" sz="2400" dirty="0" smtClean="0">
                    <a:solidFill>
                      <a:srgbClr val="00B050"/>
                    </a:solidFill>
                    <a:latin typeface="Gill Sans" pitchFamily="-104" charset="0"/>
                    <a:ea typeface="ヒラギノ角ゴ ProN W3" pitchFamily="-104" charset="-128"/>
                    <a:cs typeface="ヒラギノ角ゴ ProN W3" pitchFamily="-104" charset="-128"/>
                    <a:sym typeface="Gill Sans" pitchFamily="-104" charset="0"/>
                  </a:rPr>
                  <a:t>E&gt;60 </a:t>
                </a:r>
                <a:r>
                  <a:rPr lang="en-GB" sz="2400" dirty="0">
                    <a:solidFill>
                      <a:srgbClr val="00B050"/>
                    </a:solidFill>
                    <a:latin typeface="Gill Sans" pitchFamily="-104" charset="0"/>
                    <a:ea typeface="ヒラギノ角ゴ ProN W3" pitchFamily="-104" charset="-128"/>
                    <a:cs typeface="ヒラギノ角ゴ ProN W3" pitchFamily="-104" charset="-128"/>
                    <a:sym typeface="Gill Sans" pitchFamily="-104" charset="0"/>
                  </a:rPr>
                  <a:t>MeV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Gill Sans" pitchFamily="-104" charset="0"/>
                  <a:ea typeface="ヒラギノ角ゴ ProN W3" pitchFamily="-104" charset="-128"/>
                  <a:cs typeface="ヒラギノ角ゴ ProN W3" pitchFamily="-104" charset="-128"/>
                  <a:sym typeface="Gill Sans" pitchFamily="-104" charset="0"/>
                </a:endParaRPr>
              </a:p>
            </p:txBody>
          </p:sp>
          <p:cxnSp>
            <p:nvCxnSpPr>
              <p:cNvPr id="5" name="Straight Connector 4"/>
              <p:cNvCxnSpPr/>
              <p:nvPr/>
            </p:nvCxnSpPr>
            <p:spPr bwMode="auto">
              <a:xfrm>
                <a:off x="8374608" y="6032892"/>
                <a:ext cx="1080120" cy="0"/>
              </a:xfrm>
              <a:prstGeom prst="line">
                <a:avLst/>
              </a:prstGeom>
              <a:gradFill rotWithShape="0">
                <a:gsLst>
                  <a:gs pos="0">
                    <a:srgbClr val="074EB3">
                      <a:alpha val="84999"/>
                    </a:srgbClr>
                  </a:gs>
                  <a:gs pos="100000">
                    <a:srgbClr val="0B3280">
                      <a:alpha val="84999"/>
                    </a:srgbClr>
                  </a:gs>
                </a:gsLst>
                <a:lin ang="5400000" scaled="1"/>
              </a:gradFill>
              <a:ln w="28575" cap="flat" cmpd="sng" algn="ctr">
                <a:solidFill>
                  <a:srgbClr val="002C6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8374608" y="6388968"/>
                <a:ext cx="1080120" cy="0"/>
              </a:xfrm>
              <a:prstGeom prst="line">
                <a:avLst/>
              </a:prstGeom>
              <a:gradFill rotWithShape="0">
                <a:gsLst>
                  <a:gs pos="0">
                    <a:srgbClr val="074EB3">
                      <a:alpha val="84999"/>
                    </a:srgbClr>
                  </a:gs>
                  <a:gs pos="100000">
                    <a:srgbClr val="0B3280">
                      <a:alpha val="84999"/>
                    </a:srgbClr>
                  </a:gs>
                </a:gsLst>
                <a:lin ang="5400000" scaled="1"/>
              </a:grad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1101800" y="91608"/>
            <a:ext cx="10604500" cy="1400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10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4" charset="0"/>
                <a:ea typeface="ヒラギノ角ゴ ProN W3" pitchFamily="-104" charset="-128"/>
                <a:cs typeface="ヒラギノ角ゴ ProN W3" pitchFamily="-104" charset="-128"/>
                <a:sym typeface="Gill Sans" pitchFamily="-10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4" charset="0"/>
                <a:ea typeface="ヒラギノ角ゴ ProN W3" pitchFamily="-104" charset="-128"/>
                <a:cs typeface="ヒラギノ角ゴ ProN W3" pitchFamily="-104" charset="-128"/>
                <a:sym typeface="Gill Sans" pitchFamily="-10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4" charset="0"/>
                <a:ea typeface="ヒラギノ角ゴ ProN W3" pitchFamily="-104" charset="-128"/>
                <a:cs typeface="ヒラギノ角ゴ ProN W3" pitchFamily="-104" charset="-128"/>
                <a:sym typeface="Gill Sans" pitchFamily="-10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4" charset="0"/>
                <a:ea typeface="ヒラギノ角ゴ ProN W3" pitchFamily="-104" charset="-128"/>
                <a:cs typeface="ヒラギノ角ゴ ProN W3" pitchFamily="-104" charset="-128"/>
                <a:sym typeface="Gill Sans" pitchFamily="-10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4" charset="0"/>
                <a:ea typeface="ヒラギノ角ゴ ProN W3" pitchFamily="-104" charset="-128"/>
                <a:cs typeface="ヒラギノ角ゴ ProN W3" pitchFamily="-104" charset="-128"/>
                <a:sym typeface="Gill Sans" pitchFamily="-1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4" charset="0"/>
                <a:ea typeface="ヒラギノ角ゴ ProN W3" pitchFamily="-104" charset="-128"/>
                <a:cs typeface="ヒラギノ角ゴ ProN W3" pitchFamily="-104" charset="-128"/>
                <a:sym typeface="Gill Sans" pitchFamily="-1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4" charset="0"/>
                <a:ea typeface="ヒラギノ角ゴ ProN W3" pitchFamily="-104" charset="-128"/>
                <a:cs typeface="ヒラギノ角ゴ ProN W3" pitchFamily="-104" charset="-128"/>
                <a:sym typeface="Gill Sans" pitchFamily="-1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-104" charset="0"/>
                <a:ea typeface="ヒラギノ角ゴ ProN W3" pitchFamily="-104" charset="-128"/>
                <a:cs typeface="ヒラギノ角ゴ ProN W3" pitchFamily="-104" charset="-128"/>
                <a:sym typeface="Gill Sans" pitchFamily="-104" charset="0"/>
              </a:defRPr>
            </a:lvl9pPr>
          </a:lstStyle>
          <a:p>
            <a:pPr eaLnBrk="1" hangingPunct="1"/>
            <a:r>
              <a:rPr lang="en-US" sz="4800" kern="0" dirty="0" smtClean="0"/>
              <a:t>SPARX Output</a:t>
            </a:r>
            <a:endParaRPr lang="en-US" sz="4800" kern="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11443"/>
              </p:ext>
            </p:extLst>
          </p:nvPr>
        </p:nvGraphicFramePr>
        <p:xfrm>
          <a:off x="6070352" y="2644552"/>
          <a:ext cx="648966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373"/>
                <a:gridCol w="3483293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Gill Sans" pitchFamily="-103" charset="0"/>
                        </a:rPr>
                        <a:t>SPARX</a:t>
                      </a:r>
                      <a:r>
                        <a:rPr kumimoji="0" lang="en-US" sz="2400" b="1" i="0" u="none" strike="noStrike" kern="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Gill Sans" pitchFamily="-103" charset="0"/>
                        </a:rPr>
                        <a:t> output products: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Flux</a:t>
                      </a:r>
                      <a:r>
                        <a:rPr lang="en-US" sz="2400" b="1" kern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profile vs time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Time of maximum flux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Peak</a:t>
                      </a:r>
                      <a:r>
                        <a:rPr lang="en-US" sz="2400" b="1" kern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flux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Gill Sans" pitchFamily="-103" charset="0"/>
                        </a:rPr>
                        <a:t>Event</a:t>
                      </a:r>
                      <a:r>
                        <a:rPr kumimoji="0" lang="en-US" sz="2400" b="1" i="0" u="none" strike="noStrike" kern="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Gill Sans" pitchFamily="-103" charset="0"/>
                        </a:rPr>
                        <a:t> duration</a:t>
                      </a:r>
                      <a:endParaRPr kumimoji="0" lang="en-US" sz="2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  <a:sym typeface="Gill Sans" pitchFamily="-103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8" name="Curved Connector 17"/>
          <p:cNvCxnSpPr/>
          <p:nvPr/>
        </p:nvCxnSpPr>
        <p:spPr bwMode="auto">
          <a:xfrm rot="16200000" flipH="1">
            <a:off x="1128695" y="4705889"/>
            <a:ext cx="2394483" cy="288032"/>
          </a:xfrm>
          <a:prstGeom prst="curvedConnector3">
            <a:avLst>
              <a:gd name="adj1" fmla="val 78853"/>
            </a:avLst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25953" name="Group 125952"/>
          <p:cNvGrpSpPr/>
          <p:nvPr/>
        </p:nvGrpSpPr>
        <p:grpSpPr>
          <a:xfrm>
            <a:off x="3042167" y="5038338"/>
            <a:ext cx="1720993" cy="1529773"/>
            <a:chOff x="3042167" y="5038338"/>
            <a:chExt cx="1720993" cy="1529773"/>
          </a:xfrm>
        </p:grpSpPr>
        <p:cxnSp>
          <p:nvCxnSpPr>
            <p:cNvPr id="21" name="Curved Connector 20"/>
            <p:cNvCxnSpPr>
              <a:stCxn id="29" idx="3"/>
            </p:cNvCxnSpPr>
            <p:nvPr/>
          </p:nvCxnSpPr>
          <p:spPr bwMode="auto">
            <a:xfrm flipH="1">
              <a:off x="3042167" y="5250622"/>
              <a:ext cx="1508709" cy="1317489"/>
            </a:xfrm>
            <a:prstGeom prst="straightConnector1">
              <a:avLst/>
            </a:prstGeom>
            <a:ln w="57150">
              <a:solidFill>
                <a:srgbClr val="FFFF00">
                  <a:alpha val="50000"/>
                </a:srgbClr>
              </a:solidFill>
              <a:headEnd type="none" w="med" len="med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4514454" y="5038338"/>
              <a:ext cx="248706" cy="248706"/>
            </a:xfrm>
            <a:prstGeom prst="ellipse">
              <a:avLst/>
            </a:prstGeom>
            <a:noFill/>
            <a:ln w="5715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Gill Sans" pitchFamily="-104" charset="0"/>
                <a:ea typeface="ヒラギノ角ゴ ProN W3" pitchFamily="-104" charset="-128"/>
                <a:cs typeface="ヒラギノ角ゴ ProN W3" pitchFamily="-104" charset="-128"/>
                <a:sym typeface="Gill Sans" pitchFamily="-10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rot="16356411">
            <a:off x="4676304" y="4833062"/>
            <a:ext cx="1720993" cy="1529773"/>
            <a:chOff x="3042167" y="5038338"/>
            <a:chExt cx="1720993" cy="1529773"/>
          </a:xfrm>
        </p:grpSpPr>
        <p:cxnSp>
          <p:nvCxnSpPr>
            <p:cNvPr id="36" name="Curved Connector 20"/>
            <p:cNvCxnSpPr>
              <a:stCxn id="37" idx="3"/>
            </p:cNvCxnSpPr>
            <p:nvPr/>
          </p:nvCxnSpPr>
          <p:spPr bwMode="auto">
            <a:xfrm flipH="1">
              <a:off x="3042167" y="5250622"/>
              <a:ext cx="1508709" cy="1317489"/>
            </a:xfrm>
            <a:prstGeom prst="straightConnector1">
              <a:avLst/>
            </a:prstGeom>
            <a:ln w="57150">
              <a:solidFill>
                <a:srgbClr val="FFFF00">
                  <a:alpha val="50000"/>
                </a:srgbClr>
              </a:solidFill>
              <a:headEnd type="none" w="med" len="med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7" name="Oval 36"/>
            <p:cNvSpPr>
              <a:spLocks noChangeAspect="1"/>
            </p:cNvSpPr>
            <p:nvPr/>
          </p:nvSpPr>
          <p:spPr bwMode="auto">
            <a:xfrm>
              <a:off x="4514454" y="5038338"/>
              <a:ext cx="248706" cy="248706"/>
            </a:xfrm>
            <a:prstGeom prst="ellipse">
              <a:avLst/>
            </a:prstGeom>
            <a:noFill/>
            <a:ln w="5715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Gill Sans" pitchFamily="-104" charset="0"/>
                <a:ea typeface="ヒラギノ角ゴ ProN W3" pitchFamily="-104" charset="-128"/>
                <a:cs typeface="ヒラギノ角ゴ ProN W3" pitchFamily="-104" charset="-128"/>
                <a:sym typeface="Gill Sans" pitchFamily="-104" charset="0"/>
              </a:endParaRPr>
            </a:p>
          </p:txBody>
        </p:sp>
      </p:grpSp>
      <p:grpSp>
        <p:nvGrpSpPr>
          <p:cNvPr id="125957" name="Group 125956"/>
          <p:cNvGrpSpPr/>
          <p:nvPr/>
        </p:nvGrpSpPr>
        <p:grpSpPr>
          <a:xfrm>
            <a:off x="4795010" y="4297353"/>
            <a:ext cx="5475401" cy="2034206"/>
            <a:chOff x="4795010" y="4297353"/>
            <a:chExt cx="5475401" cy="2034206"/>
          </a:xfrm>
        </p:grpSpPr>
        <p:cxnSp>
          <p:nvCxnSpPr>
            <p:cNvPr id="39" name="Curved Connector 20"/>
            <p:cNvCxnSpPr>
              <a:stCxn id="40" idx="4"/>
            </p:cNvCxnSpPr>
            <p:nvPr/>
          </p:nvCxnSpPr>
          <p:spPr bwMode="auto">
            <a:xfrm>
              <a:off x="5043587" y="4427362"/>
              <a:ext cx="5226824" cy="1904197"/>
            </a:xfrm>
            <a:prstGeom prst="straightConnector1">
              <a:avLst/>
            </a:prstGeom>
            <a:ln w="57150">
              <a:solidFill>
                <a:srgbClr val="FFFF00">
                  <a:alpha val="50000"/>
                </a:srgbClr>
              </a:solidFill>
              <a:headEnd type="none" w="med" len="med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0" name="Oval 39"/>
            <p:cNvSpPr>
              <a:spLocks noChangeAspect="1"/>
            </p:cNvSpPr>
            <p:nvPr/>
          </p:nvSpPr>
          <p:spPr bwMode="auto">
            <a:xfrm rot="16356411">
              <a:off x="4795010" y="4297353"/>
              <a:ext cx="248706" cy="248706"/>
            </a:xfrm>
            <a:prstGeom prst="ellipse">
              <a:avLst/>
            </a:prstGeom>
            <a:noFill/>
            <a:ln w="5715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Gill Sans" pitchFamily="-104" charset="0"/>
                <a:ea typeface="ヒラギノ角ゴ ProN W3" pitchFamily="-104" charset="-128"/>
                <a:cs typeface="ヒラギノ角ゴ ProN W3" pitchFamily="-104" charset="-128"/>
                <a:sym typeface="Gill Sans" pitchFamily="-104" charset="0"/>
              </a:endParaRP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6299061" y="1473557"/>
            <a:ext cx="6684059" cy="34032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 anchor="t">
            <a:prstTxWarp prst="textNoShape">
              <a:avLst/>
            </a:prstTxWarp>
          </a:bodyPr>
          <a:lstStyle/>
          <a:p>
            <a:pPr marL="317500" algn="l">
              <a:spcBef>
                <a:spcPts val="3800"/>
              </a:spcBef>
              <a:buSzPct val="171000"/>
              <a:defRPr/>
            </a:pPr>
            <a:r>
              <a:rPr lang="en-US" altLang="ja-JP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Synthetic flux profiles are calculated at 3 observer locations </a:t>
            </a:r>
            <a:r>
              <a:rPr lang="en-US" altLang="ja-JP" sz="2600" dirty="0">
                <a:solidFill>
                  <a:schemeClr val="tx1"/>
                </a:solidFill>
              </a:rPr>
              <a:t>at 1 </a:t>
            </a:r>
            <a:r>
              <a:rPr lang="en-US" altLang="ja-JP" sz="2600" dirty="0" smtClean="0">
                <a:solidFill>
                  <a:schemeClr val="tx1"/>
                </a:solidFill>
              </a:rPr>
              <a:t>AU to simulate the event originating at locations relative to the Sun-Observer line (60W, 20W, 20E).</a:t>
            </a:r>
          </a:p>
          <a:p>
            <a:pPr marL="317500" algn="l">
              <a:spcBef>
                <a:spcPts val="3800"/>
              </a:spcBef>
              <a:buSzPct val="171000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the change in profile morphology with observer longitude due to the </a:t>
            </a:r>
            <a:r>
              <a:rPr lang="en-US" sz="2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corotating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energetic particle stream.</a:t>
            </a:r>
            <a:endParaRPr lang="en-US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510668"/>
      </p:ext>
    </p:extLst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9 0.00667 L -0.4414 -0.229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56" y="-118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062E-6 2.55208E-6 L 0.21802 -0.001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1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801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801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801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801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801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801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5" grpId="1"/>
    </p:bldLst>
  </p:timing>
</p:sld>
</file>

<file path=ppt/theme/theme1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Pages>0</Pages>
  <Words>315</Words>
  <Characters>0</Characters>
  <Application>Microsoft Office PowerPoint</Application>
  <PresentationFormat>Custom</PresentationFormat>
  <Lines>0</Lines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ＭＳ Ｐゴシック</vt:lpstr>
      <vt:lpstr>Calibri</vt:lpstr>
      <vt:lpstr>Gill Sans</vt:lpstr>
      <vt:lpstr>Lucida Grande</vt:lpstr>
      <vt:lpstr>ヒラギノ角ゴ ProN W3</vt:lpstr>
      <vt:lpstr>Title - Center</vt:lpstr>
      <vt:lpstr>Photo - Vertical</vt:lpstr>
      <vt:lpstr>Photo - Vertical Reflection</vt:lpstr>
      <vt:lpstr>Photo - Horizontal</vt:lpstr>
      <vt:lpstr>Blank</vt:lpstr>
      <vt:lpstr>Bullets</vt:lpstr>
      <vt:lpstr>Title &amp; Bullets - 2 Column</vt:lpstr>
      <vt:lpstr>Title &amp; Bullets - Right</vt:lpstr>
      <vt:lpstr>Title, Bullets &amp; Photo</vt:lpstr>
      <vt:lpstr>SPARX:  a propagation based modelling system for SEP radiation space weather forecasting</vt:lpstr>
      <vt:lpstr>SPARX: Test particle SEP modelling</vt:lpstr>
      <vt:lpstr>Operational running</vt:lpstr>
      <vt:lpstr>SPARX Output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SPARX: a propagation based modelling system for SEP radiation space weather forecasting</dc:title>
  <dc:subject/>
  <dc:creator>Mike Marsh</dc:creator>
  <cp:keywords/>
  <dc:description/>
  <cp:lastModifiedBy>Brian Marsh</cp:lastModifiedBy>
  <cp:revision>131</cp:revision>
  <dcterms:created xsi:type="dcterms:W3CDTF">2014-11-13T21:48:03Z</dcterms:created>
  <dcterms:modified xsi:type="dcterms:W3CDTF">2014-11-15T23:48:26Z</dcterms:modified>
</cp:coreProperties>
</file>