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EC6A-3C11-294E-BF0B-700FC037A226}" type="datetimeFigureOut">
              <a:rPr lang="fr-FR" smtClean="0"/>
              <a:pPr/>
              <a:t>12/11/14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D1BC-8A3E-2944-8E15-7F9D3BDF0EA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2541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The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thermospheric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auroral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red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line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polarization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: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comparison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between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fr-FR" sz="24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theory</a:t>
            </a:r>
            <a: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and observations</a:t>
            </a:r>
            <a:br>
              <a:rPr lang="fr-FR" sz="24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J. Lilensten, V. </a:t>
            </a:r>
            <a:r>
              <a:rPr lang="fr-FR" sz="20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Bommier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, M. 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Barthélemy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, D. Bernard, H. Lamy, J. </a:t>
            </a:r>
            <a:r>
              <a:rPr lang="fr-FR" sz="20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Moen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, M. G. </a:t>
            </a:r>
            <a:r>
              <a:rPr lang="fr-FR" sz="20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Johnsen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, U. P. </a:t>
            </a:r>
            <a:r>
              <a:rPr lang="fr-FR" sz="20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Løvhaug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and F. </a:t>
            </a:r>
            <a:r>
              <a:rPr lang="fr-FR" sz="2000" dirty="0" err="1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Pitout</a:t>
            </a:r>
            <a: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br>
              <a:rPr lang="fr-FR" sz="2000" dirty="0" smtClean="0">
                <a:solidFill>
                  <a:srgbClr val="F2F2F2"/>
                </a:solidFill>
                <a:ea typeface="ＭＳ Ｐゴシック" pitchFamily="-109" charset="-128"/>
                <a:cs typeface="ＭＳ Ｐゴシック" pitchFamily="-109" charset="-128"/>
              </a:rPr>
            </a:br>
            <a:endParaRPr lang="fr-FR" sz="1400" dirty="0">
              <a:solidFill>
                <a:srgbClr val="F2F2F2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92098" y="5223209"/>
            <a:ext cx="8208503" cy="1374222"/>
          </a:xfrm>
        </p:spPr>
        <p:txBody>
          <a:bodyPr>
            <a:noAutofit/>
          </a:bodyPr>
          <a:lstStyle/>
          <a:p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We present here a comparison between observations and theoretical polarization of the </a:t>
            </a:r>
            <a:r>
              <a:rPr lang="en-GB" sz="1200" dirty="0" err="1" smtClean="0">
                <a:solidFill>
                  <a:srgbClr val="F2F2F2"/>
                </a:solidFill>
                <a:latin typeface="Calibri" pitchFamily="-109" charset="0"/>
              </a:rPr>
              <a:t>auroral</a:t>
            </a:r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 red line during a coordinated observing campaign in February 2012 in the Svalbard archipelago. The measured </a:t>
            </a:r>
            <a:r>
              <a:rPr lang="en-GB" sz="1200" dirty="0" err="1" smtClean="0">
                <a:solidFill>
                  <a:srgbClr val="F2F2F2"/>
                </a:solidFill>
                <a:latin typeface="Calibri" pitchFamily="-109" charset="0"/>
              </a:rPr>
              <a:t>DoLP</a:t>
            </a:r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 is 1.92% ± 0.12%.The computed </a:t>
            </a:r>
            <a:r>
              <a:rPr lang="en-GB" sz="1200" dirty="0" err="1" smtClean="0">
                <a:solidFill>
                  <a:srgbClr val="F2F2F2"/>
                </a:solidFill>
                <a:latin typeface="Calibri" pitchFamily="-109" charset="0"/>
              </a:rPr>
              <a:t>DoLP</a:t>
            </a:r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 maximizes at 213 km with a value of 1.79%. We discuss this discrepancy and show that it may give access to the scattering phase function, which is a parameter that cannot be measured in laboratory for the atomic oxygen. </a:t>
            </a:r>
          </a:p>
          <a:p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However, the </a:t>
            </a:r>
            <a:r>
              <a:rPr lang="en-GB" sz="1200" dirty="0" err="1" smtClean="0">
                <a:solidFill>
                  <a:srgbClr val="F2F2F2"/>
                </a:solidFill>
                <a:latin typeface="Calibri" pitchFamily="-109" charset="0"/>
              </a:rPr>
              <a:t>DoLP</a:t>
            </a:r>
            <a:r>
              <a:rPr lang="en-GB" sz="1200" dirty="0" smtClean="0">
                <a:solidFill>
                  <a:srgbClr val="F2F2F2"/>
                </a:solidFill>
                <a:latin typeface="Calibri" pitchFamily="-109" charset="0"/>
              </a:rPr>
              <a:t> varies significantly with different parameters showing that the solution is degenerated. It could become a tool for space weather applications if used along with other thermosphere/ionosphere measurements. </a:t>
            </a:r>
            <a:endParaRPr lang="en-GB" sz="1200" dirty="0">
              <a:solidFill>
                <a:srgbClr val="F2F2F2"/>
              </a:solidFill>
              <a:latin typeface="Calibri" pitchFamily="-109" charset="0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6505094" y="1524046"/>
            <a:ext cx="2212041" cy="3699163"/>
            <a:chOff x="21012945" y="33083395"/>
            <a:chExt cx="3636326" cy="5453557"/>
          </a:xfrm>
        </p:grpSpPr>
        <p:grpSp>
          <p:nvGrpSpPr>
            <p:cNvPr id="9" name="Grouper 82"/>
            <p:cNvGrpSpPr/>
            <p:nvPr/>
          </p:nvGrpSpPr>
          <p:grpSpPr>
            <a:xfrm>
              <a:off x="21012945" y="33083395"/>
              <a:ext cx="3636326" cy="5453557"/>
              <a:chOff x="20085021" y="32916595"/>
              <a:chExt cx="3636326" cy="5453557"/>
            </a:xfrm>
          </p:grpSpPr>
          <p:pic>
            <p:nvPicPr>
              <p:cNvPr id="18" name="Image 17" descr="Guillaume-img_1503t1.jpg"/>
              <p:cNvPicPr>
                <a:picLocks noChangeAspect="1"/>
              </p:cNvPicPr>
              <p:nvPr/>
            </p:nvPicPr>
            <p:blipFill>
              <a:blip r:embed="rId2"/>
              <a:srcRect l="39475" r="31943" b="35519"/>
              <a:stretch>
                <a:fillRect/>
              </a:stretch>
            </p:blipFill>
            <p:spPr>
              <a:xfrm>
                <a:off x="20085021" y="32916595"/>
                <a:ext cx="3631162" cy="5453557"/>
              </a:xfrm>
              <a:prstGeom prst="rect">
                <a:avLst/>
              </a:prstGeom>
            </p:spPr>
          </p:pic>
          <p:pic>
            <p:nvPicPr>
              <p:cNvPr id="19" name="Image 18" descr="latest_1024_0304_superbe.jpg"/>
              <p:cNvPicPr>
                <a:picLocks noChangeAspect="1"/>
              </p:cNvPicPr>
              <p:nvPr/>
            </p:nvPicPr>
            <p:blipFill>
              <a:blip r:embed="rId3"/>
              <a:srcRect l="51835" t="5648" b="6332"/>
              <a:stretch>
                <a:fillRect/>
              </a:stretch>
            </p:blipFill>
            <p:spPr>
              <a:xfrm rot="5400000">
                <a:off x="20912266" y="32094514"/>
                <a:ext cx="1987000" cy="3631162"/>
              </a:xfrm>
              <a:prstGeom prst="rect">
                <a:avLst/>
              </a:prstGeom>
            </p:spPr>
          </p:pic>
        </p:grpSp>
        <p:grpSp>
          <p:nvGrpSpPr>
            <p:cNvPr id="10" name="Grouper 83"/>
            <p:cNvGrpSpPr/>
            <p:nvPr/>
          </p:nvGrpSpPr>
          <p:grpSpPr>
            <a:xfrm>
              <a:off x="22327131" y="36002493"/>
              <a:ext cx="1384879" cy="1726901"/>
              <a:chOff x="21397795" y="35030904"/>
              <a:chExt cx="1384879" cy="1726901"/>
            </a:xfrm>
          </p:grpSpPr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 flipV="1">
                <a:off x="21768503" y="35030904"/>
                <a:ext cx="132099" cy="13918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9412"/>
                      <a:invGamma/>
                    </a:srgbClr>
                  </a:gs>
                </a:gsLst>
                <a:lin ang="2700000" scaled="1"/>
              </a:gradFill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indent="1588" algn="ctr">
                  <a:buClr>
                    <a:srgbClr val="DADADA"/>
                  </a:buClr>
                  <a:tabLst>
                    <a:tab pos="2147888" algn="l"/>
                  </a:tabLst>
                </a:pPr>
                <a:endParaRPr lang="en-GB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 flipV="1">
                <a:off x="21773667" y="36605405"/>
                <a:ext cx="132099" cy="13918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9412"/>
                      <a:invGamma/>
                    </a:srgbClr>
                  </a:gs>
                </a:gsLst>
                <a:lin ang="2700000" scaled="1"/>
              </a:gradFill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indent="1588" algn="ctr">
                  <a:buClr>
                    <a:srgbClr val="DADADA"/>
                  </a:buClr>
                  <a:tabLst>
                    <a:tab pos="2147888" algn="l"/>
                  </a:tabLst>
                </a:pPr>
                <a:endParaRPr lang="en-GB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 flipV="1">
                <a:off x="22650575" y="36618623"/>
                <a:ext cx="132099" cy="13918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9412"/>
                      <a:invGamma/>
                    </a:srgbClr>
                  </a:gs>
                </a:gsLst>
                <a:lin ang="2700000" scaled="1"/>
              </a:gradFill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indent="1588" algn="ctr">
                  <a:buClr>
                    <a:srgbClr val="DADADA"/>
                  </a:buClr>
                  <a:tabLst>
                    <a:tab pos="2147888" algn="l"/>
                  </a:tabLst>
                </a:pPr>
                <a:endParaRPr lang="en-GB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pic>
            <p:nvPicPr>
              <p:cNvPr id="14" name="Image 13" descr="Atome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7795" y="35178785"/>
                <a:ext cx="873515" cy="631390"/>
              </a:xfrm>
              <a:prstGeom prst="rect">
                <a:avLst/>
              </a:prstGeom>
            </p:spPr>
          </p:pic>
          <p:cxnSp>
            <p:nvCxnSpPr>
              <p:cNvPr id="15" name="Connecteur droit 14"/>
              <p:cNvCxnSpPr/>
              <p:nvPr/>
            </p:nvCxnSpPr>
            <p:spPr>
              <a:xfrm rot="5400000">
                <a:off x="21444244" y="36207790"/>
                <a:ext cx="79523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>
                <a:stCxn id="14" idx="2"/>
                <a:endCxn id="13" idx="3"/>
              </p:cNvCxnSpPr>
              <p:nvPr/>
            </p:nvCxnSpPr>
            <p:spPr>
              <a:xfrm rot="16200000" flipH="1">
                <a:off x="21837821" y="35806906"/>
                <a:ext cx="828831" cy="8353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plein 16"/>
              <p:cNvSpPr/>
              <p:nvPr/>
            </p:nvSpPr>
            <p:spPr>
              <a:xfrm rot="10800000">
                <a:off x="21842653" y="36117239"/>
                <a:ext cx="308556" cy="76709"/>
              </a:xfrm>
              <a:prstGeom prst="blockArc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" name="Image 19" descr="essaisESR_col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8" y="1524046"/>
            <a:ext cx="2062222" cy="1546667"/>
          </a:xfrm>
          <a:prstGeom prst="rect">
            <a:avLst/>
          </a:prstGeom>
        </p:spPr>
      </p:pic>
      <p:pic>
        <p:nvPicPr>
          <p:cNvPr id="21" name="Image 20" descr="Capture d’écran 2014-11-12 à 16.21.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603" y="2315558"/>
            <a:ext cx="1945680" cy="1510310"/>
          </a:xfrm>
          <a:prstGeom prst="rect">
            <a:avLst/>
          </a:prstGeom>
        </p:spPr>
      </p:pic>
      <p:pic>
        <p:nvPicPr>
          <p:cNvPr id="22" name="Image 21" descr="P9150251.JPG"/>
          <p:cNvPicPr>
            <a:picLocks noChangeAspect="1"/>
          </p:cNvPicPr>
          <p:nvPr/>
        </p:nvPicPr>
        <p:blipFill>
          <a:blip r:embed="rId7"/>
          <a:srcRect t="15925" b="31074"/>
          <a:stretch>
            <a:fillRect/>
          </a:stretch>
        </p:blipFill>
        <p:spPr>
          <a:xfrm>
            <a:off x="392098" y="3494807"/>
            <a:ext cx="2062222" cy="1457324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5054665" y="3359739"/>
            <a:ext cx="13225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172</Words>
  <Application>Microsoft Macintosh PowerPoint</Application>
  <PresentationFormat>Présentation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The thermospheric auroral red line polarization: comparison between theory and observations J. Lilensten, V. Bommier, M. Barthélemy, D. Bernard, H. Lamy, J. Moen, M. G. Johnsen, U. P. Løvhaug and F. Pitout  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and Green Aurorae of the Red Planet. J. Lilensten, D. Bernard, M. Barthélemy, G. Gronoff, C. Simon Wedlund, A. Opitz </dc:title>
  <dc:creator>Jean Lilensten</dc:creator>
  <cp:lastModifiedBy>Jean Lilensten</cp:lastModifiedBy>
  <cp:revision>5</cp:revision>
  <dcterms:created xsi:type="dcterms:W3CDTF">2014-11-12T15:26:38Z</dcterms:created>
  <dcterms:modified xsi:type="dcterms:W3CDTF">2014-11-12T15:26:46Z</dcterms:modified>
</cp:coreProperties>
</file>