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322" r:id="rId3"/>
    <p:sldId id="291" r:id="rId4"/>
    <p:sldId id="325" r:id="rId5"/>
    <p:sldId id="326" r:id="rId6"/>
    <p:sldId id="328" r:id="rId7"/>
    <p:sldId id="329" r:id="rId8"/>
    <p:sldId id="331" r:id="rId9"/>
    <p:sldId id="330" r:id="rId10"/>
    <p:sldId id="311" r:id="rId11"/>
    <p:sldId id="321" r:id="rId12"/>
    <p:sldId id="320" r:id="rId13"/>
    <p:sldId id="332" r:id="rId14"/>
    <p:sldId id="333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89587" autoAdjust="0"/>
  </p:normalViewPr>
  <p:slideViewPr>
    <p:cSldViewPr snapToGrid="0">
      <p:cViewPr varScale="1">
        <p:scale>
          <a:sx n="80" d="100"/>
          <a:sy n="80" d="100"/>
        </p:scale>
        <p:origin x="11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8A2A-9076-4679-B750-9A730481100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02F77-C006-4285-91E5-5441F2A0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page -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02F77-C006-4285-91E5-5441F2A08A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1857-B1A3-4FC7-9ACA-671B807BA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69DB0-8210-46D5-9F21-B4897CBDD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2DAB9-6ABA-4C87-95A4-237EDD50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07D14-2D4F-4751-9440-FC11CEE4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2B0CB-A30D-4F3A-842E-654AD961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04EE-50E7-4842-8A1B-0E81DE1D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6D27-7894-49E8-BB9E-58CEE0A37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EE15B-0CA8-4E5F-AA73-8396570D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FEA9-4B2F-4C5C-B836-FE217F8B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4A90-D021-496D-93EA-161CAA10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1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2DBA7-385F-4A62-8AF9-28E6CD00F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1AA33-528E-4AF8-941A-CAF945F10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0848B-771C-4E15-B59C-05E405F7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D35D2-E986-4FE3-A03F-F5AB2662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469B0-1520-453C-9602-424B4692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249F-E152-4BD4-8039-12886829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F84E-5C02-476B-894E-4E811DAC8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3614-ED78-4721-BF4B-071D9A31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8CAA-5E07-4336-BA8C-7808E55F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8057-43A1-42B8-8B6A-90815697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3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320A-B284-47A5-ACD0-6ED204F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CC4AF-E6AA-4C07-AE35-EB741ABA9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DD7E-D873-49B8-B070-CD417646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7758A-C36E-4E8E-978D-62673507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750B-D6F1-4BD9-BAFC-36D17E8D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9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99BF-B0A8-467F-959A-DD40B26F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57C5-B7BF-4B44-A938-4CA4F9A07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832C3-1B62-49DB-BB1B-FF0D8867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4D1DA-3B1F-448E-A606-E83C01C5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72C63-A08C-4F9B-86BA-52257EF2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6E7EF-0C6E-4D68-8454-DCE6C616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5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C536-7B85-4452-9E84-A647637A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BFFA3-753F-4C20-8E5C-5DA2785C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356F7-18A1-4B20-83B5-2A7D9976C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52739-866C-4D39-826C-FB6936225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3983C-F970-4363-864E-4EBE7CBDD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4B08A-C503-4CBB-B69D-9EED3AC9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465DA-875D-4644-858D-CBF24DF3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1D062-C4DC-4C2F-9928-DDE776C2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8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1C84-1D70-4E66-8B60-1E82C7AA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FE1B3-6604-4E19-A534-F5B03B63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A615E-F147-4867-9CD5-FF6D9D57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73DD3-69D8-41AB-B2A3-A35C9C10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6FF2A-2CE8-47FF-977D-C5B5CA39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FD935-A737-4BE5-9917-88DCF171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3A2CD-BD9E-4CEA-9BDD-545A3086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6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BF5F-4D0E-4C4A-BF1A-BD454431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A62B-6B81-4422-92E2-0BB62BF2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679C9-B4F6-4073-AD06-3D56BA7E7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30128-ACAC-41C4-AB74-C13C6951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95965-E778-48C4-AE6D-BB101FDB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DA9F8-6D67-4214-862A-03471305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0A9E-3845-4F38-8F23-0AD4ED68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DAE5F-D7D9-4585-8298-39357DCD7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CFAF4-A808-4862-97D6-0451305A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CEDF-9812-4813-A56E-BB9D20F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FAB42-783E-4A30-AB50-D3DFF129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F8138-9513-4D79-A6B2-E1B7F200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5A164-1B82-4300-9188-B74B364A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BA007-DA1E-49EB-9B13-301734C09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3147A-7897-4E2F-9323-EA821550F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DCCB-3F17-4E09-ABCD-B8C4A14C34AC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774A6-8FAF-471B-A829-49E5BFE12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5808-32A3-46AD-B656-7C903079E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3BEC-55BC-4F57-94DB-DBAF35AD9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6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hyperlink" Target="http://www.safespace-service.eu/" TargetMode="Externa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espace-service.eu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espace-service.eu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3889" y="1252496"/>
            <a:ext cx="10459452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Topical Discussion Meeting t13</a:t>
            </a:r>
            <a:b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</a:br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The Prototype </a:t>
            </a:r>
            <a:r>
              <a:rPr lang="en-US" sz="3600" b="1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SafeSpace</a:t>
            </a:r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Space Weather Service</a:t>
            </a:r>
            <a:endParaRPr lang="en-US" sz="28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57" y="3188350"/>
            <a:ext cx="121750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Baskerville Old Face" pitchFamily="18" charset="0"/>
              </a:rPr>
              <a:t>Ioannis A. Daglis</a:t>
            </a:r>
            <a:r>
              <a:rPr lang="en-GB" sz="2800" baseline="30000" dirty="0">
                <a:latin typeface="Baskerville Old Face" pitchFamily="18" charset="0"/>
              </a:rPr>
              <a:t>1</a:t>
            </a:r>
            <a:r>
              <a:rPr lang="en-GB" sz="2800" dirty="0">
                <a:latin typeface="Baskerville Old Face" pitchFamily="18" charset="0"/>
              </a:rPr>
              <a:t>, Sebastien </a:t>
            </a:r>
            <a:r>
              <a:rPr lang="en-GB" sz="2800" dirty="0" err="1">
                <a:latin typeface="Baskerville Old Face" pitchFamily="18" charset="0"/>
              </a:rPr>
              <a:t>Bourdarie</a:t>
            </a:r>
            <a:r>
              <a:rPr lang="el-GR" sz="2800" baseline="30000" dirty="0">
                <a:latin typeface="Baskerville Old Face" pitchFamily="18" charset="0"/>
              </a:rPr>
              <a:t>2</a:t>
            </a:r>
            <a:r>
              <a:rPr lang="en-US" sz="2800" dirty="0">
                <a:latin typeface="Baskerville Old Face" pitchFamily="18" charset="0"/>
              </a:rPr>
              <a:t>, </a:t>
            </a:r>
            <a:r>
              <a:rPr lang="en-GB" sz="2800" dirty="0">
                <a:latin typeface="Baskerville Old Face" pitchFamily="18" charset="0"/>
              </a:rPr>
              <a:t>Christos Katsavrias</a:t>
            </a:r>
            <a:r>
              <a:rPr lang="en-GB" sz="2800" baseline="30000" dirty="0">
                <a:latin typeface="Baskerville Old Face" pitchFamily="18" charset="0"/>
              </a:rPr>
              <a:t>1</a:t>
            </a:r>
          </a:p>
          <a:p>
            <a:pPr algn="ctr"/>
            <a:r>
              <a:rPr lang="en-GB" sz="2800" dirty="0" err="1">
                <a:latin typeface="Baskerville Old Face" pitchFamily="18" charset="0"/>
              </a:rPr>
              <a:t>Afroditi</a:t>
            </a:r>
            <a:r>
              <a:rPr lang="en-GB" sz="2800" dirty="0">
                <a:latin typeface="Baskerville Old Face" pitchFamily="18" charset="0"/>
              </a:rPr>
              <a:t> Nasi</a:t>
            </a:r>
            <a:r>
              <a:rPr lang="en-GB" sz="2800" baseline="30000" dirty="0">
                <a:latin typeface="Baskerville Old Face" pitchFamily="18" charset="0"/>
              </a:rPr>
              <a:t>1</a:t>
            </a:r>
          </a:p>
          <a:p>
            <a:pPr algn="ctr"/>
            <a:endParaRPr lang="en-GB" sz="2800" dirty="0">
              <a:latin typeface="Baskerville Old Face" pitchFamily="18" charset="0"/>
            </a:endParaRPr>
          </a:p>
          <a:p>
            <a:pPr algn="ctr"/>
            <a:r>
              <a:rPr lang="en-GB" sz="2400" baseline="30000" dirty="0">
                <a:latin typeface="Baskerville Old Face" pitchFamily="18" charset="0"/>
              </a:rPr>
              <a:t>1</a:t>
            </a:r>
            <a:r>
              <a:rPr lang="en-GB" sz="2400" dirty="0">
                <a:latin typeface="Baskerville Old Face" pitchFamily="18" charset="0"/>
              </a:rPr>
              <a:t>Department of Physics, National and </a:t>
            </a:r>
            <a:r>
              <a:rPr lang="en-GB" sz="2400" dirty="0" err="1">
                <a:latin typeface="Baskerville Old Face" pitchFamily="18" charset="0"/>
              </a:rPr>
              <a:t>Kapodistrian</a:t>
            </a:r>
            <a:r>
              <a:rPr lang="en-GB" sz="2400" dirty="0">
                <a:latin typeface="Baskerville Old Face" pitchFamily="18" charset="0"/>
              </a:rPr>
              <a:t> University of Athens, Athens, Greece, </a:t>
            </a:r>
          </a:p>
          <a:p>
            <a:pPr algn="ctr"/>
            <a:r>
              <a:rPr lang="el-GR" sz="2400" baseline="30000" dirty="0">
                <a:latin typeface="Baskerville Old Face" pitchFamily="18" charset="0"/>
              </a:rPr>
              <a:t>2</a:t>
            </a:r>
            <a:r>
              <a:rPr lang="en-GB" sz="2400" dirty="0">
                <a:latin typeface="Baskerville Old Face" pitchFamily="18" charset="0"/>
              </a:rPr>
              <a:t>ONERA/Department of Space Environment, Toulouse, France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pic>
        <p:nvPicPr>
          <p:cNvPr id="41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0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250" b="42361"/>
          <a:stretch/>
        </p:blipFill>
        <p:spPr bwMode="auto">
          <a:xfrm>
            <a:off x="942974" y="1152942"/>
            <a:ext cx="10410825" cy="25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4050" y="14967"/>
            <a:ext cx="809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SafeSpace</a:t>
            </a:r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Service</a:t>
            </a:r>
          </a:p>
          <a:p>
            <a:pPr algn="ctr"/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  <a:hlinkClick r:id="rId4"/>
              </a:rPr>
              <a:t>http://www.safespace-service.eu/</a:t>
            </a:r>
            <a:endParaRPr lang="en-US" sz="3600" b="1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24286" r="14375" b="31429"/>
          <a:stretch/>
        </p:blipFill>
        <p:spPr bwMode="auto">
          <a:xfrm>
            <a:off x="1558018" y="3702953"/>
            <a:ext cx="8828314" cy="30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06343" y="2020002"/>
            <a:ext cx="4735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Daily distribution of </a:t>
            </a:r>
            <a:r>
              <a:rPr lang="en-US" sz="2400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fluence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values and the corresponding </a:t>
            </a:r>
            <a:r>
              <a:rPr lang="en-US" sz="2400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exceedance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probability based on historical data.</a:t>
            </a:r>
          </a:p>
          <a:p>
            <a:pPr algn="ctr"/>
            <a:endParaRPr lang="en-US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  <a:p>
            <a:pPr algn="ctr"/>
            <a:endParaRPr lang="en-US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  <a:p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The black star corresponds to the median value.</a:t>
            </a:r>
          </a:p>
          <a:p>
            <a:endParaRPr lang="en-US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  <a:p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The colored dots correspond to the 25</a:t>
            </a:r>
            <a:r>
              <a:rPr lang="en-US" sz="2400" baseline="300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-75</a:t>
            </a:r>
            <a:r>
              <a:rPr lang="en-US" sz="2400" baseline="300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and 5</a:t>
            </a:r>
            <a:r>
              <a:rPr lang="en-US" sz="2400" baseline="300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-95</a:t>
            </a:r>
            <a:r>
              <a:rPr lang="en-US" sz="2400" baseline="300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percentile range.</a:t>
            </a:r>
          </a:p>
          <a:p>
            <a:pPr algn="ctr"/>
            <a:endParaRPr lang="en-US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  <a:p>
            <a:pPr algn="ctr"/>
            <a:endParaRPr lang="en-GB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4" t="32698" r="29911" b="22699"/>
          <a:stretch/>
        </p:blipFill>
        <p:spPr bwMode="auto">
          <a:xfrm>
            <a:off x="364662" y="1671729"/>
            <a:ext cx="6678387" cy="478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24050" y="14967"/>
            <a:ext cx="809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SafeSpace</a:t>
            </a:r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Service</a:t>
            </a:r>
          </a:p>
          <a:p>
            <a:pPr algn="ctr"/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  <a:hlinkClick r:id="rId8"/>
              </a:rPr>
              <a:t>http://www.safespace-service.eu/</a:t>
            </a:r>
            <a:endParaRPr lang="en-US" sz="3600" b="1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741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24286" r="14375" b="31429"/>
          <a:stretch/>
        </p:blipFill>
        <p:spPr bwMode="auto">
          <a:xfrm>
            <a:off x="604812" y="1843949"/>
            <a:ext cx="7522029" cy="463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48675" y="4186316"/>
            <a:ext cx="360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Daily mean </a:t>
            </a:r>
            <a:r>
              <a:rPr lang="en-US" sz="2400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fluence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values and the corresponding </a:t>
            </a:r>
            <a:r>
              <a:rPr lang="en-US" sz="2400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exceedance</a:t>
            </a:r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probability based on historical data</a:t>
            </a:r>
            <a:endParaRPr lang="en-GB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857" y="2133600"/>
            <a:ext cx="881743" cy="418011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82569" y="6374563"/>
            <a:ext cx="15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Today</a:t>
            </a:r>
            <a:endParaRPr lang="en-GB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5223500" y="-48526"/>
            <a:ext cx="286308" cy="3984171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67234" y="1327118"/>
            <a:ext cx="15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Prediction</a:t>
            </a:r>
            <a:endParaRPr lang="en-GB" sz="24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652657" y="3178634"/>
            <a:ext cx="1023258" cy="10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38487" y="2969574"/>
            <a:ext cx="799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20%</a:t>
            </a:r>
            <a:endParaRPr lang="en-GB" sz="20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674425" y="2296864"/>
            <a:ext cx="1023258" cy="10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60255" y="2087804"/>
            <a:ext cx="799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2%</a:t>
            </a:r>
            <a:endParaRPr lang="en-GB" sz="2000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24050" y="14967"/>
            <a:ext cx="809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SafeSpace</a:t>
            </a:r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Service</a:t>
            </a:r>
          </a:p>
          <a:p>
            <a:pPr algn="ctr"/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  <a:hlinkClick r:id="rId8"/>
              </a:rPr>
              <a:t>http://www.safespace-service.eu/</a:t>
            </a:r>
            <a:endParaRPr lang="en-US" sz="3600" b="1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27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24050" y="14967"/>
            <a:ext cx="809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Summary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2143" y="1270620"/>
            <a:ext cx="116477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700" dirty="0" err="1">
                <a:latin typeface="Baskerville Old Face" pitchFamily="18" charset="0"/>
              </a:rPr>
              <a:t>SafeSpace</a:t>
            </a:r>
            <a:r>
              <a:rPr lang="en-GB" sz="2700" dirty="0">
                <a:latin typeface="Baskerville Old Face" pitchFamily="18" charset="0"/>
              </a:rPr>
              <a:t> Service is a prototype service of radiation belt environmental indicators corresponding to </a:t>
            </a:r>
            <a:r>
              <a:rPr lang="fr-FR" sz="2700" dirty="0" err="1">
                <a:latin typeface="Baskerville Old Face" pitchFamily="18" charset="0"/>
              </a:rPr>
              <a:t>internal</a:t>
            </a:r>
            <a:r>
              <a:rPr lang="fr-FR" sz="2700" dirty="0">
                <a:latin typeface="Baskerville Old Face" pitchFamily="18" charset="0"/>
              </a:rPr>
              <a:t> </a:t>
            </a:r>
            <a:r>
              <a:rPr lang="fr-FR" sz="2700" dirty="0" err="1">
                <a:latin typeface="Baskerville Old Face" pitchFamily="18" charset="0"/>
              </a:rPr>
              <a:t>charging</a:t>
            </a:r>
            <a:r>
              <a:rPr lang="fr-FR" sz="2700" dirty="0">
                <a:latin typeface="Baskerville Old Face" pitchFamily="18" charset="0"/>
              </a:rPr>
              <a:t> </a:t>
            </a:r>
            <a:r>
              <a:rPr lang="fr-FR" sz="2700" dirty="0" err="1">
                <a:latin typeface="Baskerville Old Face" pitchFamily="18" charset="0"/>
              </a:rPr>
              <a:t>induced</a:t>
            </a:r>
            <a:r>
              <a:rPr lang="fr-FR" sz="2700" dirty="0">
                <a:latin typeface="Baskerville Old Face" pitchFamily="18" charset="0"/>
              </a:rPr>
              <a:t> by &gt;400 </a:t>
            </a:r>
            <a:r>
              <a:rPr lang="fr-FR" sz="2700" dirty="0" err="1">
                <a:latin typeface="Baskerville Old Face" pitchFamily="18" charset="0"/>
              </a:rPr>
              <a:t>keV</a:t>
            </a:r>
            <a:r>
              <a:rPr lang="fr-FR" sz="2700" dirty="0">
                <a:latin typeface="Baskerville Old Face" pitchFamily="18" charset="0"/>
              </a:rPr>
              <a:t> </a:t>
            </a:r>
            <a:r>
              <a:rPr lang="fr-FR" sz="2700" dirty="0" err="1">
                <a:latin typeface="Baskerville Old Face" pitchFamily="18" charset="0"/>
              </a:rPr>
              <a:t>electrons</a:t>
            </a:r>
            <a:r>
              <a:rPr lang="en-GB" sz="2700" dirty="0">
                <a:latin typeface="Baskerville Old Face" pitchFamily="18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700" dirty="0">
                <a:latin typeface="Baskerville Old Face" pitchFamily="18" charset="0"/>
              </a:rPr>
              <a:t>These environmental indicators are </a:t>
            </a:r>
            <a:r>
              <a:rPr lang="fr-FR" sz="2700" dirty="0" err="1">
                <a:latin typeface="Baskerville Old Face" pitchFamily="18" charset="0"/>
              </a:rPr>
              <a:t>prepared</a:t>
            </a:r>
            <a:r>
              <a:rPr lang="fr-FR" sz="2700" dirty="0">
                <a:latin typeface="Baskerville Old Face" pitchFamily="18" charset="0"/>
              </a:rPr>
              <a:t> on the basis of long</a:t>
            </a:r>
            <a:r>
              <a:rPr lang="el-GR" sz="2700" dirty="0">
                <a:latin typeface="Baskerville Old Face" pitchFamily="18" charset="0"/>
              </a:rPr>
              <a:t>-</a:t>
            </a:r>
            <a:r>
              <a:rPr lang="fr-FR" sz="2700" dirty="0" err="1">
                <a:latin typeface="Baskerville Old Face" pitchFamily="18" charset="0"/>
              </a:rPr>
              <a:t>term</a:t>
            </a:r>
            <a:r>
              <a:rPr lang="fr-FR" sz="2700" dirty="0">
                <a:latin typeface="Baskerville Old Face" pitchFamily="18" charset="0"/>
              </a:rPr>
              <a:t> in-situ data.</a:t>
            </a:r>
          </a:p>
          <a:p>
            <a:pPr marL="457200" lvl="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700" dirty="0">
                <a:latin typeface="Baskerville Old Face" pitchFamily="18" charset="0"/>
              </a:rPr>
              <a:t>Three orbits of interest: </a:t>
            </a:r>
            <a:r>
              <a:rPr lang="en-US" sz="2700" b="1" dirty="0">
                <a:latin typeface="Baskerville Old Face" pitchFamily="18" charset="0"/>
              </a:rPr>
              <a:t>GEO / GNSS MEO / LEO</a:t>
            </a:r>
            <a:r>
              <a:rPr lang="en-US" sz="2700" dirty="0">
                <a:latin typeface="Baskerville Old Face" pitchFamily="18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2700" dirty="0">
                <a:latin typeface="Baskerville Old Face" pitchFamily="18" charset="0"/>
              </a:rPr>
              <a:t>User-</a:t>
            </a:r>
            <a:r>
              <a:rPr lang="fr-FR" sz="2700" dirty="0" err="1">
                <a:latin typeface="Baskerville Old Face" pitchFamily="18" charset="0"/>
              </a:rPr>
              <a:t>defined</a:t>
            </a:r>
            <a:r>
              <a:rPr lang="fr-FR" sz="2700" dirty="0">
                <a:latin typeface="Baskerville Old Face" pitchFamily="18" charset="0"/>
              </a:rPr>
              <a:t> </a:t>
            </a:r>
            <a:r>
              <a:rPr lang="fr-FR" sz="2700" dirty="0" err="1">
                <a:latin typeface="Baskerville Old Face" pitchFamily="18" charset="0"/>
              </a:rPr>
              <a:t>thresholds</a:t>
            </a:r>
            <a:r>
              <a:rPr lang="fr-FR" sz="2700" dirty="0">
                <a:latin typeface="Baskerville Old Face" pitchFamily="18" charset="0"/>
              </a:rPr>
              <a:t> for the </a:t>
            </a:r>
            <a:r>
              <a:rPr lang="fr-FR" sz="2700" b="1" dirty="0" err="1">
                <a:latin typeface="Baskerville Old Face" pitchFamily="18" charset="0"/>
              </a:rPr>
              <a:t>low</a:t>
            </a:r>
            <a:r>
              <a:rPr lang="fr-FR" sz="2700" b="1" dirty="0">
                <a:latin typeface="Baskerville Old Face" pitchFamily="18" charset="0"/>
              </a:rPr>
              <a:t> / </a:t>
            </a:r>
            <a:r>
              <a:rPr lang="fr-FR" sz="2700" b="1" dirty="0" err="1">
                <a:latin typeface="Baskerville Old Face" pitchFamily="18" charset="0"/>
              </a:rPr>
              <a:t>moderate</a:t>
            </a:r>
            <a:r>
              <a:rPr lang="fr-FR" sz="2700" b="1" dirty="0">
                <a:latin typeface="Baskerville Old Face" pitchFamily="18" charset="0"/>
              </a:rPr>
              <a:t> / intense</a:t>
            </a:r>
            <a:r>
              <a:rPr lang="fr-FR" sz="2700" dirty="0">
                <a:latin typeface="Baskerville Old Face" pitchFamily="18" charset="0"/>
              </a:rPr>
              <a:t> </a:t>
            </a:r>
            <a:r>
              <a:rPr lang="fr-FR" sz="2700" dirty="0" err="1">
                <a:latin typeface="Baskerville Old Face" pitchFamily="18" charset="0"/>
              </a:rPr>
              <a:t>activity</a:t>
            </a:r>
            <a:r>
              <a:rPr lang="fr-FR" sz="2700" dirty="0">
                <a:latin typeface="Baskerville Old Face" pitchFamily="18" charset="0"/>
              </a:rPr>
              <a:t>.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700" dirty="0">
                <a:latin typeface="Baskerville Old Face" pitchFamily="18" charset="0"/>
              </a:rPr>
              <a:t>Provision of daily mean electron </a:t>
            </a:r>
            <a:r>
              <a:rPr lang="en-US" sz="2700" dirty="0" err="1">
                <a:latin typeface="Baskerville Old Face" pitchFamily="18" charset="0"/>
              </a:rPr>
              <a:t>fluence</a:t>
            </a:r>
            <a:r>
              <a:rPr lang="en-US" sz="2700" dirty="0">
                <a:latin typeface="Baskerville Old Face" pitchFamily="18" charset="0"/>
              </a:rPr>
              <a:t> up to 4 days ahead.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2700" dirty="0">
                <a:latin typeface="Baskerville Old Face" pitchFamily="18" charset="0"/>
              </a:rPr>
              <a:t>Provision of </a:t>
            </a:r>
            <a:r>
              <a:rPr lang="en-US" sz="2700" dirty="0">
                <a:latin typeface="Baskerville Old Face" pitchFamily="18" charset="0"/>
              </a:rPr>
              <a:t>daily </a:t>
            </a:r>
            <a:r>
              <a:rPr lang="fr-FR" sz="2700" dirty="0">
                <a:latin typeface="Baskerville Old Face" pitchFamily="18" charset="0"/>
              </a:rPr>
              <a:t>cumulative distribution </a:t>
            </a:r>
            <a:r>
              <a:rPr lang="fr-FR" sz="2700" dirty="0" err="1">
                <a:latin typeface="Baskerville Old Face" pitchFamily="18" charset="0"/>
              </a:rPr>
              <a:t>function</a:t>
            </a:r>
            <a:r>
              <a:rPr lang="fr-FR" sz="2700" dirty="0">
                <a:latin typeface="Baskerville Old Face" pitchFamily="18" charset="0"/>
              </a:rPr>
              <a:t>.</a:t>
            </a:r>
          </a:p>
          <a:p>
            <a:pPr marL="457200" lvl="0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27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1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24050" y="2246597"/>
            <a:ext cx="809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Thank you </a:t>
            </a:r>
          </a:p>
          <a:p>
            <a:pPr algn="ctr"/>
            <a:r>
              <a:rPr lang="en-GB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27505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4050" y="167371"/>
            <a:ext cx="809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Baskerville Old Face" panose="02020602080505020303" pitchFamily="18" charset="77"/>
                <a:cs typeface="Angsana New" panose="02020603050405020304" pitchFamily="18" charset="-34"/>
              </a:rPr>
              <a:t>SafeSpace</a:t>
            </a:r>
            <a:r>
              <a:rPr lang="en-US" sz="36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 Service: future additions</a:t>
            </a:r>
            <a:endParaRPr lang="en-GB" sz="3600" b="1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ckats\Documents\MATLAB\SafeSpace\Service\3month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12" y="1854214"/>
            <a:ext cx="8288466" cy="45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47848" y="1629710"/>
            <a:ext cx="809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askerville Old Face" panose="02020602080505020303" pitchFamily="18" charset="77"/>
                <a:cs typeface="Angsana New" panose="02020603050405020304" pitchFamily="18" charset="-34"/>
              </a:rPr>
              <a:t>Last 3 months historical data</a:t>
            </a:r>
            <a:endParaRPr lang="en-GB" sz="2400" b="1" dirty="0">
              <a:latin typeface="Baskerville Old Face" panose="02020602080505020303" pitchFamily="18" charset="77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DA7D97-1F75-FB4B-9C6D-14A1D2114959}"/>
              </a:ext>
            </a:extLst>
          </p:cNvPr>
          <p:cNvSpPr txBox="1">
            <a:spLocks/>
          </p:cNvSpPr>
          <p:nvPr/>
        </p:nvSpPr>
        <p:spPr>
          <a:xfrm>
            <a:off x="183800" y="1193426"/>
            <a:ext cx="11987824" cy="2542129"/>
          </a:xfrm>
          <a:prstGeom prst="rect">
            <a:avLst/>
          </a:prstGeom>
        </p:spPr>
        <p:txBody>
          <a:bodyPr>
            <a:noAutofit/>
          </a:bodyPr>
          <a:lstStyle>
            <a:lvl1pPr marL="1252463" indent="-1252463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13669" indent="-1252463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0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66132" indent="-1043719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218595" indent="-1043719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8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262314" indent="-1043719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8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514777" indent="-1043719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7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683742" indent="-1043719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7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019703" indent="-1043719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7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1272165" indent="-1043719" algn="l" defTabSz="417487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7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D</a:t>
            </a:r>
            <a:r>
              <a:rPr lang="en-GB" sz="2400" dirty="0" err="1">
                <a:solidFill>
                  <a:schemeClr val="tx1"/>
                </a:solidFill>
                <a:latin typeface="Baskerville Old Face" pitchFamily="18" charset="0"/>
              </a:rPr>
              <a:t>eliver</a:t>
            </a:r>
            <a:r>
              <a:rPr lang="en-GB" sz="2400" dirty="0">
                <a:solidFill>
                  <a:schemeClr val="tx1"/>
                </a:solidFill>
                <a:latin typeface="Baskerville Old Face" pitchFamily="18" charset="0"/>
              </a:rPr>
              <a:t> a </a:t>
            </a:r>
            <a:r>
              <a:rPr lang="en-GB" sz="2400" b="1" dirty="0">
                <a:solidFill>
                  <a:schemeClr val="tx1"/>
                </a:solidFill>
                <a:latin typeface="Baskerville Old Face" pitchFamily="18" charset="0"/>
              </a:rPr>
              <a:t>prototype forecast service </a:t>
            </a:r>
            <a:r>
              <a:rPr lang="en-GB" sz="2400" dirty="0">
                <a:solidFill>
                  <a:schemeClr val="tx1"/>
                </a:solidFill>
                <a:latin typeface="Baskerville Old Face" pitchFamily="18" charset="0"/>
              </a:rPr>
              <a:t>of particle radiation indicators, based on </a:t>
            </a:r>
            <a:r>
              <a:rPr lang="en-GB" sz="2400" b="1" dirty="0">
                <a:solidFill>
                  <a:schemeClr val="tx1"/>
                </a:solidFill>
                <a:latin typeface="Baskerville Old Face" pitchFamily="18" charset="0"/>
              </a:rPr>
              <a:t>sophisticated upgraded model of  Van Allen electron belt</a:t>
            </a:r>
            <a:r>
              <a:rPr lang="en-GB" sz="2400" dirty="0">
                <a:solidFill>
                  <a:schemeClr val="tx1"/>
                </a:solidFill>
                <a:latin typeface="Baskerville Old Face" pitchFamily="18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Baskerville Old Face" pitchFamily="18" charset="0"/>
              </a:rPr>
              <a:t>Enable </a:t>
            </a:r>
            <a:r>
              <a:rPr lang="en-GB" sz="2400" b="1" dirty="0">
                <a:solidFill>
                  <a:schemeClr val="tx1"/>
                </a:solidFill>
                <a:latin typeface="Baskerville Old Face" pitchFamily="18" charset="0"/>
              </a:rPr>
              <a:t>forecast capabilities with lead time of 2 to 4 days.</a:t>
            </a:r>
            <a:endParaRPr lang="el-GR" sz="2400" b="1" dirty="0">
              <a:solidFill>
                <a:schemeClr val="tx1"/>
              </a:solidFill>
              <a:latin typeface="Gill Sans Nova Light" panose="020F0302020204030204" pitchFamily="34" charset="0"/>
              <a:ea typeface="+mj-ea"/>
              <a:cs typeface="Gill Sans Nova Light" panose="020F0302020204030204" pitchFamily="34" charset="0"/>
            </a:endParaRP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3B21E916-6EED-E045-AB0F-67B02F1A40C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8" r="1" b="32850"/>
          <a:stretch/>
        </p:blipFill>
        <p:spPr bwMode="auto">
          <a:xfrm>
            <a:off x="152077" y="2351293"/>
            <a:ext cx="12045696" cy="394974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65825" y="102707"/>
            <a:ext cx="5935579" cy="81725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SafeSpace</a:t>
            </a:r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 Space Weather Service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9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8037" r="32865" b="15805"/>
          <a:stretch/>
        </p:blipFill>
        <p:spPr bwMode="auto">
          <a:xfrm>
            <a:off x="1412629" y="883101"/>
            <a:ext cx="9241972" cy="539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BE1C364-7192-100D-1D29-6B9B392D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825" y="102707"/>
            <a:ext cx="5935579" cy="81725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SafeSpace</a:t>
            </a:r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 Space Weather Service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50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3346" y="11464"/>
            <a:ext cx="7445828" cy="90850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Radiation Belt Activity Indices and Warning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 b="8515"/>
          <a:stretch/>
        </p:blipFill>
        <p:spPr>
          <a:xfrm>
            <a:off x="5834444" y="2383971"/>
            <a:ext cx="6256207" cy="3478931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72566" y="1068842"/>
            <a:ext cx="11238468" cy="4114800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Baskerville Old Face" pitchFamily="18" charset="0"/>
              </a:rPr>
              <a:t>Internal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charging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induced</a:t>
            </a:r>
            <a:r>
              <a:rPr lang="fr-FR" sz="2400" dirty="0">
                <a:latin typeface="Baskerville Old Face" pitchFamily="18" charset="0"/>
              </a:rPr>
              <a:t> by &gt;400 </a:t>
            </a:r>
            <a:r>
              <a:rPr lang="fr-FR" sz="2400" dirty="0" err="1">
                <a:latin typeface="Baskerville Old Face" pitchFamily="18" charset="0"/>
              </a:rPr>
              <a:t>keV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electrons</a:t>
            </a:r>
            <a:r>
              <a:rPr lang="fr-FR" sz="2400" dirty="0">
                <a:latin typeface="Baskerville Old Face" pitchFamily="18" charset="0"/>
              </a:rPr>
              <a:t> (</a:t>
            </a:r>
            <a:r>
              <a:rPr lang="fr-FR" sz="2400" dirty="0" err="1">
                <a:latin typeface="Baskerville Old Face" pitchFamily="18" charset="0"/>
              </a:rPr>
              <a:t>typical</a:t>
            </a:r>
            <a:r>
              <a:rPr lang="fr-FR" sz="2400" dirty="0">
                <a:latin typeface="Baskerville Old Face" pitchFamily="18" charset="0"/>
              </a:rPr>
              <a:t> time-range </a:t>
            </a:r>
            <a:r>
              <a:rPr lang="fr-FR" sz="2400" dirty="0" err="1">
                <a:latin typeface="Baskerville Old Face" pitchFamily="18" charset="0"/>
              </a:rPr>
              <a:t>hours</a:t>
            </a:r>
            <a:r>
              <a:rPr lang="fr-FR" sz="2400" dirty="0">
                <a:latin typeface="Baskerville Old Face" pitchFamily="18" charset="0"/>
              </a:rPr>
              <a:t> to </a:t>
            </a:r>
            <a:r>
              <a:rPr lang="fr-FR" sz="2400" dirty="0" err="1">
                <a:latin typeface="Baskerville Old Face" pitchFamily="18" charset="0"/>
              </a:rPr>
              <a:t>days</a:t>
            </a:r>
            <a:r>
              <a:rPr lang="fr-FR" sz="2400" dirty="0">
                <a:latin typeface="Baskerville Old Face" pitchFamily="18" charset="0"/>
              </a:rPr>
              <a:t>)</a:t>
            </a:r>
          </a:p>
          <a:p>
            <a:r>
              <a:rPr lang="fr-FR" sz="2400" dirty="0">
                <a:latin typeface="Baskerville Old Face" pitchFamily="18" charset="0"/>
              </a:rPr>
              <a:t>Indices are </a:t>
            </a:r>
            <a:r>
              <a:rPr lang="fr-FR" sz="2400" dirty="0" err="1">
                <a:latin typeface="Baskerville Old Face" pitchFamily="18" charset="0"/>
              </a:rPr>
              <a:t>prepared</a:t>
            </a:r>
            <a:r>
              <a:rPr lang="fr-FR" sz="2400" dirty="0">
                <a:latin typeface="Baskerville Old Face" pitchFamily="18" charset="0"/>
              </a:rPr>
              <a:t> on the basis of long </a:t>
            </a:r>
            <a:r>
              <a:rPr lang="fr-FR" sz="2400" dirty="0" err="1">
                <a:latin typeface="Baskerville Old Face" pitchFamily="18" charset="0"/>
              </a:rPr>
              <a:t>term</a:t>
            </a:r>
            <a:r>
              <a:rPr lang="fr-FR" sz="2400" dirty="0">
                <a:latin typeface="Baskerville Old Face" pitchFamily="18" charset="0"/>
              </a:rPr>
              <a:t> in-situ data:</a:t>
            </a:r>
          </a:p>
          <a:p>
            <a:pPr lvl="1"/>
            <a:r>
              <a:rPr lang="fr-FR" b="1" u="sng" dirty="0">
                <a:latin typeface="Baskerville Old Face" pitchFamily="18" charset="0"/>
              </a:rPr>
              <a:t>@GEO GOES </a:t>
            </a:r>
            <a:r>
              <a:rPr lang="fr-FR" b="1" u="sng" dirty="0" err="1">
                <a:latin typeface="Baskerville Old Face" pitchFamily="18" charset="0"/>
              </a:rPr>
              <a:t>electron</a:t>
            </a:r>
            <a:r>
              <a:rPr lang="fr-FR" b="1" u="sng" dirty="0">
                <a:latin typeface="Baskerville Old Face" pitchFamily="18" charset="0"/>
              </a:rPr>
              <a:t> data are </a:t>
            </a:r>
            <a:r>
              <a:rPr lang="fr-FR" b="1" u="sng" dirty="0" err="1">
                <a:latin typeface="Baskerville Old Face" pitchFamily="18" charset="0"/>
              </a:rPr>
              <a:t>used</a:t>
            </a:r>
            <a:endParaRPr lang="fr-FR" b="1" u="sng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@Navigation GPS </a:t>
            </a:r>
            <a:r>
              <a:rPr lang="en-US" dirty="0">
                <a:latin typeface="Baskerville Old Face" pitchFamily="18" charset="0"/>
              </a:rPr>
              <a:t>(</a:t>
            </a:r>
            <a:r>
              <a:rPr lang="en-US" i="1" dirty="0">
                <a:latin typeface="Baskerville Old Face" pitchFamily="18" charset="0"/>
              </a:rPr>
              <a:t>and Galileo</a:t>
            </a:r>
            <a:r>
              <a:rPr lang="en-US" dirty="0">
                <a:latin typeface="Baskerville Old Face" pitchFamily="18" charset="0"/>
              </a:rPr>
              <a:t>)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@LEO POES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5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3346" y="11464"/>
            <a:ext cx="7445828" cy="90850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Radiation Belt Activity Indices and Warning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1041"/>
          <a:stretch/>
        </p:blipFill>
        <p:spPr>
          <a:xfrm>
            <a:off x="6164246" y="2558434"/>
            <a:ext cx="5632003" cy="3396051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72566" y="1068842"/>
            <a:ext cx="11238468" cy="4114800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Baskerville Old Face" pitchFamily="18" charset="0"/>
              </a:rPr>
              <a:t>Internal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charging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induced</a:t>
            </a:r>
            <a:r>
              <a:rPr lang="fr-FR" sz="2400" dirty="0">
                <a:latin typeface="Baskerville Old Face" pitchFamily="18" charset="0"/>
              </a:rPr>
              <a:t> by &gt;400 </a:t>
            </a:r>
            <a:r>
              <a:rPr lang="fr-FR" sz="2400" dirty="0" err="1">
                <a:latin typeface="Baskerville Old Face" pitchFamily="18" charset="0"/>
              </a:rPr>
              <a:t>keV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electrons</a:t>
            </a:r>
            <a:r>
              <a:rPr lang="fr-FR" sz="2400" dirty="0">
                <a:latin typeface="Baskerville Old Face" pitchFamily="18" charset="0"/>
              </a:rPr>
              <a:t> (</a:t>
            </a:r>
            <a:r>
              <a:rPr lang="fr-FR" sz="2400" dirty="0" err="1">
                <a:latin typeface="Baskerville Old Face" pitchFamily="18" charset="0"/>
              </a:rPr>
              <a:t>typical</a:t>
            </a:r>
            <a:r>
              <a:rPr lang="fr-FR" sz="2400" dirty="0">
                <a:latin typeface="Baskerville Old Face" pitchFamily="18" charset="0"/>
              </a:rPr>
              <a:t> time-range </a:t>
            </a:r>
            <a:r>
              <a:rPr lang="fr-FR" sz="2400" dirty="0" err="1">
                <a:latin typeface="Baskerville Old Face" pitchFamily="18" charset="0"/>
              </a:rPr>
              <a:t>hours</a:t>
            </a:r>
            <a:r>
              <a:rPr lang="fr-FR" sz="2400" dirty="0">
                <a:latin typeface="Baskerville Old Face" pitchFamily="18" charset="0"/>
              </a:rPr>
              <a:t> to </a:t>
            </a:r>
            <a:r>
              <a:rPr lang="fr-FR" sz="2400" dirty="0" err="1">
                <a:latin typeface="Baskerville Old Face" pitchFamily="18" charset="0"/>
              </a:rPr>
              <a:t>days</a:t>
            </a:r>
            <a:r>
              <a:rPr lang="fr-FR" sz="2400" dirty="0">
                <a:latin typeface="Baskerville Old Face" pitchFamily="18" charset="0"/>
              </a:rPr>
              <a:t>)</a:t>
            </a:r>
          </a:p>
          <a:p>
            <a:r>
              <a:rPr lang="fr-FR" sz="2400" dirty="0">
                <a:latin typeface="Baskerville Old Face" pitchFamily="18" charset="0"/>
              </a:rPr>
              <a:t>Indices are </a:t>
            </a:r>
            <a:r>
              <a:rPr lang="fr-FR" sz="2400" dirty="0" err="1">
                <a:latin typeface="Baskerville Old Face" pitchFamily="18" charset="0"/>
              </a:rPr>
              <a:t>prepared</a:t>
            </a:r>
            <a:r>
              <a:rPr lang="fr-FR" sz="2400" dirty="0">
                <a:latin typeface="Baskerville Old Face" pitchFamily="18" charset="0"/>
              </a:rPr>
              <a:t> on the basis of long </a:t>
            </a:r>
            <a:r>
              <a:rPr lang="fr-FR" sz="2400" dirty="0" err="1">
                <a:latin typeface="Baskerville Old Face" pitchFamily="18" charset="0"/>
              </a:rPr>
              <a:t>term</a:t>
            </a:r>
            <a:r>
              <a:rPr lang="fr-FR" sz="2400" dirty="0">
                <a:latin typeface="Baskerville Old Face" pitchFamily="18" charset="0"/>
              </a:rPr>
              <a:t> in-situ data:</a:t>
            </a:r>
          </a:p>
          <a:p>
            <a:pPr lvl="1"/>
            <a:r>
              <a:rPr lang="fr-FR" b="1" u="sng" dirty="0">
                <a:latin typeface="Baskerville Old Face" pitchFamily="18" charset="0"/>
              </a:rPr>
              <a:t>@GEO GOES </a:t>
            </a:r>
            <a:r>
              <a:rPr lang="fr-FR" b="1" u="sng" dirty="0" err="1">
                <a:latin typeface="Baskerville Old Face" pitchFamily="18" charset="0"/>
              </a:rPr>
              <a:t>electron</a:t>
            </a:r>
            <a:r>
              <a:rPr lang="fr-FR" b="1" u="sng" dirty="0">
                <a:latin typeface="Baskerville Old Face" pitchFamily="18" charset="0"/>
              </a:rPr>
              <a:t> data are </a:t>
            </a:r>
            <a:r>
              <a:rPr lang="fr-FR" b="1" u="sng" dirty="0" err="1">
                <a:latin typeface="Baskerville Old Face" pitchFamily="18" charset="0"/>
              </a:rPr>
              <a:t>used</a:t>
            </a:r>
            <a:endParaRPr lang="fr-FR" b="1" u="sng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@Navigation GPS </a:t>
            </a:r>
            <a:r>
              <a:rPr lang="en-US" dirty="0">
                <a:latin typeface="Baskerville Old Face" pitchFamily="18" charset="0"/>
              </a:rPr>
              <a:t>(</a:t>
            </a:r>
            <a:r>
              <a:rPr lang="en-US" i="1" dirty="0">
                <a:latin typeface="Baskerville Old Face" pitchFamily="18" charset="0"/>
              </a:rPr>
              <a:t>and Galileo</a:t>
            </a:r>
            <a:r>
              <a:rPr lang="en-US" dirty="0">
                <a:latin typeface="Baskerville Old Face" pitchFamily="18" charset="0"/>
              </a:rPr>
              <a:t>)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@LEO POES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5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3346" y="11464"/>
            <a:ext cx="7445828" cy="90850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Radiation Belt Activity Indices and Warning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2566" y="1068842"/>
            <a:ext cx="11238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latin typeface="Baskerville Old Face" pitchFamily="18" charset="0"/>
              </a:rPr>
              <a:t>Internal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charging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induced</a:t>
            </a:r>
            <a:r>
              <a:rPr lang="fr-FR" sz="2400" dirty="0">
                <a:latin typeface="Baskerville Old Face" pitchFamily="18" charset="0"/>
              </a:rPr>
              <a:t> by &gt;400 </a:t>
            </a:r>
            <a:r>
              <a:rPr lang="fr-FR" sz="2400" dirty="0" err="1">
                <a:latin typeface="Baskerville Old Face" pitchFamily="18" charset="0"/>
              </a:rPr>
              <a:t>keV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electrons</a:t>
            </a:r>
            <a:r>
              <a:rPr lang="fr-FR" sz="2400" dirty="0">
                <a:latin typeface="Baskerville Old Face" pitchFamily="18" charset="0"/>
              </a:rPr>
              <a:t> (</a:t>
            </a:r>
            <a:r>
              <a:rPr lang="fr-FR" sz="2400" dirty="0" err="1">
                <a:latin typeface="Baskerville Old Face" pitchFamily="18" charset="0"/>
              </a:rPr>
              <a:t>typical</a:t>
            </a:r>
            <a:r>
              <a:rPr lang="fr-FR" sz="2400" dirty="0">
                <a:latin typeface="Baskerville Old Face" pitchFamily="18" charset="0"/>
              </a:rPr>
              <a:t> time-range </a:t>
            </a:r>
            <a:r>
              <a:rPr lang="fr-FR" sz="2400" dirty="0" err="1">
                <a:latin typeface="Baskerville Old Face" pitchFamily="18" charset="0"/>
              </a:rPr>
              <a:t>hours</a:t>
            </a:r>
            <a:r>
              <a:rPr lang="fr-FR" sz="2400" dirty="0">
                <a:latin typeface="Baskerville Old Face" pitchFamily="18" charset="0"/>
              </a:rPr>
              <a:t> to </a:t>
            </a:r>
            <a:r>
              <a:rPr lang="fr-FR" sz="2400" dirty="0" err="1">
                <a:latin typeface="Baskerville Old Face" pitchFamily="18" charset="0"/>
              </a:rPr>
              <a:t>days</a:t>
            </a:r>
            <a:r>
              <a:rPr lang="fr-FR" sz="2400" dirty="0">
                <a:latin typeface="Baskerville Old Face" pitchFamily="18" charset="0"/>
              </a:rPr>
              <a:t>)</a:t>
            </a:r>
          </a:p>
          <a:p>
            <a:r>
              <a:rPr lang="fr-FR" sz="2400" dirty="0">
                <a:latin typeface="Baskerville Old Face" pitchFamily="18" charset="0"/>
              </a:rPr>
              <a:t>Indices are </a:t>
            </a:r>
            <a:r>
              <a:rPr lang="fr-FR" sz="2400" dirty="0" err="1">
                <a:latin typeface="Baskerville Old Face" pitchFamily="18" charset="0"/>
              </a:rPr>
              <a:t>prepared</a:t>
            </a:r>
            <a:r>
              <a:rPr lang="fr-FR" sz="2400" dirty="0">
                <a:latin typeface="Baskerville Old Face" pitchFamily="18" charset="0"/>
              </a:rPr>
              <a:t> on the basis of long </a:t>
            </a:r>
            <a:r>
              <a:rPr lang="fr-FR" sz="2400" dirty="0" err="1">
                <a:latin typeface="Baskerville Old Face" pitchFamily="18" charset="0"/>
              </a:rPr>
              <a:t>term</a:t>
            </a:r>
            <a:r>
              <a:rPr lang="fr-FR" sz="2400" dirty="0">
                <a:latin typeface="Baskerville Old Face" pitchFamily="18" charset="0"/>
              </a:rPr>
              <a:t> in-situ data:</a:t>
            </a:r>
          </a:p>
          <a:p>
            <a:pPr lvl="1"/>
            <a:r>
              <a:rPr lang="fr-FR" dirty="0">
                <a:latin typeface="Baskerville Old Face" pitchFamily="18" charset="0"/>
              </a:rPr>
              <a:t>@GEO GOES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b="1" u="sng" dirty="0">
                <a:latin typeface="Baskerville Old Face" pitchFamily="18" charset="0"/>
              </a:rPr>
              <a:t>@Navigation GPS </a:t>
            </a:r>
            <a:r>
              <a:rPr lang="en-US" b="1" u="sng" dirty="0">
                <a:latin typeface="Baskerville Old Face" pitchFamily="18" charset="0"/>
              </a:rPr>
              <a:t>(</a:t>
            </a:r>
            <a:r>
              <a:rPr lang="en-US" b="1" i="1" u="sng" dirty="0">
                <a:latin typeface="Baskerville Old Face" pitchFamily="18" charset="0"/>
              </a:rPr>
              <a:t>and Galileo</a:t>
            </a:r>
            <a:r>
              <a:rPr lang="en-US" b="1" u="sng" dirty="0">
                <a:latin typeface="Baskerville Old Face" pitchFamily="18" charset="0"/>
              </a:rPr>
              <a:t>) </a:t>
            </a:r>
            <a:r>
              <a:rPr lang="fr-FR" b="1" u="sng" dirty="0" err="1">
                <a:latin typeface="Baskerville Old Face" pitchFamily="18" charset="0"/>
              </a:rPr>
              <a:t>electron</a:t>
            </a:r>
            <a:r>
              <a:rPr lang="fr-FR" b="1" u="sng" dirty="0">
                <a:latin typeface="Baskerville Old Face" pitchFamily="18" charset="0"/>
              </a:rPr>
              <a:t> data are </a:t>
            </a:r>
            <a:r>
              <a:rPr lang="fr-FR" b="1" u="sng" dirty="0" err="1">
                <a:latin typeface="Baskerville Old Face" pitchFamily="18" charset="0"/>
              </a:rPr>
              <a:t>used</a:t>
            </a:r>
            <a:endParaRPr lang="fr-FR" b="1" u="sng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@LEO POES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</p:txBody>
      </p:sp>
      <p:pic>
        <p:nvPicPr>
          <p:cNvPr id="9" name="Imag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" b="3920"/>
          <a:stretch/>
        </p:blipFill>
        <p:spPr>
          <a:xfrm>
            <a:off x="6143764" y="2605612"/>
            <a:ext cx="5706040" cy="33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5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3346" y="11464"/>
            <a:ext cx="7445828" cy="90850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Radiation Belt Activity Indices and Warning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2566" y="1068842"/>
            <a:ext cx="11238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latin typeface="Baskerville Old Face" pitchFamily="18" charset="0"/>
              </a:rPr>
              <a:t>Internal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charging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induced</a:t>
            </a:r>
            <a:r>
              <a:rPr lang="fr-FR" sz="2400" dirty="0">
                <a:latin typeface="Baskerville Old Face" pitchFamily="18" charset="0"/>
              </a:rPr>
              <a:t> by &gt;400 </a:t>
            </a:r>
            <a:r>
              <a:rPr lang="fr-FR" sz="2400" dirty="0" err="1">
                <a:latin typeface="Baskerville Old Face" pitchFamily="18" charset="0"/>
              </a:rPr>
              <a:t>keV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electrons</a:t>
            </a:r>
            <a:r>
              <a:rPr lang="fr-FR" sz="2400" dirty="0">
                <a:latin typeface="Baskerville Old Face" pitchFamily="18" charset="0"/>
              </a:rPr>
              <a:t> (</a:t>
            </a:r>
            <a:r>
              <a:rPr lang="fr-FR" sz="2400" dirty="0" err="1">
                <a:latin typeface="Baskerville Old Face" pitchFamily="18" charset="0"/>
              </a:rPr>
              <a:t>typical</a:t>
            </a:r>
            <a:r>
              <a:rPr lang="fr-FR" sz="2400" dirty="0">
                <a:latin typeface="Baskerville Old Face" pitchFamily="18" charset="0"/>
              </a:rPr>
              <a:t> time-range </a:t>
            </a:r>
            <a:r>
              <a:rPr lang="fr-FR" sz="2400" dirty="0" err="1">
                <a:latin typeface="Baskerville Old Face" pitchFamily="18" charset="0"/>
              </a:rPr>
              <a:t>hours</a:t>
            </a:r>
            <a:r>
              <a:rPr lang="fr-FR" sz="2400" dirty="0">
                <a:latin typeface="Baskerville Old Face" pitchFamily="18" charset="0"/>
              </a:rPr>
              <a:t> to </a:t>
            </a:r>
            <a:r>
              <a:rPr lang="fr-FR" sz="2400" dirty="0" err="1">
                <a:latin typeface="Baskerville Old Face" pitchFamily="18" charset="0"/>
              </a:rPr>
              <a:t>days</a:t>
            </a:r>
            <a:r>
              <a:rPr lang="fr-FR" sz="2400" dirty="0">
                <a:latin typeface="Baskerville Old Face" pitchFamily="18" charset="0"/>
              </a:rPr>
              <a:t>)</a:t>
            </a:r>
          </a:p>
          <a:p>
            <a:r>
              <a:rPr lang="fr-FR" sz="2400" dirty="0">
                <a:latin typeface="Baskerville Old Face" pitchFamily="18" charset="0"/>
              </a:rPr>
              <a:t>Indices are </a:t>
            </a:r>
            <a:r>
              <a:rPr lang="fr-FR" sz="2400" dirty="0" err="1">
                <a:latin typeface="Baskerville Old Face" pitchFamily="18" charset="0"/>
              </a:rPr>
              <a:t>prepared</a:t>
            </a:r>
            <a:r>
              <a:rPr lang="fr-FR" sz="2400" dirty="0">
                <a:latin typeface="Baskerville Old Face" pitchFamily="18" charset="0"/>
              </a:rPr>
              <a:t> on the basis of long </a:t>
            </a:r>
            <a:r>
              <a:rPr lang="fr-FR" sz="2400" dirty="0" err="1">
                <a:latin typeface="Baskerville Old Face" pitchFamily="18" charset="0"/>
              </a:rPr>
              <a:t>term</a:t>
            </a:r>
            <a:r>
              <a:rPr lang="fr-FR" sz="2400" dirty="0">
                <a:latin typeface="Baskerville Old Face" pitchFamily="18" charset="0"/>
              </a:rPr>
              <a:t> in-situ data:</a:t>
            </a:r>
          </a:p>
          <a:p>
            <a:pPr lvl="1"/>
            <a:r>
              <a:rPr lang="fr-FR" dirty="0">
                <a:latin typeface="Baskerville Old Face" pitchFamily="18" charset="0"/>
              </a:rPr>
              <a:t>@GEO GOES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b="1" u="sng" dirty="0">
                <a:latin typeface="Baskerville Old Face" pitchFamily="18" charset="0"/>
              </a:rPr>
              <a:t>@Navigation GPS </a:t>
            </a:r>
            <a:r>
              <a:rPr lang="en-US" b="1" u="sng" dirty="0">
                <a:latin typeface="Baskerville Old Face" pitchFamily="18" charset="0"/>
              </a:rPr>
              <a:t>(</a:t>
            </a:r>
            <a:r>
              <a:rPr lang="en-US" b="1" i="1" u="sng" dirty="0">
                <a:latin typeface="Baskerville Old Face" pitchFamily="18" charset="0"/>
              </a:rPr>
              <a:t>and Galileo</a:t>
            </a:r>
            <a:r>
              <a:rPr lang="en-US" b="1" u="sng" dirty="0">
                <a:latin typeface="Baskerville Old Face" pitchFamily="18" charset="0"/>
              </a:rPr>
              <a:t>) </a:t>
            </a:r>
            <a:r>
              <a:rPr lang="fr-FR" b="1" u="sng" dirty="0" err="1">
                <a:latin typeface="Baskerville Old Face" pitchFamily="18" charset="0"/>
              </a:rPr>
              <a:t>electron</a:t>
            </a:r>
            <a:r>
              <a:rPr lang="fr-FR" b="1" u="sng" dirty="0">
                <a:latin typeface="Baskerville Old Face" pitchFamily="18" charset="0"/>
              </a:rPr>
              <a:t> data are </a:t>
            </a:r>
            <a:r>
              <a:rPr lang="fr-FR" b="1" u="sng" dirty="0" err="1">
                <a:latin typeface="Baskerville Old Face" pitchFamily="18" charset="0"/>
              </a:rPr>
              <a:t>used</a:t>
            </a:r>
            <a:endParaRPr lang="fr-FR" b="1" u="sng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@LEO POES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1041"/>
          <a:stretch/>
        </p:blipFill>
        <p:spPr>
          <a:xfrm>
            <a:off x="6174214" y="2601685"/>
            <a:ext cx="5794628" cy="3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5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3346" y="11464"/>
            <a:ext cx="7445828" cy="90850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Radiation Belt Activity Indices and Warning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2566" y="1068842"/>
            <a:ext cx="11238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latin typeface="Baskerville Old Face" pitchFamily="18" charset="0"/>
              </a:rPr>
              <a:t>Internal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charging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induced</a:t>
            </a:r>
            <a:r>
              <a:rPr lang="fr-FR" sz="2400" dirty="0">
                <a:latin typeface="Baskerville Old Face" pitchFamily="18" charset="0"/>
              </a:rPr>
              <a:t> by &gt;400 </a:t>
            </a:r>
            <a:r>
              <a:rPr lang="fr-FR" sz="2400" dirty="0" err="1">
                <a:latin typeface="Baskerville Old Face" pitchFamily="18" charset="0"/>
              </a:rPr>
              <a:t>keV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electrons</a:t>
            </a:r>
            <a:r>
              <a:rPr lang="fr-FR" sz="2400" dirty="0">
                <a:latin typeface="Baskerville Old Face" pitchFamily="18" charset="0"/>
              </a:rPr>
              <a:t> (</a:t>
            </a:r>
            <a:r>
              <a:rPr lang="fr-FR" sz="2400" dirty="0" err="1">
                <a:latin typeface="Baskerville Old Face" pitchFamily="18" charset="0"/>
              </a:rPr>
              <a:t>typical</a:t>
            </a:r>
            <a:r>
              <a:rPr lang="fr-FR" sz="2400" dirty="0">
                <a:latin typeface="Baskerville Old Face" pitchFamily="18" charset="0"/>
              </a:rPr>
              <a:t> time-range </a:t>
            </a:r>
            <a:r>
              <a:rPr lang="fr-FR" sz="2400" dirty="0" err="1">
                <a:latin typeface="Baskerville Old Face" pitchFamily="18" charset="0"/>
              </a:rPr>
              <a:t>hours</a:t>
            </a:r>
            <a:r>
              <a:rPr lang="fr-FR" sz="2400" dirty="0">
                <a:latin typeface="Baskerville Old Face" pitchFamily="18" charset="0"/>
              </a:rPr>
              <a:t> to </a:t>
            </a:r>
            <a:r>
              <a:rPr lang="fr-FR" sz="2400" dirty="0" err="1">
                <a:latin typeface="Baskerville Old Face" pitchFamily="18" charset="0"/>
              </a:rPr>
              <a:t>days</a:t>
            </a:r>
            <a:r>
              <a:rPr lang="fr-FR" sz="2400" dirty="0">
                <a:latin typeface="Baskerville Old Face" pitchFamily="18" charset="0"/>
              </a:rPr>
              <a:t>)</a:t>
            </a:r>
          </a:p>
          <a:p>
            <a:r>
              <a:rPr lang="fr-FR" sz="2400" dirty="0">
                <a:latin typeface="Baskerville Old Face" pitchFamily="18" charset="0"/>
              </a:rPr>
              <a:t>Indices are </a:t>
            </a:r>
            <a:r>
              <a:rPr lang="fr-FR" sz="2400" dirty="0" err="1">
                <a:latin typeface="Baskerville Old Face" pitchFamily="18" charset="0"/>
              </a:rPr>
              <a:t>prepared</a:t>
            </a:r>
            <a:r>
              <a:rPr lang="fr-FR" sz="2400" dirty="0">
                <a:latin typeface="Baskerville Old Face" pitchFamily="18" charset="0"/>
              </a:rPr>
              <a:t> on the basis of long </a:t>
            </a:r>
            <a:r>
              <a:rPr lang="fr-FR" sz="2400" dirty="0" err="1">
                <a:latin typeface="Baskerville Old Face" pitchFamily="18" charset="0"/>
              </a:rPr>
              <a:t>term</a:t>
            </a:r>
            <a:r>
              <a:rPr lang="fr-FR" sz="2400" dirty="0">
                <a:latin typeface="Baskerville Old Face" pitchFamily="18" charset="0"/>
              </a:rPr>
              <a:t> in-situ data:</a:t>
            </a:r>
          </a:p>
          <a:p>
            <a:pPr lvl="1"/>
            <a:r>
              <a:rPr lang="fr-FR" dirty="0">
                <a:latin typeface="Baskerville Old Face" pitchFamily="18" charset="0"/>
              </a:rPr>
              <a:t>@GEO GOES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@Navigation GPS </a:t>
            </a:r>
            <a:r>
              <a:rPr lang="en-US" dirty="0">
                <a:latin typeface="Baskerville Old Face" pitchFamily="18" charset="0"/>
              </a:rPr>
              <a:t>(</a:t>
            </a:r>
            <a:r>
              <a:rPr lang="en-US" i="1" dirty="0">
                <a:latin typeface="Baskerville Old Face" pitchFamily="18" charset="0"/>
              </a:rPr>
              <a:t>and Galileo</a:t>
            </a:r>
            <a:r>
              <a:rPr lang="en-US" dirty="0">
                <a:latin typeface="Baskerville Old Face" pitchFamily="18" charset="0"/>
              </a:rPr>
              <a:t>)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b="1" u="sng" dirty="0">
                <a:latin typeface="Baskerville Old Face" pitchFamily="18" charset="0"/>
              </a:rPr>
              <a:t>@LEO POES </a:t>
            </a:r>
            <a:r>
              <a:rPr lang="fr-FR" b="1" u="sng" dirty="0" err="1">
                <a:latin typeface="Baskerville Old Face" pitchFamily="18" charset="0"/>
              </a:rPr>
              <a:t>electron</a:t>
            </a:r>
            <a:r>
              <a:rPr lang="fr-FR" b="1" u="sng" dirty="0">
                <a:latin typeface="Baskerville Old Face" pitchFamily="18" charset="0"/>
              </a:rPr>
              <a:t> data are </a:t>
            </a:r>
            <a:r>
              <a:rPr lang="fr-FR" b="1" u="sng" dirty="0" err="1">
                <a:latin typeface="Baskerville Old Face" pitchFamily="18" charset="0"/>
              </a:rPr>
              <a:t>used</a:t>
            </a:r>
            <a:endParaRPr lang="fr-FR" b="1" u="sng" dirty="0">
              <a:latin typeface="Baskerville Old Face" pitchFamily="18" charset="0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" b="8241"/>
          <a:stretch/>
        </p:blipFill>
        <p:spPr>
          <a:xfrm>
            <a:off x="6215742" y="2614296"/>
            <a:ext cx="5742923" cy="32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2504" y="6574501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ESWW 18, 24-28 October 2022, Zagreb, Croatia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E4458EF-05D9-4744-87F6-4B9C27F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1" y="11463"/>
            <a:ext cx="1584203" cy="1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www.safespace-h2020.eu/wp-content/uploads/2020/02/nkua-sq-1024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7817"/>
          <a:stretch/>
        </p:blipFill>
        <p:spPr bwMode="auto">
          <a:xfrm>
            <a:off x="16957" y="0"/>
            <a:ext cx="146285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EA622-8A0C-9C40-9FAB-87C43CD6D92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91" r="56113" b="45589"/>
          <a:stretch/>
        </p:blipFill>
        <p:spPr>
          <a:xfrm>
            <a:off x="1" y="6248400"/>
            <a:ext cx="1479812" cy="58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E3C6-B9EC-0248-8170-E5D54820080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7421" y="5987143"/>
            <a:ext cx="1839123" cy="8456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53346" y="11464"/>
            <a:ext cx="7445828" cy="90850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Baskerville Old Face" panose="02020602080505020303" pitchFamily="18" charset="77"/>
                <a:ea typeface="+mn-ea"/>
                <a:cs typeface="Angsana New" panose="02020603050405020304" pitchFamily="18" charset="-34"/>
              </a:rPr>
              <a:t>Radiation Belt Activity Indices and Warning</a:t>
            </a:r>
            <a:endParaRPr lang="en-US" sz="2400" b="1" dirty="0">
              <a:latin typeface="Baskerville Old Face" panose="02020602080505020303" pitchFamily="18" charset="77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2566" y="1068842"/>
            <a:ext cx="11238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latin typeface="Baskerville Old Face" pitchFamily="18" charset="0"/>
              </a:rPr>
              <a:t>Internal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charging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induced</a:t>
            </a:r>
            <a:r>
              <a:rPr lang="fr-FR" sz="2400" dirty="0">
                <a:latin typeface="Baskerville Old Face" pitchFamily="18" charset="0"/>
              </a:rPr>
              <a:t> by &gt;400 </a:t>
            </a:r>
            <a:r>
              <a:rPr lang="fr-FR" sz="2400" dirty="0" err="1">
                <a:latin typeface="Baskerville Old Face" pitchFamily="18" charset="0"/>
              </a:rPr>
              <a:t>keV</a:t>
            </a:r>
            <a:r>
              <a:rPr lang="fr-FR" sz="2400" dirty="0">
                <a:latin typeface="Baskerville Old Face" pitchFamily="18" charset="0"/>
              </a:rPr>
              <a:t> </a:t>
            </a:r>
            <a:r>
              <a:rPr lang="fr-FR" sz="2400" dirty="0" err="1">
                <a:latin typeface="Baskerville Old Face" pitchFamily="18" charset="0"/>
              </a:rPr>
              <a:t>electrons</a:t>
            </a:r>
            <a:r>
              <a:rPr lang="fr-FR" sz="2400" dirty="0">
                <a:latin typeface="Baskerville Old Face" pitchFamily="18" charset="0"/>
              </a:rPr>
              <a:t> (</a:t>
            </a:r>
            <a:r>
              <a:rPr lang="fr-FR" sz="2400" dirty="0" err="1">
                <a:latin typeface="Baskerville Old Face" pitchFamily="18" charset="0"/>
              </a:rPr>
              <a:t>typical</a:t>
            </a:r>
            <a:r>
              <a:rPr lang="fr-FR" sz="2400" dirty="0">
                <a:latin typeface="Baskerville Old Face" pitchFamily="18" charset="0"/>
              </a:rPr>
              <a:t> time-range </a:t>
            </a:r>
            <a:r>
              <a:rPr lang="fr-FR" sz="2400" dirty="0" err="1">
                <a:latin typeface="Baskerville Old Face" pitchFamily="18" charset="0"/>
              </a:rPr>
              <a:t>hours</a:t>
            </a:r>
            <a:r>
              <a:rPr lang="fr-FR" sz="2400" dirty="0">
                <a:latin typeface="Baskerville Old Face" pitchFamily="18" charset="0"/>
              </a:rPr>
              <a:t> to </a:t>
            </a:r>
            <a:r>
              <a:rPr lang="fr-FR" sz="2400" dirty="0" err="1">
                <a:latin typeface="Baskerville Old Face" pitchFamily="18" charset="0"/>
              </a:rPr>
              <a:t>days</a:t>
            </a:r>
            <a:r>
              <a:rPr lang="fr-FR" sz="2400" dirty="0">
                <a:latin typeface="Baskerville Old Face" pitchFamily="18" charset="0"/>
              </a:rPr>
              <a:t>)</a:t>
            </a:r>
          </a:p>
          <a:p>
            <a:r>
              <a:rPr lang="fr-FR" sz="2400" dirty="0">
                <a:latin typeface="Baskerville Old Face" pitchFamily="18" charset="0"/>
              </a:rPr>
              <a:t>Indices are </a:t>
            </a:r>
            <a:r>
              <a:rPr lang="fr-FR" sz="2400" dirty="0" err="1">
                <a:latin typeface="Baskerville Old Face" pitchFamily="18" charset="0"/>
              </a:rPr>
              <a:t>prepared</a:t>
            </a:r>
            <a:r>
              <a:rPr lang="fr-FR" sz="2400" dirty="0">
                <a:latin typeface="Baskerville Old Face" pitchFamily="18" charset="0"/>
              </a:rPr>
              <a:t> on the basis of long </a:t>
            </a:r>
            <a:r>
              <a:rPr lang="fr-FR" sz="2400" dirty="0" err="1">
                <a:latin typeface="Baskerville Old Face" pitchFamily="18" charset="0"/>
              </a:rPr>
              <a:t>term</a:t>
            </a:r>
            <a:r>
              <a:rPr lang="fr-FR" sz="2400" dirty="0">
                <a:latin typeface="Baskerville Old Face" pitchFamily="18" charset="0"/>
              </a:rPr>
              <a:t> in-situ data:</a:t>
            </a:r>
          </a:p>
          <a:p>
            <a:pPr lvl="1"/>
            <a:r>
              <a:rPr lang="fr-FR" dirty="0">
                <a:latin typeface="Baskerville Old Face" pitchFamily="18" charset="0"/>
              </a:rPr>
              <a:t>@GEO GOES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dirty="0">
                <a:latin typeface="Baskerville Old Face" pitchFamily="18" charset="0"/>
              </a:rPr>
              <a:t>@Navigation GPS </a:t>
            </a:r>
            <a:r>
              <a:rPr lang="en-US" dirty="0">
                <a:latin typeface="Baskerville Old Face" pitchFamily="18" charset="0"/>
              </a:rPr>
              <a:t>(</a:t>
            </a:r>
            <a:r>
              <a:rPr lang="en-US" i="1" dirty="0">
                <a:latin typeface="Baskerville Old Face" pitchFamily="18" charset="0"/>
              </a:rPr>
              <a:t>and Galileo</a:t>
            </a:r>
            <a:r>
              <a:rPr lang="en-US" dirty="0">
                <a:latin typeface="Baskerville Old Face" pitchFamily="18" charset="0"/>
              </a:rPr>
              <a:t>) </a:t>
            </a:r>
            <a:r>
              <a:rPr lang="fr-FR" dirty="0" err="1">
                <a:latin typeface="Baskerville Old Face" pitchFamily="18" charset="0"/>
              </a:rPr>
              <a:t>electron</a:t>
            </a:r>
            <a:r>
              <a:rPr lang="fr-FR" dirty="0">
                <a:latin typeface="Baskerville Old Face" pitchFamily="18" charset="0"/>
              </a:rPr>
              <a:t> data are </a:t>
            </a:r>
            <a:r>
              <a:rPr lang="fr-FR" dirty="0" err="1">
                <a:latin typeface="Baskerville Old Face" pitchFamily="18" charset="0"/>
              </a:rPr>
              <a:t>used</a:t>
            </a:r>
            <a:endParaRPr lang="fr-FR" dirty="0">
              <a:latin typeface="Baskerville Old Face" pitchFamily="18" charset="0"/>
            </a:endParaRPr>
          </a:p>
          <a:p>
            <a:pPr lvl="1"/>
            <a:r>
              <a:rPr lang="fr-FR" b="1" u="sng" dirty="0">
                <a:latin typeface="Baskerville Old Face" pitchFamily="18" charset="0"/>
              </a:rPr>
              <a:t>@LEO POES </a:t>
            </a:r>
            <a:r>
              <a:rPr lang="fr-FR" b="1" u="sng" dirty="0" err="1">
                <a:latin typeface="Baskerville Old Face" pitchFamily="18" charset="0"/>
              </a:rPr>
              <a:t>electron</a:t>
            </a:r>
            <a:r>
              <a:rPr lang="fr-FR" b="1" u="sng" dirty="0">
                <a:latin typeface="Baskerville Old Face" pitchFamily="18" charset="0"/>
              </a:rPr>
              <a:t> data are </a:t>
            </a:r>
            <a:r>
              <a:rPr lang="fr-FR" b="1" u="sng" dirty="0" err="1">
                <a:latin typeface="Baskerville Old Face" pitchFamily="18" charset="0"/>
              </a:rPr>
              <a:t>used</a:t>
            </a:r>
            <a:endParaRPr lang="fr-FR" b="1" u="sng" dirty="0">
              <a:latin typeface="Baskerville Old Face" pitchFamily="18" charset="0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 b="2480"/>
          <a:stretch/>
        </p:blipFill>
        <p:spPr>
          <a:xfrm>
            <a:off x="6193969" y="2612173"/>
            <a:ext cx="5779615" cy="32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845</Words>
  <Application>Microsoft Macintosh PowerPoint</Application>
  <PresentationFormat>Widescreen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Gill Sans Nova Light</vt:lpstr>
      <vt:lpstr>Office Theme</vt:lpstr>
      <vt:lpstr>Topical Discussion Meeting t13 The Prototype SafeSpace Space Weather Service</vt:lpstr>
      <vt:lpstr>SafeSpace Space Weather Service</vt:lpstr>
      <vt:lpstr>SafeSpace Space Weather Service</vt:lpstr>
      <vt:lpstr>Radiation Belt Activity Indices and Warning</vt:lpstr>
      <vt:lpstr>Radiation Belt Activity Indices and Warning</vt:lpstr>
      <vt:lpstr>Radiation Belt Activity Indices and Warning</vt:lpstr>
      <vt:lpstr>Radiation Belt Activity Indices and Warning</vt:lpstr>
      <vt:lpstr>Radiation Belt Activity Indices and Warning</vt:lpstr>
      <vt:lpstr>Radiation Belt Activity Indices and Warning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Afroditi Nasi</dc:creator>
  <cp:lastModifiedBy>Ioannis Daglis</cp:lastModifiedBy>
  <cp:revision>90</cp:revision>
  <dcterms:created xsi:type="dcterms:W3CDTF">2022-01-24T15:21:58Z</dcterms:created>
  <dcterms:modified xsi:type="dcterms:W3CDTF">2022-10-23T17:06:25Z</dcterms:modified>
</cp:coreProperties>
</file>