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314" r:id="rId3"/>
    <p:sldId id="310" r:id="rId4"/>
    <p:sldId id="275" r:id="rId5"/>
    <p:sldId id="276" r:id="rId6"/>
    <p:sldId id="277" r:id="rId7"/>
    <p:sldId id="305" r:id="rId8"/>
    <p:sldId id="306" r:id="rId9"/>
    <p:sldId id="307" r:id="rId10"/>
    <p:sldId id="308" r:id="rId11"/>
    <p:sldId id="318" r:id="rId12"/>
    <p:sldId id="264" r:id="rId13"/>
    <p:sldId id="317" r:id="rId14"/>
    <p:sldId id="266" r:id="rId15"/>
    <p:sldId id="316" r:id="rId16"/>
    <p:sldId id="268" r:id="rId17"/>
    <p:sldId id="302" r:id="rId18"/>
    <p:sldId id="271" r:id="rId1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99"/>
    <a:srgbClr val="FFFFCC"/>
    <a:srgbClr val="009900"/>
    <a:srgbClr val="FF0066"/>
    <a:srgbClr val="A50021"/>
    <a:srgbClr val="CC3300"/>
    <a:srgbClr val="FF9900"/>
    <a:srgbClr val="FF33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3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1B388DF-86C5-42E6-A4A6-423D033096CC}" type="datetimeFigureOut">
              <a:rPr lang="en-US"/>
              <a:pPr>
                <a:defRPr/>
              </a:pPr>
              <a:t>11/12/2010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7CFB9A-06C0-44E3-A29E-BE30D5437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A3323-9AFA-41F8-BB1B-48F18D3217E4}" type="datetime1">
              <a:rPr lang="en-US"/>
              <a:pPr>
                <a:defRPr/>
              </a:pPr>
              <a:t>11/12/2010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HaSTeNET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696F4-725F-4323-9C79-9FFF4F701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C7B86-6576-4B91-AD72-130A6D231629}" type="datetime1">
              <a:rPr lang="en-US"/>
              <a:pPr>
                <a:defRPr/>
              </a:pPr>
              <a:t>11/12/2010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HaSTeNET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17BDB-5156-469F-BEC9-6286BD663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3A245-FB4F-47E5-A7FF-84A40CD29BAA}" type="datetime1">
              <a:rPr lang="en-US"/>
              <a:pPr>
                <a:defRPr/>
              </a:pPr>
              <a:t>11/12/2010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HaSTeNET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0EBF3-D6A7-42E3-834E-BADE77957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7B137-FC43-4CFD-981B-A474E5C24140}" type="datetime1">
              <a:rPr lang="en-US"/>
              <a:pPr>
                <a:defRPr/>
              </a:pPr>
              <a:t>11/12/2010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HaSTeNET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0356C-4881-455F-8E01-F762EA544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BF75B-6C8B-4DAC-AB76-E1321DE468F7}" type="datetime1">
              <a:rPr lang="en-US"/>
              <a:pPr>
                <a:defRPr/>
              </a:pPr>
              <a:t>11/12/2010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HaSTeNET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A51D2-60C9-4019-B16E-76E910764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1454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514543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426CD-B82A-41EB-8C77-F462DAD8F85E}" type="datetime1">
              <a:rPr lang="en-US"/>
              <a:pPr>
                <a:defRPr/>
              </a:pPr>
              <a:t>11/12/2010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HaSTeNET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B8405-EA08-4707-93DF-FEBD57191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CB7B8-5377-4FAC-A0F2-C8B3E8BFCD18}" type="datetime1">
              <a:rPr lang="en-US"/>
              <a:pPr>
                <a:defRPr/>
              </a:pPr>
              <a:t>11/12/2010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HaSTeNET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CA16B-12DD-462C-8C5F-8C88A270F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CAC8A-BB81-432E-8EDC-CBEA49BFA3D6}" type="datetime1">
              <a:rPr lang="en-US"/>
              <a:pPr>
                <a:defRPr/>
              </a:pPr>
              <a:t>11/12/2010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HaSTeNET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B98D2-986D-43E2-9A9F-BC6F67439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FC46C-5707-49BD-A9F3-692662FDAFAD}" type="datetime1">
              <a:rPr lang="en-US"/>
              <a:pPr>
                <a:defRPr/>
              </a:pPr>
              <a:t>11/12/2010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HaSTeNET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981D1-8DE1-4DD2-AAE8-B6D56C944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F8285-713F-42C4-97C9-6312C48F9D43}" type="datetime1">
              <a:rPr lang="en-US"/>
              <a:pPr>
                <a:defRPr/>
              </a:pPr>
              <a:t>11/12/2010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HaSTeNET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09DE3-094C-4A9E-B1F1-6963ED2C8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86131-F7B8-426A-B3BE-A7774887358F}" type="datetime1">
              <a:rPr lang="en-US"/>
              <a:pPr>
                <a:defRPr/>
              </a:pPr>
              <a:t>11/12/2010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HaSTeNET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EA467-E89C-4956-A5AD-B83879387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DF7E9"/>
            </a:gs>
            <a:gs pos="17999">
              <a:srgbClr val="FEF1F8"/>
            </a:gs>
            <a:gs pos="36000">
              <a:srgbClr val="FCE0B6"/>
            </a:gs>
            <a:gs pos="61000">
              <a:srgbClr val="FEE0D0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81075"/>
            <a:ext cx="8229600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712F31-3841-4696-8E1F-B3A2D127F77B}" type="datetime1">
              <a:rPr lang="en-US"/>
              <a:pPr>
                <a:defRPr/>
              </a:pPr>
              <a:t>11/12/2010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HaSTeNET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9C18D1-D10A-4A54-8EED-4197E4E68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red\Documents\Hastenet\Spacew_Ha_20101112.m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gif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red\Documents\Hastenet\SODISM-RS393_aout2010_ffmpeg1.MPG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fred\Documents\Hastenet\BBSO_flare03nov04.mpeg" TargetMode="External"/><Relationship Id="rId1" Type="http://schemas.openxmlformats.org/officeDocument/2006/relationships/video" Target="file:///C:\Users\fred\Documents\Hastenet\KZ_ha_2005jan17_fullDisk.mpg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fred\Documents\Hastenet\BBSOPromErupt.mpg" TargetMode="External"/><Relationship Id="rId1" Type="http://schemas.openxmlformats.org/officeDocument/2006/relationships/video" Target="file:///C:\Users\fred\Documents\Hastenet\KZ_filament_2007May19.avi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video" Target="file:///C:\Users\fred\Documents\Hastenet\EUVI_COR1_2010Jan17b.avi" TargetMode="External"/><Relationship Id="rId7" Type="http://schemas.openxmlformats.org/officeDocument/2006/relationships/image" Target="../media/image18.png"/><Relationship Id="rId2" Type="http://schemas.openxmlformats.org/officeDocument/2006/relationships/video" Target="file:///C:\Users\fred\Documents\Hastenet\KZ_moreton_2005Jan17.MPG" TargetMode="External"/><Relationship Id="rId1" Type="http://schemas.openxmlformats.org/officeDocument/2006/relationships/video" Target="file:///C:\Users\fred\Documents\Hastenet\PM_helio.mpg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8" descr="BBSO_Flare197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31000" contrast="-54000"/>
          </a:blip>
          <a:srcRect r="4913"/>
          <a:stretch>
            <a:fillRect/>
          </a:stretch>
        </p:blipFill>
        <p:spPr bwMode="auto">
          <a:xfrm rot="5400000">
            <a:off x="1129308" y="-1156693"/>
            <a:ext cx="6885385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196975"/>
            <a:ext cx="7772400" cy="2259013"/>
          </a:xfrm>
        </p:spPr>
        <p:txBody>
          <a:bodyPr/>
          <a:lstStyle/>
          <a:p>
            <a:pPr eaLnBrk="1" hangingPunct="1"/>
            <a:r>
              <a:rPr lang="en-US" sz="4000" dirty="0" err="1" smtClean="0">
                <a:latin typeface="Bauhaus 93" pitchFamily="82" charset="0"/>
                <a:cs typeface="Aharoni" pitchFamily="2" charset="-79"/>
              </a:rPr>
              <a:t>HaSTeNet</a:t>
            </a:r>
            <a:r>
              <a:rPr lang="en-US" sz="4000" dirty="0" smtClean="0">
                <a:latin typeface="Bauhaus 93" pitchFamily="82" charset="0"/>
                <a:cs typeface="Aharoni" pitchFamily="2" charset="-79"/>
              </a:rPr>
              <a:t> </a:t>
            </a:r>
            <a:br>
              <a:rPr lang="en-US" sz="4000" dirty="0" smtClean="0">
                <a:latin typeface="Bauhaus 93" pitchFamily="82" charset="0"/>
                <a:cs typeface="Aharoni" pitchFamily="2" charset="-79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European H</a:t>
            </a:r>
            <a:r>
              <a:rPr lang="el-GR" dirty="0" smtClean="0"/>
              <a:t>α</a:t>
            </a:r>
            <a:r>
              <a:rPr lang="en-US" dirty="0" smtClean="0"/>
              <a:t> Solar Telescope Network</a:t>
            </a:r>
            <a:br>
              <a:rPr lang="en-US" dirty="0" smtClean="0"/>
            </a:br>
            <a:r>
              <a:rPr lang="en-US" dirty="0" smtClean="0"/>
              <a:t>for SSA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088" y="3644900"/>
            <a:ext cx="7416800" cy="20415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BE" dirty="0" smtClean="0">
                <a:solidFill>
                  <a:srgbClr val="A50021"/>
                </a:solidFill>
              </a:rPr>
              <a:t>F. </a:t>
            </a:r>
            <a:r>
              <a:rPr lang="fr-BE" dirty="0" err="1" smtClean="0">
                <a:solidFill>
                  <a:srgbClr val="A50021"/>
                </a:solidFill>
              </a:rPr>
              <a:t>Clette</a:t>
            </a:r>
            <a:r>
              <a:rPr lang="fr-BE" dirty="0" smtClean="0">
                <a:solidFill>
                  <a:srgbClr val="A50021"/>
                </a:solidFill>
              </a:rPr>
              <a:t>, M. </a:t>
            </a:r>
            <a:r>
              <a:rPr lang="fr-BE" dirty="0" err="1" smtClean="0">
                <a:solidFill>
                  <a:srgbClr val="A50021"/>
                </a:solidFill>
              </a:rPr>
              <a:t>Temmer</a:t>
            </a:r>
            <a:r>
              <a:rPr lang="fr-BE" dirty="0" smtClean="0">
                <a:solidFill>
                  <a:srgbClr val="A50021"/>
                </a:solidFill>
              </a:rPr>
              <a:t>, A. </a:t>
            </a:r>
            <a:r>
              <a:rPr lang="fr-BE" dirty="0" err="1" smtClean="0">
                <a:solidFill>
                  <a:srgbClr val="A50021"/>
                </a:solidFill>
              </a:rPr>
              <a:t>Veronig</a:t>
            </a:r>
            <a:r>
              <a:rPr lang="fr-BE" dirty="0" smtClean="0">
                <a:solidFill>
                  <a:srgbClr val="A50021"/>
                </a:solidFill>
              </a:rPr>
              <a:t>, F. </a:t>
            </a:r>
            <a:r>
              <a:rPr lang="fr-BE" dirty="0" err="1" smtClean="0">
                <a:solidFill>
                  <a:srgbClr val="A50021"/>
                </a:solidFill>
              </a:rPr>
              <a:t>Zuccarello</a:t>
            </a:r>
            <a:r>
              <a:rPr lang="fr-BE" dirty="0" smtClean="0">
                <a:solidFill>
                  <a:srgbClr val="A50021"/>
                </a:solidFill>
              </a:rPr>
              <a:t>, J-M. Malherbe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BE" sz="1900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BE" sz="19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SIDC – Royal </a:t>
            </a:r>
            <a:r>
              <a:rPr lang="fr-BE" sz="19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Observatory</a:t>
            </a:r>
            <a:r>
              <a:rPr lang="fr-BE" sz="19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fr-BE" sz="19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Belgium</a:t>
            </a:r>
            <a:endParaRPr lang="fr-BE" sz="19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BE" sz="19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Kanzelhöhe</a:t>
            </a:r>
            <a:r>
              <a:rPr lang="fr-BE" sz="19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BE" sz="19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Observatory</a:t>
            </a:r>
            <a:r>
              <a:rPr lang="fr-BE" sz="19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BE" sz="19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</a:t>
            </a:r>
            <a:r>
              <a:rPr lang="fr-BE" sz="19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Graz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BE" sz="19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INAF - </a:t>
            </a:r>
            <a:r>
              <a:rPr lang="fr-BE" sz="19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Catania</a:t>
            </a:r>
            <a:r>
              <a:rPr lang="fr-BE" sz="19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BE" sz="19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Observatory</a:t>
            </a:r>
            <a:r>
              <a:rPr lang="fr-BE" sz="19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BE" sz="19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</a:t>
            </a:r>
            <a:r>
              <a:rPr lang="fr-BE" sz="19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fr-BE" sz="19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Catania</a:t>
            </a:r>
            <a:endParaRPr lang="fr-BE" sz="19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BE" sz="19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LESIA - Observatoire de Paris-Meudon</a:t>
            </a:r>
            <a:endParaRPr lang="en-US" sz="19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2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3975" y="5589588"/>
            <a:ext cx="27590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8938" y="5589588"/>
            <a:ext cx="777875" cy="768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054" name="Picture 12"/>
          <p:cNvPicPr>
            <a:picLocks noChangeAspect="1"/>
          </p:cNvPicPr>
          <p:nvPr/>
        </p:nvPicPr>
        <p:blipFill>
          <a:blip r:embed="rId5" cstate="print"/>
          <a:srcRect l="87791"/>
          <a:stretch>
            <a:fillRect/>
          </a:stretch>
        </p:blipFill>
        <p:spPr bwMode="auto">
          <a:xfrm>
            <a:off x="2419350" y="5576888"/>
            <a:ext cx="9080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33750" y="5589588"/>
            <a:ext cx="65563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logoROBNew.png"/>
          <p:cNvPicPr>
            <a:picLocks noChangeAspect="1"/>
          </p:cNvPicPr>
          <p:nvPr/>
        </p:nvPicPr>
        <p:blipFill>
          <a:blip r:embed="rId7" cstate="print"/>
          <a:srcRect l="34512" r="30280"/>
          <a:stretch>
            <a:fillRect/>
          </a:stretch>
        </p:blipFill>
        <p:spPr bwMode="auto">
          <a:xfrm>
            <a:off x="1317625" y="5589588"/>
            <a:ext cx="101758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is currently lacking ?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Lack of means and dedicated manpower</a:t>
            </a:r>
          </a:p>
          <a:p>
            <a:pPr eaLnBrk="1" hangingPunct="1"/>
            <a:r>
              <a:rPr lang="en-US" b="1" dirty="0" smtClean="0"/>
              <a:t>Basic synoptic operation modes </a:t>
            </a:r>
            <a:r>
              <a:rPr lang="en-US" dirty="0" smtClean="0"/>
              <a:t>&gt; no continuous flare patrol</a:t>
            </a:r>
          </a:p>
          <a:p>
            <a:pPr eaLnBrk="1" hangingPunct="1"/>
            <a:r>
              <a:rPr lang="en-US" b="1" dirty="0" smtClean="0"/>
              <a:t>Limited equipment </a:t>
            </a:r>
            <a:r>
              <a:rPr lang="en-US" dirty="0" smtClean="0"/>
              <a:t>(no spares) &gt; prone to failures disrupting service</a:t>
            </a:r>
          </a:p>
          <a:p>
            <a:pPr eaLnBrk="1" hangingPunct="1"/>
            <a:r>
              <a:rPr lang="en-US" b="1" dirty="0" smtClean="0"/>
              <a:t>No advanced image processing</a:t>
            </a:r>
            <a:r>
              <a:rPr lang="en-US" dirty="0" smtClean="0"/>
              <a:t> &gt; mostly “raw” images</a:t>
            </a:r>
            <a:endParaRPr lang="en-US" b="1" dirty="0" smtClean="0"/>
          </a:p>
          <a:p>
            <a:pPr eaLnBrk="1" hangingPunct="1"/>
            <a:r>
              <a:rPr lang="en-US" b="1" dirty="0" smtClean="0"/>
              <a:t>Lack of equipment standardization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n-US" b="1" dirty="0" smtClean="0"/>
              <a:t>spatial resolution, contrast</a:t>
            </a:r>
          </a:p>
          <a:p>
            <a:pPr lvl="1" eaLnBrk="1" hangingPunct="1"/>
            <a:r>
              <a:rPr lang="en-US" b="1" dirty="0" smtClean="0"/>
              <a:t>different bandwidths </a:t>
            </a:r>
            <a:r>
              <a:rPr lang="en-US" dirty="0" smtClean="0"/>
              <a:t>(line center </a:t>
            </a:r>
            <a:r>
              <a:rPr lang="en-US" dirty="0" err="1" smtClean="0"/>
              <a:t>vs</a:t>
            </a:r>
            <a:r>
              <a:rPr lang="en-US" dirty="0" smtClean="0"/>
              <a:t> wings)</a:t>
            </a:r>
          </a:p>
          <a:p>
            <a:pPr lvl="1" eaLnBrk="1" hangingPunct="1"/>
            <a:r>
              <a:rPr lang="en-US" b="1" dirty="0" smtClean="0"/>
              <a:t>random cadences and observing times</a:t>
            </a:r>
          </a:p>
          <a:p>
            <a:pPr eaLnBrk="1" hangingPunct="1"/>
            <a:endParaRPr lang="en-US" b="1" i="1" dirty="0" smtClean="0"/>
          </a:p>
          <a:p>
            <a:pPr eaLnBrk="1" hangingPunct="1"/>
            <a:r>
              <a:rPr lang="en-US" b="1" i="1" dirty="0" smtClean="0"/>
              <a:t>Sparse disconnected data series</a:t>
            </a:r>
          </a:p>
          <a:p>
            <a:pPr eaLnBrk="1" hangingPunct="1"/>
            <a:r>
              <a:rPr lang="en-US" b="1" i="1" dirty="0" smtClean="0"/>
              <a:t>No coordinated real-time operational products and alerts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BAB71E4-7ADE-467B-A3B5-1CD6BE8C48F7}" type="datetime1">
              <a:rPr lang="en-US"/>
              <a:pPr>
                <a:defRPr/>
              </a:pPr>
              <a:t>11/12/2010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HaSTeNET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AD4BF-15B8-46AE-98B5-FDC45CA0C901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16350" y="5120354"/>
            <a:ext cx="576064" cy="360040"/>
          </a:xfrm>
          <a:prstGeom prst="rightArrow">
            <a:avLst/>
          </a:prstGeom>
          <a:solidFill>
            <a:srgbClr val="FF9933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16350" y="5589240"/>
            <a:ext cx="576064" cy="360040"/>
          </a:xfrm>
          <a:prstGeom prst="rightArrow">
            <a:avLst/>
          </a:prstGeom>
          <a:solidFill>
            <a:srgbClr val="FF9933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pacew_Ha_20101112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588224" y="3140968"/>
            <a:ext cx="2232248" cy="22322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82700" y="2761675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SpaceW.com12/11/2010</a:t>
            </a:r>
            <a:endParaRPr lang="en-US" sz="11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9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9459" grpId="0" uiExpand="1" build="p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HaSTeNet</a:t>
            </a:r>
            <a:r>
              <a:rPr lang="en-US" dirty="0" smtClean="0"/>
              <a:t>: a concept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1075"/>
            <a:ext cx="8352928" cy="3023989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Prototype study phase</a:t>
            </a:r>
          </a:p>
          <a:p>
            <a:pPr lvl="1"/>
            <a:r>
              <a:rPr lang="en-US" dirty="0" smtClean="0"/>
              <a:t>Carried out by </a:t>
            </a:r>
            <a:r>
              <a:rPr lang="en-US" b="1" dirty="0" smtClean="0"/>
              <a:t>core stations (UC,KZ,CT,PM)</a:t>
            </a:r>
          </a:p>
          <a:p>
            <a:pPr lvl="1"/>
            <a:r>
              <a:rPr lang="en-US" dirty="0" smtClean="0"/>
              <a:t>Use of existing hardware and data</a:t>
            </a:r>
            <a:endParaRPr lang="en-US" b="1" dirty="0" smtClean="0"/>
          </a:p>
          <a:p>
            <a:r>
              <a:rPr lang="en-US" b="1" dirty="0" smtClean="0"/>
              <a:t>Design study of a new </a:t>
            </a:r>
            <a:r>
              <a:rPr lang="en-US" b="1" dirty="0" err="1" smtClean="0"/>
              <a:t>Hα</a:t>
            </a:r>
            <a:r>
              <a:rPr lang="en-US" b="1" dirty="0" smtClean="0"/>
              <a:t> imaging system</a:t>
            </a:r>
          </a:p>
          <a:p>
            <a:r>
              <a:rPr lang="en-US" b="1" dirty="0" smtClean="0"/>
              <a:t>Implementation of a test-bed networked service:</a:t>
            </a:r>
          </a:p>
          <a:p>
            <a:pPr lvl="1"/>
            <a:r>
              <a:rPr lang="en-US" b="1" dirty="0" smtClean="0"/>
              <a:t>Image normalization and merging software</a:t>
            </a:r>
          </a:p>
          <a:p>
            <a:pPr lvl="1"/>
            <a:r>
              <a:rPr lang="en-US" b="1" dirty="0" smtClean="0"/>
              <a:t>Prototype data portal and alert services </a:t>
            </a:r>
            <a:r>
              <a:rPr lang="en-US" dirty="0" smtClean="0"/>
              <a:t>(flares, filament eruption)</a:t>
            </a:r>
          </a:p>
          <a:p>
            <a:r>
              <a:rPr lang="en-US" b="1" dirty="0" smtClean="0"/>
              <a:t>Survey of additional European stations and worldwide collaborations</a:t>
            </a:r>
            <a:endParaRPr lang="en-US" dirty="0" smtClean="0"/>
          </a:p>
          <a:p>
            <a:r>
              <a:rPr lang="en-US" b="1" dirty="0" smtClean="0"/>
              <a:t>Survey of the user community and data products</a:t>
            </a:r>
            <a:r>
              <a:rPr lang="en-US" dirty="0" smtClean="0"/>
              <a:t>: </a:t>
            </a:r>
            <a:r>
              <a:rPr lang="en-US" b="1" dirty="0" smtClean="0"/>
              <a:t>needs versus feasibility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07B137-FC43-4CFD-981B-A474E5C24140}" type="datetime1">
              <a:rPr lang="en-US" smtClean="0"/>
              <a:pPr>
                <a:defRPr/>
              </a:pPr>
              <a:t>11/12/2010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HaSTeNET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tIns="36000" bIns="36000"/>
          <a:lstStyle/>
          <a:p>
            <a:pPr>
              <a:defRPr/>
            </a:pPr>
            <a:fld id="{1FD0356C-4881-455F-8E01-F762EA544C0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95536" y="3933056"/>
            <a:ext cx="8424936" cy="2304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52000" rIns="36000" bIns="216000" rtlCol="0" anchor="ctr">
            <a:noAutofit/>
          </a:bodyPr>
          <a:lstStyle/>
          <a:p>
            <a:pPr marL="176213" indent="-176213" eaLnBrk="1" hangingPunct="1">
              <a:buFont typeface="Arial" pitchFamily="34" charset="0"/>
              <a:buChar char="•"/>
            </a:pPr>
            <a:endParaRPr lang="en-US" sz="2400" dirty="0" smtClean="0"/>
          </a:p>
          <a:p>
            <a:pPr marL="176213" indent="-176213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Instrument standardization: similar or identical hardware</a:t>
            </a:r>
          </a:p>
          <a:p>
            <a:pPr marL="176213" indent="-176213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Robust multi-station data production</a:t>
            </a:r>
          </a:p>
          <a:p>
            <a:pPr marL="176213" indent="-176213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« No dropout » architecture (continuity of service)</a:t>
            </a:r>
          </a:p>
          <a:p>
            <a:pPr marL="176213" indent="-176213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Integration into global European Space-Weather operational services (SSA)</a:t>
            </a:r>
          </a:p>
          <a:p>
            <a:pPr marL="176213" indent="-1762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Exploit strategic position of Europe in the field</a:t>
            </a:r>
          </a:p>
          <a:p>
            <a:pPr marL="633413" lvl="1" indent="-193675" algn="ctr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Potential for establishing world-wide standards for coming decades</a:t>
            </a:r>
          </a:p>
          <a:p>
            <a:pPr eaLnBrk="1" hangingPunct="1"/>
            <a:endParaRPr lang="en-US" sz="2400" dirty="0" smtClean="0"/>
          </a:p>
        </p:txBody>
      </p:sp>
      <p:pic>
        <p:nvPicPr>
          <p:cNvPr id="8" name="Picture 9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 l="8038" r="4047" b="9170"/>
          <a:stretch>
            <a:fillRect/>
          </a:stretch>
        </p:blipFill>
        <p:spPr bwMode="auto">
          <a:xfrm>
            <a:off x="6948264" y="980728"/>
            <a:ext cx="18002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deflogouset3d1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980728"/>
            <a:ext cx="360040" cy="36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European assets: multiple well-distributed 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86374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Core group of stations in operation with past experience: 	</a:t>
            </a:r>
            <a:r>
              <a:rPr lang="en-US" b="1" dirty="0" err="1" smtClean="0"/>
              <a:t>Kanzelhöhe</a:t>
            </a:r>
            <a:r>
              <a:rPr lang="en-US" b="1" dirty="0" smtClean="0"/>
              <a:t>, Uccle, Catania, Paris-</a:t>
            </a:r>
            <a:r>
              <a:rPr lang="en-US" b="1" dirty="0" err="1" smtClean="0"/>
              <a:t>Meudon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54936E1-DD33-4EE5-8B5D-D7D81C1067FB}" type="datetime1">
              <a:rPr lang="en-US"/>
              <a:pPr>
                <a:defRPr/>
              </a:pPr>
              <a:t>11/12/2010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HaSTeNET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0C695-2FB5-4ACB-9AB9-6245CEBF6C3B}" type="slidenum">
              <a:rPr lang="en-US"/>
              <a:pPr>
                <a:defRPr/>
              </a:pPr>
              <a:t>12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43608" y="1916832"/>
            <a:ext cx="7128792" cy="4608512"/>
            <a:chOff x="504056" y="965068"/>
            <a:chExt cx="8172400" cy="5200236"/>
          </a:xfrm>
        </p:grpSpPr>
        <p:pic>
          <p:nvPicPr>
            <p:cNvPr id="9" name="Picture 8" descr="europe_MapFR.png"/>
            <p:cNvPicPr>
              <a:picLocks noChangeAspect="1"/>
            </p:cNvPicPr>
            <p:nvPr/>
          </p:nvPicPr>
          <p:blipFill>
            <a:blip r:embed="rId2" cstate="print"/>
            <a:srcRect l="653" t="29266" r="10556" b="1288"/>
            <a:stretch>
              <a:fillRect/>
            </a:stretch>
          </p:blipFill>
          <p:spPr>
            <a:xfrm>
              <a:off x="504056" y="965068"/>
              <a:ext cx="8172400" cy="520023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0" name="Oval 9"/>
            <p:cNvSpPr/>
            <p:nvPr/>
          </p:nvSpPr>
          <p:spPr>
            <a:xfrm>
              <a:off x="3095625" y="2909888"/>
              <a:ext cx="144463" cy="1428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808288" y="3197225"/>
              <a:ext cx="144462" cy="1444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248150" y="3741738"/>
              <a:ext cx="144463" cy="14446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321175" y="5573713"/>
              <a:ext cx="142875" cy="14446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608513" y="2836863"/>
              <a:ext cx="144462" cy="144462"/>
            </a:xfrm>
            <a:prstGeom prst="ellipse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608513" y="4494213"/>
              <a:ext cx="144462" cy="142875"/>
            </a:xfrm>
            <a:prstGeom prst="ellipse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184775" y="3557588"/>
              <a:ext cx="144463" cy="144462"/>
            </a:xfrm>
            <a:prstGeom prst="ellipse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903913" y="4008438"/>
              <a:ext cx="144462" cy="144462"/>
            </a:xfrm>
            <a:prstGeom prst="ellipse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696075" y="4852988"/>
              <a:ext cx="144463" cy="144462"/>
            </a:xfrm>
            <a:prstGeom prst="ellipse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240088" y="2620963"/>
              <a:ext cx="144462" cy="144462"/>
            </a:xfrm>
            <a:prstGeom prst="ellipse">
              <a:avLst/>
            </a:prstGeom>
            <a:solidFill>
              <a:srgbClr val="310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303463" y="4276725"/>
              <a:ext cx="144462" cy="14446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936625" y="4421188"/>
              <a:ext cx="142875" cy="144462"/>
            </a:xfrm>
            <a:prstGeom prst="ellipse">
              <a:avLst/>
            </a:prstGeom>
            <a:solidFill>
              <a:srgbClr val="310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490913" y="3794125"/>
              <a:ext cx="144462" cy="144463"/>
            </a:xfrm>
            <a:prstGeom prst="ellipse">
              <a:avLst/>
            </a:prstGeom>
            <a:solidFill>
              <a:srgbClr val="310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887788" y="4565650"/>
              <a:ext cx="144462" cy="144463"/>
            </a:xfrm>
            <a:prstGeom prst="ellipse">
              <a:avLst/>
            </a:prstGeom>
            <a:solidFill>
              <a:srgbClr val="310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968875" y="3268663"/>
              <a:ext cx="144463" cy="144462"/>
            </a:xfrm>
            <a:prstGeom prst="ellipse">
              <a:avLst/>
            </a:prstGeom>
            <a:solidFill>
              <a:srgbClr val="310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341813" y="3227388"/>
              <a:ext cx="144462" cy="142875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503863" y="5243513"/>
              <a:ext cx="144462" cy="142875"/>
            </a:xfrm>
            <a:prstGeom prst="ellipse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TextBox 31"/>
            <p:cNvSpPr txBox="1">
              <a:spLocks noChangeArrowheads="1"/>
            </p:cNvSpPr>
            <p:nvPr/>
          </p:nvSpPr>
          <p:spPr bwMode="auto">
            <a:xfrm>
              <a:off x="4411663" y="3730626"/>
              <a:ext cx="880264" cy="1910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36000" tIns="0" rIns="36000" bIns="0">
              <a:spAutoFit/>
            </a:bodyPr>
            <a:lstStyle/>
            <a:p>
              <a:r>
                <a:rPr lang="en-US" sz="1100" b="1" dirty="0" err="1">
                  <a:solidFill>
                    <a:srgbClr val="FF0000"/>
                  </a:solidFill>
                  <a:latin typeface="Calibri" pitchFamily="34" charset="0"/>
                </a:rPr>
                <a:t>Kanzelhöhe</a:t>
              </a:r>
              <a:endParaRPr lang="en-US" sz="11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8" name="TextBox 32"/>
            <p:cNvSpPr txBox="1">
              <a:spLocks noChangeArrowheads="1"/>
            </p:cNvSpPr>
            <p:nvPr/>
          </p:nvSpPr>
          <p:spPr bwMode="auto">
            <a:xfrm>
              <a:off x="5113338" y="3268663"/>
              <a:ext cx="1416831" cy="1910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36000" tIns="0" rIns="36000" bIns="0">
              <a:spAutoFit/>
            </a:bodyPr>
            <a:lstStyle/>
            <a:p>
              <a:r>
                <a:rPr lang="en-US" sz="1100" b="1" dirty="0" err="1">
                  <a:solidFill>
                    <a:srgbClr val="3101FF"/>
                  </a:solidFill>
                  <a:latin typeface="Calibri" pitchFamily="34" charset="0"/>
                </a:rPr>
                <a:t>Tatranska-Lomnica</a:t>
              </a:r>
              <a:endParaRPr lang="en-US" sz="1100" b="1" dirty="0">
                <a:solidFill>
                  <a:srgbClr val="3101FF"/>
                </a:solidFill>
                <a:latin typeface="Calibri" pitchFamily="34" charset="0"/>
              </a:endParaRPr>
            </a:p>
          </p:txBody>
        </p:sp>
        <p:sp>
          <p:nvSpPr>
            <p:cNvPr id="29" name="TextBox 33"/>
            <p:cNvSpPr txBox="1">
              <a:spLocks noChangeArrowheads="1"/>
            </p:cNvSpPr>
            <p:nvPr/>
          </p:nvSpPr>
          <p:spPr bwMode="auto">
            <a:xfrm>
              <a:off x="4495800" y="3125789"/>
              <a:ext cx="713577" cy="1910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36000" tIns="0" rIns="36000" bIns="0">
              <a:spAutoFit/>
            </a:bodyPr>
            <a:lstStyle/>
            <a:p>
              <a:r>
                <a:rPr lang="en-US" sz="1100" b="1" dirty="0" err="1">
                  <a:solidFill>
                    <a:srgbClr val="FF9933"/>
                  </a:solidFill>
                  <a:latin typeface="Calibri" pitchFamily="34" charset="0"/>
                </a:rPr>
                <a:t>Ondrejov</a:t>
              </a:r>
              <a:endParaRPr lang="en-US" sz="1100" b="1" dirty="0">
                <a:solidFill>
                  <a:srgbClr val="FF9933"/>
                </a:solidFill>
                <a:latin typeface="Calibri" pitchFamily="34" charset="0"/>
              </a:endParaRPr>
            </a:p>
          </p:txBody>
        </p:sp>
        <p:sp>
          <p:nvSpPr>
            <p:cNvPr id="30" name="TextBox 34"/>
            <p:cNvSpPr txBox="1">
              <a:spLocks noChangeArrowheads="1"/>
            </p:cNvSpPr>
            <p:nvPr/>
          </p:nvSpPr>
          <p:spPr bwMode="auto">
            <a:xfrm>
              <a:off x="4752975" y="2836863"/>
              <a:ext cx="704051" cy="1910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36000" tIns="0" rIns="36000" bIns="0">
              <a:spAutoFit/>
            </a:bodyPr>
            <a:lstStyle/>
            <a:p>
              <a:r>
                <a:rPr lang="en-US" sz="1100" b="1" dirty="0">
                  <a:solidFill>
                    <a:srgbClr val="FF99CC"/>
                  </a:solidFill>
                  <a:latin typeface="Calibri" pitchFamily="34" charset="0"/>
                </a:rPr>
                <a:t>Wroclaw</a:t>
              </a:r>
            </a:p>
          </p:txBody>
        </p:sp>
        <p:sp>
          <p:nvSpPr>
            <p:cNvPr id="31" name="TextBox 35"/>
            <p:cNvSpPr txBox="1">
              <a:spLocks noChangeArrowheads="1"/>
            </p:cNvSpPr>
            <p:nvPr/>
          </p:nvSpPr>
          <p:spPr bwMode="auto">
            <a:xfrm>
              <a:off x="1079500" y="4421187"/>
              <a:ext cx="745348" cy="1910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36000" tIns="0" rIns="36000" bIns="0">
              <a:spAutoFit/>
            </a:bodyPr>
            <a:lstStyle/>
            <a:p>
              <a:r>
                <a:rPr lang="en-US" sz="1100" b="1" dirty="0">
                  <a:solidFill>
                    <a:srgbClr val="3101FF"/>
                  </a:solidFill>
                  <a:latin typeface="Calibri" pitchFamily="34" charset="0"/>
                </a:rPr>
                <a:t>Coimbra</a:t>
              </a:r>
            </a:p>
          </p:txBody>
        </p:sp>
        <p:sp>
          <p:nvSpPr>
            <p:cNvPr id="32" name="TextBox 36"/>
            <p:cNvSpPr txBox="1">
              <a:spLocks noChangeArrowheads="1"/>
            </p:cNvSpPr>
            <p:nvPr/>
          </p:nvSpPr>
          <p:spPr bwMode="auto">
            <a:xfrm>
              <a:off x="2447925" y="4276726"/>
              <a:ext cx="862813" cy="1910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36000" tIns="0" rIns="36000" bIns="0">
              <a:spAutoFit/>
            </a:bodyPr>
            <a:lstStyle/>
            <a:p>
              <a:r>
                <a:rPr lang="en-US" sz="1100" b="1" dirty="0" err="1">
                  <a:solidFill>
                    <a:srgbClr val="FF9933"/>
                  </a:solidFill>
                  <a:latin typeface="Calibri" pitchFamily="34" charset="0"/>
                </a:rPr>
                <a:t>Pic</a:t>
              </a:r>
              <a:r>
                <a:rPr lang="en-US" sz="1100" b="1" dirty="0">
                  <a:solidFill>
                    <a:srgbClr val="FF9933"/>
                  </a:solidFill>
                  <a:latin typeface="Calibri" pitchFamily="34" charset="0"/>
                </a:rPr>
                <a:t>-du-Midi</a:t>
              </a:r>
            </a:p>
          </p:txBody>
        </p:sp>
        <p:sp>
          <p:nvSpPr>
            <p:cNvPr id="33" name="TextBox 37"/>
            <p:cNvSpPr txBox="1">
              <a:spLocks noChangeArrowheads="1"/>
            </p:cNvSpPr>
            <p:nvPr/>
          </p:nvSpPr>
          <p:spPr bwMode="auto">
            <a:xfrm>
              <a:off x="2952750" y="3197226"/>
              <a:ext cx="1018385" cy="1910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36000" tIns="0" rIns="36000" bIns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  <a:latin typeface="Calibri" pitchFamily="34" charset="0"/>
                </a:rPr>
                <a:t>Paris-</a:t>
              </a:r>
              <a:r>
                <a:rPr lang="en-US" sz="1100" b="1" dirty="0" err="1">
                  <a:solidFill>
                    <a:srgbClr val="FF0000"/>
                  </a:solidFill>
                  <a:latin typeface="Calibri" pitchFamily="34" charset="0"/>
                </a:rPr>
                <a:t>Meudon</a:t>
              </a:r>
              <a:endParaRPr lang="en-US" sz="11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34" name="TextBox 38"/>
            <p:cNvSpPr txBox="1">
              <a:spLocks noChangeArrowheads="1"/>
            </p:cNvSpPr>
            <p:nvPr/>
          </p:nvSpPr>
          <p:spPr bwMode="auto">
            <a:xfrm>
              <a:off x="3251200" y="2909888"/>
              <a:ext cx="637386" cy="1910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36000" tIns="0" rIns="36000" bIns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  <a:latin typeface="Calibri" pitchFamily="34" charset="0"/>
                </a:rPr>
                <a:t>Brussels</a:t>
              </a:r>
            </a:p>
          </p:txBody>
        </p:sp>
        <p:sp>
          <p:nvSpPr>
            <p:cNvPr id="35" name="TextBox 39"/>
            <p:cNvSpPr txBox="1">
              <a:spLocks noChangeArrowheads="1"/>
            </p:cNvSpPr>
            <p:nvPr/>
          </p:nvSpPr>
          <p:spPr bwMode="auto">
            <a:xfrm>
              <a:off x="3405188" y="2620963"/>
              <a:ext cx="978694" cy="1910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36000" tIns="0" rIns="36000" bIns="0">
              <a:spAutoFit/>
            </a:bodyPr>
            <a:lstStyle/>
            <a:p>
              <a:r>
                <a:rPr lang="en-US" sz="1100" b="1" dirty="0">
                  <a:solidFill>
                    <a:srgbClr val="3101FF"/>
                  </a:solidFill>
                  <a:latin typeface="Calibri" pitchFamily="34" charset="0"/>
                </a:rPr>
                <a:t>Utrecht/DOT</a:t>
              </a:r>
            </a:p>
          </p:txBody>
        </p:sp>
        <p:sp>
          <p:nvSpPr>
            <p:cNvPr id="36" name="TextBox 40"/>
            <p:cNvSpPr txBox="1">
              <a:spLocks noChangeArrowheads="1"/>
            </p:cNvSpPr>
            <p:nvPr/>
          </p:nvSpPr>
          <p:spPr bwMode="auto">
            <a:xfrm>
              <a:off x="4049713" y="4540252"/>
              <a:ext cx="499268" cy="1910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36000" tIns="0" rIns="36000" bIns="0">
              <a:spAutoFit/>
            </a:bodyPr>
            <a:lstStyle/>
            <a:p>
              <a:r>
                <a:rPr lang="en-US" sz="1100" b="1" dirty="0">
                  <a:solidFill>
                    <a:srgbClr val="3101FF"/>
                  </a:solidFill>
                  <a:latin typeface="Calibri" pitchFamily="34" charset="0"/>
                </a:rPr>
                <a:t>Rome</a:t>
              </a:r>
            </a:p>
          </p:txBody>
        </p:sp>
        <p:sp>
          <p:nvSpPr>
            <p:cNvPr id="37" name="TextBox 41"/>
            <p:cNvSpPr txBox="1">
              <a:spLocks noChangeArrowheads="1"/>
            </p:cNvSpPr>
            <p:nvPr/>
          </p:nvSpPr>
          <p:spPr bwMode="auto">
            <a:xfrm>
              <a:off x="4752975" y="4494213"/>
              <a:ext cx="456402" cy="1910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36000" tIns="0" rIns="36000" bIns="0">
              <a:spAutoFit/>
            </a:bodyPr>
            <a:lstStyle/>
            <a:p>
              <a:r>
                <a:rPr lang="en-US" sz="1100" b="1" dirty="0" err="1">
                  <a:solidFill>
                    <a:srgbClr val="FF99CC"/>
                  </a:solidFill>
                  <a:latin typeface="Calibri" pitchFamily="34" charset="0"/>
                </a:rPr>
                <a:t>Hvar</a:t>
              </a:r>
              <a:endParaRPr lang="en-US" sz="1100" b="1" dirty="0">
                <a:solidFill>
                  <a:srgbClr val="FF99CC"/>
                </a:solidFill>
                <a:latin typeface="Calibri" pitchFamily="34" charset="0"/>
              </a:endParaRPr>
            </a:p>
          </p:txBody>
        </p:sp>
        <p:sp>
          <p:nvSpPr>
            <p:cNvPr id="38" name="TextBox 42"/>
            <p:cNvSpPr txBox="1">
              <a:spLocks noChangeArrowheads="1"/>
            </p:cNvSpPr>
            <p:nvPr/>
          </p:nvSpPr>
          <p:spPr bwMode="auto">
            <a:xfrm>
              <a:off x="5680075" y="5235575"/>
              <a:ext cx="684995" cy="1984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36000" tIns="0" rIns="36000" bIns="0">
              <a:spAutoFit/>
            </a:bodyPr>
            <a:lstStyle/>
            <a:p>
              <a:r>
                <a:rPr lang="en-US" sz="1100" b="1" dirty="0">
                  <a:solidFill>
                    <a:srgbClr val="FF99CC"/>
                  </a:solidFill>
                  <a:latin typeface="Calibri" pitchFamily="34" charset="0"/>
                </a:rPr>
                <a:t>Athens</a:t>
              </a:r>
            </a:p>
          </p:txBody>
        </p:sp>
        <p:sp>
          <p:nvSpPr>
            <p:cNvPr id="39" name="TextBox 43"/>
            <p:cNvSpPr txBox="1">
              <a:spLocks noChangeArrowheads="1"/>
            </p:cNvSpPr>
            <p:nvPr/>
          </p:nvSpPr>
          <p:spPr bwMode="auto">
            <a:xfrm>
              <a:off x="6840537" y="4852988"/>
              <a:ext cx="597676" cy="1910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36000" tIns="0" rIns="36000" bIns="0">
              <a:spAutoFit/>
            </a:bodyPr>
            <a:lstStyle/>
            <a:p>
              <a:r>
                <a:rPr lang="en-US" sz="1100" b="1" dirty="0" err="1">
                  <a:solidFill>
                    <a:srgbClr val="FF99CC"/>
                  </a:solidFill>
                  <a:latin typeface="Calibri" pitchFamily="34" charset="0"/>
                </a:rPr>
                <a:t>Kandili</a:t>
              </a:r>
              <a:endParaRPr lang="en-US" sz="1100" b="1" dirty="0">
                <a:solidFill>
                  <a:srgbClr val="FF99CC"/>
                </a:solidFill>
                <a:latin typeface="Calibri" pitchFamily="34" charset="0"/>
              </a:endParaRPr>
            </a:p>
          </p:txBody>
        </p:sp>
        <p:sp>
          <p:nvSpPr>
            <p:cNvPr id="40" name="TextBox 44"/>
            <p:cNvSpPr txBox="1">
              <a:spLocks noChangeArrowheads="1"/>
            </p:cNvSpPr>
            <p:nvPr/>
          </p:nvSpPr>
          <p:spPr bwMode="auto">
            <a:xfrm>
              <a:off x="6048376" y="3989388"/>
              <a:ext cx="729442" cy="1910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36000" tIns="0" rIns="36000" bIns="0">
              <a:spAutoFit/>
            </a:bodyPr>
            <a:lstStyle/>
            <a:p>
              <a:r>
                <a:rPr lang="en-US" sz="1100" b="1" dirty="0" err="1">
                  <a:solidFill>
                    <a:srgbClr val="FF99CC"/>
                  </a:solidFill>
                  <a:latin typeface="Calibri" pitchFamily="34" charset="0"/>
                </a:rPr>
                <a:t>Bucarest</a:t>
              </a:r>
              <a:endParaRPr lang="en-US" sz="1100" b="1" dirty="0">
                <a:solidFill>
                  <a:srgbClr val="FF99CC"/>
                </a:solidFill>
                <a:latin typeface="Calibri" pitchFamily="34" charset="0"/>
              </a:endParaRPr>
            </a:p>
          </p:txBody>
        </p:sp>
        <p:sp>
          <p:nvSpPr>
            <p:cNvPr id="41" name="TextBox 45"/>
            <p:cNvSpPr txBox="1">
              <a:spLocks noChangeArrowheads="1"/>
            </p:cNvSpPr>
            <p:nvPr/>
          </p:nvSpPr>
          <p:spPr bwMode="auto">
            <a:xfrm>
              <a:off x="5329237" y="3557588"/>
              <a:ext cx="788183" cy="1910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36000" tIns="0" rIns="36000" bIns="0">
              <a:spAutoFit/>
            </a:bodyPr>
            <a:lstStyle/>
            <a:p>
              <a:r>
                <a:rPr lang="en-US" sz="1100" b="1" dirty="0">
                  <a:solidFill>
                    <a:srgbClr val="FF99CC"/>
                  </a:solidFill>
                  <a:latin typeface="Calibri" pitchFamily="34" charset="0"/>
                </a:rPr>
                <a:t>Debrecen</a:t>
              </a:r>
            </a:p>
          </p:txBody>
        </p:sp>
        <p:sp>
          <p:nvSpPr>
            <p:cNvPr id="42" name="TextBox 46"/>
            <p:cNvSpPr txBox="1">
              <a:spLocks noChangeArrowheads="1"/>
            </p:cNvSpPr>
            <p:nvPr/>
          </p:nvSpPr>
          <p:spPr bwMode="auto">
            <a:xfrm>
              <a:off x="3632200" y="3773488"/>
              <a:ext cx="586583" cy="1979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100" b="1" dirty="0">
                  <a:solidFill>
                    <a:srgbClr val="3101FF"/>
                  </a:solidFill>
                  <a:latin typeface="Calibri" pitchFamily="34" charset="0"/>
                </a:rPr>
                <a:t>Locarno</a:t>
              </a:r>
            </a:p>
          </p:txBody>
        </p:sp>
        <p:sp>
          <p:nvSpPr>
            <p:cNvPr id="43" name="TextBox 47"/>
            <p:cNvSpPr txBox="1">
              <a:spLocks noChangeArrowheads="1"/>
            </p:cNvSpPr>
            <p:nvPr/>
          </p:nvSpPr>
          <p:spPr bwMode="auto">
            <a:xfrm>
              <a:off x="4475163" y="5573713"/>
              <a:ext cx="651665" cy="1910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36000" tIns="0" rIns="36000" bIns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  <a:latin typeface="Calibri" pitchFamily="34" charset="0"/>
                </a:rPr>
                <a:t>Catania</a:t>
              </a:r>
            </a:p>
          </p:txBody>
        </p:sp>
        <p:grpSp>
          <p:nvGrpSpPr>
            <p:cNvPr id="44" name="Group 57"/>
            <p:cNvGrpSpPr>
              <a:grpSpLocks/>
            </p:cNvGrpSpPr>
            <p:nvPr/>
          </p:nvGrpSpPr>
          <p:grpSpPr bwMode="auto">
            <a:xfrm>
              <a:off x="5976939" y="1325563"/>
              <a:ext cx="2121672" cy="1223962"/>
              <a:chOff x="6804248" y="1412776"/>
              <a:chExt cx="2122074" cy="1224136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6804248" y="1412776"/>
                <a:ext cx="2122074" cy="122413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6875699" y="1484223"/>
                <a:ext cx="215941" cy="2159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6875699" y="2060568"/>
                <a:ext cx="215941" cy="215931"/>
              </a:xfrm>
              <a:prstGeom prst="ellipse">
                <a:avLst/>
              </a:prstGeom>
              <a:solidFill>
                <a:srgbClr val="3101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8" name="TextBox 51"/>
              <p:cNvSpPr txBox="1">
                <a:spLocks noChangeArrowheads="1"/>
              </p:cNvSpPr>
              <p:nvPr/>
            </p:nvSpPr>
            <p:spPr bwMode="auto">
              <a:xfrm>
                <a:off x="7092280" y="1412776"/>
                <a:ext cx="162685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b="1">
                    <a:latin typeface="Calibri" pitchFamily="34" charset="0"/>
                  </a:rPr>
                  <a:t>Main observatories</a:t>
                </a:r>
              </a:p>
            </p:txBody>
          </p:sp>
          <p:sp>
            <p:nvSpPr>
              <p:cNvPr id="49" name="TextBox 52"/>
              <p:cNvSpPr txBox="1">
                <a:spLocks noChangeArrowheads="1"/>
              </p:cNvSpPr>
              <p:nvPr/>
            </p:nvSpPr>
            <p:spPr bwMode="auto">
              <a:xfrm>
                <a:off x="7092280" y="1988840"/>
                <a:ext cx="125284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b="1">
                    <a:latin typeface="Calibri" pitchFamily="34" charset="0"/>
                  </a:rPr>
                  <a:t>CCD capability</a:t>
                </a: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6875699" y="1773189"/>
                <a:ext cx="215941" cy="215931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6875699" y="2349534"/>
                <a:ext cx="215941" cy="215931"/>
              </a:xfrm>
              <a:prstGeom prst="ellipse">
                <a:avLst/>
              </a:prstGeom>
              <a:solidFill>
                <a:srgbClr val="FF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2" name="TextBox 55"/>
              <p:cNvSpPr txBox="1">
                <a:spLocks noChangeArrowheads="1"/>
              </p:cNvSpPr>
              <p:nvPr/>
            </p:nvSpPr>
            <p:spPr bwMode="auto">
              <a:xfrm>
                <a:off x="7092280" y="1700808"/>
                <a:ext cx="143776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b="1">
                    <a:latin typeface="Calibri" pitchFamily="34" charset="0"/>
                  </a:rPr>
                  <a:t>NRT Web images</a:t>
                </a:r>
              </a:p>
            </p:txBody>
          </p:sp>
          <p:sp>
            <p:nvSpPr>
              <p:cNvPr id="53" name="TextBox 56"/>
              <p:cNvSpPr txBox="1">
                <a:spLocks noChangeArrowheads="1"/>
              </p:cNvSpPr>
              <p:nvPr/>
            </p:nvSpPr>
            <p:spPr bwMode="auto">
              <a:xfrm>
                <a:off x="7092280" y="2298358"/>
                <a:ext cx="139198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b="1">
                    <a:latin typeface="Calibri" pitchFamily="34" charset="0"/>
                  </a:rPr>
                  <a:t>New instrument</a:t>
                </a:r>
              </a:p>
            </p:txBody>
          </p:sp>
        </p:grpSp>
      </p:grpSp>
      <p:pic>
        <p:nvPicPr>
          <p:cNvPr id="54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6701" y="5733256"/>
            <a:ext cx="133299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9"/>
          <p:cNvPicPr>
            <a:picLocks noChangeAspect="1"/>
          </p:cNvPicPr>
          <p:nvPr/>
        </p:nvPicPr>
        <p:blipFill>
          <a:blip r:embed="rId4" cstate="print"/>
          <a:srcRect l="10527" r="15786"/>
          <a:stretch>
            <a:fillRect/>
          </a:stretch>
        </p:blipFill>
        <p:spPr bwMode="auto">
          <a:xfrm>
            <a:off x="207978" y="3573016"/>
            <a:ext cx="1063507" cy="138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44779" y="3789040"/>
            <a:ext cx="1519709" cy="112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16"/>
          <p:cNvPicPr>
            <a:picLocks noChangeAspect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323528" y="1956097"/>
            <a:ext cx="1080120" cy="140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5373216"/>
            <a:ext cx="1448708" cy="9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4"/>
          <p:cNvPicPr>
            <a:picLocks noChangeAspect="1"/>
          </p:cNvPicPr>
          <p:nvPr/>
        </p:nvPicPr>
        <p:blipFill>
          <a:blip r:embed="rId8" cstate="print">
            <a:lum bright="10000" contrast="10000"/>
          </a:blip>
          <a:srcRect/>
          <a:stretch>
            <a:fillRect/>
          </a:stretch>
        </p:blipFill>
        <p:spPr bwMode="auto">
          <a:xfrm>
            <a:off x="7877040" y="2132856"/>
            <a:ext cx="1087448" cy="145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10" descr="deflogouset3d300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1988840"/>
            <a:ext cx="4312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ounded Rectangle 61"/>
          <p:cNvSpPr/>
          <p:nvPr/>
        </p:nvSpPr>
        <p:spPr>
          <a:xfrm>
            <a:off x="1403648" y="3068960"/>
            <a:ext cx="6264696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+ Overseas: Canary Islands, </a:t>
            </a:r>
            <a:r>
              <a:rPr lang="en-US" sz="2800" b="1" dirty="0" err="1" smtClean="0"/>
              <a:t>Kourou</a:t>
            </a:r>
            <a:r>
              <a:rPr lang="en-US" sz="2800" b="1" dirty="0" smtClean="0"/>
              <a:t>, …</a:t>
            </a:r>
          </a:p>
          <a:p>
            <a:pPr algn="ctr">
              <a:spcBef>
                <a:spcPts val="1200"/>
              </a:spcBef>
            </a:pPr>
            <a:r>
              <a:rPr lang="en-US" sz="2800" b="1" dirty="0" smtClean="0"/>
              <a:t>+ International collaborations: USA, India, China, Japan, Australia, …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H</a:t>
            </a:r>
            <a:r>
              <a:rPr lang="el-GR" dirty="0" smtClean="0">
                <a:latin typeface="Franklin Gothic Book"/>
              </a:rPr>
              <a:t>α</a:t>
            </a:r>
            <a:r>
              <a:rPr lang="en-US" dirty="0" smtClean="0"/>
              <a:t>-specific software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4"/>
            <a:ext cx="5122912" cy="2735958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b="1" dirty="0" smtClean="0"/>
              <a:t>Atmospheric effect compensation: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Transparency &amp; refraction</a:t>
            </a:r>
          </a:p>
          <a:p>
            <a:pPr lvl="1" eaLnBrk="1" hangingPunct="1"/>
            <a:r>
              <a:rPr lang="en-US" dirty="0" smtClean="0"/>
              <a:t>Seeing (</a:t>
            </a:r>
            <a:r>
              <a:rPr lang="en-US" dirty="0" err="1" smtClean="0"/>
              <a:t>destretching</a:t>
            </a:r>
            <a:r>
              <a:rPr lang="en-US" dirty="0" smtClean="0"/>
              <a:t> ?)</a:t>
            </a:r>
          </a:p>
          <a:p>
            <a:pPr lvl="1" eaLnBrk="1" hangingPunct="1"/>
            <a:r>
              <a:rPr lang="en-US" dirty="0" smtClean="0"/>
              <a:t>Image normalization ( contrast, PSF </a:t>
            </a:r>
            <a:r>
              <a:rPr lang="en-US" dirty="0" err="1" smtClean="0"/>
              <a:t>compen</a:t>
            </a:r>
            <a:r>
              <a:rPr lang="en-US" dirty="0" smtClean="0"/>
              <a:t>- </a:t>
            </a:r>
            <a:r>
              <a:rPr lang="en-US" dirty="0" err="1" smtClean="0"/>
              <a:t>sation</a:t>
            </a:r>
            <a:r>
              <a:rPr lang="en-US" dirty="0" smtClean="0"/>
              <a:t>)</a:t>
            </a:r>
            <a:endParaRPr lang="en-US" b="1" dirty="0" smtClean="0"/>
          </a:p>
          <a:p>
            <a:pPr eaLnBrk="1" hangingPunct="1"/>
            <a:r>
              <a:rPr lang="en-US" b="1" dirty="0" smtClean="0"/>
              <a:t>Multisource data merging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Uneven time sampling</a:t>
            </a:r>
          </a:p>
          <a:p>
            <a:pPr eaLnBrk="1" hangingPunct="1"/>
            <a:r>
              <a:rPr lang="en-US" b="1" dirty="0" smtClean="0"/>
              <a:t>Other classes of events and features: </a:t>
            </a:r>
          </a:p>
          <a:p>
            <a:pPr lvl="1" eaLnBrk="1" hangingPunct="1"/>
            <a:r>
              <a:rPr lang="en-US" sz="2100" dirty="0" smtClean="0"/>
              <a:t>Optically thick, sharp boundaries, smaller dimensions.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07B137-FC43-4CFD-981B-A474E5C24140}" type="datetime1">
              <a:rPr lang="en-US" smtClean="0"/>
              <a:pPr>
                <a:defRPr/>
              </a:pPr>
              <a:t>11/12/2010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HaSTeNET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0356C-4881-455F-8E01-F762EA544C0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2" name="Picture 13"/>
          <p:cNvPicPr>
            <a:picLocks noChangeAspect="1"/>
          </p:cNvPicPr>
          <p:nvPr/>
        </p:nvPicPr>
        <p:blipFill>
          <a:blip r:embed="rId2" cstate="print"/>
          <a:srcRect l="20821" t="38667" b="31589"/>
          <a:stretch>
            <a:fillRect/>
          </a:stretch>
        </p:blipFill>
        <p:spPr bwMode="auto">
          <a:xfrm>
            <a:off x="1027607" y="3664277"/>
            <a:ext cx="479305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115616" y="4995680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High-definition Sunspot boundary extraction (</a:t>
            </a:r>
            <a:r>
              <a:rPr lang="en-US" sz="1400" dirty="0" err="1" smtClean="0"/>
              <a:t>Kanzelhöhe</a:t>
            </a:r>
            <a:r>
              <a:rPr lang="en-US" sz="1400" dirty="0" smtClean="0"/>
              <a:t>, Univ. Graz)</a:t>
            </a:r>
            <a:endParaRPr lang="en-US" sz="1400" dirty="0"/>
          </a:p>
        </p:txBody>
      </p:sp>
      <p:pic>
        <p:nvPicPr>
          <p:cNvPr id="11" name="Picture 14"/>
          <p:cNvPicPr>
            <a:picLocks noChangeAspect="1"/>
          </p:cNvPicPr>
          <p:nvPr/>
        </p:nvPicPr>
        <p:blipFill>
          <a:blip r:embed="rId3" cstate="print"/>
          <a:srcRect l="40100" t="31461" r="32658" b="53689"/>
          <a:stretch>
            <a:fillRect/>
          </a:stretch>
        </p:blipFill>
        <p:spPr bwMode="auto">
          <a:xfrm>
            <a:off x="5652120" y="3847956"/>
            <a:ext cx="2664296" cy="145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3861048"/>
            <a:ext cx="521021" cy="58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67544" y="5517232"/>
            <a:ext cx="82296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Cross fertilization + extension + fusion of know-how developed for space experiments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SoHO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STEREO, PROBA2, SDO)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79512" y="5589240"/>
            <a:ext cx="576064" cy="360040"/>
          </a:xfrm>
          <a:prstGeom prst="rightArrow">
            <a:avLst/>
          </a:prstGeom>
          <a:solidFill>
            <a:srgbClr val="FF9933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5544071" y="1216175"/>
            <a:ext cx="3420417" cy="2088554"/>
            <a:chOff x="2843808" y="3140968"/>
            <a:chExt cx="5616624" cy="33123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8" name="Picture 15" descr="USET_BIbadHa.jpg"/>
            <p:cNvPicPr>
              <a:picLocks noChangeAspect="1"/>
            </p:cNvPicPr>
            <p:nvPr/>
          </p:nvPicPr>
          <p:blipFill>
            <a:blip r:embed="rId5" cstate="print">
              <a:lum bright="-14000" contrast="28000"/>
            </a:blip>
            <a:srcRect t="20370" b="18521"/>
            <a:stretch>
              <a:fillRect/>
            </a:stretch>
          </p:blipFill>
          <p:spPr bwMode="auto">
            <a:xfrm>
              <a:off x="2843808" y="3140968"/>
              <a:ext cx="2828032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7" descr="USET_BIgoodHa.jpg"/>
            <p:cNvPicPr>
              <a:picLocks noChangeAspect="1"/>
            </p:cNvPicPr>
            <p:nvPr/>
          </p:nvPicPr>
          <p:blipFill>
            <a:blip r:embed="rId6" cstate="print">
              <a:lum bright="-14000" contrast="28000"/>
            </a:blip>
            <a:srcRect t="20512" b="17949"/>
            <a:stretch>
              <a:fillRect/>
            </a:stretch>
          </p:blipFill>
          <p:spPr bwMode="auto">
            <a:xfrm>
              <a:off x="2843808" y="4725144"/>
              <a:ext cx="2808312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8" descr="USET_BIbadWL.jpg"/>
            <p:cNvPicPr>
              <a:picLocks noChangeAspect="1"/>
            </p:cNvPicPr>
            <p:nvPr/>
          </p:nvPicPr>
          <p:blipFill>
            <a:blip r:embed="rId7" cstate="print">
              <a:lum bright="-4000" contrast="2000"/>
            </a:blip>
            <a:srcRect t="20512" b="20512"/>
            <a:stretch>
              <a:fillRect/>
            </a:stretch>
          </p:blipFill>
          <p:spPr bwMode="auto">
            <a:xfrm>
              <a:off x="5652120" y="3140968"/>
              <a:ext cx="2808312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9" descr="USET_BIgoodwl.jpg"/>
            <p:cNvPicPr>
              <a:picLocks noChangeAspect="1"/>
            </p:cNvPicPr>
            <p:nvPr/>
          </p:nvPicPr>
          <p:blipFill>
            <a:blip r:embed="rId8" cstate="print">
              <a:lum bright="-2000" contrast="2000"/>
            </a:blip>
            <a:srcRect t="20512" b="20512"/>
            <a:stretch>
              <a:fillRect/>
            </a:stretch>
          </p:blipFill>
          <p:spPr bwMode="auto">
            <a:xfrm>
              <a:off x="5652120" y="4797152"/>
              <a:ext cx="2808312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5652120" y="974545"/>
            <a:ext cx="3312368" cy="26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en-US" sz="1400" dirty="0" smtClean="0">
                <a:latin typeface="Calibri" pitchFamily="34" charset="0"/>
              </a:rPr>
              <a:t>RT seeing compensation, (USET Brussels)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6588224" y="1196752"/>
            <a:ext cx="12961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Raw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588224" y="2105755"/>
            <a:ext cx="12961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Optimized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25" name="Picture 24" descr="deflogouset3d10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43274" y="1214337"/>
            <a:ext cx="490905" cy="490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European assets: image processing and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848" y="981075"/>
            <a:ext cx="8229600" cy="51450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Many solar groups with </a:t>
            </a:r>
            <a:r>
              <a:rPr lang="en-US" b="1" dirty="0" smtClean="0"/>
              <a:t>expertise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in advanced solar image processing :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100" dirty="0" smtClean="0"/>
              <a:t>SIDC-Brussels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100" dirty="0" smtClean="0"/>
              <a:t>Paris-</a:t>
            </a:r>
            <a:r>
              <a:rPr lang="en-US" sz="2100" dirty="0" err="1" smtClean="0"/>
              <a:t>Meudon</a:t>
            </a:r>
            <a:r>
              <a:rPr lang="en-US" sz="2100" dirty="0" smtClean="0"/>
              <a:t> (BASS2000, HELIO)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100" dirty="0" smtClean="0"/>
              <a:t>Bradford University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100" dirty="0" smtClean="0"/>
              <a:t>Glasgow University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100" dirty="0" smtClean="0"/>
              <a:t>Coimbra -UNINOVA/</a:t>
            </a:r>
            <a:r>
              <a:rPr lang="en-US" sz="2100" dirty="0" err="1" smtClean="0"/>
              <a:t>Hurbanovo</a:t>
            </a:r>
            <a:r>
              <a:rPr lang="en-US" sz="2100" dirty="0" smtClean="0"/>
              <a:t>  (COSIS)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100" dirty="0" smtClean="0"/>
              <a:t>Trinity College Dublin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in solar databases, data portals, virtual observatories</a:t>
            </a:r>
            <a:r>
              <a:rPr lang="en-US" dirty="0" smtClean="0"/>
              <a:t>: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SIDC-Brussels (</a:t>
            </a:r>
            <a:r>
              <a:rPr lang="en-US" dirty="0" err="1" smtClean="0"/>
              <a:t>SoTerIA</a:t>
            </a:r>
            <a:r>
              <a:rPr lang="en-US" dirty="0" smtClean="0"/>
              <a:t>-SODA)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MSSL (HELIO)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Paris-</a:t>
            </a:r>
            <a:r>
              <a:rPr lang="en-US" dirty="0" err="1" smtClean="0"/>
              <a:t>Meudon</a:t>
            </a:r>
            <a:r>
              <a:rPr lang="en-US" dirty="0" smtClean="0"/>
              <a:t> (BASS2000)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Kanzelhöhe</a:t>
            </a:r>
            <a:r>
              <a:rPr lang="en-US" dirty="0" smtClean="0"/>
              <a:t> (KEAS, CESAR)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CCDC28D-D6DC-4D7F-9355-13D04633132D}" type="datetime1">
              <a:rPr lang="en-US"/>
              <a:pPr>
                <a:defRPr/>
              </a:pPr>
              <a:t>11/12/2010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HaSTeNET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559B5A-C9FF-4234-B64D-597A8A6108B3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25608" name="Picture 7" descr="logo_helio_s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78435">
            <a:off x="6876108" y="2746846"/>
            <a:ext cx="1803879" cy="101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609" name="Picture 8" descr="logo_SODA-fron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11964">
            <a:off x="5572483" y="4649318"/>
            <a:ext cx="19589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610" name="Picture 9" descr="logo_Soteria_t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941168"/>
            <a:ext cx="1080885" cy="107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611" name="Picture 2"/>
          <p:cNvPicPr>
            <a:picLocks noChangeAspect="1" noChangeArrowheads="1"/>
          </p:cNvPicPr>
          <p:nvPr/>
        </p:nvPicPr>
        <p:blipFill>
          <a:blip r:embed="rId5" cstate="print"/>
          <a:srcRect r="64977"/>
          <a:stretch>
            <a:fillRect/>
          </a:stretch>
        </p:blipFill>
        <p:spPr bwMode="auto">
          <a:xfrm rot="21151470">
            <a:off x="6193993" y="1492230"/>
            <a:ext cx="2376488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1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85818">
            <a:off x="4405079" y="4973022"/>
            <a:ext cx="876298" cy="98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 descr="logosidcsmal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102979">
            <a:off x="5709506" y="2667051"/>
            <a:ext cx="826393" cy="9820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868" y="274638"/>
            <a:ext cx="8363272" cy="561975"/>
          </a:xfrm>
        </p:spPr>
        <p:txBody>
          <a:bodyPr/>
          <a:lstStyle/>
          <a:p>
            <a:r>
              <a:rPr lang="en-US" dirty="0" smtClean="0"/>
              <a:t>Multiple technical developments and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3240014"/>
          </a:xfrm>
        </p:spPr>
        <p:txBody>
          <a:bodyPr>
            <a:normAutofit/>
          </a:bodyPr>
          <a:lstStyle/>
          <a:p>
            <a:r>
              <a:rPr lang="en-US" dirty="0" smtClean="0"/>
              <a:t>Optics: </a:t>
            </a:r>
          </a:p>
          <a:p>
            <a:pPr lvl="1"/>
            <a:r>
              <a:rPr lang="en-US" b="1" dirty="0" smtClean="0"/>
              <a:t>Narrow </a:t>
            </a:r>
            <a:r>
              <a:rPr lang="en-US" b="1" dirty="0" err="1" smtClean="0"/>
              <a:t>bandpass</a:t>
            </a:r>
            <a:r>
              <a:rPr lang="en-US" b="1" dirty="0" smtClean="0"/>
              <a:t> (&lt; 0.05 nm)</a:t>
            </a:r>
          </a:p>
          <a:p>
            <a:pPr lvl="1"/>
            <a:r>
              <a:rPr lang="en-US" b="1" dirty="0" smtClean="0"/>
              <a:t>Tunable etalons </a:t>
            </a:r>
            <a:r>
              <a:rPr lang="en-US" dirty="0" smtClean="0"/>
              <a:t>(</a:t>
            </a:r>
            <a:r>
              <a:rPr lang="en-US" dirty="0" err="1" smtClean="0"/>
              <a:t>birefringent</a:t>
            </a:r>
            <a:r>
              <a:rPr lang="en-US" dirty="0" smtClean="0"/>
              <a:t> or </a:t>
            </a:r>
            <a:r>
              <a:rPr lang="en-US" dirty="0" err="1" smtClean="0"/>
              <a:t>Fabry</a:t>
            </a:r>
            <a:r>
              <a:rPr lang="en-US" dirty="0" smtClean="0"/>
              <a:t>-Perot)</a:t>
            </a:r>
          </a:p>
          <a:p>
            <a:pPr lvl="1"/>
            <a:r>
              <a:rPr lang="en-US" b="1" dirty="0" smtClean="0"/>
              <a:t>Telecentric &amp; multipath optics </a:t>
            </a:r>
          </a:p>
          <a:p>
            <a:pPr lvl="1"/>
            <a:r>
              <a:rPr lang="en-US" dirty="0" smtClean="0"/>
              <a:t>Narrow-band and heat rejection filters</a:t>
            </a:r>
          </a:p>
          <a:p>
            <a:r>
              <a:rPr lang="en-US" dirty="0" smtClean="0"/>
              <a:t>Detectors: </a:t>
            </a:r>
          </a:p>
          <a:p>
            <a:pPr lvl="1"/>
            <a:r>
              <a:rPr lang="en-US" b="1" dirty="0" smtClean="0"/>
              <a:t>Cooled high dynamic range sensors </a:t>
            </a:r>
            <a:r>
              <a:rPr lang="en-US" dirty="0" smtClean="0"/>
              <a:t>(&gt; 12 bits)</a:t>
            </a:r>
          </a:p>
          <a:p>
            <a:pPr lvl="1"/>
            <a:r>
              <a:rPr lang="en-US" b="1" dirty="0" smtClean="0"/>
              <a:t>High-cadence imaging </a:t>
            </a:r>
            <a:r>
              <a:rPr lang="en-US" dirty="0" smtClean="0"/>
              <a:t>(&gt; 8 </a:t>
            </a:r>
            <a:r>
              <a:rPr lang="en-US" dirty="0" err="1" smtClean="0"/>
              <a:t>im</a:t>
            </a:r>
            <a:r>
              <a:rPr lang="en-US" dirty="0" smtClean="0"/>
              <a:t>/s)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07B137-FC43-4CFD-981B-A474E5C24140}" type="datetime1">
              <a:rPr lang="en-US" smtClean="0"/>
              <a:pPr>
                <a:defRPr/>
              </a:pPr>
              <a:t>11/12/2010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HaSTeNET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0356C-4881-455F-8E01-F762EA544C0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 descr="ospan-optics.gif"/>
          <p:cNvPicPr>
            <a:picLocks noChangeAspect="1"/>
          </p:cNvPicPr>
          <p:nvPr/>
        </p:nvPicPr>
        <p:blipFill>
          <a:blip r:embed="rId2" cstate="print"/>
          <a:srcRect l="17683" b="45729"/>
          <a:stretch>
            <a:fillRect/>
          </a:stretch>
        </p:blipFill>
        <p:spPr bwMode="auto">
          <a:xfrm>
            <a:off x="881821" y="4077072"/>
            <a:ext cx="743459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Fabry-Perot_bandpass.png"/>
          <p:cNvPicPr>
            <a:picLocks noChangeAspect="1"/>
          </p:cNvPicPr>
          <p:nvPr/>
        </p:nvPicPr>
        <p:blipFill>
          <a:blip r:embed="rId3" cstate="print">
            <a:lum bright="-14000" contrast="20000"/>
          </a:blip>
          <a:stretch>
            <a:fillRect/>
          </a:stretch>
        </p:blipFill>
        <p:spPr>
          <a:xfrm>
            <a:off x="6300192" y="2055856"/>
            <a:ext cx="2424081" cy="223724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PM_Lyot-BirefOp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960251"/>
            <a:ext cx="2808312" cy="956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next step: open issues for full 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4"/>
            <a:ext cx="8229600" cy="547226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HaSTeNet</a:t>
            </a:r>
            <a:r>
              <a:rPr lang="en-US" dirty="0" smtClean="0"/>
              <a:t> = preparation of the actual full deployment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Construction &amp; replication of state-of-the-art instrument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Full network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Full set of data products (continuous movies)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Permanent integration into the SSA SW services</a:t>
            </a: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u="sng" dirty="0" smtClean="0"/>
              <a:t>Key choices to be settled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66"/>
                </a:solidFill>
              </a:rPr>
              <a:t>Doppler speed measurement?</a:t>
            </a:r>
            <a:r>
              <a:rPr lang="en-US" sz="2800" dirty="0" smtClean="0">
                <a:solidFill>
                  <a:srgbClr val="FF0066"/>
                </a:solidFill>
              </a:rPr>
              <a:t> </a:t>
            </a:r>
            <a:r>
              <a:rPr lang="en-US" sz="2300" dirty="0" smtClean="0"/>
              <a:t>(tunable wavelength)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66"/>
                </a:solidFill>
              </a:rPr>
              <a:t>Magnetograph mode? </a:t>
            </a:r>
            <a:r>
              <a:rPr lang="en-US" dirty="0" smtClean="0"/>
              <a:t>(</a:t>
            </a:r>
            <a:r>
              <a:rPr lang="en-US" dirty="0" err="1" smtClean="0"/>
              <a:t>birefringent</a:t>
            </a:r>
            <a:r>
              <a:rPr lang="en-US" dirty="0" smtClean="0"/>
              <a:t> system + polarizer)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FF0066"/>
                </a:solidFill>
              </a:rPr>
              <a:t>Addition of two polar stations 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Possible synergy with current polar projects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/>
              <a:t>Antarctic (</a:t>
            </a:r>
            <a:r>
              <a:rPr lang="en-US" dirty="0" smtClean="0"/>
              <a:t>Belgium ?)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Arctic (Norway/</a:t>
            </a:r>
            <a:r>
              <a:rPr lang="en-US" b="1" dirty="0" smtClean="0"/>
              <a:t>Svalbard ?</a:t>
            </a:r>
            <a:r>
              <a:rPr lang="en-US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67F96D8-2839-41DE-B85C-8C6EF648E8FB}" type="datetime1">
              <a:rPr lang="en-US"/>
              <a:pPr>
                <a:defRPr/>
              </a:pPr>
              <a:t>11/12/2010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HaSTeNET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59FF9-ADEA-4DF6-9F1F-3DED8898ECD4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29703" name="Picture 8" descr="StatPolPE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581128"/>
            <a:ext cx="2303488" cy="172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0" descr="logo_PolarFund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3547" y="4797152"/>
            <a:ext cx="7969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-alpha_DopplerIma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1484784"/>
            <a:ext cx="1127313" cy="1152128"/>
          </a:xfrm>
          <a:prstGeom prst="rect">
            <a:avLst/>
          </a:prstGeom>
        </p:spPr>
      </p:pic>
      <p:pic>
        <p:nvPicPr>
          <p:cNvPr id="10" name="Picture 9" descr="H-alpha_MagIma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98602" y="2214156"/>
            <a:ext cx="1137816" cy="11521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12360" y="2636912"/>
            <a:ext cx="866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Obs. Paris-</a:t>
            </a:r>
            <a:r>
              <a:rPr lang="en-US" sz="1200" i="1" dirty="0" err="1" smtClean="0"/>
              <a:t>Meudon</a:t>
            </a:r>
            <a:endParaRPr lang="en-US" sz="12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24328" y="1484784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V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09710" y="2214156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HaSteNet</a:t>
            </a:r>
            <a:r>
              <a:rPr lang="en-US" dirty="0" smtClean="0"/>
              <a:t>: an awaiting </a:t>
            </a:r>
            <a:r>
              <a:rPr lang="en-US" dirty="0" err="1" smtClean="0"/>
              <a:t>european</a:t>
            </a:r>
            <a:r>
              <a:rPr lang="en-US" dirty="0" smtClean="0"/>
              <a:t>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981075"/>
            <a:ext cx="6923112" cy="136780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Commitment from national delegations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Marks of interest from industrial partners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67F96D8-2839-41DE-B85C-8C6EF648E8FB}" type="datetime1">
              <a:rPr lang="en-US"/>
              <a:pPr>
                <a:defRPr/>
              </a:pPr>
              <a:t>11/12/2010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HaSTeNET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2C6DD-70F7-4281-AF30-E9F8369D12A2}" type="slidenum">
              <a:rPr lang="en-US"/>
              <a:pPr>
                <a:defRPr/>
              </a:pPr>
              <a:t>17</a:t>
            </a:fld>
            <a:endParaRPr lang="en-US"/>
          </a:p>
        </p:txBody>
      </p:sp>
      <p:grpSp>
        <p:nvGrpSpPr>
          <p:cNvPr id="30727" name="Group 6"/>
          <p:cNvGrpSpPr>
            <a:grpSpLocks/>
          </p:cNvGrpSpPr>
          <p:nvPr/>
        </p:nvGrpSpPr>
        <p:grpSpPr bwMode="auto">
          <a:xfrm>
            <a:off x="2938958" y="2348880"/>
            <a:ext cx="5377458" cy="3959845"/>
            <a:chOff x="611560" y="836712"/>
            <a:chExt cx="7812360" cy="5430897"/>
          </a:xfrm>
        </p:grpSpPr>
        <p:pic>
          <p:nvPicPr>
            <p:cNvPr id="8" name="Picture 7" descr="Hastenet_countries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1560" y="836712"/>
              <a:ext cx="7812360" cy="5430897"/>
            </a:xfrm>
            <a:prstGeom prst="rect">
              <a:avLst/>
            </a:prstGeom>
            <a:ln w="19050">
              <a:solidFill>
                <a:schemeClr val="accent1">
                  <a:shade val="5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30729" name="Group 20"/>
            <p:cNvGrpSpPr>
              <a:grpSpLocks/>
            </p:cNvGrpSpPr>
            <p:nvPr/>
          </p:nvGrpSpPr>
          <p:grpSpPr bwMode="auto">
            <a:xfrm>
              <a:off x="5940434" y="1268893"/>
              <a:ext cx="2387058" cy="1585532"/>
              <a:chOff x="6156458" y="1700941"/>
              <a:chExt cx="2387058" cy="1585532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6156458" y="1700941"/>
                <a:ext cx="2276311" cy="15855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30731" name="Group 18"/>
              <p:cNvGrpSpPr>
                <a:grpSpLocks/>
              </p:cNvGrpSpPr>
              <p:nvPr/>
            </p:nvGrpSpPr>
            <p:grpSpPr bwMode="auto">
              <a:xfrm>
                <a:off x="6227266" y="1772816"/>
                <a:ext cx="2316250" cy="1450965"/>
                <a:chOff x="610642" y="2132856"/>
                <a:chExt cx="2316250" cy="1450965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610642" y="2206777"/>
                  <a:ext cx="503516" cy="216091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610642" y="2566060"/>
                  <a:ext cx="503516" cy="216091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610642" y="2925343"/>
                  <a:ext cx="503516" cy="216091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610642" y="3287230"/>
                  <a:ext cx="503516" cy="216089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0736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1115614" y="2132856"/>
                  <a:ext cx="1811278" cy="422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>
                      <a:latin typeface="Calibri" pitchFamily="34" charset="0"/>
                    </a:rPr>
                    <a:t>Core countries</a:t>
                  </a:r>
                </a:p>
              </p:txBody>
            </p:sp>
            <p:sp>
              <p:nvSpPr>
                <p:cNvPr id="30737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1115611" y="2483604"/>
                  <a:ext cx="1748772" cy="422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>
                      <a:latin typeface="Calibri" pitchFamily="34" charset="0"/>
                    </a:rPr>
                    <a:t>Observatories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1114155" y="2855049"/>
                  <a:ext cx="1699773" cy="37990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dirty="0">
                      <a:latin typeface="+mn-lt"/>
                      <a:cs typeface="+mn-cs"/>
                    </a:rPr>
                    <a:t>New telescopes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1114156" y="3203919"/>
                  <a:ext cx="1706108" cy="37990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dirty="0">
                      <a:latin typeface="+mn-lt"/>
                      <a:cs typeface="+mn-cs"/>
                    </a:rPr>
                    <a:t>Data processing</a:t>
                  </a:r>
                </a:p>
              </p:txBody>
            </p:sp>
          </p:grpSp>
        </p:grpSp>
      </p:grpSp>
      <p:sp>
        <p:nvSpPr>
          <p:cNvPr id="21" name="12-Point Star 20"/>
          <p:cNvSpPr/>
          <p:nvPr/>
        </p:nvSpPr>
        <p:spPr>
          <a:xfrm rot="20987616">
            <a:off x="240902" y="855898"/>
            <a:ext cx="1979870" cy="747420"/>
          </a:xfrm>
          <a:prstGeom prst="star12">
            <a:avLst/>
          </a:prstGeom>
          <a:gradFill flip="none" rotWithShape="1">
            <a:gsLst>
              <a:gs pos="0">
                <a:srgbClr val="FFFF99"/>
              </a:gs>
              <a:gs pos="50000">
                <a:srgbClr val="FF9900"/>
              </a:gs>
              <a:gs pos="100000">
                <a:srgbClr val="CC33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2000" b="1" dirty="0" smtClean="0">
                <a:solidFill>
                  <a:srgbClr val="A50021"/>
                </a:solidFill>
              </a:rPr>
              <a:t>WANTED</a:t>
            </a:r>
            <a:endParaRPr lang="en-US" b="1" dirty="0">
              <a:solidFill>
                <a:srgbClr val="A50021"/>
              </a:solidFill>
            </a:endParaRPr>
          </a:p>
        </p:txBody>
      </p:sp>
      <p:sp>
        <p:nvSpPr>
          <p:cNvPr id="23" name="12-Point Star 22"/>
          <p:cNvSpPr/>
          <p:nvPr/>
        </p:nvSpPr>
        <p:spPr>
          <a:xfrm rot="20987616">
            <a:off x="237319" y="1654282"/>
            <a:ext cx="1979870" cy="747420"/>
          </a:xfrm>
          <a:prstGeom prst="star12">
            <a:avLst/>
          </a:prstGeom>
          <a:gradFill flip="none" rotWithShape="1">
            <a:gsLst>
              <a:gs pos="0">
                <a:srgbClr val="FFFF99"/>
              </a:gs>
              <a:gs pos="50000">
                <a:srgbClr val="FF9900"/>
              </a:gs>
              <a:gs pos="100000">
                <a:srgbClr val="CC33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2000" b="1" dirty="0" smtClean="0">
                <a:solidFill>
                  <a:srgbClr val="A50021"/>
                </a:solidFill>
              </a:rPr>
              <a:t>WANTED</a:t>
            </a:r>
            <a:endParaRPr lang="en-US" b="1" dirty="0">
              <a:solidFill>
                <a:srgbClr val="A5002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7584" y="2996952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European poles of expertise in ground-based solar monitoring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1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/>
              <a:t>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67F96D8-2839-41DE-B85C-8C6EF648E8FB}" type="datetime1">
              <a:rPr lang="en-US"/>
              <a:pPr>
                <a:defRPr/>
              </a:pPr>
              <a:t>11/12/2010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HaSTeNET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17EF19-E26F-48BB-BED5-4C65C8EEB347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33801" name="Picture 9" descr="HalpahaFlareLearmonth.gif"/>
          <p:cNvPicPr>
            <a:picLocks noChangeAspect="1"/>
          </p:cNvPicPr>
          <p:nvPr/>
        </p:nvPicPr>
        <p:blipFill>
          <a:blip r:embed="rId2" cstate="print">
            <a:lum bright="22000" contrast="-29000"/>
          </a:blip>
          <a:srcRect/>
          <a:stretch>
            <a:fillRect/>
          </a:stretch>
        </p:blipFill>
        <p:spPr bwMode="auto">
          <a:xfrm>
            <a:off x="2411760" y="1475455"/>
            <a:ext cx="4608512" cy="330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6516216" y="1556792"/>
            <a:ext cx="2016224" cy="1872208"/>
          </a:xfrm>
          <a:prstGeom prst="ellipse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Unique EU expertise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7544" y="2420888"/>
            <a:ext cx="2304256" cy="2304256"/>
          </a:xfrm>
          <a:prstGeom prst="ellipse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Hardware&amp; software challenges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43808" y="3645024"/>
            <a:ext cx="1872208" cy="1656184"/>
          </a:xfrm>
          <a:prstGeom prst="ellipse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Synergy with space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292080" y="3501008"/>
            <a:ext cx="1800200" cy="1728192"/>
          </a:xfrm>
          <a:prstGeom prst="ellipse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High return /cost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123728" y="836712"/>
            <a:ext cx="1800200" cy="1728192"/>
          </a:xfrm>
          <a:prstGeom prst="ellipse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Key SSA segment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427984" y="908720"/>
            <a:ext cx="1800200" cy="1656184"/>
          </a:xfrm>
          <a:prstGeom prst="ellipse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Robust SW service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Cloud 16"/>
          <p:cNvSpPr/>
          <p:nvPr/>
        </p:nvSpPr>
        <p:spPr>
          <a:xfrm>
            <a:off x="251520" y="5157192"/>
            <a:ext cx="6840760" cy="1152128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Weak national commitments in spite of high potential </a:t>
            </a:r>
            <a:endParaRPr lang="en-US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6823" y="6122003"/>
            <a:ext cx="6768752" cy="648072"/>
          </a:xfrm>
          <a:gradFill>
            <a:gsLst>
              <a:gs pos="0">
                <a:srgbClr val="FFFF00"/>
              </a:gs>
              <a:gs pos="33000">
                <a:schemeClr val="bg1"/>
              </a:gs>
              <a:gs pos="46000">
                <a:schemeClr val="bg1"/>
              </a:gs>
              <a:gs pos="100000">
                <a:srgbClr val="FFFF00"/>
              </a:gs>
            </a:gsLst>
            <a:lin ang="5400000" scaled="0"/>
          </a:gradFill>
          <a:ln w="25400" cmpd="sng"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Contact us to know more and to join !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59832" y="2636912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66"/>
                </a:solidFill>
                <a:latin typeface="Bauhaus 93" pitchFamily="82" charset="0"/>
              </a:rPr>
              <a:t>HaSTeNET</a:t>
            </a:r>
            <a:endParaRPr lang="en-US" sz="5400" b="1" dirty="0">
              <a:solidFill>
                <a:srgbClr val="FF0066"/>
              </a:solidFill>
              <a:latin typeface="Bauhaus 93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HaSTeNet</a:t>
            </a:r>
            <a:r>
              <a:rPr lang="en-US" dirty="0" smtClean="0"/>
              <a:t>: An operational H-alpha network for SSA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435280" cy="53276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ESA optional programs (Intended invitation to tender): </a:t>
            </a:r>
          </a:p>
          <a:p>
            <a:pPr lvl="1" eaLnBrk="1" hangingPunct="1">
              <a:defRPr/>
            </a:pPr>
            <a:r>
              <a:rPr lang="en-US" sz="2400" dirty="0" smtClean="0"/>
              <a:t>GSTP5, segment 3 (Security for the Citizen)</a:t>
            </a:r>
            <a:endParaRPr lang="en-US" sz="2800" b="1" dirty="0" smtClean="0"/>
          </a:p>
          <a:p>
            <a:pPr eaLnBrk="1" hangingPunct="1">
              <a:defRPr/>
            </a:pPr>
            <a:r>
              <a:rPr lang="fr-BE" b="1" i="1" dirty="0" smtClean="0"/>
              <a:t>Call ID 10.1EE.02</a:t>
            </a:r>
            <a:r>
              <a:rPr lang="fr-BE" dirty="0" smtClean="0"/>
              <a:t>: 						           </a:t>
            </a:r>
            <a:r>
              <a:rPr lang="en-US" sz="2100" dirty="0" smtClean="0"/>
              <a:t>H-Alpha Solar Telescope </a:t>
            </a:r>
            <a:r>
              <a:rPr lang="en-US" sz="2100" dirty="0" err="1" smtClean="0"/>
              <a:t>NETwork</a:t>
            </a:r>
            <a:r>
              <a:rPr lang="en-US" sz="2100" dirty="0" smtClean="0"/>
              <a:t> prototype for applications (HASTENET)</a:t>
            </a:r>
          </a:p>
          <a:p>
            <a:pPr eaLnBrk="1" hangingPunct="1">
              <a:defRPr/>
            </a:pPr>
            <a:r>
              <a:rPr lang="fr-BE" dirty="0" smtClean="0"/>
              <a:t>Budget: 200-500 KEURO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E6373C2-7A2A-43B5-B238-C40256536838}" type="datetime1">
              <a:rPr lang="en-US"/>
              <a:pPr>
                <a:defRPr/>
              </a:pPr>
              <a:t>11/12/2010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HaSTeNET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ED7ABA-A385-4303-8C74-8413146059DA}" type="slidenum">
              <a:rPr lang="en-US"/>
              <a:pPr>
                <a:defRPr/>
              </a:pPr>
              <a:t>2</a:t>
            </a:fld>
            <a:endParaRPr lang="en-US"/>
          </a:p>
        </p:txBody>
      </p:sp>
      <p:grpSp>
        <p:nvGrpSpPr>
          <p:cNvPr id="3" name="Group 10"/>
          <p:cNvGrpSpPr/>
          <p:nvPr/>
        </p:nvGrpSpPr>
        <p:grpSpPr>
          <a:xfrm>
            <a:off x="1043608" y="5085184"/>
            <a:ext cx="2088232" cy="1008112"/>
            <a:chOff x="5724128" y="3573016"/>
            <a:chExt cx="2088232" cy="10081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Flowchart: Alternate Process 9"/>
            <p:cNvSpPr/>
            <p:nvPr/>
          </p:nvSpPr>
          <p:spPr>
            <a:xfrm>
              <a:off x="5796136" y="3573016"/>
              <a:ext cx="2016224" cy="1008112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24128" y="3717032"/>
              <a:ext cx="2088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CC"/>
                  </a:solidFill>
                </a:rPr>
                <a:t>Connection with solar space data</a:t>
              </a:r>
              <a:endParaRPr lang="en-US" b="1" dirty="0">
                <a:solidFill>
                  <a:srgbClr val="FFFFCC"/>
                </a:solidFill>
              </a:endParaRPr>
            </a:p>
          </p:txBody>
        </p:sp>
      </p:grpSp>
      <p:grpSp>
        <p:nvGrpSpPr>
          <p:cNvPr id="7" name="Group 11"/>
          <p:cNvGrpSpPr/>
          <p:nvPr/>
        </p:nvGrpSpPr>
        <p:grpSpPr>
          <a:xfrm>
            <a:off x="6156176" y="5085184"/>
            <a:ext cx="2088232" cy="1008112"/>
            <a:chOff x="5796136" y="3573016"/>
            <a:chExt cx="2088232" cy="10081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Flowchart: Alternate Process 12"/>
            <p:cNvSpPr/>
            <p:nvPr/>
          </p:nvSpPr>
          <p:spPr>
            <a:xfrm>
              <a:off x="5796136" y="3573016"/>
              <a:ext cx="2016224" cy="1008112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96136" y="3616558"/>
              <a:ext cx="20882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CC"/>
                  </a:solidFill>
                </a:rPr>
                <a:t>User-oriented products and applications</a:t>
              </a:r>
              <a:endParaRPr lang="en-US" b="1" dirty="0">
                <a:solidFill>
                  <a:srgbClr val="FFFFCC"/>
                </a:solidFill>
              </a:endParaRPr>
            </a:p>
          </p:txBody>
        </p:sp>
      </p:grpSp>
      <p:grpSp>
        <p:nvGrpSpPr>
          <p:cNvPr id="8" name="Group 14"/>
          <p:cNvGrpSpPr/>
          <p:nvPr/>
        </p:nvGrpSpPr>
        <p:grpSpPr>
          <a:xfrm>
            <a:off x="6084168" y="3212976"/>
            <a:ext cx="2088232" cy="1008112"/>
            <a:chOff x="5724128" y="3573016"/>
            <a:chExt cx="2088232" cy="10081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Flowchart: Alternate Process 15"/>
            <p:cNvSpPr/>
            <p:nvPr/>
          </p:nvSpPr>
          <p:spPr>
            <a:xfrm>
              <a:off x="5796136" y="3573016"/>
              <a:ext cx="2016224" cy="1008112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24128" y="3717032"/>
              <a:ext cx="2088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CC"/>
                  </a:solidFill>
                </a:rPr>
                <a:t>Operational service</a:t>
              </a:r>
              <a:endParaRPr lang="en-US" b="1" dirty="0">
                <a:solidFill>
                  <a:srgbClr val="FFFFCC"/>
                </a:solidFill>
              </a:endParaRPr>
            </a:p>
          </p:txBody>
        </p:sp>
      </p:grpSp>
      <p:grpSp>
        <p:nvGrpSpPr>
          <p:cNvPr id="11" name="Group 17"/>
          <p:cNvGrpSpPr/>
          <p:nvPr/>
        </p:nvGrpSpPr>
        <p:grpSpPr>
          <a:xfrm>
            <a:off x="1115616" y="3212976"/>
            <a:ext cx="2088232" cy="1008112"/>
            <a:chOff x="5724128" y="3573016"/>
            <a:chExt cx="2088232" cy="10081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Flowchart: Alternate Process 18"/>
            <p:cNvSpPr/>
            <p:nvPr/>
          </p:nvSpPr>
          <p:spPr>
            <a:xfrm>
              <a:off x="5796136" y="3573016"/>
              <a:ext cx="2016224" cy="1008112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24128" y="3717032"/>
              <a:ext cx="2088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CC"/>
                  </a:solidFill>
                </a:rPr>
                <a:t>Coordinated network</a:t>
              </a:r>
              <a:endParaRPr lang="en-US" b="1" dirty="0">
                <a:solidFill>
                  <a:srgbClr val="FFFFCC"/>
                </a:solidFill>
              </a:endParaRPr>
            </a:p>
          </p:txBody>
        </p:sp>
      </p:grpSp>
      <p:grpSp>
        <p:nvGrpSpPr>
          <p:cNvPr id="12" name="Group 20"/>
          <p:cNvGrpSpPr/>
          <p:nvPr/>
        </p:nvGrpSpPr>
        <p:grpSpPr>
          <a:xfrm>
            <a:off x="3347864" y="4149080"/>
            <a:ext cx="2520280" cy="1387404"/>
            <a:chOff x="5724128" y="3573016"/>
            <a:chExt cx="2088232" cy="12950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Flowchart: Alternate Process 21"/>
            <p:cNvSpPr/>
            <p:nvPr/>
          </p:nvSpPr>
          <p:spPr>
            <a:xfrm>
              <a:off x="5796136" y="3573016"/>
              <a:ext cx="2016224" cy="1008112"/>
            </a:xfrm>
            <a:prstGeom prst="flowChartAlternateProcess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24128" y="3667786"/>
              <a:ext cx="20882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FFCC"/>
                  </a:solidFill>
                </a:rPr>
                <a:t>H</a:t>
              </a:r>
              <a:r>
                <a:rPr lang="el-GR" sz="2400" b="1" dirty="0" smtClean="0">
                  <a:solidFill>
                    <a:srgbClr val="FFFFCC"/>
                  </a:solidFill>
                  <a:latin typeface="Franklin Gothic Book"/>
                </a:rPr>
                <a:t>α</a:t>
              </a:r>
              <a:r>
                <a:rPr lang="fr-BE" sz="2400" b="1" dirty="0" smtClean="0">
                  <a:solidFill>
                    <a:srgbClr val="FFFFCC"/>
                  </a:solidFill>
                  <a:latin typeface="Franklin Gothic Book"/>
                </a:rPr>
                <a:t> </a:t>
              </a:r>
              <a:r>
                <a:rPr lang="en-US" sz="2400" b="1" dirty="0" smtClean="0">
                  <a:solidFill>
                    <a:srgbClr val="FFFFCC"/>
                  </a:solidFill>
                </a:rPr>
                <a:t>whole-disk monitoring</a:t>
              </a:r>
              <a:endParaRPr lang="en-US" sz="2400" b="1" dirty="0">
                <a:solidFill>
                  <a:srgbClr val="FFFFCC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004048" y="1844824"/>
            <a:ext cx="3168352" cy="40011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000" b="1" i="1" dirty="0" err="1" smtClean="0"/>
              <a:t>See</a:t>
            </a:r>
            <a:r>
              <a:rPr lang="fr-BE" sz="2000" b="1" i="1" dirty="0" smtClean="0"/>
              <a:t> call on emits.esa.int</a:t>
            </a:r>
            <a:endParaRPr lang="en-US" sz="2000" b="1" i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/>
              <a:t>A chromospheric </a:t>
            </a:r>
            <a:r>
              <a:rPr lang="fr-BE" dirty="0" err="1" smtClean="0"/>
              <a:t>view</a:t>
            </a:r>
            <a:r>
              <a:rPr lang="fr-BE" dirty="0" smtClean="0"/>
              <a:t>: H</a:t>
            </a:r>
            <a:r>
              <a:rPr lang="el-GR" dirty="0" smtClean="0">
                <a:latin typeface="Franklin Gothic Book"/>
              </a:rPr>
              <a:t>α</a:t>
            </a:r>
            <a:r>
              <a:rPr lang="fr-BE" dirty="0" smtClean="0"/>
              <a:t> versus </a:t>
            </a:r>
            <a:r>
              <a:rPr lang="fr-BE" dirty="0" err="1" smtClean="0"/>
              <a:t>other</a:t>
            </a:r>
            <a:r>
              <a:rPr lang="fr-BE" dirty="0" smtClean="0"/>
              <a:t> </a:t>
            </a:r>
            <a:r>
              <a:rPr lang="fr-BE" dirty="0" err="1" smtClean="0"/>
              <a:t>wavelengths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95536" y="1092224"/>
            <a:ext cx="4896544" cy="2336776"/>
          </a:xfrm>
        </p:spPr>
        <p:txBody>
          <a:bodyPr/>
          <a:lstStyle/>
          <a:p>
            <a:pPr algn="ctr" eaLnBrk="1" hangingPunct="1">
              <a:spcBef>
                <a:spcPts val="1200"/>
              </a:spcBef>
              <a:buNone/>
            </a:pPr>
            <a:r>
              <a:rPr lang="fr-BE" dirty="0" smtClean="0">
                <a:solidFill>
                  <a:srgbClr val="FF0000"/>
                </a:solidFill>
              </a:rPr>
              <a:t>The chromosphere = </a:t>
            </a:r>
            <a:r>
              <a:rPr lang="fr-BE" dirty="0" err="1" smtClean="0">
                <a:solidFill>
                  <a:srgbClr val="FF0000"/>
                </a:solidFill>
              </a:rPr>
              <a:t>missing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 err="1" smtClean="0">
                <a:solidFill>
                  <a:srgbClr val="FF0000"/>
                </a:solidFill>
              </a:rPr>
              <a:t>link</a:t>
            </a:r>
            <a:r>
              <a:rPr lang="fr-BE" dirty="0" smtClean="0">
                <a:solidFill>
                  <a:srgbClr val="FF0000"/>
                </a:solidFill>
              </a:rPr>
              <a:t> in </a:t>
            </a:r>
            <a:r>
              <a:rPr lang="fr-BE" dirty="0" err="1" smtClean="0">
                <a:solidFill>
                  <a:srgbClr val="FF0000"/>
                </a:solidFill>
              </a:rPr>
              <a:t>current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 err="1" smtClean="0">
                <a:solidFill>
                  <a:srgbClr val="FF0000"/>
                </a:solidFill>
              </a:rPr>
              <a:t>space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 err="1" smtClean="0">
                <a:solidFill>
                  <a:srgbClr val="FF0000"/>
                </a:solidFill>
              </a:rPr>
              <a:t>weather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 err="1" smtClean="0">
                <a:solidFill>
                  <a:srgbClr val="FF0000"/>
                </a:solidFill>
              </a:rPr>
              <a:t>studies</a:t>
            </a:r>
            <a:endParaRPr lang="fr-BE" dirty="0" smtClean="0">
              <a:latin typeface="Franklin Gothic Book"/>
            </a:endParaRPr>
          </a:p>
          <a:p>
            <a:pPr algn="ctr" eaLnBrk="1" hangingPunct="1">
              <a:spcBef>
                <a:spcPts val="1200"/>
              </a:spcBef>
              <a:buNone/>
            </a:pPr>
            <a:r>
              <a:rPr lang="fr-BE" dirty="0" smtClean="0">
                <a:latin typeface="+mj-lt"/>
              </a:rPr>
              <a:t>Unique H</a:t>
            </a:r>
            <a:r>
              <a:rPr lang="el-GR" dirty="0" smtClean="0">
                <a:latin typeface="+mj-lt"/>
              </a:rPr>
              <a:t>α </a:t>
            </a:r>
            <a:r>
              <a:rPr lang="fr-BE" dirty="0" err="1" smtClean="0">
                <a:latin typeface="+mj-lt"/>
              </a:rPr>
              <a:t>solar</a:t>
            </a:r>
            <a:r>
              <a:rPr lang="fr-BE" dirty="0" smtClean="0">
                <a:latin typeface="+mj-lt"/>
              </a:rPr>
              <a:t> </a:t>
            </a:r>
            <a:r>
              <a:rPr lang="fr-BE" dirty="0" err="1" smtClean="0">
                <a:latin typeface="+mj-lt"/>
              </a:rPr>
              <a:t>features</a:t>
            </a:r>
            <a:r>
              <a:rPr lang="fr-BE" dirty="0" smtClean="0">
                <a:latin typeface="+mj-lt"/>
              </a:rPr>
              <a:t> and </a:t>
            </a:r>
            <a:r>
              <a:rPr lang="fr-BE" dirty="0" err="1" smtClean="0">
                <a:latin typeface="+mj-lt"/>
              </a:rPr>
              <a:t>events</a:t>
            </a:r>
            <a:endParaRPr lang="fr-BE" dirty="0" smtClean="0">
              <a:latin typeface="+mj-lt"/>
            </a:endParaRPr>
          </a:p>
          <a:p>
            <a:pPr algn="ctr" eaLnBrk="1" hangingPunct="1">
              <a:spcBef>
                <a:spcPts val="1200"/>
              </a:spcBef>
              <a:buNone/>
            </a:pPr>
            <a:r>
              <a:rPr lang="fr-BE" dirty="0" smtClean="0">
                <a:latin typeface="+mj-lt"/>
              </a:rPr>
              <a:t>Full </a:t>
            </a:r>
            <a:r>
              <a:rPr lang="fr-BE" dirty="0" err="1" smtClean="0">
                <a:latin typeface="+mj-lt"/>
              </a:rPr>
              <a:t>complementarity</a:t>
            </a:r>
            <a:r>
              <a:rPr lang="fr-BE" dirty="0" smtClean="0">
                <a:latin typeface="+mj-lt"/>
              </a:rPr>
              <a:t> </a:t>
            </a:r>
            <a:r>
              <a:rPr lang="fr-BE" dirty="0" err="1" smtClean="0">
                <a:latin typeface="+mj-lt"/>
              </a:rPr>
              <a:t>with</a:t>
            </a:r>
            <a:r>
              <a:rPr lang="fr-BE" dirty="0" smtClean="0">
                <a:latin typeface="+mj-lt"/>
              </a:rPr>
              <a:t>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fr-BE" dirty="0" err="1" smtClean="0">
                <a:latin typeface="+mj-lt"/>
              </a:rPr>
              <a:t>space</a:t>
            </a:r>
            <a:r>
              <a:rPr lang="fr-BE" dirty="0" smtClean="0">
                <a:latin typeface="+mj-lt"/>
              </a:rPr>
              <a:t> </a:t>
            </a:r>
            <a:r>
              <a:rPr lang="fr-BE" dirty="0" err="1" smtClean="0">
                <a:latin typeface="+mj-lt"/>
              </a:rPr>
              <a:t>solar</a:t>
            </a:r>
            <a:r>
              <a:rPr lang="fr-BE" dirty="0" smtClean="0">
                <a:latin typeface="+mj-lt"/>
              </a:rPr>
              <a:t> data </a:t>
            </a:r>
            <a:endParaRPr lang="en-US" dirty="0" smtClean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67F96D8-2839-41DE-B85C-8C6EF648E8FB}" type="datetime1">
              <a:rPr lang="en-US"/>
              <a:pPr>
                <a:defRPr/>
              </a:pPr>
              <a:t>11/12/2010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HaSTeNET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B9CB6-06FE-4E37-8C8D-0AECD2A509D5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3325" name="TextBox 14"/>
          <p:cNvSpPr txBox="1">
            <a:spLocks noChangeArrowheads="1"/>
          </p:cNvSpPr>
          <p:nvPr/>
        </p:nvSpPr>
        <p:spPr bwMode="auto">
          <a:xfrm>
            <a:off x="3635896" y="6258798"/>
            <a:ext cx="25431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PICARD – SODISM, </a:t>
            </a:r>
            <a:r>
              <a:rPr lang="en-US" sz="1600" dirty="0" err="1">
                <a:latin typeface="Calibri" pitchFamily="34" charset="0"/>
              </a:rPr>
              <a:t>CaII</a:t>
            </a:r>
            <a:r>
              <a:rPr lang="en-US" sz="1600" dirty="0">
                <a:latin typeface="Calibri" pitchFamily="34" charset="0"/>
              </a:rPr>
              <a:t>-K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23528" y="3717032"/>
            <a:ext cx="2520280" cy="2540025"/>
            <a:chOff x="467544" y="3933056"/>
            <a:chExt cx="2520280" cy="2540025"/>
          </a:xfrm>
        </p:grpSpPr>
        <p:pic>
          <p:nvPicPr>
            <p:cNvPr id="15" name="Picture 6" descr="AIA1700_20101025.jpg"/>
            <p:cNvPicPr>
              <a:picLocks noChangeAspect="1"/>
            </p:cNvPicPr>
            <p:nvPr/>
          </p:nvPicPr>
          <p:blipFill>
            <a:blip r:embed="rId3" cstate="print">
              <a:lum bright="14000" contrast="6000"/>
            </a:blip>
            <a:srcRect l="7500" t="7500" r="7503" b="7503"/>
            <a:stretch>
              <a:fillRect/>
            </a:stretch>
          </p:blipFill>
          <p:spPr bwMode="auto">
            <a:xfrm>
              <a:off x="467544" y="3933056"/>
              <a:ext cx="2520280" cy="2520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8"/>
            <p:cNvSpPr txBox="1">
              <a:spLocks noChangeArrowheads="1"/>
            </p:cNvSpPr>
            <p:nvPr/>
          </p:nvSpPr>
          <p:spPr bwMode="auto">
            <a:xfrm>
              <a:off x="467544" y="6165304"/>
              <a:ext cx="139467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Calibri" pitchFamily="34" charset="0"/>
                </a:rPr>
                <a:t>SDO_AIA, 1700A</a:t>
              </a:r>
            </a:p>
          </p:txBody>
        </p:sp>
      </p:grpSp>
      <p:pic>
        <p:nvPicPr>
          <p:cNvPr id="17" name="Picture 10" descr="Nobeyama_980722_045031_17GHz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3608" y="4149080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6948264" y="5929535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Calibri" pitchFamily="34" charset="0"/>
              </a:rPr>
              <a:t>Nobeyama</a:t>
            </a:r>
            <a:r>
              <a:rPr lang="en-US" sz="1400" dirty="0" smtClean="0">
                <a:latin typeface="Calibri" pitchFamily="34" charset="0"/>
              </a:rPr>
              <a:t>, radio, 17GHz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5" cstate="print">
            <a:lum bright="20000"/>
          </a:blip>
          <a:srcRect b="12592"/>
          <a:stretch>
            <a:fillRect/>
          </a:stretch>
        </p:blipFill>
        <p:spPr bwMode="auto">
          <a:xfrm>
            <a:off x="5436096" y="908719"/>
            <a:ext cx="3384376" cy="296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SODISM-RS393_aout2010_ffmpeg1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915816" y="3933056"/>
            <a:ext cx="3960440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2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/>
              <a:t>SW </a:t>
            </a:r>
            <a:r>
              <a:rPr lang="fr-BE" dirty="0" err="1" smtClean="0"/>
              <a:t>product</a:t>
            </a:r>
            <a:r>
              <a:rPr lang="fr-BE" dirty="0" smtClean="0"/>
              <a:t> 1: </a:t>
            </a:r>
            <a:r>
              <a:rPr lang="fr-BE" dirty="0" err="1" smtClean="0"/>
              <a:t>Flare</a:t>
            </a:r>
            <a:r>
              <a:rPr lang="fr-BE" dirty="0" smtClean="0"/>
              <a:t> diagnostics</a:t>
            </a:r>
            <a:endParaRPr 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5184576" cy="2232248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 smtClean="0"/>
              <a:t>Real-Time: </a:t>
            </a:r>
            <a:r>
              <a:rPr lang="en-US" b="1" dirty="0" smtClean="0"/>
              <a:t>alerts, location, timing, brightness, area</a:t>
            </a:r>
          </a:p>
          <a:p>
            <a:pPr eaLnBrk="1" hangingPunct="1"/>
            <a:r>
              <a:rPr lang="en-US" dirty="0" smtClean="0"/>
              <a:t>Diagnostics: 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/>
              <a:t>Precursors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/>
              <a:t>Energy release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/>
              <a:t>Topology: ribbons, loop connectivity</a:t>
            </a:r>
          </a:p>
          <a:p>
            <a:pPr eaLnBrk="1" hangingPunct="1">
              <a:spcBef>
                <a:spcPts val="1200"/>
              </a:spcBef>
            </a:pPr>
            <a:r>
              <a:rPr lang="en-US" b="1" i="1" dirty="0" smtClean="0"/>
              <a:t>Which magnetic loop </a:t>
            </a:r>
            <a:r>
              <a:rPr lang="en-US" b="1" i="1" dirty="0" err="1" smtClean="0"/>
              <a:t>footpoints</a:t>
            </a:r>
            <a:r>
              <a:rPr lang="en-US" b="1" i="1" dirty="0" smtClean="0"/>
              <a:t> are involved  in the reconnection?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67F96D8-2839-41DE-B85C-8C6EF648E8FB}" type="datetime1">
              <a:rPr lang="en-US"/>
              <a:pPr>
                <a:defRPr/>
              </a:pPr>
              <a:t>11/12/2010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HaSTeNET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714CD8-7CD2-4B24-B605-5BA2071A5737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10" name="KZ_ha_2005jan17_fullDisk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331640" y="3081824"/>
            <a:ext cx="3384376" cy="3327970"/>
          </a:xfrm>
          <a:prstGeom prst="rect">
            <a:avLst/>
          </a:prstGeom>
        </p:spPr>
      </p:pic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4685020" y="6114782"/>
            <a:ext cx="25512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Obs. </a:t>
            </a:r>
            <a:r>
              <a:rPr lang="en-US" sz="1600" dirty="0" err="1" smtClean="0">
                <a:latin typeface="Calibri" pitchFamily="34" charset="0"/>
              </a:rPr>
              <a:t>Kanzelhöhe</a:t>
            </a:r>
            <a:r>
              <a:rPr lang="en-US" sz="1600" dirty="0" smtClean="0">
                <a:latin typeface="Calibri" pitchFamily="34" charset="0"/>
              </a:rPr>
              <a:t>, 17/1/2005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51520" y="2492896"/>
            <a:ext cx="576064" cy="360040"/>
          </a:xfrm>
          <a:prstGeom prst="rightArrow">
            <a:avLst/>
          </a:prstGeom>
          <a:solidFill>
            <a:srgbClr val="FF9933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BBSO_flare03nov04.mpeg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5076056" y="980728"/>
            <a:ext cx="3672408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56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/>
              <a:t>SW </a:t>
            </a:r>
            <a:r>
              <a:rPr lang="fr-BE" dirty="0" err="1" smtClean="0"/>
              <a:t>product</a:t>
            </a:r>
            <a:r>
              <a:rPr lang="fr-BE" dirty="0" smtClean="0"/>
              <a:t> 2: Filament </a:t>
            </a:r>
            <a:r>
              <a:rPr lang="fr-BE" dirty="0" err="1" smtClean="0"/>
              <a:t>eruptions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5626968" cy="201612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Real-time: alerts, ejections &amp; disappearances, location</a:t>
            </a:r>
            <a:r>
              <a:rPr lang="en-US" dirty="0"/>
              <a:t>, timing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Diagnostics:  filament activation, dynamics, precursors (flows, swelling</a:t>
            </a:r>
            <a:r>
              <a:rPr lang="en-US" dirty="0" smtClean="0"/>
              <a:t>)</a:t>
            </a: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CME association: flux rope topology and orientation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67F96D8-2839-41DE-B85C-8C6EF648E8FB}" type="datetime1">
              <a:rPr lang="en-US"/>
              <a:pPr>
                <a:defRPr/>
              </a:pPr>
              <a:t>11/12/2010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HaSTeNET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E4345-59D5-4AFD-A482-DEC50D10A87C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7176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764704"/>
            <a:ext cx="2970585" cy="5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TextBox 10"/>
          <p:cNvSpPr txBox="1">
            <a:spLocks noChangeArrowheads="1"/>
          </p:cNvSpPr>
          <p:nvPr/>
        </p:nvSpPr>
        <p:spPr bwMode="auto">
          <a:xfrm>
            <a:off x="683568" y="5517232"/>
            <a:ext cx="16193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BBSO, 18/8/1995</a:t>
            </a:r>
          </a:p>
        </p:txBody>
      </p:sp>
      <p:sp>
        <p:nvSpPr>
          <p:cNvPr id="7180" name="TextBox 12"/>
          <p:cNvSpPr txBox="1">
            <a:spLocks noChangeArrowheads="1"/>
          </p:cNvSpPr>
          <p:nvPr/>
        </p:nvSpPr>
        <p:spPr bwMode="auto">
          <a:xfrm>
            <a:off x="6804248" y="6165304"/>
            <a:ext cx="17742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Obs. Paris-</a:t>
            </a:r>
            <a:r>
              <a:rPr lang="en-US" sz="1600" dirty="0" err="1" smtClean="0">
                <a:latin typeface="Calibri" pitchFamily="34" charset="0"/>
              </a:rPr>
              <a:t>Meudon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13" name="KZ_filament_2007May19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771800" y="2924944"/>
            <a:ext cx="3096344" cy="3096344"/>
          </a:xfrm>
          <a:prstGeom prst="rect">
            <a:avLst/>
          </a:prstGeom>
        </p:spPr>
      </p:pic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3131840" y="6021288"/>
            <a:ext cx="25512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Obs. </a:t>
            </a:r>
            <a:r>
              <a:rPr lang="en-US" sz="1600" dirty="0" err="1" smtClean="0">
                <a:latin typeface="Calibri" pitchFamily="34" charset="0"/>
              </a:rPr>
              <a:t>Kanzelhöhe</a:t>
            </a:r>
            <a:r>
              <a:rPr lang="en-US" sz="1600" dirty="0" smtClean="0">
                <a:latin typeface="Calibri" pitchFamily="34" charset="0"/>
              </a:rPr>
              <a:t>, 19/5/2007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51520" y="2348880"/>
            <a:ext cx="576064" cy="360040"/>
          </a:xfrm>
          <a:prstGeom prst="rightArrow">
            <a:avLst/>
          </a:prstGeom>
          <a:solidFill>
            <a:srgbClr val="FF9933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BBSOPromErupt.mpg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123095" y="3563008"/>
            <a:ext cx="2592288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1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/>
              <a:t>SW </a:t>
            </a:r>
            <a:r>
              <a:rPr lang="fr-BE" dirty="0" err="1" smtClean="0"/>
              <a:t>product</a:t>
            </a:r>
            <a:r>
              <a:rPr lang="fr-BE" dirty="0" smtClean="0"/>
              <a:t> 3: </a:t>
            </a:r>
            <a:r>
              <a:rPr lang="fr-BE" dirty="0" err="1" smtClean="0"/>
              <a:t>Moreton</a:t>
            </a:r>
            <a:r>
              <a:rPr lang="fr-BE" dirty="0" smtClean="0"/>
              <a:t> </a:t>
            </a:r>
            <a:r>
              <a:rPr lang="fr-BE" dirty="0" err="1" smtClean="0"/>
              <a:t>waves</a:t>
            </a:r>
            <a:r>
              <a:rPr lang="fr-BE" dirty="0" smtClean="0"/>
              <a:t> versus coronal </a:t>
            </a:r>
            <a:r>
              <a:rPr lang="fr-BE" dirty="0" err="1" smtClean="0"/>
              <a:t>waves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4546848" cy="2375917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dirty="0" smtClean="0"/>
              <a:t>Real -time: alert, source event location</a:t>
            </a:r>
          </a:p>
          <a:p>
            <a:pPr eaLnBrk="1" hangingPunct="1"/>
            <a:r>
              <a:rPr lang="en-US" dirty="0" smtClean="0"/>
              <a:t>Diagnostics: speed asymmetry of propagation, secondary events </a:t>
            </a:r>
            <a:r>
              <a:rPr lang="en-US" sz="2200" dirty="0" smtClean="0"/>
              <a:t>(filament destabilization, sympathetic flares)</a:t>
            </a:r>
          </a:p>
          <a:p>
            <a:pPr eaLnBrk="1" hangingPunct="1">
              <a:spcBef>
                <a:spcPts val="1200"/>
              </a:spcBef>
            </a:pPr>
            <a:r>
              <a:rPr lang="en-US" b="1" dirty="0" smtClean="0"/>
              <a:t>Connection to the coronal EUV wave and CME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67F96D8-2839-41DE-B85C-8C6EF648E8FB}" type="datetime1">
              <a:rPr lang="en-US"/>
              <a:pPr>
                <a:defRPr/>
              </a:pPr>
              <a:t>11/12/2010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HaSTeNET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54090-FB65-4A3F-82B5-477B98F1981B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11" name="PM_helio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355976" y="4725144"/>
            <a:ext cx="3391949" cy="1680272"/>
          </a:xfrm>
          <a:prstGeom prst="rect">
            <a:avLst/>
          </a:prstGeom>
        </p:spPr>
      </p:pic>
      <p:pic>
        <p:nvPicPr>
          <p:cNvPr id="12" name="Picture 6" descr="warmuth_fg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836712"/>
            <a:ext cx="3960440" cy="381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KZ_moreton_2005Jan17.MPG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67543" y="3338990"/>
            <a:ext cx="3768419" cy="28263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6165304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Obs. Kanzelhöhe,17/1/2005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084168" y="6381328"/>
            <a:ext cx="1763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Obs. Paris-</a:t>
            </a:r>
            <a:r>
              <a:rPr lang="en-US" sz="1200" dirty="0" err="1" smtClean="0"/>
              <a:t>Meudon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816368" y="4653137"/>
            <a:ext cx="1327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fr-BE" sz="1200" i="1" dirty="0" err="1" smtClean="0"/>
              <a:t>Eto</a:t>
            </a:r>
            <a:r>
              <a:rPr lang="fr-BE" sz="1200" i="1" dirty="0" smtClean="0"/>
              <a:t> et al. 2002, </a:t>
            </a:r>
            <a:endParaRPr lang="en-US" sz="1200" i="1" dirty="0"/>
          </a:p>
        </p:txBody>
      </p:sp>
      <p:sp>
        <p:nvSpPr>
          <p:cNvPr id="17" name="Right Arrow 16"/>
          <p:cNvSpPr/>
          <p:nvPr/>
        </p:nvSpPr>
        <p:spPr>
          <a:xfrm>
            <a:off x="251520" y="2536438"/>
            <a:ext cx="576064" cy="360040"/>
          </a:xfrm>
          <a:prstGeom prst="rightArrow">
            <a:avLst/>
          </a:prstGeom>
          <a:solidFill>
            <a:srgbClr val="FF9933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EUVI_COR1_2010Jan17b.avi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5023627" y="908720"/>
            <a:ext cx="3926720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33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33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2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3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5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is currently lacking ?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1655837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b="1" i="1" dirty="0" smtClean="0"/>
              <a:t>Chromospheric data are lagging behind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b="1" i="1" dirty="0" smtClean="0"/>
              <a:t> coronal data and operational SW products</a:t>
            </a:r>
          </a:p>
          <a:p>
            <a:pPr eaLnBrk="1" hangingPunct="1"/>
            <a:r>
              <a:rPr lang="en-US" dirty="0" smtClean="0"/>
              <a:t>Limited number of stations: ~8 stations in the world providing real-time images, most uncoordinated</a:t>
            </a:r>
          </a:p>
          <a:p>
            <a:pPr lvl="1" eaLnBrk="1" hangingPunct="1"/>
            <a:r>
              <a:rPr lang="en-US" dirty="0" smtClean="0"/>
              <a:t>Uneven daily coverage (no global coordination)</a:t>
            </a:r>
          </a:p>
          <a:p>
            <a:pPr lvl="1" eaLnBrk="1" hangingPunct="1"/>
            <a:r>
              <a:rPr lang="en-US" dirty="0" smtClean="0"/>
              <a:t>Data gaps due to day-night cycle and weather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BAB71E4-7ADE-467B-A3B5-1CD6BE8C48F7}" type="datetime1">
              <a:rPr lang="en-US"/>
              <a:pPr>
                <a:defRPr/>
              </a:pPr>
              <a:t>11/12/2010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HaSTeNET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FA37E-2F87-48B9-B475-CF2E4F9EF48B}" type="slidenum">
              <a:rPr lang="en-US"/>
              <a:pPr>
                <a:defRPr/>
              </a:pPr>
              <a:t>7</a:t>
            </a:fld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93738" y="2595563"/>
            <a:ext cx="7766050" cy="3713162"/>
            <a:chOff x="251520" y="1538287"/>
            <a:chExt cx="8743547" cy="4430738"/>
          </a:xfrm>
        </p:grpSpPr>
        <p:pic>
          <p:nvPicPr>
            <p:cNvPr id="8" name="Picture 7" descr="Wrold_map_pacif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520" y="1538287"/>
              <a:ext cx="8743547" cy="43389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9" name="Oval 8"/>
            <p:cNvSpPr/>
            <p:nvPr/>
          </p:nvSpPr>
          <p:spPr>
            <a:xfrm>
              <a:off x="2051346" y="4868445"/>
              <a:ext cx="144773" cy="14396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900315" y="2708957"/>
              <a:ext cx="142985" cy="14396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71808" y="2852923"/>
              <a:ext cx="142985" cy="14396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8532152" y="3068871"/>
              <a:ext cx="144773" cy="14396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444567" y="3140854"/>
              <a:ext cx="142985" cy="14396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660833" y="2564991"/>
              <a:ext cx="142985" cy="14396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652787" y="3068871"/>
              <a:ext cx="142985" cy="14396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524106" y="4724479"/>
              <a:ext cx="144773" cy="14396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114793" y="2924905"/>
              <a:ext cx="144773" cy="143966"/>
            </a:xfrm>
            <a:prstGeom prst="ellipse">
              <a:avLst/>
            </a:prstGeom>
            <a:solidFill>
              <a:srgbClr val="310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908361" y="3356803"/>
              <a:ext cx="142985" cy="143966"/>
            </a:xfrm>
            <a:prstGeom prst="ellipse">
              <a:avLst/>
            </a:prstGeom>
            <a:solidFill>
              <a:srgbClr val="310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381121" y="4940427"/>
              <a:ext cx="142985" cy="143966"/>
            </a:xfrm>
            <a:prstGeom prst="ellipse">
              <a:avLst/>
            </a:prstGeom>
            <a:solidFill>
              <a:srgbClr val="310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924453" y="2924905"/>
              <a:ext cx="142985" cy="143966"/>
            </a:xfrm>
            <a:prstGeom prst="ellipse">
              <a:avLst/>
            </a:prstGeom>
            <a:solidFill>
              <a:srgbClr val="1BA8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763589" y="4364564"/>
              <a:ext cx="144772" cy="143966"/>
            </a:xfrm>
            <a:prstGeom prst="ellipse">
              <a:avLst/>
            </a:prstGeom>
            <a:solidFill>
              <a:srgbClr val="1BA8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164856" y="2780940"/>
              <a:ext cx="142985" cy="143966"/>
            </a:xfrm>
            <a:prstGeom prst="ellipse">
              <a:avLst/>
            </a:prstGeom>
            <a:solidFill>
              <a:srgbClr val="1BA8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212211" y="2708957"/>
              <a:ext cx="142985" cy="143966"/>
            </a:xfrm>
            <a:prstGeom prst="ellipse">
              <a:avLst/>
            </a:prstGeom>
            <a:solidFill>
              <a:srgbClr val="310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787727" y="5734133"/>
              <a:ext cx="144772" cy="143966"/>
            </a:xfrm>
            <a:prstGeom prst="ellipse">
              <a:avLst/>
            </a:prstGeom>
            <a:solidFill>
              <a:srgbClr val="1BA8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7" name="Group 43"/>
            <p:cNvGrpSpPr>
              <a:grpSpLocks/>
            </p:cNvGrpSpPr>
            <p:nvPr/>
          </p:nvGrpSpPr>
          <p:grpSpPr bwMode="auto">
            <a:xfrm>
              <a:off x="7092280" y="1772816"/>
              <a:ext cx="1512168" cy="648072"/>
              <a:chOff x="7380312" y="1844824"/>
              <a:chExt cx="1512168" cy="648072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7379607" y="1845187"/>
                <a:ext cx="1512069" cy="64784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25" name="Group 46"/>
              <p:cNvGrpSpPr>
                <a:grpSpLocks/>
              </p:cNvGrpSpPr>
              <p:nvPr/>
            </p:nvGrpSpPr>
            <p:grpSpPr bwMode="auto">
              <a:xfrm>
                <a:off x="7452320" y="1844824"/>
                <a:ext cx="1355567" cy="585491"/>
                <a:chOff x="7452320" y="1844824"/>
                <a:chExt cx="1355567" cy="585491"/>
              </a:xfrm>
            </p:grpSpPr>
            <p:sp>
              <p:nvSpPr>
                <p:cNvPr id="48" name="Oval 47"/>
                <p:cNvSpPr/>
                <p:nvPr/>
              </p:nvSpPr>
              <p:spPr>
                <a:xfrm>
                  <a:off x="7449313" y="1917170"/>
                  <a:ext cx="216265" cy="215949"/>
                </a:xfrm>
                <a:prstGeom prst="ellipse">
                  <a:avLst/>
                </a:prstGeom>
                <a:solidFill>
                  <a:srgbClr val="1BA81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7449313" y="2205102"/>
                  <a:ext cx="216265" cy="215949"/>
                </a:xfrm>
                <a:prstGeom prst="ellipse">
                  <a:avLst/>
                </a:prstGeom>
                <a:solidFill>
                  <a:srgbClr val="3101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6434" name="TextBox 49"/>
                <p:cNvSpPr txBox="1">
                  <a:spLocks noChangeArrowheads="1"/>
                </p:cNvSpPr>
                <p:nvPr/>
              </p:nvSpPr>
              <p:spPr bwMode="auto">
                <a:xfrm>
                  <a:off x="7668344" y="1844824"/>
                  <a:ext cx="668773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>
                      <a:latin typeface="Calibri" pitchFamily="34" charset="0"/>
                    </a:rPr>
                    <a:t>CHAIN</a:t>
                  </a:r>
                </a:p>
              </p:txBody>
            </p:sp>
            <p:sp>
              <p:nvSpPr>
                <p:cNvPr id="16435" name="TextBox 50"/>
                <p:cNvSpPr txBox="1">
                  <a:spLocks noChangeArrowheads="1"/>
                </p:cNvSpPr>
                <p:nvPr/>
              </p:nvSpPr>
              <p:spPr bwMode="auto">
                <a:xfrm>
                  <a:off x="7660393" y="2122538"/>
                  <a:ext cx="1147494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 dirty="0">
                      <a:latin typeface="Calibri" pitchFamily="34" charset="0"/>
                    </a:rPr>
                    <a:t>ISOON/USAF</a:t>
                  </a:r>
                </a:p>
              </p:txBody>
            </p:sp>
          </p:grpSp>
        </p:grpSp>
        <p:sp>
          <p:nvSpPr>
            <p:cNvPr id="16410" name="TextBox 25"/>
            <p:cNvSpPr txBox="1">
              <a:spLocks noChangeArrowheads="1"/>
            </p:cNvSpPr>
            <p:nvPr/>
          </p:nvSpPr>
          <p:spPr bwMode="auto">
            <a:xfrm>
              <a:off x="4355976" y="2617167"/>
              <a:ext cx="80169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alibri" pitchFamily="34" charset="0"/>
                </a:rPr>
                <a:t>San Vito</a:t>
              </a:r>
            </a:p>
          </p:txBody>
        </p:sp>
        <p:sp>
          <p:nvSpPr>
            <p:cNvPr id="16411" name="TextBox 26"/>
            <p:cNvSpPr txBox="1">
              <a:spLocks noChangeArrowheads="1"/>
            </p:cNvSpPr>
            <p:nvPr/>
          </p:nvSpPr>
          <p:spPr bwMode="auto">
            <a:xfrm>
              <a:off x="2195736" y="4797152"/>
              <a:ext cx="140955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1">
                  <a:latin typeface="Calibri" pitchFamily="34" charset="0"/>
                </a:rPr>
                <a:t>San Juan, HASTA</a:t>
              </a:r>
            </a:p>
          </p:txBody>
        </p:sp>
        <p:sp>
          <p:nvSpPr>
            <p:cNvPr id="16412" name="TextBox 27"/>
            <p:cNvSpPr txBox="1">
              <a:spLocks noChangeArrowheads="1"/>
            </p:cNvSpPr>
            <p:nvPr/>
          </p:nvSpPr>
          <p:spPr bwMode="auto">
            <a:xfrm>
              <a:off x="4881298" y="5661248"/>
              <a:ext cx="93756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1">
                  <a:latin typeface="Calibri" pitchFamily="34" charset="0"/>
                </a:rPr>
                <a:t>Antarctica</a:t>
              </a:r>
            </a:p>
          </p:txBody>
        </p:sp>
        <p:sp>
          <p:nvSpPr>
            <p:cNvPr id="16413" name="TextBox 28"/>
            <p:cNvSpPr txBox="1">
              <a:spLocks noChangeArrowheads="1"/>
            </p:cNvSpPr>
            <p:nvPr/>
          </p:nvSpPr>
          <p:spPr bwMode="auto">
            <a:xfrm>
              <a:off x="7265772" y="2698287"/>
              <a:ext cx="52770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alibri" pitchFamily="34" charset="0"/>
                </a:rPr>
                <a:t>Hida</a:t>
              </a:r>
            </a:p>
          </p:txBody>
        </p:sp>
        <p:sp>
          <p:nvSpPr>
            <p:cNvPr id="16414" name="TextBox 29"/>
            <p:cNvSpPr txBox="1">
              <a:spLocks noChangeArrowheads="1"/>
            </p:cNvSpPr>
            <p:nvPr/>
          </p:nvSpPr>
          <p:spPr bwMode="auto">
            <a:xfrm>
              <a:off x="6729817" y="2420888"/>
              <a:ext cx="78200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alibri" pitchFamily="34" charset="0"/>
                </a:rPr>
                <a:t>Huairou</a:t>
              </a:r>
            </a:p>
          </p:txBody>
        </p:sp>
        <p:sp>
          <p:nvSpPr>
            <p:cNvPr id="16415" name="TextBox 30"/>
            <p:cNvSpPr txBox="1">
              <a:spLocks noChangeArrowheads="1"/>
            </p:cNvSpPr>
            <p:nvPr/>
          </p:nvSpPr>
          <p:spPr bwMode="auto">
            <a:xfrm>
              <a:off x="7492429" y="4877370"/>
              <a:ext cx="99732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alibri" pitchFamily="34" charset="0"/>
                </a:rPr>
                <a:t>Learmonth</a:t>
              </a:r>
            </a:p>
          </p:txBody>
        </p:sp>
        <p:sp>
          <p:nvSpPr>
            <p:cNvPr id="16416" name="TextBox 31"/>
            <p:cNvSpPr txBox="1">
              <a:spLocks noChangeArrowheads="1"/>
            </p:cNvSpPr>
            <p:nvPr/>
          </p:nvSpPr>
          <p:spPr bwMode="auto">
            <a:xfrm>
              <a:off x="7617602" y="4642503"/>
              <a:ext cx="84420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alibri" pitchFamily="34" charset="0"/>
                </a:rPr>
                <a:t>Culgoora</a:t>
              </a:r>
            </a:p>
          </p:txBody>
        </p:sp>
        <p:sp>
          <p:nvSpPr>
            <p:cNvPr id="16417" name="TextBox 32"/>
            <p:cNvSpPr txBox="1">
              <a:spLocks noChangeArrowheads="1"/>
            </p:cNvSpPr>
            <p:nvPr/>
          </p:nvSpPr>
          <p:spPr bwMode="auto">
            <a:xfrm>
              <a:off x="8441589" y="3138545"/>
              <a:ext cx="52687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alibri" pitchFamily="34" charset="0"/>
                </a:rPr>
                <a:t>HAO</a:t>
              </a:r>
            </a:p>
          </p:txBody>
        </p:sp>
        <p:sp>
          <p:nvSpPr>
            <p:cNvPr id="16418" name="TextBox 33"/>
            <p:cNvSpPr txBox="1">
              <a:spLocks noChangeArrowheads="1"/>
            </p:cNvSpPr>
            <p:nvPr/>
          </p:nvSpPr>
          <p:spPr bwMode="auto">
            <a:xfrm>
              <a:off x="1856962" y="4282463"/>
              <a:ext cx="39523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1">
                  <a:latin typeface="Calibri" pitchFamily="34" charset="0"/>
                </a:rPr>
                <a:t>Ica</a:t>
              </a:r>
            </a:p>
          </p:txBody>
        </p:sp>
        <p:sp>
          <p:nvSpPr>
            <p:cNvPr id="16419" name="TextBox 34"/>
            <p:cNvSpPr txBox="1">
              <a:spLocks noChangeArrowheads="1"/>
            </p:cNvSpPr>
            <p:nvPr/>
          </p:nvSpPr>
          <p:spPr bwMode="auto">
            <a:xfrm>
              <a:off x="2009188" y="3274351"/>
              <a:ext cx="6927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alibri" pitchFamily="34" charset="0"/>
                </a:rPr>
                <a:t>Ramey</a:t>
              </a:r>
            </a:p>
          </p:txBody>
        </p:sp>
        <p:sp>
          <p:nvSpPr>
            <p:cNvPr id="16420" name="TextBox 35"/>
            <p:cNvSpPr txBox="1">
              <a:spLocks noChangeArrowheads="1"/>
            </p:cNvSpPr>
            <p:nvPr/>
          </p:nvSpPr>
          <p:spPr bwMode="auto">
            <a:xfrm>
              <a:off x="4036045" y="2861146"/>
              <a:ext cx="95090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1">
                  <a:latin typeface="Calibri" pitchFamily="34" charset="0"/>
                </a:rPr>
                <a:t>Mt. Chelia</a:t>
              </a:r>
            </a:p>
          </p:txBody>
        </p:sp>
        <p:sp>
          <p:nvSpPr>
            <p:cNvPr id="16421" name="TextBox 36"/>
            <p:cNvSpPr txBox="1">
              <a:spLocks noChangeArrowheads="1"/>
            </p:cNvSpPr>
            <p:nvPr/>
          </p:nvSpPr>
          <p:spPr bwMode="auto">
            <a:xfrm>
              <a:off x="5724128" y="2996952"/>
              <a:ext cx="78739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alibri" pitchFamily="34" charset="0"/>
                </a:rPr>
                <a:t>Udaipur</a:t>
              </a:r>
            </a:p>
          </p:txBody>
        </p:sp>
        <p:sp>
          <p:nvSpPr>
            <p:cNvPr id="16422" name="TextBox 37"/>
            <p:cNvSpPr txBox="1">
              <a:spLocks noChangeArrowheads="1"/>
            </p:cNvSpPr>
            <p:nvPr/>
          </p:nvSpPr>
          <p:spPr bwMode="auto">
            <a:xfrm>
              <a:off x="6526849" y="3058327"/>
              <a:ext cx="74174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alibri" pitchFamily="34" charset="0"/>
                </a:rPr>
                <a:t>Yunnan</a:t>
              </a:r>
            </a:p>
          </p:txBody>
        </p:sp>
        <p:sp>
          <p:nvSpPr>
            <p:cNvPr id="16423" name="TextBox 38"/>
            <p:cNvSpPr txBox="1">
              <a:spLocks noChangeArrowheads="1"/>
            </p:cNvSpPr>
            <p:nvPr/>
          </p:nvSpPr>
          <p:spPr bwMode="auto">
            <a:xfrm>
              <a:off x="979810" y="2543638"/>
              <a:ext cx="59343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alibri" pitchFamily="34" charset="0"/>
                </a:rPr>
                <a:t>BBSO</a:t>
              </a:r>
            </a:p>
          </p:txBody>
        </p:sp>
        <p:sp>
          <p:nvSpPr>
            <p:cNvPr id="16424" name="TextBox 39"/>
            <p:cNvSpPr txBox="1">
              <a:spLocks noChangeArrowheads="1"/>
            </p:cNvSpPr>
            <p:nvPr/>
          </p:nvSpPr>
          <p:spPr bwMode="auto">
            <a:xfrm>
              <a:off x="1051818" y="2708920"/>
              <a:ext cx="110543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alibri" pitchFamily="34" charset="0"/>
                </a:rPr>
                <a:t>NSO/OSPAN</a:t>
              </a:r>
            </a:p>
          </p:txBody>
        </p:sp>
        <p:sp>
          <p:nvSpPr>
            <p:cNvPr id="16425" name="TextBox 40"/>
            <p:cNvSpPr txBox="1">
              <a:spLocks noChangeArrowheads="1"/>
            </p:cNvSpPr>
            <p:nvPr/>
          </p:nvSpPr>
          <p:spPr bwMode="auto">
            <a:xfrm>
              <a:off x="1217100" y="2852936"/>
              <a:ext cx="91082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alibri" pitchFamily="34" charset="0"/>
                </a:rPr>
                <a:t>Holloman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3851173" y="2413448"/>
              <a:ext cx="144772" cy="143966"/>
            </a:xfrm>
            <a:prstGeom prst="ellipse">
              <a:avLst/>
            </a:prstGeom>
            <a:solidFill>
              <a:srgbClr val="FF01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4078162" y="2500585"/>
              <a:ext cx="144773" cy="143966"/>
            </a:xfrm>
            <a:prstGeom prst="ellipse">
              <a:avLst/>
            </a:prstGeom>
            <a:solidFill>
              <a:srgbClr val="FF01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851173" y="2540365"/>
              <a:ext cx="144772" cy="143966"/>
            </a:xfrm>
            <a:prstGeom prst="ellipse">
              <a:avLst/>
            </a:prstGeom>
            <a:solidFill>
              <a:srgbClr val="FF01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4122845" y="2767679"/>
              <a:ext cx="144772" cy="143966"/>
            </a:xfrm>
            <a:prstGeom prst="ellipse">
              <a:avLst/>
            </a:prstGeom>
            <a:solidFill>
              <a:srgbClr val="FF01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Picture 9" descr="ospan_vie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836712"/>
            <a:ext cx="4016226" cy="318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Networking projects outside Europe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23528" y="981075"/>
            <a:ext cx="3456384" cy="432013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b="1" dirty="0" smtClean="0"/>
              <a:t>ISOON</a:t>
            </a:r>
            <a:r>
              <a:rPr lang="en-US" dirty="0" smtClean="0"/>
              <a:t> (NSO/USAF):</a:t>
            </a:r>
          </a:p>
          <a:p>
            <a:pPr lvl="1" eaLnBrk="1" hangingPunct="1"/>
            <a:r>
              <a:rPr lang="en-US" dirty="0" smtClean="0"/>
              <a:t>Only organized network</a:t>
            </a:r>
          </a:p>
          <a:p>
            <a:pPr lvl="1" eaLnBrk="1" hangingPunct="1"/>
            <a:r>
              <a:rPr lang="en-US" dirty="0" smtClean="0"/>
              <a:t>4 stations</a:t>
            </a:r>
          </a:p>
          <a:p>
            <a:pPr lvl="1" eaLnBrk="1" hangingPunct="1"/>
            <a:r>
              <a:rPr lang="en-US" b="1" dirty="0" smtClean="0"/>
              <a:t>No direct access to data</a:t>
            </a:r>
          </a:p>
          <a:p>
            <a:pPr eaLnBrk="1" hangingPunct="1">
              <a:spcBef>
                <a:spcPts val="1200"/>
              </a:spcBef>
            </a:pPr>
            <a:r>
              <a:rPr lang="en-US" b="1" dirty="0" smtClean="0"/>
              <a:t>OSPAN</a:t>
            </a:r>
            <a:r>
              <a:rPr lang="en-US" dirty="0" smtClean="0"/>
              <a:t>: National Solar Observatory ( USA)</a:t>
            </a:r>
          </a:p>
          <a:p>
            <a:pPr lvl="1" eaLnBrk="1" hangingPunct="1"/>
            <a:r>
              <a:rPr lang="en-US" dirty="0" smtClean="0"/>
              <a:t>Currently only 1 station</a:t>
            </a:r>
          </a:p>
          <a:p>
            <a:pPr eaLnBrk="1" hangingPunct="1">
              <a:spcBef>
                <a:spcPts val="1200"/>
              </a:spcBef>
            </a:pPr>
            <a:r>
              <a:rPr lang="en-US" b="1" dirty="0" smtClean="0"/>
              <a:t>CHAIN</a:t>
            </a:r>
            <a:r>
              <a:rPr lang="en-US" dirty="0" smtClean="0"/>
              <a:t>/ Flare Monitoring Telescope (FMT): </a:t>
            </a:r>
            <a:r>
              <a:rPr lang="en-US" dirty="0" err="1" smtClean="0"/>
              <a:t>Hida</a:t>
            </a:r>
            <a:r>
              <a:rPr lang="en-US" dirty="0" smtClean="0"/>
              <a:t> Observatory (Japan)</a:t>
            </a:r>
          </a:p>
          <a:p>
            <a:pPr lvl="1" eaLnBrk="1" hangingPunct="1"/>
            <a:r>
              <a:rPr lang="en-US" dirty="0" smtClean="0"/>
              <a:t>Under construction</a:t>
            </a:r>
          </a:p>
          <a:p>
            <a:pPr lvl="1" eaLnBrk="1" hangingPunct="1"/>
            <a:r>
              <a:rPr lang="en-US" dirty="0" smtClean="0"/>
              <a:t>3 stations (+ Antarctica?)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67F96D8-2839-41DE-B85C-8C6EF648E8FB}" type="datetime1">
              <a:rPr lang="en-US"/>
              <a:pPr>
                <a:defRPr/>
              </a:pPr>
              <a:t>11/12/2010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HaSTeNET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C899B-A7F2-4385-BDAC-3CD51434B335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17415" name="Picture 6" descr="CHAIN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301208"/>
            <a:ext cx="380626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7" descr="FMT_instr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106698"/>
            <a:ext cx="2448272" cy="326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8" descr="FMT_images.jpeg"/>
          <p:cNvPicPr>
            <a:picLocks noChangeAspect="1"/>
          </p:cNvPicPr>
          <p:nvPr/>
        </p:nvPicPr>
        <p:blipFill>
          <a:blip r:embed="rId5" cstate="print"/>
          <a:srcRect l="8330" t="10635" r="7338" b="6942"/>
          <a:stretch>
            <a:fillRect/>
          </a:stretch>
        </p:blipFill>
        <p:spPr bwMode="auto">
          <a:xfrm>
            <a:off x="5940152" y="4077072"/>
            <a:ext cx="291581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851920" y="908720"/>
            <a:ext cx="975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OSPAN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64362" y="280995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FMT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 single dedicated H</a:t>
            </a:r>
            <a:r>
              <a:rPr lang="el-GR" dirty="0" smtClean="0">
                <a:latin typeface="Franklin Gothic Book"/>
              </a:rPr>
              <a:t>α</a:t>
            </a:r>
            <a:r>
              <a:rPr lang="en-US" dirty="0" smtClean="0"/>
              <a:t> portal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363272" cy="5145088"/>
          </a:xfrm>
        </p:spPr>
        <p:txBody>
          <a:bodyPr/>
          <a:lstStyle/>
          <a:p>
            <a:pPr eaLnBrk="1" hangingPunct="1"/>
            <a:r>
              <a:rPr lang="en-US" dirty="0" smtClean="0"/>
              <a:t>8 contributing stations (3 in Europe): daily raw synoptic images</a:t>
            </a:r>
            <a:endParaRPr lang="en-US" sz="2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BAB71E4-7ADE-467B-A3B5-1CD6BE8C48F7}" type="datetime1">
              <a:rPr lang="en-US"/>
              <a:pPr>
                <a:defRPr/>
              </a:pPr>
              <a:t>11/12/2010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HaSTeNET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61BB76-72A7-42F6-A5D2-52321B85970A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18439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5904656" cy="443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2"/>
          <p:cNvPicPr>
            <a:picLocks noChangeAspect="1" noChangeArrowheads="1"/>
          </p:cNvPicPr>
          <p:nvPr/>
        </p:nvPicPr>
        <p:blipFill>
          <a:blip r:embed="rId3" cstate="print"/>
          <a:srcRect l="13583" t="9450" r="7272" b="7391"/>
          <a:stretch>
            <a:fillRect/>
          </a:stretch>
        </p:blipFill>
        <p:spPr bwMode="auto">
          <a:xfrm>
            <a:off x="2123728" y="1916832"/>
            <a:ext cx="67691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2625</TotalTime>
  <Words>1073</Words>
  <Application>Microsoft Office PowerPoint</Application>
  <PresentationFormat>On-screen Show (4:3)</PresentationFormat>
  <Paragraphs>276</Paragraphs>
  <Slides>18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HaSTeNet   a European Hα Solar Telescope Network for SSA</vt:lpstr>
      <vt:lpstr>HaSTeNet: An operational H-alpha network for SSA</vt:lpstr>
      <vt:lpstr>A chromospheric view: Hα versus other wavelengths</vt:lpstr>
      <vt:lpstr>SW product 1: Flare diagnostics</vt:lpstr>
      <vt:lpstr>SW product 2: Filament eruptions</vt:lpstr>
      <vt:lpstr>SW product 3: Moreton waves versus coronal waves</vt:lpstr>
      <vt:lpstr>What is currently lacking ?</vt:lpstr>
      <vt:lpstr>Networking projects outside Europe</vt:lpstr>
      <vt:lpstr>A single dedicated Hα portal</vt:lpstr>
      <vt:lpstr>What is currently lacking ?</vt:lpstr>
      <vt:lpstr>HaSTeNet: a concept study</vt:lpstr>
      <vt:lpstr>European assets: multiple well-distributed stations</vt:lpstr>
      <vt:lpstr>New Hα-specific software challenges</vt:lpstr>
      <vt:lpstr>European assets: image processing and databases</vt:lpstr>
      <vt:lpstr>Multiple technical developments and challenges</vt:lpstr>
      <vt:lpstr>The next step: open issues for full deployment</vt:lpstr>
      <vt:lpstr>HaSteNet: an awaiting european potential</vt:lpstr>
      <vt:lpstr>Conclusions</vt:lpstr>
    </vt:vector>
  </TitlesOfParts>
  <Company>Royal Observatory of Belgium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Frederic Clette</dc:creator>
  <cp:lastModifiedBy>Frederic Clette</cp:lastModifiedBy>
  <cp:revision>377</cp:revision>
  <dcterms:created xsi:type="dcterms:W3CDTF">2010-10-14T07:48:34Z</dcterms:created>
  <dcterms:modified xsi:type="dcterms:W3CDTF">2010-11-12T09:39:10Z</dcterms:modified>
</cp:coreProperties>
</file>