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7" r:id="rId3"/>
    <p:sldId id="263" r:id="rId4"/>
    <p:sldId id="267" r:id="rId5"/>
    <p:sldId id="292" r:id="rId6"/>
    <p:sldId id="293" r:id="rId7"/>
    <p:sldId id="270" r:id="rId8"/>
    <p:sldId id="276" r:id="rId9"/>
    <p:sldId id="279" r:id="rId10"/>
    <p:sldId id="289" r:id="rId11"/>
    <p:sldId id="290" r:id="rId12"/>
    <p:sldId id="294" r:id="rId13"/>
    <p:sldId id="283" r:id="rId14"/>
    <p:sldId id="298" r:id="rId15"/>
    <p:sldId id="296" r:id="rId16"/>
    <p:sldId id="297" r:id="rId17"/>
    <p:sldId id="295" r:id="rId18"/>
    <p:sldId id="284" r:id="rId19"/>
    <p:sldId id="291" r:id="rId20"/>
    <p:sldId id="266" r:id="rId21"/>
  </p:sldIdLst>
  <p:sldSz cx="9144000" cy="6858000" type="screen4x3"/>
  <p:notesSz cx="7099300" cy="1023461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681"/>
    <a:srgbClr val="011B9D"/>
    <a:srgbClr val="CC00CC"/>
    <a:srgbClr val="21CDE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793EB33-D704-4B14-BECA-A01AD4081E01}" type="datetimeFigureOut">
              <a:rPr lang="da-DK" smtClean="0"/>
              <a:pPr/>
              <a:t>16-11-2010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1802354-E392-4425-8B52-78C77B0FB0AD}" type="slidenum">
              <a:rPr lang="da-DK" smtClean="0"/>
              <a:pPr/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BDF801-0ED8-4A5F-B41C-3CE57932D855}" type="slidenum">
              <a:rPr lang="da-DK"/>
              <a:pPr/>
              <a:t>15</a:t>
            </a:fld>
            <a:endParaRPr lang="da-DK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Presentation of the Swarm mission</a:t>
            </a:r>
          </a:p>
          <a:p>
            <a:r>
              <a:rPr lang="da-DK"/>
              <a:t>Launch, orbits, lifetime</a:t>
            </a:r>
          </a:p>
          <a:p>
            <a:r>
              <a:rPr lang="da-DK"/>
              <a:t>-Animation</a:t>
            </a:r>
          </a:p>
          <a:p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B81F-82E0-46E7-8802-C95EB3047FA5}" type="datetimeFigureOut">
              <a:rPr lang="da-DK" smtClean="0"/>
              <a:pPr/>
              <a:t>16-11-2010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3F33-F44B-483C-9FC8-D556EDEE0E59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B81F-82E0-46E7-8802-C95EB3047FA5}" type="datetimeFigureOut">
              <a:rPr lang="da-DK" smtClean="0"/>
              <a:pPr/>
              <a:t>16-11-2010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3F33-F44B-483C-9FC8-D556EDEE0E59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B81F-82E0-46E7-8802-C95EB3047FA5}" type="datetimeFigureOut">
              <a:rPr lang="da-DK" smtClean="0"/>
              <a:pPr/>
              <a:t>16-11-2010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3F33-F44B-483C-9FC8-D556EDEE0E59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B81F-82E0-46E7-8802-C95EB3047FA5}" type="datetimeFigureOut">
              <a:rPr lang="da-DK" smtClean="0"/>
              <a:pPr/>
              <a:t>16-11-2010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3F33-F44B-483C-9FC8-D556EDEE0E59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B81F-82E0-46E7-8802-C95EB3047FA5}" type="datetimeFigureOut">
              <a:rPr lang="da-DK" smtClean="0"/>
              <a:pPr/>
              <a:t>16-11-2010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3F33-F44B-483C-9FC8-D556EDEE0E59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B81F-82E0-46E7-8802-C95EB3047FA5}" type="datetimeFigureOut">
              <a:rPr lang="da-DK" smtClean="0"/>
              <a:pPr/>
              <a:t>16-11-2010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3F33-F44B-483C-9FC8-D556EDEE0E59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B81F-82E0-46E7-8802-C95EB3047FA5}" type="datetimeFigureOut">
              <a:rPr lang="da-DK" smtClean="0"/>
              <a:pPr/>
              <a:t>16-11-2010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3F33-F44B-483C-9FC8-D556EDEE0E59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B81F-82E0-46E7-8802-C95EB3047FA5}" type="datetimeFigureOut">
              <a:rPr lang="da-DK" smtClean="0"/>
              <a:pPr/>
              <a:t>16-11-2010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3F33-F44B-483C-9FC8-D556EDEE0E59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B81F-82E0-46E7-8802-C95EB3047FA5}" type="datetimeFigureOut">
              <a:rPr lang="da-DK" smtClean="0"/>
              <a:pPr/>
              <a:t>16-11-2010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3F33-F44B-483C-9FC8-D556EDEE0E59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B81F-82E0-46E7-8802-C95EB3047FA5}" type="datetimeFigureOut">
              <a:rPr lang="da-DK" smtClean="0"/>
              <a:pPr/>
              <a:t>16-11-2010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3F33-F44B-483C-9FC8-D556EDEE0E59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B81F-82E0-46E7-8802-C95EB3047FA5}" type="datetimeFigureOut">
              <a:rPr lang="da-DK" smtClean="0"/>
              <a:pPr/>
              <a:t>16-11-2010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3F33-F44B-483C-9FC8-D556EDEE0E59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EB81F-82E0-46E7-8802-C95EB3047FA5}" type="datetimeFigureOut">
              <a:rPr lang="da-DK" smtClean="0"/>
              <a:pPr/>
              <a:t>16-11-2010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C3F33-F44B-483C-9FC8-D556EDEE0E59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0" name="Picture 3" descr="logo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68144" y="5877272"/>
            <a:ext cx="980728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79448" y="5949280"/>
            <a:ext cx="1064551" cy="79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Danmarks Tekniske Universitet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7504" y="5511355"/>
            <a:ext cx="1152128" cy="1346645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20272" y="6021288"/>
            <a:ext cx="1010141" cy="6702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google.com/imgres?imgurl=http://science.jrank.org/article_images/science.jrank.org/geomagnetism-external-fields.2.jpg&amp;imgrefurl=http://science.jrank.org/pages/47640/geomagnetism-external-fields.html&amp;usg=__upND84aSBwULWgPbP07aH0TerxA=&amp;h=234&amp;w=220&amp;sz=27&amp;hl=da&amp;start=24&amp;um=1&amp;tbnid=HQpc1s6_of0vnM:&amp;tbnh=109&amp;tbnw=102&amp;prev=/images?q=auroral+electrojet+picture&amp;ndsp=18&amp;hl=da&amp;rls=com.microsoft:da:IE-SearchBox&amp;rlz=1I7GGLL_da&amp;sa=N&amp;start=18&amp;um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72400" cy="244827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Monitoring of </a:t>
            </a:r>
            <a:r>
              <a:rPr lang="en-US" sz="3600" b="1" dirty="0" err="1" smtClean="0">
                <a:solidFill>
                  <a:srgbClr val="FFFF00"/>
                </a:solidFill>
              </a:rPr>
              <a:t>auroral</a:t>
            </a:r>
            <a:r>
              <a:rPr lang="en-US" sz="3600" b="1" dirty="0" smtClean="0">
                <a:solidFill>
                  <a:srgbClr val="FFFF00"/>
                </a:solidFill>
              </a:rPr>
              <a:t> oval location and geomagnetic activity based on magnetic measurements from satellites in low Earth orbit.</a:t>
            </a:r>
            <a:endParaRPr lang="da-DK" sz="36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717032"/>
            <a:ext cx="6400800" cy="504056"/>
          </a:xfrm>
        </p:spPr>
        <p:txBody>
          <a:bodyPr>
            <a:noAutofit/>
          </a:bodyPr>
          <a:lstStyle/>
          <a:p>
            <a:r>
              <a:rPr lang="hr-HR" sz="3600" dirty="0" smtClean="0">
                <a:solidFill>
                  <a:srgbClr val="C00000"/>
                </a:solidFill>
              </a:rPr>
              <a:t>S. Vennerstrom</a:t>
            </a:r>
            <a:endParaRPr lang="da-DK" sz="3600" dirty="0" smtClean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992" y="4509121"/>
            <a:ext cx="756942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 </a:t>
            </a:r>
            <a:r>
              <a:rPr lang="en-US" sz="2800" i="1" dirty="0" smtClean="0">
                <a:solidFill>
                  <a:srgbClr val="C00000"/>
                </a:solidFill>
              </a:rPr>
              <a:t>Technical University of Denmark, Denmark </a:t>
            </a:r>
            <a:r>
              <a:rPr lang="en-US" sz="2800" b="1" dirty="0" smtClean="0">
                <a:solidFill>
                  <a:srgbClr val="C00000"/>
                </a:solidFill>
              </a:rPr>
              <a:t>(DTU)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SOTERIA collaboration</a:t>
            </a:r>
            <a:endParaRPr lang="da-DK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23254"/>
            <a:ext cx="9144000" cy="553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Autofit/>
          </a:bodyPr>
          <a:lstStyle/>
          <a:p>
            <a:r>
              <a:rPr lang="da-DK" sz="3600" dirty="0" err="1" smtClean="0"/>
              <a:t>Comparison</a:t>
            </a:r>
            <a:r>
              <a:rPr lang="da-DK" sz="3600" dirty="0" smtClean="0"/>
              <a:t> to acceleration </a:t>
            </a:r>
            <a:r>
              <a:rPr lang="da-DK" sz="3600" dirty="0" err="1" smtClean="0"/>
              <a:t>boundaries</a:t>
            </a:r>
            <a:r>
              <a:rPr lang="da-DK" sz="3600" dirty="0" smtClean="0"/>
              <a:t> (</a:t>
            </a:r>
            <a:r>
              <a:rPr lang="da-DK" sz="3600" dirty="0" err="1" smtClean="0"/>
              <a:t>discrete</a:t>
            </a:r>
            <a:r>
              <a:rPr lang="da-DK" sz="3600" dirty="0" smtClean="0"/>
              <a:t> </a:t>
            </a:r>
            <a:r>
              <a:rPr lang="da-DK" sz="3600" dirty="0" err="1" smtClean="0"/>
              <a:t>aurora</a:t>
            </a:r>
            <a:r>
              <a:rPr lang="da-DK" sz="3600" dirty="0" smtClean="0"/>
              <a:t>)</a:t>
            </a:r>
            <a:endParaRPr lang="da-DK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6237312"/>
            <a:ext cx="8058681" cy="369332"/>
          </a:xfrm>
          <a:prstGeom prst="rect">
            <a:avLst/>
          </a:prstGeom>
          <a:solidFill>
            <a:srgbClr val="CC00CC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da-DK" dirty="0" err="1" smtClean="0">
                <a:solidFill>
                  <a:schemeClr val="bg1"/>
                </a:solidFill>
              </a:rPr>
              <a:t>Boundary</a:t>
            </a:r>
            <a:r>
              <a:rPr lang="da-DK" dirty="0" smtClean="0">
                <a:solidFill>
                  <a:schemeClr val="bg1"/>
                </a:solidFill>
              </a:rPr>
              <a:t> b3a and b3b: </a:t>
            </a:r>
            <a:r>
              <a:rPr lang="da-DK" dirty="0" err="1" smtClean="0">
                <a:solidFill>
                  <a:schemeClr val="bg1"/>
                </a:solidFill>
              </a:rPr>
              <a:t>Poleward</a:t>
            </a:r>
            <a:r>
              <a:rPr lang="da-DK" dirty="0" smtClean="0">
                <a:solidFill>
                  <a:schemeClr val="bg1"/>
                </a:solidFill>
              </a:rPr>
              <a:t> and </a:t>
            </a:r>
            <a:r>
              <a:rPr lang="da-DK" dirty="0" err="1" smtClean="0">
                <a:solidFill>
                  <a:schemeClr val="bg1"/>
                </a:solidFill>
              </a:rPr>
              <a:t>equatorward</a:t>
            </a:r>
            <a:r>
              <a:rPr lang="da-DK" dirty="0" smtClean="0">
                <a:solidFill>
                  <a:schemeClr val="bg1"/>
                </a:solidFill>
              </a:rPr>
              <a:t> </a:t>
            </a:r>
            <a:r>
              <a:rPr lang="da-DK" dirty="0" err="1" smtClean="0">
                <a:solidFill>
                  <a:schemeClr val="bg1"/>
                </a:solidFill>
              </a:rPr>
              <a:t>boundary</a:t>
            </a:r>
            <a:r>
              <a:rPr lang="da-DK" dirty="0" smtClean="0">
                <a:solidFill>
                  <a:schemeClr val="bg1"/>
                </a:solidFill>
              </a:rPr>
              <a:t> of acceleration events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3429000"/>
            <a:ext cx="2531462" cy="369332"/>
          </a:xfrm>
          <a:prstGeom prst="rect">
            <a:avLst/>
          </a:prstGeom>
          <a:solidFill>
            <a:schemeClr val="bg1"/>
          </a:solidFill>
          <a:ln>
            <a:solidFill>
              <a:srgbClr val="CC00CC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 err="1" smtClean="0">
                <a:solidFill>
                  <a:srgbClr val="CC00CC"/>
                </a:solidFill>
              </a:rPr>
              <a:t>Boundaries</a:t>
            </a:r>
            <a:r>
              <a:rPr lang="da-DK" dirty="0" smtClean="0">
                <a:solidFill>
                  <a:srgbClr val="CC00CC"/>
                </a:solidFill>
              </a:rPr>
              <a:t>: b3a and b3b</a:t>
            </a:r>
            <a:endParaRPr lang="da-DK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5733256"/>
            <a:ext cx="8964488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2004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Close association </a:t>
            </a:r>
            <a:r>
              <a:rPr lang="da-DK" dirty="0" err="1" smtClean="0"/>
              <a:t>even</a:t>
            </a:r>
            <a:r>
              <a:rPr lang="da-DK" dirty="0" smtClean="0"/>
              <a:t> in </a:t>
            </a:r>
            <a:r>
              <a:rPr lang="da-DK" dirty="0" err="1" smtClean="0"/>
              <a:t>details</a:t>
            </a:r>
            <a:r>
              <a:rPr lang="da-DK" dirty="0" smtClean="0"/>
              <a:t>!</a:t>
            </a:r>
            <a:endParaRPr lang="da-DK" dirty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73533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15616" y="5805264"/>
            <a:ext cx="7080080" cy="461665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da-DK" sz="2400" dirty="0" smtClean="0">
                <a:solidFill>
                  <a:schemeClr val="bg1"/>
                </a:solidFill>
              </a:rPr>
              <a:t>Small </a:t>
            </a:r>
            <a:r>
              <a:rPr lang="da-DK" sz="2400" dirty="0" err="1" smtClean="0">
                <a:solidFill>
                  <a:schemeClr val="bg1"/>
                </a:solidFill>
              </a:rPr>
              <a:t>changes</a:t>
            </a:r>
            <a:r>
              <a:rPr lang="da-DK" sz="2400" dirty="0" smtClean="0">
                <a:solidFill>
                  <a:schemeClr val="bg1"/>
                </a:solidFill>
              </a:rPr>
              <a:t> from </a:t>
            </a:r>
            <a:r>
              <a:rPr lang="da-DK" sz="2400" dirty="0" err="1" smtClean="0">
                <a:solidFill>
                  <a:schemeClr val="bg1"/>
                </a:solidFill>
              </a:rPr>
              <a:t>one</a:t>
            </a:r>
            <a:r>
              <a:rPr lang="da-DK" sz="2400" dirty="0" smtClean="0">
                <a:solidFill>
                  <a:schemeClr val="bg1"/>
                </a:solidFill>
              </a:rPr>
              <a:t> </a:t>
            </a:r>
            <a:r>
              <a:rPr lang="da-DK" sz="2400" dirty="0" err="1" smtClean="0">
                <a:solidFill>
                  <a:schemeClr val="bg1"/>
                </a:solidFill>
              </a:rPr>
              <a:t>orbit</a:t>
            </a:r>
            <a:r>
              <a:rPr lang="da-DK" sz="2400" dirty="0" smtClean="0">
                <a:solidFill>
                  <a:schemeClr val="bg1"/>
                </a:solidFill>
              </a:rPr>
              <a:t> to the </a:t>
            </a:r>
            <a:r>
              <a:rPr lang="da-DK" sz="2400" dirty="0" err="1" smtClean="0">
                <a:solidFill>
                  <a:schemeClr val="bg1"/>
                </a:solidFill>
              </a:rPr>
              <a:t>next</a:t>
            </a:r>
            <a:r>
              <a:rPr lang="da-DK" sz="2400" dirty="0" smtClean="0">
                <a:solidFill>
                  <a:schemeClr val="bg1"/>
                </a:solidFill>
              </a:rPr>
              <a:t> </a:t>
            </a:r>
            <a:r>
              <a:rPr lang="da-DK" sz="2400" dirty="0" err="1" smtClean="0">
                <a:solidFill>
                  <a:schemeClr val="bg1"/>
                </a:solidFill>
              </a:rPr>
              <a:t>are</a:t>
            </a:r>
            <a:r>
              <a:rPr lang="da-DK" sz="2400" dirty="0" smtClean="0">
                <a:solidFill>
                  <a:schemeClr val="bg1"/>
                </a:solidFill>
              </a:rPr>
              <a:t> not </a:t>
            </a:r>
            <a:r>
              <a:rPr lang="da-DK" sz="2400" dirty="0" err="1" smtClean="0">
                <a:solidFill>
                  <a:schemeClr val="bg1"/>
                </a:solidFill>
              </a:rPr>
              <a:t>noise</a:t>
            </a:r>
            <a:r>
              <a:rPr lang="da-DK" sz="2400" dirty="0" smtClean="0">
                <a:solidFill>
                  <a:schemeClr val="bg1"/>
                </a:solidFill>
              </a:rPr>
              <a:t>!</a:t>
            </a:r>
            <a:endParaRPr lang="da-DK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5733256"/>
            <a:ext cx="8964488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2004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da-DK" dirty="0" err="1" smtClean="0"/>
              <a:t>Dst</a:t>
            </a:r>
            <a:r>
              <a:rPr lang="da-DK" dirty="0" smtClean="0"/>
              <a:t> - </a:t>
            </a:r>
            <a:r>
              <a:rPr lang="da-DK" dirty="0" err="1" smtClean="0"/>
              <a:t>observed</a:t>
            </a:r>
            <a:r>
              <a:rPr lang="da-DK" dirty="0" smtClean="0"/>
              <a:t> from </a:t>
            </a:r>
            <a:r>
              <a:rPr lang="da-DK" dirty="0" err="1" smtClean="0"/>
              <a:t>satellite</a:t>
            </a:r>
            <a:endParaRPr lang="da-DK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8890155" cy="358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585807"/>
            <a:ext cx="6772905" cy="227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Summary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5661248"/>
          </a:xfrm>
        </p:spPr>
        <p:txBody>
          <a:bodyPr>
            <a:noAutofit/>
          </a:bodyPr>
          <a:lstStyle/>
          <a:p>
            <a:r>
              <a:rPr lang="en-US" sz="2400" dirty="0" smtClean="0"/>
              <a:t>Satellite magnetic field intensity measurements in polar low Earth orbit can be very useful for space weather monitoring</a:t>
            </a:r>
          </a:p>
          <a:p>
            <a:r>
              <a:rPr lang="en-US" sz="2400" dirty="0" smtClean="0"/>
              <a:t> </a:t>
            </a:r>
            <a:r>
              <a:rPr lang="en-US" sz="2400" dirty="0" smtClean="0"/>
              <a:t>The latitude of the </a:t>
            </a:r>
            <a:r>
              <a:rPr lang="en-US" sz="2400" dirty="0" err="1" smtClean="0"/>
              <a:t>auroral</a:t>
            </a:r>
            <a:r>
              <a:rPr lang="en-US" sz="2400" dirty="0" smtClean="0"/>
              <a:t> </a:t>
            </a:r>
            <a:r>
              <a:rPr lang="en-US" sz="2400" dirty="0" err="1" smtClean="0"/>
              <a:t>electrojets</a:t>
            </a:r>
            <a:r>
              <a:rPr lang="en-US" sz="2400" dirty="0" smtClean="0"/>
              <a:t> </a:t>
            </a:r>
            <a:r>
              <a:rPr lang="en-US" sz="2400" dirty="0" smtClean="0"/>
              <a:t>is well determined by the </a:t>
            </a:r>
            <a:r>
              <a:rPr lang="en-US" sz="2400" dirty="0" smtClean="0"/>
              <a:t>satellite </a:t>
            </a:r>
            <a:r>
              <a:rPr lang="en-US" sz="2400" dirty="0" smtClean="0"/>
              <a:t>B-field intensity </a:t>
            </a:r>
            <a:r>
              <a:rPr lang="en-US" sz="2400" dirty="0" smtClean="0"/>
              <a:t>data. It </a:t>
            </a:r>
            <a:r>
              <a:rPr lang="en-US" sz="2400" dirty="0" smtClean="0"/>
              <a:t>coincides with the b2e electron precipitation boundary (max electron energy), and the </a:t>
            </a:r>
            <a:r>
              <a:rPr lang="en-US" sz="2400" dirty="0" err="1" smtClean="0"/>
              <a:t>equatorward</a:t>
            </a:r>
            <a:r>
              <a:rPr lang="en-US" sz="2400" dirty="0" smtClean="0"/>
              <a:t> boundary of the discrete </a:t>
            </a:r>
            <a:r>
              <a:rPr lang="en-US" sz="2400" dirty="0" err="1" smtClean="0"/>
              <a:t>auroral</a:t>
            </a:r>
            <a:r>
              <a:rPr lang="en-US" sz="2400" dirty="0" smtClean="0"/>
              <a:t> precipitation.</a:t>
            </a:r>
          </a:p>
          <a:p>
            <a:r>
              <a:rPr lang="en-US" sz="2400" dirty="0" smtClean="0"/>
              <a:t>The magnetic data can provide a measure of </a:t>
            </a:r>
            <a:r>
              <a:rPr lang="en-US" sz="2400" dirty="0" err="1" smtClean="0"/>
              <a:t>electrojet</a:t>
            </a:r>
            <a:r>
              <a:rPr lang="en-US" sz="2400" dirty="0" smtClean="0"/>
              <a:t> intensity well correlated with AL and </a:t>
            </a:r>
            <a:r>
              <a:rPr lang="en-US" sz="2400" dirty="0" smtClean="0"/>
              <a:t>AU and a measure of the ring current intensity well correlated with </a:t>
            </a:r>
            <a:r>
              <a:rPr lang="en-US" sz="2400" dirty="0" err="1" smtClean="0"/>
              <a:t>Dst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/>
          <a:lstStyle/>
          <a:p>
            <a:r>
              <a:rPr lang="da-DK" dirty="0" err="1" smtClean="0"/>
              <a:t>Extras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60648"/>
            <a:ext cx="5527675" cy="319087"/>
          </a:xfrm>
        </p:spPr>
        <p:txBody>
          <a:bodyPr>
            <a:normAutofit fontScale="90000"/>
          </a:bodyPr>
          <a:lstStyle/>
          <a:p>
            <a:r>
              <a:rPr lang="en-GB" dirty="0"/>
              <a:t>The </a:t>
            </a:r>
            <a:r>
              <a:rPr lang="en-GB" i="1" dirty="0"/>
              <a:t>Swarm</a:t>
            </a:r>
            <a:r>
              <a:rPr lang="en-GB" dirty="0"/>
              <a:t> mission</a:t>
            </a:r>
          </a:p>
        </p:txBody>
      </p:sp>
      <p:pic>
        <p:nvPicPr>
          <p:cNvPr id="5124" name="Picture 4" descr="swarm_constellation_2_without_text"/>
          <p:cNvPicPr>
            <a:picLocks noChangeAspect="1" noChangeArrowheads="1"/>
          </p:cNvPicPr>
          <p:nvPr/>
        </p:nvPicPr>
        <p:blipFill>
          <a:blip r:embed="rId3" cstate="print"/>
          <a:srcRect l="12402" r="7088" b="9453"/>
          <a:stretch>
            <a:fillRect/>
          </a:stretch>
        </p:blipFill>
        <p:spPr bwMode="auto">
          <a:xfrm>
            <a:off x="4427984" y="1052736"/>
            <a:ext cx="435662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79512" y="908720"/>
            <a:ext cx="42672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800" dirty="0">
                <a:solidFill>
                  <a:schemeClr val="accent2"/>
                </a:solidFill>
                <a:cs typeface="Times New Roman" pitchFamily="18" charset="0"/>
              </a:rPr>
              <a:t>Constellation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dirty="0">
                <a:cs typeface="Times New Roman" pitchFamily="18" charset="0"/>
              </a:rPr>
              <a:t>3 satellites:</a:t>
            </a:r>
          </a:p>
          <a:p>
            <a:pPr marL="342900" indent="-342900">
              <a:spcBef>
                <a:spcPct val="20000"/>
              </a:spcBef>
            </a:pPr>
            <a:r>
              <a:rPr lang="en-GB" sz="2800" dirty="0">
                <a:cs typeface="Times New Roman" pitchFamily="18" charset="0"/>
              </a:rPr>
              <a:t>	</a:t>
            </a:r>
            <a:r>
              <a:rPr lang="en-GB" sz="2800" dirty="0">
                <a:solidFill>
                  <a:schemeClr val="accent2"/>
                </a:solidFill>
                <a:cs typeface="Times New Roman" pitchFamily="18" charset="0"/>
              </a:rPr>
              <a:t>A+B</a:t>
            </a:r>
            <a:r>
              <a:rPr lang="en-GB" sz="2800" dirty="0">
                <a:cs typeface="Times New Roman" pitchFamily="18" charset="0"/>
              </a:rPr>
              <a:t>: 2 side-by-side in low 	   orbit, </a:t>
            </a:r>
            <a:r>
              <a:rPr lang="en-GB" sz="2800" dirty="0">
                <a:cs typeface="Times New Roman" pitchFamily="18" charset="0"/>
                <a:sym typeface="symbol" pitchFamily="18" charset="2"/>
              </a:rPr>
              <a:t>=1.5°</a:t>
            </a:r>
            <a:endParaRPr lang="en-GB" sz="2800" dirty="0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800" dirty="0">
                <a:cs typeface="Times New Roman" pitchFamily="18" charset="0"/>
              </a:rPr>
              <a:t>	</a:t>
            </a:r>
            <a:r>
              <a:rPr lang="en-GB" sz="2800" dirty="0">
                <a:solidFill>
                  <a:srgbClr val="CC0000"/>
                </a:solidFill>
                <a:cs typeface="Times New Roman" pitchFamily="18" charset="0"/>
              </a:rPr>
              <a:t>C</a:t>
            </a:r>
            <a:r>
              <a:rPr lang="en-GB" sz="2800" dirty="0">
                <a:cs typeface="Times New Roman" pitchFamily="18" charset="0"/>
              </a:rPr>
              <a:t>: 	   1 in higher orbit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800" dirty="0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800" dirty="0">
                <a:cs typeface="Times New Roman" pitchFamily="18" charset="0"/>
              </a:rPr>
              <a:t>	</a:t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4005064"/>
            <a:ext cx="4267200" cy="122413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000" dirty="0">
                <a:solidFill>
                  <a:schemeClr val="accent2"/>
                </a:solidFill>
                <a:cs typeface="Times New Roman" pitchFamily="18" charset="0"/>
              </a:rPr>
              <a:t>A+B</a:t>
            </a:r>
            <a:r>
              <a:rPr lang="en-GB" sz="2000" dirty="0">
                <a:cs typeface="Times New Roman" pitchFamily="18" charset="0"/>
              </a:rPr>
              <a:t> staying together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000" dirty="0">
                <a:solidFill>
                  <a:schemeClr val="accent2"/>
                </a:solidFill>
                <a:cs typeface="Times New Roman" pitchFamily="18" charset="0"/>
              </a:rPr>
              <a:t>A+B</a:t>
            </a:r>
            <a:r>
              <a:rPr lang="en-GB" sz="2000" dirty="0">
                <a:cs typeface="Times New Roman" pitchFamily="18" charset="0"/>
              </a:rPr>
              <a:t> and </a:t>
            </a:r>
            <a:r>
              <a:rPr lang="en-GB" sz="2000" dirty="0">
                <a:solidFill>
                  <a:srgbClr val="CC0000"/>
                </a:solidFill>
                <a:cs typeface="Times New Roman" pitchFamily="18" charset="0"/>
              </a:rPr>
              <a:t>C</a:t>
            </a:r>
            <a:r>
              <a:rPr lang="en-GB" sz="2000" dirty="0">
                <a:cs typeface="Times New Roman" pitchFamily="18" charset="0"/>
              </a:rPr>
              <a:t> Slowly drifting apart in LT	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5181600" y="58674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a-DK"/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1259632" y="5013176"/>
            <a:ext cx="7056784" cy="830997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2400" dirty="0" smtClean="0">
                <a:solidFill>
                  <a:schemeClr val="bg1"/>
                </a:solidFill>
                <a:cs typeface="Times New Roman" pitchFamily="18" charset="0"/>
              </a:rPr>
              <a:t>Based on</a:t>
            </a:r>
            <a:r>
              <a:rPr lang="en-GB" sz="2400" i="1" dirty="0" smtClean="0">
                <a:solidFill>
                  <a:schemeClr val="bg1"/>
                </a:solidFill>
                <a:cs typeface="Times New Roman" pitchFamily="18" charset="0"/>
              </a:rPr>
              <a:t> Swarm </a:t>
            </a:r>
            <a:r>
              <a:rPr lang="en-GB" sz="2400" dirty="0" smtClean="0">
                <a:solidFill>
                  <a:schemeClr val="bg1"/>
                </a:solidFill>
                <a:cs typeface="Times New Roman" pitchFamily="18" charset="0"/>
              </a:rPr>
              <a:t>we can </a:t>
            </a:r>
            <a:r>
              <a:rPr lang="en-GB" sz="2400" dirty="0" smtClean="0">
                <a:solidFill>
                  <a:schemeClr val="bg1"/>
                </a:solidFill>
                <a:cs typeface="Times New Roman" pitchFamily="18" charset="0"/>
              </a:rPr>
              <a:t>create a </a:t>
            </a:r>
            <a:r>
              <a:rPr lang="en-GB" sz="2400" dirty="0" smtClean="0">
                <a:solidFill>
                  <a:schemeClr val="bg1"/>
                </a:solidFill>
                <a:cs typeface="Times New Roman" pitchFamily="18" charset="0"/>
              </a:rPr>
              <a:t>European counterpart to the </a:t>
            </a:r>
            <a:r>
              <a:rPr lang="en-GB" sz="2400" dirty="0" smtClean="0">
                <a:solidFill>
                  <a:schemeClr val="bg1"/>
                </a:solidFill>
                <a:cs typeface="Times New Roman" pitchFamily="18" charset="0"/>
              </a:rPr>
              <a:t>US</a:t>
            </a:r>
            <a:r>
              <a:rPr lang="en-GB" sz="24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cs typeface="Times New Roman" pitchFamily="18" charset="0"/>
              </a:rPr>
              <a:t>auroral</a:t>
            </a:r>
            <a:r>
              <a:rPr lang="en-GB" sz="2400" dirty="0" smtClean="0">
                <a:solidFill>
                  <a:schemeClr val="bg1"/>
                </a:solidFill>
                <a:cs typeface="Times New Roman" pitchFamily="18" charset="0"/>
              </a:rPr>
              <a:t> oval monitoring</a:t>
            </a:r>
            <a:endParaRPr lang="da-D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3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/>
          <a:lstStyle/>
          <a:p>
            <a:r>
              <a:rPr lang="da-DK" dirty="0" smtClean="0"/>
              <a:t>Measurement </a:t>
            </a:r>
            <a:r>
              <a:rPr lang="da-DK" dirty="0" err="1" smtClean="0"/>
              <a:t>requirements</a:t>
            </a:r>
            <a:endParaRPr lang="da-DK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717032"/>
            <a:ext cx="3631015" cy="255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96752"/>
            <a:ext cx="4058803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99592" y="1772816"/>
            <a:ext cx="4057649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 err="1" smtClean="0"/>
              <a:t>Auroral</a:t>
            </a:r>
            <a:r>
              <a:rPr lang="da-DK" sz="2800" dirty="0" smtClean="0"/>
              <a:t> </a:t>
            </a:r>
            <a:r>
              <a:rPr lang="da-DK" sz="2800" dirty="0" err="1" smtClean="0"/>
              <a:t>electrojet</a:t>
            </a:r>
            <a:r>
              <a:rPr lang="da-DK" sz="2800" dirty="0" smtClean="0"/>
              <a:t> location</a:t>
            </a:r>
            <a:r>
              <a:rPr lang="da-DK" dirty="0" smtClean="0"/>
              <a:t>:</a:t>
            </a:r>
          </a:p>
          <a:p>
            <a:r>
              <a:rPr lang="da-DK" dirty="0" err="1" smtClean="0"/>
              <a:t>Accuracy</a:t>
            </a:r>
            <a:r>
              <a:rPr lang="da-DK" dirty="0" smtClean="0"/>
              <a:t>: 1 </a:t>
            </a:r>
            <a:r>
              <a:rPr lang="da-DK" dirty="0" err="1" smtClean="0"/>
              <a:t>nT</a:t>
            </a:r>
            <a:r>
              <a:rPr lang="da-DK" dirty="0" smtClean="0"/>
              <a:t>?</a:t>
            </a:r>
            <a:endParaRPr lang="da-DK" dirty="0"/>
          </a:p>
          <a:p>
            <a:r>
              <a:rPr lang="da-DK" dirty="0" smtClean="0"/>
              <a:t>Blå kurve: Forstyrrelse af Babs</a:t>
            </a:r>
          </a:p>
          <a:p>
            <a:r>
              <a:rPr lang="da-DK" dirty="0" smtClean="0"/>
              <a:t>Grøn: </a:t>
            </a:r>
            <a:r>
              <a:rPr lang="da-DK" dirty="0" err="1" smtClean="0"/>
              <a:t>dBabs/dlat</a:t>
            </a:r>
            <a:endParaRPr lang="da-DK" dirty="0" smtClean="0"/>
          </a:p>
          <a:p>
            <a:r>
              <a:rPr lang="da-DK" dirty="0" smtClean="0"/>
              <a:t>Rød: </a:t>
            </a:r>
            <a:r>
              <a:rPr lang="da-DK" dirty="0" err="1" smtClean="0"/>
              <a:t>dBabs/dlat</a:t>
            </a:r>
            <a:r>
              <a:rPr lang="da-DK" dirty="0" smtClean="0"/>
              <a:t> </a:t>
            </a:r>
            <a:r>
              <a:rPr lang="da-DK" dirty="0" err="1" smtClean="0"/>
              <a:t>filtreret=max</a:t>
            </a:r>
            <a:r>
              <a:rPr lang="da-DK" dirty="0" smtClean="0"/>
              <a:t> viser</a:t>
            </a:r>
          </a:p>
          <a:p>
            <a:r>
              <a:rPr lang="da-DK" dirty="0" smtClean="0"/>
              <a:t>positionen af </a:t>
            </a:r>
            <a:r>
              <a:rPr lang="da-DK" dirty="0" err="1" smtClean="0"/>
              <a:t>electrojet’en</a:t>
            </a:r>
            <a:endParaRPr lang="da-DK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1143000"/>
          </a:xfrm>
        </p:spPr>
        <p:txBody>
          <a:bodyPr>
            <a:normAutofit/>
          </a:bodyPr>
          <a:lstStyle/>
          <a:p>
            <a:r>
              <a:rPr lang="da-DK" sz="4000" dirty="0" err="1" smtClean="0"/>
              <a:t>Satellite</a:t>
            </a:r>
            <a:r>
              <a:rPr lang="da-DK" sz="4000" dirty="0" smtClean="0"/>
              <a:t>: </a:t>
            </a:r>
            <a:r>
              <a:rPr lang="da-DK" sz="4000" dirty="0" err="1" smtClean="0"/>
              <a:t>low</a:t>
            </a:r>
            <a:r>
              <a:rPr lang="da-DK" sz="4000" dirty="0" smtClean="0"/>
              <a:t> </a:t>
            </a:r>
            <a:r>
              <a:rPr lang="da-DK" sz="4000" dirty="0" err="1" smtClean="0"/>
              <a:t>lat</a:t>
            </a:r>
            <a:r>
              <a:rPr lang="da-DK" sz="4000" dirty="0" smtClean="0"/>
              <a:t>. </a:t>
            </a:r>
            <a:r>
              <a:rPr lang="el-GR" sz="4000" dirty="0" smtClean="0"/>
              <a:t>Δ</a:t>
            </a:r>
            <a:r>
              <a:rPr lang="da-DK" sz="4000" dirty="0" smtClean="0"/>
              <a:t>B</a:t>
            </a:r>
            <a:endParaRPr lang="da-DK" sz="40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5101"/>
            <a:ext cx="8280920" cy="6482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Automatic</a:t>
            </a:r>
            <a:r>
              <a:rPr lang="da-DK" dirty="0" smtClean="0"/>
              <a:t> b2e </a:t>
            </a:r>
            <a:r>
              <a:rPr lang="da-DK" dirty="0" err="1" smtClean="0"/>
              <a:t>detection</a:t>
            </a:r>
            <a:r>
              <a:rPr lang="da-DK" dirty="0" smtClean="0"/>
              <a:t> </a:t>
            </a:r>
            <a:r>
              <a:rPr lang="da-DK" dirty="0" err="1" smtClean="0"/>
              <a:t>fail</a:t>
            </a:r>
            <a:endParaRPr lang="da-DK" dirty="0"/>
          </a:p>
        </p:txBody>
      </p:sp>
      <p:sp>
        <p:nvSpPr>
          <p:cNvPr id="13318" name="AutoShape 6" descr="http://seegar.jhuapl.edu/dmsp/action/get_spectrogram_image_bytes?imageType=PNG&amp;serverParamKey=1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3320" name="AutoShape 8" descr="http://seegar.jhuapl.edu/dmsp/action/get_spectrogram_image_bytes?imageType=PNG&amp;serverParamKey=1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9" name="Picture 8" descr="get_spectrogram_image_byte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340768"/>
            <a:ext cx="7620000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IMF By </a:t>
            </a:r>
            <a:r>
              <a:rPr lang="da-DK" dirty="0" err="1" smtClean="0"/>
              <a:t>dependence</a:t>
            </a:r>
            <a:endParaRPr lang="da-DK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573016"/>
            <a:ext cx="53340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340768"/>
            <a:ext cx="5334001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t0.gstatic.com/images?q=tbn:HQpc1s6_of0vnM%3Ahttp://science.jrank.org/article_images/science.jrank.org/geomagnetism-external-fields.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573016"/>
            <a:ext cx="1979599" cy="2114005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214290"/>
            <a:ext cx="8186627" cy="2350614"/>
          </a:xfrm>
          <a:prstGeom prst="rect">
            <a:avLst/>
          </a:prstGeom>
          <a:solidFill>
            <a:srgbClr val="00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29" tIns="45715" rIns="91429" bIns="45715" rtlCol="0">
            <a:normAutofit lnSpcReduction="10000"/>
          </a:bodyPr>
          <a:lstStyle/>
          <a:p>
            <a:pPr marL="342859" indent="-342859" defTabSz="914290">
              <a:spcBef>
                <a:spcPct val="20000"/>
              </a:spcBef>
              <a:defRPr/>
            </a:pPr>
            <a:r>
              <a:rPr lang="da-DK" sz="3100" b="1" dirty="0" err="1" smtClean="0">
                <a:solidFill>
                  <a:schemeClr val="bg1"/>
                </a:solidFill>
              </a:rPr>
              <a:t>Auroral</a:t>
            </a:r>
            <a:r>
              <a:rPr lang="da-DK" sz="3100" b="1" dirty="0" smtClean="0">
                <a:solidFill>
                  <a:schemeClr val="bg1"/>
                </a:solidFill>
              </a:rPr>
              <a:t> oval location – why bother?</a:t>
            </a:r>
          </a:p>
          <a:p>
            <a:pPr marL="342859" indent="-342859" defTabSz="91429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sz="2600" dirty="0" err="1" smtClean="0">
                <a:solidFill>
                  <a:schemeClr val="bg1"/>
                </a:solidFill>
              </a:rPr>
              <a:t>Ground</a:t>
            </a:r>
            <a:r>
              <a:rPr lang="da-DK" sz="2600" dirty="0" smtClean="0">
                <a:solidFill>
                  <a:schemeClr val="bg1"/>
                </a:solidFill>
              </a:rPr>
              <a:t> </a:t>
            </a:r>
            <a:r>
              <a:rPr lang="da-DK" sz="2600" dirty="0" err="1" smtClean="0">
                <a:solidFill>
                  <a:schemeClr val="bg1"/>
                </a:solidFill>
              </a:rPr>
              <a:t>Induced</a:t>
            </a:r>
            <a:r>
              <a:rPr lang="da-DK" sz="2600" dirty="0" smtClean="0">
                <a:solidFill>
                  <a:schemeClr val="bg1"/>
                </a:solidFill>
              </a:rPr>
              <a:t> </a:t>
            </a:r>
            <a:r>
              <a:rPr lang="da-DK" sz="2600" dirty="0" err="1" smtClean="0">
                <a:solidFill>
                  <a:schemeClr val="bg1"/>
                </a:solidFill>
              </a:rPr>
              <a:t>Currents</a:t>
            </a:r>
            <a:r>
              <a:rPr lang="da-DK" sz="2600" dirty="0" smtClean="0">
                <a:solidFill>
                  <a:schemeClr val="bg1"/>
                </a:solidFill>
              </a:rPr>
              <a:t>  (</a:t>
            </a:r>
            <a:r>
              <a:rPr lang="da-DK" sz="2600" dirty="0" err="1" smtClean="0">
                <a:solidFill>
                  <a:schemeClr val="bg1"/>
                </a:solidFill>
              </a:rPr>
              <a:t>auroral</a:t>
            </a:r>
            <a:r>
              <a:rPr lang="da-DK" sz="2600" dirty="0" smtClean="0">
                <a:solidFill>
                  <a:schemeClr val="bg1"/>
                </a:solidFill>
              </a:rPr>
              <a:t> </a:t>
            </a:r>
            <a:r>
              <a:rPr lang="da-DK" sz="2600" dirty="0" err="1" smtClean="0">
                <a:solidFill>
                  <a:schemeClr val="bg1"/>
                </a:solidFill>
              </a:rPr>
              <a:t>electrojets</a:t>
            </a:r>
            <a:r>
              <a:rPr lang="da-DK" sz="2600" dirty="0" smtClean="0">
                <a:solidFill>
                  <a:schemeClr val="bg1"/>
                </a:solidFill>
              </a:rPr>
              <a:t>)</a:t>
            </a:r>
          </a:p>
          <a:p>
            <a:pPr marL="342859" indent="-342859" defTabSz="91429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sz="2600" dirty="0" err="1" smtClean="0">
                <a:solidFill>
                  <a:schemeClr val="bg1"/>
                </a:solidFill>
              </a:rPr>
              <a:t>Communication</a:t>
            </a:r>
            <a:r>
              <a:rPr lang="da-DK" sz="2600" dirty="0" smtClean="0">
                <a:solidFill>
                  <a:schemeClr val="bg1"/>
                </a:solidFill>
              </a:rPr>
              <a:t> problems</a:t>
            </a:r>
          </a:p>
          <a:p>
            <a:pPr marL="342859" indent="-342859" defTabSz="91429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sz="2600" dirty="0" err="1" smtClean="0">
                <a:solidFill>
                  <a:schemeClr val="bg1"/>
                </a:solidFill>
              </a:rPr>
              <a:t>Increased</a:t>
            </a:r>
            <a:r>
              <a:rPr lang="da-DK" sz="2600" dirty="0" smtClean="0">
                <a:solidFill>
                  <a:schemeClr val="bg1"/>
                </a:solidFill>
              </a:rPr>
              <a:t> radiation </a:t>
            </a:r>
            <a:r>
              <a:rPr lang="da-DK" sz="2600" dirty="0" err="1" smtClean="0">
                <a:solidFill>
                  <a:schemeClr val="bg1"/>
                </a:solidFill>
              </a:rPr>
              <a:t>dose</a:t>
            </a:r>
            <a:r>
              <a:rPr lang="da-DK" sz="2600" dirty="0" smtClean="0">
                <a:solidFill>
                  <a:schemeClr val="bg1"/>
                </a:solidFill>
              </a:rPr>
              <a:t>  in LEO (</a:t>
            </a:r>
            <a:r>
              <a:rPr lang="da-DK" sz="2600" dirty="0" err="1" smtClean="0">
                <a:solidFill>
                  <a:schemeClr val="bg1"/>
                </a:solidFill>
              </a:rPr>
              <a:t>energetic</a:t>
            </a:r>
            <a:r>
              <a:rPr lang="da-DK" sz="2600" dirty="0" smtClean="0">
                <a:solidFill>
                  <a:schemeClr val="bg1"/>
                </a:solidFill>
              </a:rPr>
              <a:t> </a:t>
            </a:r>
            <a:r>
              <a:rPr lang="da-DK" sz="2600" dirty="0" err="1" smtClean="0">
                <a:solidFill>
                  <a:schemeClr val="bg1"/>
                </a:solidFill>
              </a:rPr>
              <a:t>electrons</a:t>
            </a:r>
            <a:r>
              <a:rPr lang="da-DK" sz="2600" dirty="0" smtClean="0">
                <a:solidFill>
                  <a:schemeClr val="bg1"/>
                </a:solidFill>
              </a:rPr>
              <a:t>)</a:t>
            </a:r>
          </a:p>
          <a:p>
            <a:pPr marL="342859" indent="-342859" defTabSz="91429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sz="2600" dirty="0" err="1" smtClean="0">
                <a:solidFill>
                  <a:schemeClr val="bg1"/>
                </a:solidFill>
              </a:rPr>
              <a:t>Correlated</a:t>
            </a:r>
            <a:r>
              <a:rPr lang="da-DK" sz="2600" dirty="0" smtClean="0">
                <a:solidFill>
                  <a:schemeClr val="bg1"/>
                </a:solidFill>
              </a:rPr>
              <a:t> </a:t>
            </a:r>
            <a:r>
              <a:rPr lang="da-DK" sz="2600" dirty="0" err="1" smtClean="0">
                <a:solidFill>
                  <a:schemeClr val="bg1"/>
                </a:solidFill>
              </a:rPr>
              <a:t>with</a:t>
            </a:r>
            <a:r>
              <a:rPr lang="da-DK" sz="2600" dirty="0" smtClean="0">
                <a:solidFill>
                  <a:schemeClr val="bg1"/>
                </a:solidFill>
              </a:rPr>
              <a:t> </a:t>
            </a:r>
            <a:r>
              <a:rPr lang="da-DK" sz="2600" dirty="0" err="1" smtClean="0">
                <a:solidFill>
                  <a:schemeClr val="bg1"/>
                </a:solidFill>
              </a:rPr>
              <a:t>cut-off</a:t>
            </a:r>
            <a:r>
              <a:rPr lang="da-DK" sz="2600" dirty="0" smtClean="0">
                <a:solidFill>
                  <a:schemeClr val="bg1"/>
                </a:solidFill>
              </a:rPr>
              <a:t> </a:t>
            </a:r>
            <a:r>
              <a:rPr lang="da-DK" sz="2600" dirty="0" err="1" smtClean="0">
                <a:solidFill>
                  <a:schemeClr val="bg1"/>
                </a:solidFill>
              </a:rPr>
              <a:t>latitude</a:t>
            </a:r>
            <a:r>
              <a:rPr lang="da-DK" sz="2600" dirty="0" smtClean="0">
                <a:solidFill>
                  <a:schemeClr val="bg1"/>
                </a:solidFill>
              </a:rPr>
              <a:t> of </a:t>
            </a:r>
            <a:r>
              <a:rPr lang="da-DK" sz="2600" dirty="0" err="1" smtClean="0">
                <a:solidFill>
                  <a:schemeClr val="bg1"/>
                </a:solidFill>
              </a:rPr>
              <a:t>SEPs</a:t>
            </a:r>
            <a:r>
              <a:rPr lang="da-DK" sz="2600" dirty="0" smtClean="0">
                <a:solidFill>
                  <a:schemeClr val="bg1"/>
                </a:solidFill>
              </a:rPr>
              <a:t> </a:t>
            </a:r>
          </a:p>
          <a:p>
            <a:pPr marL="342859" indent="-342859" defTabSz="91429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da-DK" sz="2600" dirty="0" smtClean="0">
              <a:solidFill>
                <a:schemeClr val="bg1"/>
              </a:solidFill>
            </a:endParaRPr>
          </a:p>
        </p:txBody>
      </p:sp>
      <p:pic>
        <p:nvPicPr>
          <p:cNvPr id="10" name="Content Placeholder 9" descr="test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971600" y="3573016"/>
            <a:ext cx="3159352" cy="2808312"/>
          </a:xfrm>
        </p:spPr>
      </p:pic>
      <p:sp>
        <p:nvSpPr>
          <p:cNvPr id="11" name="TextBox 10"/>
          <p:cNvSpPr txBox="1"/>
          <p:nvPr/>
        </p:nvSpPr>
        <p:spPr>
          <a:xfrm>
            <a:off x="899592" y="2708920"/>
            <a:ext cx="313184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2400" b="1" dirty="0" smtClean="0"/>
              <a:t>NOAA - POES</a:t>
            </a:r>
            <a:endParaRPr lang="da-DK" sz="2400" b="1" dirty="0" smtClean="0"/>
          </a:p>
          <a:p>
            <a:r>
              <a:rPr lang="da-DK" sz="2400" b="1" dirty="0" err="1" smtClean="0"/>
              <a:t>Particle</a:t>
            </a:r>
            <a:r>
              <a:rPr lang="da-DK" sz="2400" b="1" dirty="0" smtClean="0"/>
              <a:t> </a:t>
            </a:r>
            <a:r>
              <a:rPr lang="da-DK" sz="2400" b="1" dirty="0" err="1" smtClean="0"/>
              <a:t>precipitation</a:t>
            </a:r>
            <a:endParaRPr lang="da-DK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76056" y="2708920"/>
            <a:ext cx="313184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a-DK" sz="2400" b="1" dirty="0" smtClean="0"/>
              <a:t>SSA  </a:t>
            </a:r>
            <a:endParaRPr lang="da-DK" sz="24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6660232" y="3861048"/>
            <a:ext cx="133275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  <a:endParaRPr lang="en-US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6056" y="2708920"/>
            <a:ext cx="313184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a-DK" sz="2400" b="1" dirty="0" smtClean="0"/>
              <a:t>SSA  </a:t>
            </a:r>
            <a:endParaRPr lang="da-DK" sz="2400" b="1" dirty="0" smtClean="0"/>
          </a:p>
          <a:p>
            <a:pPr algn="r"/>
            <a:r>
              <a:rPr lang="da-DK" sz="2400" b="1" dirty="0" err="1" smtClean="0"/>
              <a:t>Magnetic</a:t>
            </a:r>
            <a:r>
              <a:rPr lang="da-DK" sz="2400" b="1" dirty="0" smtClean="0"/>
              <a:t> </a:t>
            </a:r>
            <a:r>
              <a:rPr lang="da-DK" sz="2400" b="1" dirty="0" err="1" smtClean="0"/>
              <a:t>field</a:t>
            </a:r>
            <a:r>
              <a:rPr lang="da-DK" sz="2400" b="1" dirty="0" smtClean="0"/>
              <a:t>?</a:t>
            </a:r>
            <a:endParaRPr lang="da-DK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dirty="0" err="1" smtClean="0"/>
              <a:t>Magnetic</a:t>
            </a:r>
            <a:r>
              <a:rPr lang="da-DK" sz="3600" dirty="0" smtClean="0"/>
              <a:t> </a:t>
            </a:r>
            <a:r>
              <a:rPr lang="da-DK" sz="3600" dirty="0" err="1" smtClean="0"/>
              <a:t>disturbances</a:t>
            </a:r>
            <a:r>
              <a:rPr lang="da-DK" sz="3600" dirty="0" smtClean="0"/>
              <a:t> - </a:t>
            </a:r>
            <a:r>
              <a:rPr lang="da-DK" sz="3600" dirty="0" err="1" smtClean="0"/>
              <a:t>Two</a:t>
            </a:r>
            <a:r>
              <a:rPr lang="da-DK" sz="3600" dirty="0" smtClean="0"/>
              <a:t> </a:t>
            </a:r>
            <a:r>
              <a:rPr lang="da-DK" sz="3600" dirty="0" err="1" smtClean="0"/>
              <a:t>approaches</a:t>
            </a:r>
            <a:endParaRPr lang="da-DK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 err="1" smtClean="0"/>
              <a:t>Using</a:t>
            </a:r>
            <a:r>
              <a:rPr lang="da-DK" dirty="0" smtClean="0"/>
              <a:t> </a:t>
            </a:r>
            <a:r>
              <a:rPr lang="da-DK" dirty="0" err="1" smtClean="0"/>
              <a:t>B-field</a:t>
            </a:r>
            <a:r>
              <a:rPr lang="da-DK" dirty="0" smtClean="0"/>
              <a:t> </a:t>
            </a:r>
            <a:r>
              <a:rPr lang="da-DK" dirty="0" err="1" smtClean="0"/>
              <a:t>vector-data</a:t>
            </a:r>
            <a:r>
              <a:rPr lang="da-DK" dirty="0" smtClean="0"/>
              <a:t>:</a:t>
            </a:r>
          </a:p>
          <a:p>
            <a:pPr lvl="1"/>
            <a:r>
              <a:rPr lang="da-DK" dirty="0" smtClean="0"/>
              <a:t>Inversion of </a:t>
            </a:r>
            <a:r>
              <a:rPr lang="da-DK" dirty="0" err="1" smtClean="0"/>
              <a:t>high</a:t>
            </a:r>
            <a:r>
              <a:rPr lang="da-DK" dirty="0" smtClean="0"/>
              <a:t> </a:t>
            </a:r>
            <a:r>
              <a:rPr lang="da-DK" dirty="0" err="1" smtClean="0"/>
              <a:t>latitude</a:t>
            </a:r>
            <a:r>
              <a:rPr lang="da-DK" dirty="0" smtClean="0"/>
              <a:t> </a:t>
            </a:r>
            <a:r>
              <a:rPr lang="da-DK" dirty="0" err="1" smtClean="0"/>
              <a:t>electrodynamic</a:t>
            </a:r>
            <a:r>
              <a:rPr lang="da-DK" dirty="0" smtClean="0"/>
              <a:t> parameters: FAC </a:t>
            </a:r>
            <a:r>
              <a:rPr lang="da-DK" dirty="0" err="1" smtClean="0"/>
              <a:t>strength</a:t>
            </a:r>
            <a:r>
              <a:rPr lang="da-DK" dirty="0" smtClean="0"/>
              <a:t> and location, polar </a:t>
            </a:r>
            <a:r>
              <a:rPr lang="da-DK" dirty="0" err="1" smtClean="0"/>
              <a:t>cap</a:t>
            </a:r>
            <a:r>
              <a:rPr lang="da-DK" dirty="0" smtClean="0"/>
              <a:t> potential, Joule </a:t>
            </a:r>
            <a:r>
              <a:rPr lang="da-DK" dirty="0" err="1" smtClean="0"/>
              <a:t>heating</a:t>
            </a:r>
            <a:endParaRPr lang="da-DK" dirty="0" smtClean="0"/>
          </a:p>
          <a:p>
            <a:pPr lvl="1"/>
            <a:r>
              <a:rPr lang="da-DK" dirty="0" err="1" smtClean="0"/>
              <a:t>Requires</a:t>
            </a:r>
            <a:r>
              <a:rPr lang="da-DK" dirty="0" smtClean="0"/>
              <a:t> </a:t>
            </a:r>
            <a:r>
              <a:rPr lang="da-DK" dirty="0" err="1" smtClean="0"/>
              <a:t>continous</a:t>
            </a:r>
            <a:r>
              <a:rPr lang="da-DK" dirty="0" smtClean="0"/>
              <a:t> data (CHAMP, </a:t>
            </a:r>
            <a:r>
              <a:rPr lang="da-DK" dirty="0" err="1" smtClean="0"/>
              <a:t>some</a:t>
            </a:r>
            <a:r>
              <a:rPr lang="da-DK" dirty="0" smtClean="0"/>
              <a:t> Ørsted events)+ </a:t>
            </a:r>
            <a:r>
              <a:rPr lang="da-DK" dirty="0" err="1" smtClean="0"/>
              <a:t>E-field</a:t>
            </a:r>
            <a:r>
              <a:rPr lang="da-DK" dirty="0" smtClean="0"/>
              <a:t> </a:t>
            </a:r>
            <a:r>
              <a:rPr lang="da-DK" dirty="0" err="1" smtClean="0"/>
              <a:t>or</a:t>
            </a:r>
            <a:r>
              <a:rPr lang="da-DK" dirty="0" smtClean="0"/>
              <a:t> </a:t>
            </a:r>
            <a:r>
              <a:rPr lang="da-DK" dirty="0" err="1" smtClean="0"/>
              <a:t>conductance</a:t>
            </a:r>
            <a:r>
              <a:rPr lang="da-DK" dirty="0" smtClean="0"/>
              <a:t> (</a:t>
            </a:r>
            <a:r>
              <a:rPr lang="da-DK" dirty="0" err="1" smtClean="0"/>
              <a:t>Swarm</a:t>
            </a:r>
            <a:r>
              <a:rPr lang="da-DK" dirty="0" smtClean="0"/>
              <a:t>)</a:t>
            </a:r>
          </a:p>
          <a:p>
            <a:pPr lvl="1"/>
            <a:endParaRPr lang="da-DK" dirty="0" smtClean="0"/>
          </a:p>
          <a:p>
            <a:r>
              <a:rPr lang="da-DK" dirty="0" err="1" smtClean="0"/>
              <a:t>Using</a:t>
            </a:r>
            <a:r>
              <a:rPr lang="da-DK" dirty="0" smtClean="0"/>
              <a:t> </a:t>
            </a:r>
            <a:r>
              <a:rPr lang="da-DK" dirty="0" err="1" smtClean="0"/>
              <a:t>only</a:t>
            </a:r>
            <a:r>
              <a:rPr lang="da-DK" dirty="0" smtClean="0"/>
              <a:t> data </a:t>
            </a:r>
            <a:r>
              <a:rPr lang="da-DK" dirty="0" err="1" smtClean="0"/>
              <a:t>on</a:t>
            </a:r>
            <a:r>
              <a:rPr lang="da-DK" dirty="0" smtClean="0"/>
              <a:t> </a:t>
            </a:r>
            <a:r>
              <a:rPr lang="da-DK" dirty="0" err="1" smtClean="0"/>
              <a:t>B-field</a:t>
            </a:r>
            <a:r>
              <a:rPr lang="da-DK" dirty="0" smtClean="0"/>
              <a:t> </a:t>
            </a:r>
            <a:r>
              <a:rPr lang="da-DK" dirty="0" err="1" smtClean="0"/>
              <a:t>intensity</a:t>
            </a:r>
            <a:endParaRPr lang="da-DK" dirty="0" smtClean="0"/>
          </a:p>
          <a:p>
            <a:pPr lvl="1"/>
            <a:r>
              <a:rPr lang="da-DK" dirty="0" err="1" smtClean="0"/>
              <a:t>Estimate</a:t>
            </a:r>
            <a:r>
              <a:rPr lang="da-DK" dirty="0" smtClean="0"/>
              <a:t> location and </a:t>
            </a:r>
            <a:r>
              <a:rPr lang="da-DK" dirty="0" err="1" smtClean="0"/>
              <a:t>intensity</a:t>
            </a:r>
            <a:r>
              <a:rPr lang="da-DK" dirty="0" smtClean="0"/>
              <a:t> of </a:t>
            </a:r>
            <a:r>
              <a:rPr lang="da-DK" dirty="0" err="1" smtClean="0"/>
              <a:t>ionospheric</a:t>
            </a:r>
            <a:r>
              <a:rPr lang="da-DK" dirty="0" smtClean="0"/>
              <a:t> </a:t>
            </a:r>
            <a:r>
              <a:rPr lang="da-DK" dirty="0" err="1" smtClean="0"/>
              <a:t>electrojets</a:t>
            </a:r>
            <a:endParaRPr lang="da-DK" dirty="0" smtClean="0"/>
          </a:p>
          <a:p>
            <a:pPr lvl="1"/>
            <a:r>
              <a:rPr lang="da-DK" dirty="0" err="1" smtClean="0"/>
              <a:t>Continous</a:t>
            </a:r>
            <a:r>
              <a:rPr lang="da-DK" dirty="0" smtClean="0"/>
              <a:t> data from at </a:t>
            </a:r>
            <a:r>
              <a:rPr lang="da-DK" dirty="0" err="1" smtClean="0"/>
              <a:t>least</a:t>
            </a:r>
            <a:r>
              <a:rPr lang="da-DK" dirty="0" smtClean="0"/>
              <a:t>  3 </a:t>
            </a:r>
            <a:r>
              <a:rPr lang="da-DK" dirty="0" err="1" smtClean="0"/>
              <a:t>satellites</a:t>
            </a:r>
            <a:r>
              <a:rPr lang="da-DK" dirty="0" smtClean="0"/>
              <a:t> </a:t>
            </a:r>
            <a:r>
              <a:rPr lang="da-DK" dirty="0" err="1" smtClean="0"/>
              <a:t>available</a:t>
            </a:r>
            <a:r>
              <a:rPr lang="da-DK" dirty="0" smtClean="0"/>
              <a:t>   (</a:t>
            </a:r>
            <a:r>
              <a:rPr lang="da-DK" dirty="0" err="1" smtClean="0"/>
              <a:t>less</a:t>
            </a:r>
            <a:r>
              <a:rPr lang="da-DK" dirty="0" smtClean="0"/>
              <a:t> </a:t>
            </a:r>
            <a:r>
              <a:rPr lang="da-DK" dirty="0" err="1" smtClean="0"/>
              <a:t>challenging</a:t>
            </a:r>
            <a:r>
              <a:rPr lang="da-DK" dirty="0" smtClean="0"/>
              <a:t> for future missions)</a:t>
            </a:r>
          </a:p>
          <a:p>
            <a:pPr lvl="1"/>
            <a:endParaRPr lang="da-DK" dirty="0"/>
          </a:p>
        </p:txBody>
      </p:sp>
      <p:sp>
        <p:nvSpPr>
          <p:cNvPr id="4" name="Rectangle 3"/>
          <p:cNvSpPr/>
          <p:nvPr/>
        </p:nvSpPr>
        <p:spPr>
          <a:xfrm>
            <a:off x="467544" y="3933056"/>
            <a:ext cx="8208912" cy="23042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xtBox 4"/>
          <p:cNvSpPr txBox="1"/>
          <p:nvPr/>
        </p:nvSpPr>
        <p:spPr>
          <a:xfrm>
            <a:off x="2987824" y="6309320"/>
            <a:ext cx="2403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 err="1" smtClean="0">
                <a:solidFill>
                  <a:srgbClr val="FF0000"/>
                </a:solidFill>
              </a:rPr>
              <a:t>This</a:t>
            </a:r>
            <a:r>
              <a:rPr lang="da-DK" sz="2400" b="1" dirty="0" smtClean="0">
                <a:solidFill>
                  <a:srgbClr val="FF0000"/>
                </a:solidFill>
              </a:rPr>
              <a:t> </a:t>
            </a:r>
            <a:r>
              <a:rPr lang="da-DK" sz="2400" b="1" dirty="0" err="1" smtClean="0">
                <a:solidFill>
                  <a:srgbClr val="FF0000"/>
                </a:solidFill>
              </a:rPr>
              <a:t>presentation</a:t>
            </a:r>
            <a:endParaRPr lang="da-DK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79512" y="5733256"/>
            <a:ext cx="8964488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2004</a:t>
            </a:r>
            <a:endParaRPr lang="da-DK" dirty="0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1663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Current low altitude, polar orbiting,</a:t>
            </a:r>
            <a:br>
              <a:rPr lang="en-GB" sz="3600" dirty="0"/>
            </a:br>
            <a:r>
              <a:rPr lang="en-GB" sz="3600" dirty="0"/>
              <a:t> high precision magnetic field missions</a:t>
            </a:r>
          </a:p>
        </p:txBody>
      </p:sp>
      <p:pic>
        <p:nvPicPr>
          <p:cNvPr id="166915" name="Picture 3" descr="C:\Dokumenter\orste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210026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6916" name="Picture 4" descr="C:\Documents\champ.gif"/>
          <p:cNvPicPr>
            <a:picLocks noChangeAspect="1" noChangeArrowheads="1"/>
          </p:cNvPicPr>
          <p:nvPr/>
        </p:nvPicPr>
        <p:blipFill>
          <a:blip r:embed="rId3" cstate="print"/>
          <a:srcRect l="1859" t="2214" r="1859" b="2214"/>
          <a:stretch>
            <a:fillRect/>
          </a:stretch>
        </p:blipFill>
        <p:spPr bwMode="auto">
          <a:xfrm>
            <a:off x="6012160" y="1412776"/>
            <a:ext cx="2667000" cy="2406650"/>
          </a:xfrm>
          <a:prstGeom prst="rect">
            <a:avLst/>
          </a:prstGeom>
          <a:noFill/>
        </p:spPr>
      </p:pic>
      <p:pic>
        <p:nvPicPr>
          <p:cNvPr id="166917" name="Picture 5" descr="S:\sac-c.JPG"/>
          <p:cNvPicPr>
            <a:picLocks noChangeAspect="1" noChangeArrowheads="1"/>
          </p:cNvPicPr>
          <p:nvPr/>
        </p:nvPicPr>
        <p:blipFill>
          <a:blip r:embed="rId4" cstate="print"/>
          <a:srcRect l="12132" t="4004" b="3639"/>
          <a:stretch>
            <a:fillRect/>
          </a:stretch>
        </p:blipFill>
        <p:spPr bwMode="auto">
          <a:xfrm>
            <a:off x="3203848" y="1412776"/>
            <a:ext cx="2254250" cy="3417888"/>
          </a:xfrm>
          <a:prstGeom prst="rect">
            <a:avLst/>
          </a:prstGeom>
          <a:noFill/>
        </p:spPr>
      </p:pic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3275856" y="4941168"/>
            <a:ext cx="23042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 err="1"/>
              <a:t>Ørsted</a:t>
            </a:r>
            <a:r>
              <a:rPr lang="en-GB" sz="2000" dirty="0"/>
              <a:t> 2/SAC C</a:t>
            </a:r>
          </a:p>
          <a:p>
            <a:r>
              <a:rPr lang="en-GB" sz="2000" dirty="0" smtClean="0"/>
              <a:t>2000-2004</a:t>
            </a:r>
            <a:endParaRPr lang="en-GB" sz="2000" dirty="0"/>
          </a:p>
        </p:txBody>
      </p:sp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467544" y="5085184"/>
            <a:ext cx="1016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dirty="0" err="1"/>
              <a:t>Ørsted</a:t>
            </a:r>
            <a:endParaRPr lang="en-GB" sz="2000" dirty="0"/>
          </a:p>
          <a:p>
            <a:r>
              <a:rPr lang="en-GB" sz="2000" dirty="0" smtClean="0"/>
              <a:t>1999 - ?</a:t>
            </a:r>
            <a:endParaRPr lang="en-GB" sz="2000" dirty="0"/>
          </a:p>
        </p:txBody>
      </p:sp>
      <p:sp>
        <p:nvSpPr>
          <p:cNvPr id="166920" name="Text Box 8"/>
          <p:cNvSpPr txBox="1">
            <a:spLocks noChangeArrowheads="1"/>
          </p:cNvSpPr>
          <p:nvPr/>
        </p:nvSpPr>
        <p:spPr bwMode="auto">
          <a:xfrm>
            <a:off x="6012160" y="4077072"/>
            <a:ext cx="13596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dirty="0"/>
              <a:t>CHAMP</a:t>
            </a:r>
          </a:p>
          <a:p>
            <a:r>
              <a:rPr lang="en-GB" sz="2000" dirty="0" smtClean="0"/>
              <a:t>2000 -2010</a:t>
            </a:r>
            <a:endParaRPr lang="en-GB" sz="2000" dirty="0"/>
          </a:p>
        </p:txBody>
      </p:sp>
      <p:sp>
        <p:nvSpPr>
          <p:cNvPr id="11" name="Rectangle 10"/>
          <p:cNvSpPr/>
          <p:nvPr/>
        </p:nvSpPr>
        <p:spPr>
          <a:xfrm>
            <a:off x="0" y="6021288"/>
            <a:ext cx="1115616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ctangle 11"/>
          <p:cNvSpPr/>
          <p:nvPr/>
        </p:nvSpPr>
        <p:spPr>
          <a:xfrm>
            <a:off x="8028384" y="6021288"/>
            <a:ext cx="1115616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extBox 8"/>
          <p:cNvSpPr txBox="1"/>
          <p:nvPr/>
        </p:nvSpPr>
        <p:spPr>
          <a:xfrm>
            <a:off x="323528" y="6021288"/>
            <a:ext cx="8568949" cy="461665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da-DK" sz="2400" dirty="0" err="1" smtClean="0">
                <a:solidFill>
                  <a:schemeClr val="bg1"/>
                </a:solidFill>
              </a:rPr>
              <a:t>These</a:t>
            </a:r>
            <a:r>
              <a:rPr lang="da-DK" sz="2400" dirty="0" smtClean="0">
                <a:solidFill>
                  <a:schemeClr val="bg1"/>
                </a:solidFill>
              </a:rPr>
              <a:t> data </a:t>
            </a:r>
            <a:r>
              <a:rPr lang="da-DK" sz="2400" dirty="0" err="1" smtClean="0">
                <a:solidFill>
                  <a:schemeClr val="bg1"/>
                </a:solidFill>
              </a:rPr>
              <a:t>can</a:t>
            </a:r>
            <a:r>
              <a:rPr lang="da-DK" sz="2400" dirty="0" smtClean="0">
                <a:solidFill>
                  <a:schemeClr val="bg1"/>
                </a:solidFill>
              </a:rPr>
              <a:t> </a:t>
            </a:r>
            <a:r>
              <a:rPr lang="da-DK" sz="2400" dirty="0" err="1" smtClean="0">
                <a:solidFill>
                  <a:schemeClr val="bg1"/>
                </a:solidFill>
              </a:rPr>
              <a:t>be</a:t>
            </a:r>
            <a:r>
              <a:rPr lang="da-DK" sz="2400" dirty="0" smtClean="0">
                <a:solidFill>
                  <a:schemeClr val="bg1"/>
                </a:solidFill>
              </a:rPr>
              <a:t> </a:t>
            </a:r>
            <a:r>
              <a:rPr lang="da-DK" sz="2400" dirty="0" err="1" smtClean="0">
                <a:solidFill>
                  <a:schemeClr val="bg1"/>
                </a:solidFill>
              </a:rPr>
              <a:t>used</a:t>
            </a:r>
            <a:r>
              <a:rPr lang="da-DK" sz="2400" dirty="0" smtClean="0">
                <a:solidFill>
                  <a:schemeClr val="bg1"/>
                </a:solidFill>
              </a:rPr>
              <a:t> to </a:t>
            </a:r>
            <a:r>
              <a:rPr lang="da-DK" sz="2400" dirty="0" err="1" smtClean="0">
                <a:solidFill>
                  <a:schemeClr val="bg1"/>
                </a:solidFill>
              </a:rPr>
              <a:t>derive</a:t>
            </a:r>
            <a:r>
              <a:rPr lang="da-DK" sz="2400" dirty="0" smtClean="0">
                <a:solidFill>
                  <a:schemeClr val="bg1"/>
                </a:solidFill>
              </a:rPr>
              <a:t> </a:t>
            </a:r>
            <a:r>
              <a:rPr lang="da-DK" sz="2400" dirty="0" err="1" smtClean="0">
                <a:solidFill>
                  <a:schemeClr val="bg1"/>
                </a:solidFill>
              </a:rPr>
              <a:t>electrojet</a:t>
            </a:r>
            <a:r>
              <a:rPr lang="da-DK" sz="2400" dirty="0" smtClean="0">
                <a:solidFill>
                  <a:schemeClr val="bg1"/>
                </a:solidFill>
              </a:rPr>
              <a:t> location </a:t>
            </a:r>
            <a:r>
              <a:rPr lang="da-DK" sz="2400" dirty="0" err="1" smtClean="0">
                <a:solidFill>
                  <a:schemeClr val="bg1"/>
                </a:solidFill>
              </a:rPr>
              <a:t>during</a:t>
            </a:r>
            <a:r>
              <a:rPr lang="da-DK" sz="2400" dirty="0" smtClean="0">
                <a:solidFill>
                  <a:schemeClr val="bg1"/>
                </a:solidFill>
              </a:rPr>
              <a:t> passage</a:t>
            </a:r>
            <a:endParaRPr lang="da-DK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9512" y="5733256"/>
            <a:ext cx="8964488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2004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5338936" cy="2290266"/>
          </a:xfrm>
        </p:spPr>
        <p:txBody>
          <a:bodyPr>
            <a:normAutofit fontScale="90000"/>
          </a:bodyPr>
          <a:lstStyle/>
          <a:p>
            <a:pPr algn="l"/>
            <a:r>
              <a:rPr lang="da-DK" dirty="0" err="1" smtClean="0"/>
              <a:t>Method</a:t>
            </a:r>
            <a:r>
              <a:rPr lang="da-DK" dirty="0" smtClean="0"/>
              <a:t> –</a:t>
            </a:r>
            <a:br>
              <a:rPr lang="da-DK" dirty="0" smtClean="0"/>
            </a:br>
            <a:r>
              <a:rPr lang="da-DK" dirty="0" smtClean="0"/>
              <a:t>CHAMP </a:t>
            </a:r>
            <a:r>
              <a:rPr lang="da-DK" dirty="0" err="1" smtClean="0"/>
              <a:t>passing</a:t>
            </a:r>
            <a:r>
              <a:rPr lang="da-DK" dirty="0" smtClean="0"/>
              <a:t> the polar region</a:t>
            </a:r>
            <a:br>
              <a:rPr lang="da-DK" dirty="0" smtClean="0"/>
            </a:br>
            <a:r>
              <a:rPr lang="da-DK" dirty="0" smtClean="0"/>
              <a:t>Babs (</a:t>
            </a:r>
            <a:r>
              <a:rPr lang="da-DK" dirty="0" err="1" smtClean="0"/>
              <a:t>residual</a:t>
            </a:r>
            <a:r>
              <a:rPr lang="da-DK" dirty="0" smtClean="0"/>
              <a:t>) (</a:t>
            </a:r>
            <a:r>
              <a:rPr lang="da-DK" dirty="0" err="1" smtClean="0"/>
              <a:t>blue</a:t>
            </a:r>
            <a:r>
              <a:rPr lang="da-DK" dirty="0" smtClean="0"/>
              <a:t>), </a:t>
            </a:r>
            <a:br>
              <a:rPr lang="da-DK" dirty="0" smtClean="0"/>
            </a:br>
            <a:r>
              <a:rPr lang="da-DK" dirty="0" err="1" smtClean="0"/>
              <a:t>Babs/Δx</a:t>
            </a:r>
            <a:r>
              <a:rPr lang="da-DK" dirty="0" smtClean="0"/>
              <a:t> (red)</a:t>
            </a:r>
            <a:br>
              <a:rPr lang="da-DK" dirty="0" smtClean="0"/>
            </a:br>
            <a:endParaRPr lang="da-DK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24300"/>
            <a:ext cx="5619750" cy="2933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-243408"/>
            <a:ext cx="3779912" cy="734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060848"/>
            <a:ext cx="6984776" cy="389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944216"/>
          </a:xfrm>
        </p:spPr>
        <p:txBody>
          <a:bodyPr>
            <a:noAutofit/>
          </a:bodyPr>
          <a:lstStyle/>
          <a:p>
            <a:r>
              <a:rPr lang="da-DK" sz="4000" dirty="0" err="1" smtClean="0"/>
              <a:t>Eastward</a:t>
            </a:r>
            <a:r>
              <a:rPr lang="da-DK" sz="4000" dirty="0" smtClean="0"/>
              <a:t> and </a:t>
            </a:r>
            <a:r>
              <a:rPr lang="da-DK" sz="4000" dirty="0" err="1" smtClean="0"/>
              <a:t>westward</a:t>
            </a:r>
            <a:r>
              <a:rPr lang="da-DK" sz="4000" dirty="0" smtClean="0"/>
              <a:t> </a:t>
            </a:r>
            <a:r>
              <a:rPr lang="da-DK" sz="4000" dirty="0" err="1" smtClean="0"/>
              <a:t>auroral</a:t>
            </a:r>
            <a:r>
              <a:rPr lang="da-DK" sz="4000" dirty="0" smtClean="0"/>
              <a:t> </a:t>
            </a:r>
            <a:r>
              <a:rPr lang="da-DK" sz="4000" dirty="0" err="1" smtClean="0"/>
              <a:t>electrojets</a:t>
            </a:r>
            <a:r>
              <a:rPr lang="da-DK" sz="4000" dirty="0" smtClean="0"/>
              <a:t/>
            </a:r>
            <a:br>
              <a:rPr lang="da-DK" sz="4000" dirty="0" smtClean="0"/>
            </a:br>
            <a:r>
              <a:rPr lang="da-DK" sz="3600" dirty="0" err="1" smtClean="0"/>
              <a:t>Northern</a:t>
            </a:r>
            <a:r>
              <a:rPr lang="da-DK" sz="3600" dirty="0" smtClean="0"/>
              <a:t> and Southern </a:t>
            </a:r>
            <a:r>
              <a:rPr lang="da-DK" sz="3600" dirty="0" err="1" smtClean="0"/>
              <a:t>hemisphere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60483" y="1844825"/>
            <a:ext cx="9883745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err="1" smtClean="0"/>
              <a:t>Electrojet</a:t>
            </a:r>
            <a:r>
              <a:rPr lang="da-DK" dirty="0" smtClean="0"/>
              <a:t> position </a:t>
            </a:r>
            <a:r>
              <a:rPr lang="da-DK" dirty="0" smtClean="0"/>
              <a:t> and </a:t>
            </a:r>
            <a:r>
              <a:rPr lang="da-DK" dirty="0" err="1" smtClean="0"/>
              <a:t>intensity</a:t>
            </a:r>
            <a:r>
              <a:rPr lang="da-DK" dirty="0" smtClean="0"/>
              <a:t> </a:t>
            </a:r>
            <a:br>
              <a:rPr lang="da-DK" dirty="0" smtClean="0"/>
            </a:br>
            <a:r>
              <a:rPr lang="da-DK" dirty="0" err="1" smtClean="0"/>
              <a:t>statistical</a:t>
            </a:r>
            <a:r>
              <a:rPr lang="da-DK" dirty="0" smtClean="0"/>
              <a:t> </a:t>
            </a:r>
            <a:r>
              <a:rPr lang="da-DK" dirty="0" err="1" smtClean="0"/>
              <a:t>Kp</a:t>
            </a:r>
            <a:r>
              <a:rPr lang="da-DK" dirty="0" smtClean="0"/>
              <a:t> </a:t>
            </a:r>
            <a:r>
              <a:rPr lang="da-DK" dirty="0" err="1" smtClean="0"/>
              <a:t>dependance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5733256"/>
            <a:ext cx="8964488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2004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da-DK" dirty="0" err="1" smtClean="0"/>
              <a:t>Comparison</a:t>
            </a:r>
            <a:r>
              <a:rPr lang="da-DK" dirty="0" smtClean="0"/>
              <a:t> to ABI and AL</a:t>
            </a:r>
            <a:endParaRPr lang="da-DK" dirty="0"/>
          </a:p>
        </p:txBody>
      </p:sp>
      <p:pic>
        <p:nvPicPr>
          <p:cNvPr id="1536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708025"/>
            <a:ext cx="6230082" cy="614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2016224" cy="199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rot="16200000" flipV="1">
            <a:off x="647564" y="3104964"/>
            <a:ext cx="1368152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99592" y="3861048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 smtClean="0"/>
              <a:t>CHAMP</a:t>
            </a:r>
            <a:endParaRPr lang="da-DK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876256" y="1268760"/>
            <a:ext cx="606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 err="1" smtClean="0"/>
              <a:t>Dst</a:t>
            </a:r>
            <a:endParaRPr lang="da-DK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020272" y="4941168"/>
            <a:ext cx="500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 smtClean="0"/>
              <a:t>AL</a:t>
            </a:r>
            <a:endParaRPr lang="da-DK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516216" y="3068960"/>
            <a:ext cx="1185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 err="1" smtClean="0"/>
              <a:t>latitude</a:t>
            </a:r>
            <a:endParaRPr lang="da-DK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9512" y="5733256"/>
            <a:ext cx="8964488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2004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da-DK" dirty="0" err="1" smtClean="0"/>
              <a:t>Comparison</a:t>
            </a:r>
            <a:r>
              <a:rPr lang="da-DK" dirty="0" smtClean="0"/>
              <a:t> to AU and AL</a:t>
            </a:r>
            <a:endParaRPr lang="da-DK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052736"/>
            <a:ext cx="655272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2016224" cy="199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 rot="16200000" flipV="1">
            <a:off x="359532" y="1448780"/>
            <a:ext cx="1152128" cy="9361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9512" y="836712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 smtClean="0"/>
              <a:t>CHAMP</a:t>
            </a:r>
            <a:endParaRPr lang="da-DK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5733256"/>
            <a:ext cx="8964488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2004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April 2002</a:t>
            </a:r>
            <a:endParaRPr lang="da-DK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80728"/>
            <a:ext cx="6900490" cy="5505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980728"/>
            <a:ext cx="6896829" cy="5502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123728" y="2852936"/>
            <a:ext cx="1562800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 err="1" smtClean="0">
                <a:solidFill>
                  <a:srgbClr val="FF0000"/>
                </a:solidFill>
              </a:rPr>
              <a:t>Boundary</a:t>
            </a:r>
            <a:r>
              <a:rPr lang="da-DK" dirty="0" smtClean="0">
                <a:solidFill>
                  <a:srgbClr val="FF0000"/>
                </a:solidFill>
              </a:rPr>
              <a:t>: b2e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1600" y="6237312"/>
            <a:ext cx="6447919" cy="3693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da-DK" dirty="0" err="1" smtClean="0">
                <a:solidFill>
                  <a:schemeClr val="bg1"/>
                </a:solidFill>
              </a:rPr>
              <a:t>Boundary</a:t>
            </a:r>
            <a:r>
              <a:rPr lang="da-DK" dirty="0" smtClean="0">
                <a:solidFill>
                  <a:schemeClr val="bg1"/>
                </a:solidFill>
              </a:rPr>
              <a:t> b2e: </a:t>
            </a:r>
            <a:r>
              <a:rPr lang="da-DK" dirty="0" err="1" smtClean="0">
                <a:solidFill>
                  <a:schemeClr val="bg1"/>
                </a:solidFill>
              </a:rPr>
              <a:t>Maximum</a:t>
            </a:r>
            <a:r>
              <a:rPr lang="da-DK" dirty="0" smtClean="0">
                <a:solidFill>
                  <a:schemeClr val="bg1"/>
                </a:solidFill>
              </a:rPr>
              <a:t> </a:t>
            </a:r>
            <a:r>
              <a:rPr lang="da-DK" dirty="0" err="1" smtClean="0">
                <a:solidFill>
                  <a:schemeClr val="bg1"/>
                </a:solidFill>
              </a:rPr>
              <a:t>average</a:t>
            </a:r>
            <a:r>
              <a:rPr lang="da-DK" dirty="0" smtClean="0">
                <a:solidFill>
                  <a:schemeClr val="bg1"/>
                </a:solidFill>
              </a:rPr>
              <a:t> </a:t>
            </a:r>
            <a:r>
              <a:rPr lang="da-DK" dirty="0" err="1" smtClean="0">
                <a:solidFill>
                  <a:schemeClr val="bg1"/>
                </a:solidFill>
              </a:rPr>
              <a:t>energy</a:t>
            </a:r>
            <a:r>
              <a:rPr lang="da-DK" dirty="0" smtClean="0">
                <a:solidFill>
                  <a:schemeClr val="bg1"/>
                </a:solidFill>
              </a:rPr>
              <a:t> of </a:t>
            </a:r>
            <a:r>
              <a:rPr lang="da-DK" dirty="0" err="1" smtClean="0">
                <a:solidFill>
                  <a:schemeClr val="bg1"/>
                </a:solidFill>
              </a:rPr>
              <a:t>precipitating</a:t>
            </a:r>
            <a:r>
              <a:rPr lang="da-DK" dirty="0" smtClean="0">
                <a:solidFill>
                  <a:schemeClr val="bg1"/>
                </a:solidFill>
              </a:rPr>
              <a:t> </a:t>
            </a:r>
            <a:r>
              <a:rPr lang="da-DK" dirty="0" err="1" smtClean="0">
                <a:solidFill>
                  <a:schemeClr val="bg1"/>
                </a:solidFill>
              </a:rPr>
              <a:t>electrons</a:t>
            </a:r>
            <a:endParaRPr lang="da-D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49476</TotalTime>
  <Words>438</Words>
  <Application>Microsoft Office PowerPoint</Application>
  <PresentationFormat>On-screen Show (4:3)</PresentationFormat>
  <Paragraphs>87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Monitoring of auroral oval location and geomagnetic activity based on magnetic measurements from satellites in low Earth orbit.</vt:lpstr>
      <vt:lpstr>Slide 2</vt:lpstr>
      <vt:lpstr>Current low altitude, polar orbiting,  high precision magnetic field missions</vt:lpstr>
      <vt:lpstr>Method – CHAMP passing the polar region Babs (residual) (blue),  Babs/Δx (red) </vt:lpstr>
      <vt:lpstr>Eastward and westward auroral electrojets Northern and Southern hemisphere</vt:lpstr>
      <vt:lpstr>Electrojet position  and intensity  statistical Kp dependance</vt:lpstr>
      <vt:lpstr>Comparison to ABI and AL</vt:lpstr>
      <vt:lpstr>Comparison to AU and AL</vt:lpstr>
      <vt:lpstr>April 2002</vt:lpstr>
      <vt:lpstr>Comparison to acceleration boundaries (discrete aurora)</vt:lpstr>
      <vt:lpstr>Close association even in details!</vt:lpstr>
      <vt:lpstr>Dst - observed from satellite</vt:lpstr>
      <vt:lpstr>Summary</vt:lpstr>
      <vt:lpstr>Extras</vt:lpstr>
      <vt:lpstr>The Swarm mission</vt:lpstr>
      <vt:lpstr>Measurement requirements</vt:lpstr>
      <vt:lpstr>Satellite: low lat. ΔB</vt:lpstr>
      <vt:lpstr>Automatic b2e detection fail</vt:lpstr>
      <vt:lpstr>IMF By dependence</vt:lpstr>
      <vt:lpstr>Magnetic disturbances - Two approaches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Auroral oval location</dc:title>
  <dc:creator>Susanne Vennerstrøm</dc:creator>
  <cp:lastModifiedBy>Susanne Vennerstrøm</cp:lastModifiedBy>
  <cp:revision>51</cp:revision>
  <dcterms:created xsi:type="dcterms:W3CDTF">2010-04-09T09:43:57Z</dcterms:created>
  <dcterms:modified xsi:type="dcterms:W3CDTF">2010-11-18T07:26:12Z</dcterms:modified>
</cp:coreProperties>
</file>